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handoutMasterIdLst>
    <p:handoutMasterId r:id="rId38"/>
  </p:handoutMasterIdLst>
  <p:sldIdLst>
    <p:sldId id="260" r:id="rId5"/>
    <p:sldId id="450" r:id="rId6"/>
    <p:sldId id="452" r:id="rId7"/>
    <p:sldId id="457" r:id="rId8"/>
    <p:sldId id="455" r:id="rId9"/>
    <p:sldId id="475" r:id="rId10"/>
    <p:sldId id="476" r:id="rId11"/>
    <p:sldId id="460" r:id="rId12"/>
    <p:sldId id="492" r:id="rId13"/>
    <p:sldId id="478" r:id="rId14"/>
    <p:sldId id="480" r:id="rId15"/>
    <p:sldId id="484" r:id="rId16"/>
    <p:sldId id="487" r:id="rId17"/>
    <p:sldId id="473" r:id="rId18"/>
    <p:sldId id="486" r:id="rId19"/>
    <p:sldId id="488" r:id="rId20"/>
    <p:sldId id="491" r:id="rId21"/>
    <p:sldId id="489" r:id="rId22"/>
    <p:sldId id="470" r:id="rId23"/>
    <p:sldId id="453" r:id="rId24"/>
    <p:sldId id="459" r:id="rId25"/>
    <p:sldId id="461" r:id="rId26"/>
    <p:sldId id="462" r:id="rId27"/>
    <p:sldId id="463" r:id="rId28"/>
    <p:sldId id="464" r:id="rId29"/>
    <p:sldId id="493" r:id="rId30"/>
    <p:sldId id="465" r:id="rId31"/>
    <p:sldId id="466" r:id="rId32"/>
    <p:sldId id="467" r:id="rId33"/>
    <p:sldId id="495" r:id="rId34"/>
    <p:sldId id="490" r:id="rId35"/>
    <p:sldId id="469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BFC53-7F2A-478D-B504-DE382AAFD53C}" v="36" dt="2025-02-26T09:01:12.3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04FBFC53-7F2A-478D-B504-DE382AAFD53C}"/>
    <pc:docChg chg="modSld">
      <pc:chgData name="Besty Jose" userId="47a6efec-86cc-4a34-b886-028dba74405c" providerId="ADAL" clId="{04FBFC53-7F2A-478D-B504-DE382AAFD53C}" dt="2025-02-26T09:01:12.370" v="35" actId="20577"/>
      <pc:docMkLst>
        <pc:docMk/>
      </pc:docMkLst>
      <pc:sldChg chg="modSp">
        <pc:chgData name="Besty Jose" userId="47a6efec-86cc-4a34-b886-028dba74405c" providerId="ADAL" clId="{04FBFC53-7F2A-478D-B504-DE382AAFD53C}" dt="2025-02-26T08:46:59.615" v="19" actId="20577"/>
        <pc:sldMkLst>
          <pc:docMk/>
          <pc:sldMk cId="3147588721" sldId="453"/>
        </pc:sldMkLst>
        <pc:spChg chg="mod">
          <ac:chgData name="Besty Jose" userId="47a6efec-86cc-4a34-b886-028dba74405c" providerId="ADAL" clId="{04FBFC53-7F2A-478D-B504-DE382AAFD53C}" dt="2025-02-26T08:46:59.615" v="19" actId="20577"/>
          <ac:spMkLst>
            <pc:docMk/>
            <pc:sldMk cId="3147588721" sldId="453"/>
            <ac:spMk id="3" creationId="{5525B10A-7ECD-8F8F-5EAA-52A0D2A57AE9}"/>
          </ac:spMkLst>
        </pc:spChg>
      </pc:sldChg>
      <pc:sldChg chg="modSp">
        <pc:chgData name="Besty Jose" userId="47a6efec-86cc-4a34-b886-028dba74405c" providerId="ADAL" clId="{04FBFC53-7F2A-478D-B504-DE382AAFD53C}" dt="2025-02-26T08:34:47.721" v="9" actId="20577"/>
        <pc:sldMkLst>
          <pc:docMk/>
          <pc:sldMk cId="3556243459" sldId="455"/>
        </pc:sldMkLst>
        <pc:spChg chg="mod">
          <ac:chgData name="Besty Jose" userId="47a6efec-86cc-4a34-b886-028dba74405c" providerId="ADAL" clId="{04FBFC53-7F2A-478D-B504-DE382AAFD53C}" dt="2025-02-26T08:34:47.721" v="9" actId="20577"/>
          <ac:spMkLst>
            <pc:docMk/>
            <pc:sldMk cId="3556243459" sldId="455"/>
            <ac:spMk id="3" creationId="{C1B0CDAC-A884-5FFF-F996-925B0B9C7C9E}"/>
          </ac:spMkLst>
        </pc:spChg>
      </pc:sldChg>
      <pc:sldChg chg="modSp">
        <pc:chgData name="Besty Jose" userId="47a6efec-86cc-4a34-b886-028dba74405c" providerId="ADAL" clId="{04FBFC53-7F2A-478D-B504-DE382AAFD53C}" dt="2025-02-26T08:34:19.769" v="4" actId="20577"/>
        <pc:sldMkLst>
          <pc:docMk/>
          <pc:sldMk cId="1392914401" sldId="457"/>
        </pc:sldMkLst>
        <pc:spChg chg="mod">
          <ac:chgData name="Besty Jose" userId="47a6efec-86cc-4a34-b886-028dba74405c" providerId="ADAL" clId="{04FBFC53-7F2A-478D-B504-DE382AAFD53C}" dt="2025-02-26T08:34:19.769" v="4" actId="20577"/>
          <ac:spMkLst>
            <pc:docMk/>
            <pc:sldMk cId="1392914401" sldId="457"/>
            <ac:spMk id="9" creationId="{70EC8094-5568-FEFE-69BC-4D9A570D8B13}"/>
          </ac:spMkLst>
        </pc:spChg>
      </pc:sldChg>
      <pc:sldChg chg="modSp">
        <pc:chgData name="Besty Jose" userId="47a6efec-86cc-4a34-b886-028dba74405c" providerId="ADAL" clId="{04FBFC53-7F2A-478D-B504-DE382AAFD53C}" dt="2025-02-26T08:48:43.957" v="30" actId="20577"/>
        <pc:sldMkLst>
          <pc:docMk/>
          <pc:sldMk cId="1941567805" sldId="459"/>
        </pc:sldMkLst>
        <pc:spChg chg="mod">
          <ac:chgData name="Besty Jose" userId="47a6efec-86cc-4a34-b886-028dba74405c" providerId="ADAL" clId="{04FBFC53-7F2A-478D-B504-DE382AAFD53C}" dt="2025-02-26T08:48:43.957" v="30" actId="20577"/>
          <ac:spMkLst>
            <pc:docMk/>
            <pc:sldMk cId="1941567805" sldId="459"/>
            <ac:spMk id="2" creationId="{2CD206C5-9D80-0293-C3B5-912216DDD890}"/>
          </ac:spMkLst>
        </pc:spChg>
      </pc:sldChg>
      <pc:sldChg chg="modSp">
        <pc:chgData name="Besty Jose" userId="47a6efec-86cc-4a34-b886-028dba74405c" providerId="ADAL" clId="{04FBFC53-7F2A-478D-B504-DE382AAFD53C}" dt="2025-02-26T08:49:30.636" v="34" actId="20577"/>
        <pc:sldMkLst>
          <pc:docMk/>
          <pc:sldMk cId="3360462316" sldId="462"/>
        </pc:sldMkLst>
        <pc:spChg chg="mod">
          <ac:chgData name="Besty Jose" userId="47a6efec-86cc-4a34-b886-028dba74405c" providerId="ADAL" clId="{04FBFC53-7F2A-478D-B504-DE382AAFD53C}" dt="2025-02-26T08:49:30.636" v="34" actId="20577"/>
          <ac:spMkLst>
            <pc:docMk/>
            <pc:sldMk cId="3360462316" sldId="462"/>
            <ac:spMk id="3" creationId="{7A446B00-16A3-E5FB-0808-E81839CD61FC}"/>
          </ac:spMkLst>
        </pc:spChg>
      </pc:sldChg>
      <pc:sldChg chg="modSp">
        <pc:chgData name="Besty Jose" userId="47a6efec-86cc-4a34-b886-028dba74405c" providerId="ADAL" clId="{04FBFC53-7F2A-478D-B504-DE382AAFD53C}" dt="2025-02-26T08:44:50.311" v="11" actId="20577"/>
        <pc:sldMkLst>
          <pc:docMk/>
          <pc:sldMk cId="1275251801" sldId="480"/>
        </pc:sldMkLst>
        <pc:spChg chg="mod">
          <ac:chgData name="Besty Jose" userId="47a6efec-86cc-4a34-b886-028dba74405c" providerId="ADAL" clId="{04FBFC53-7F2A-478D-B504-DE382AAFD53C}" dt="2025-02-26T08:44:50.311" v="11" actId="20577"/>
          <ac:spMkLst>
            <pc:docMk/>
            <pc:sldMk cId="1275251801" sldId="480"/>
            <ac:spMk id="3" creationId="{A6F7A468-5519-6EA5-8B19-FD3DF922E019}"/>
          </ac:spMkLst>
        </pc:spChg>
      </pc:sldChg>
      <pc:sldChg chg="modSp">
        <pc:chgData name="Besty Jose" userId="47a6efec-86cc-4a34-b886-028dba74405c" providerId="ADAL" clId="{04FBFC53-7F2A-478D-B504-DE382AAFD53C}" dt="2025-02-26T09:01:12.370" v="35" actId="20577"/>
        <pc:sldMkLst>
          <pc:docMk/>
          <pc:sldMk cId="2050737511" sldId="493"/>
        </pc:sldMkLst>
        <pc:spChg chg="mod">
          <ac:chgData name="Besty Jose" userId="47a6efec-86cc-4a34-b886-028dba74405c" providerId="ADAL" clId="{04FBFC53-7F2A-478D-B504-DE382AAFD53C}" dt="2025-02-26T09:01:12.370" v="35" actId="20577"/>
          <ac:spMkLst>
            <pc:docMk/>
            <pc:sldMk cId="2050737511" sldId="493"/>
            <ac:spMk id="3" creationId="{0803C572-8051-B6B0-A6F3-67B50BDFEE1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ice.org.uk/media/150/35/Health_%20Needs_Assessment_A_Practical_Guid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Digital Health Promotion Intervention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7638"/>
            <a:ext cx="8310314" cy="42436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process involved in developing and implementing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Examine factors that influences development and implementation of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planning models to develop and implement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Health promotion interventions aims to prevent health problems, promote healthy lifestyles, facilitate access to health service and care etc.. </a:t>
            </a:r>
          </a:p>
          <a:p>
            <a:r>
              <a:rPr lang="en-GB" dirty="0"/>
              <a:t>Designing health promotion interventions is a process that involves: </a:t>
            </a:r>
          </a:p>
          <a:p>
            <a:pPr lvl="1"/>
            <a:r>
              <a:rPr lang="en-GB" dirty="0"/>
              <a:t>Planning </a:t>
            </a:r>
          </a:p>
          <a:p>
            <a:pPr lvl="1"/>
            <a:r>
              <a:rPr lang="en-GB" dirty="0"/>
              <a:t>Implementation </a:t>
            </a:r>
          </a:p>
          <a:p>
            <a:pPr lvl="1"/>
            <a:r>
              <a:rPr lang="en-GB" dirty="0"/>
              <a:t>Evaluation 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0EC8094-5568-FEFE-69BC-4D9A570D8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224" y="5013176"/>
            <a:ext cx="2318048" cy="566738"/>
          </a:xfrm>
        </p:spPr>
        <p:txBody>
          <a:bodyPr>
            <a:normAutofit/>
          </a:bodyPr>
          <a:lstStyle/>
          <a:p>
            <a:r>
              <a:rPr lang="en-US" sz="1400" b="0" dirty="0"/>
              <a:t>(</a:t>
            </a:r>
            <a:r>
              <a:rPr lang="en-US" sz="1400" b="0" dirty="0" err="1"/>
              <a:t>Nadioo</a:t>
            </a:r>
            <a:r>
              <a:rPr lang="en-US" sz="1400" b="0" dirty="0"/>
              <a:t> and Wills, 2009)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E1AD3D24-B84A-2752-3A82-8D9A0B46E0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tretch/>
        </p:blipFill>
        <p:spPr>
          <a:xfrm>
            <a:off x="467544" y="384773"/>
            <a:ext cx="5112568" cy="5282552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C8E3CC7-2B25-ECD8-EAD5-B35645A2F367}"/>
              </a:ext>
            </a:extLst>
          </p:cNvPr>
          <p:cNvSpPr txBox="1">
            <a:spLocks/>
          </p:cNvSpPr>
          <p:nvPr/>
        </p:nvSpPr>
        <p:spPr>
          <a:xfrm>
            <a:off x="6588224" y="116632"/>
            <a:ext cx="2520993" cy="116145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i="1" dirty="0">
                <a:solidFill>
                  <a:srgbClr val="7030A0"/>
                </a:solidFill>
              </a:rPr>
              <a:t>What are the necessary steps in planning a health promotion intervention?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FD9D1-B761-446D-B707-D2666E65B9A5}"/>
              </a:ext>
            </a:extLst>
          </p:cNvPr>
          <p:cNvSpPr txBox="1">
            <a:spLocks/>
          </p:cNvSpPr>
          <p:nvPr/>
        </p:nvSpPr>
        <p:spPr>
          <a:xfrm>
            <a:off x="6612892" y="2708920"/>
            <a:ext cx="2318048" cy="9267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Typical Health Promotion planning cycle</a:t>
            </a:r>
          </a:p>
        </p:txBody>
      </p:sp>
    </p:spTree>
    <p:extLst>
      <p:ext uri="{BB962C8B-B14F-4D97-AF65-F5344CB8AC3E}">
        <p14:creationId xmlns:p14="http://schemas.microsoft.com/office/powerpoint/2010/main" val="139291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870DD-38E7-D534-ED3A-43683308C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Reasons for planning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0CDAC-A884-5FFF-F996-925B0B9C7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363272" cy="409959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Why do we need to plan for health promotion intervention? 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/>
              <a:t>It ensures a systematic and logical approach to establishing priorities </a:t>
            </a:r>
          </a:p>
          <a:p>
            <a:r>
              <a:rPr lang="en-GB" dirty="0"/>
              <a:t>Helps direct resources</a:t>
            </a:r>
          </a:p>
          <a:p>
            <a:r>
              <a:rPr lang="en-GB" dirty="0"/>
              <a:t>Makes clear what needs to be achieved. </a:t>
            </a:r>
          </a:p>
          <a:p>
            <a:r>
              <a:rPr lang="en-GB" dirty="0"/>
              <a:t>Provides clarity of the method to carry out activities needed</a:t>
            </a:r>
          </a:p>
          <a:p>
            <a:r>
              <a:rPr lang="en-GB" dirty="0"/>
              <a:t>Gives a picture of what success/outcome is expected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Nadioo</a:t>
            </a:r>
            <a:r>
              <a:rPr lang="en-GB" dirty="0"/>
              <a:t> and Wills,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24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5324-E9CE-BE3D-C75D-69DE4001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Needs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36808-E3DA-D99E-9F70-0D163AD35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usually the first step in developing and implementation of health promotion programmes/interventions.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an important process that helps to identify gaps and how best to address it </a:t>
            </a:r>
          </a:p>
        </p:txBody>
      </p:sp>
    </p:spTree>
    <p:extLst>
      <p:ext uri="{BB962C8B-B14F-4D97-AF65-F5344CB8AC3E}">
        <p14:creationId xmlns:p14="http://schemas.microsoft.com/office/powerpoint/2010/main" val="4321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847F0-7AE3-A140-0B08-EC6D47F65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 of HNA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3736D-9998-AB17-3710-9E68653FB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Needs Assessment (HNA) is defined as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“</a:t>
            </a:r>
            <a:r>
              <a:rPr lang="en-GB" sz="2800" i="1" dirty="0"/>
              <a:t>a systematic method for reviewing the health issues facing a population, leading to agreed priorities and resource allocation that will improve health and reduce inequalities</a:t>
            </a:r>
            <a:r>
              <a:rPr lang="en-GB" dirty="0"/>
              <a:t>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10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E1B0-4662-1F0D-7929-5E8D4A7DC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Needs Assessment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21C0-E1D1-9303-D418-ED2853AD4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sort of information do you think needs to be gathered? </a:t>
            </a:r>
          </a:p>
          <a:p>
            <a:r>
              <a:rPr lang="en-GB" dirty="0"/>
              <a:t>….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The health problem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Population group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Setting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Any current intervention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Policies and practices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Stakeholders/gate keepers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Resources </a:t>
            </a:r>
          </a:p>
        </p:txBody>
      </p:sp>
    </p:spTree>
    <p:extLst>
      <p:ext uri="{BB962C8B-B14F-4D97-AF65-F5344CB8AC3E}">
        <p14:creationId xmlns:p14="http://schemas.microsoft.com/office/powerpoint/2010/main" val="3729667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111B-B7FA-4350-91A3-FFEF1327F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F9A7D-3E92-7DAA-8B14-16592B9FF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39890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How will you define this health problem/need? </a:t>
            </a:r>
          </a:p>
          <a:p>
            <a:pPr lvl="1"/>
            <a:r>
              <a:rPr lang="en-GB" dirty="0"/>
              <a:t>Normative</a:t>
            </a:r>
          </a:p>
          <a:p>
            <a:pPr lvl="1"/>
            <a:r>
              <a:rPr lang="en-GB" dirty="0"/>
              <a:t>Expressed</a:t>
            </a:r>
          </a:p>
          <a:p>
            <a:pPr lvl="1"/>
            <a:r>
              <a:rPr lang="en-GB" dirty="0"/>
              <a:t>Felt </a:t>
            </a:r>
          </a:p>
          <a:p>
            <a:pPr lvl="1"/>
            <a:r>
              <a:rPr lang="en-GB" dirty="0"/>
              <a:t>Comparative</a:t>
            </a:r>
          </a:p>
          <a:p>
            <a:r>
              <a:rPr lang="en-GB" dirty="0"/>
              <a:t>What is the evidence? </a:t>
            </a:r>
          </a:p>
          <a:p>
            <a:r>
              <a:rPr lang="en-GB" dirty="0"/>
              <a:t>What is the implication of not addressing this health problem? </a:t>
            </a:r>
          </a:p>
        </p:txBody>
      </p:sp>
    </p:spTree>
    <p:extLst>
      <p:ext uri="{BB962C8B-B14F-4D97-AF65-F5344CB8AC3E}">
        <p14:creationId xmlns:p14="http://schemas.microsoft.com/office/powerpoint/2010/main" val="13738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335C2-5F0E-7A22-F855-CA47F066E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Population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1280B-5A67-8080-F2BB-97AD0B45D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Have you clearly defined the population group? </a:t>
            </a:r>
          </a:p>
          <a:p>
            <a:r>
              <a:rPr lang="en-GB" dirty="0"/>
              <a:t>Is there any sub-population group that needs further consideration? </a:t>
            </a:r>
          </a:p>
          <a:p>
            <a:r>
              <a:rPr lang="en-GB" dirty="0"/>
              <a:t>Why have this population group and any sub-population group selected? </a:t>
            </a:r>
          </a:p>
          <a:p>
            <a:r>
              <a:rPr lang="en-GB" dirty="0"/>
              <a:t>What is the relation of the health problem in the population group to global, national, regional and local priorities? </a:t>
            </a:r>
          </a:p>
        </p:txBody>
      </p:sp>
    </p:spTree>
    <p:extLst>
      <p:ext uri="{BB962C8B-B14F-4D97-AF65-F5344CB8AC3E}">
        <p14:creationId xmlns:p14="http://schemas.microsoft.com/office/powerpoint/2010/main" val="91613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12ECB-65D5-05F4-B201-C572F6570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Stakeholders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7A468-5519-6EA5-8B19-FD3DF922E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needs to be involved? </a:t>
            </a:r>
          </a:p>
          <a:p>
            <a:r>
              <a:rPr lang="en-GB" dirty="0"/>
              <a:t>Who cares about the health problem </a:t>
            </a:r>
          </a:p>
          <a:p>
            <a:r>
              <a:rPr lang="en-GB" dirty="0"/>
              <a:t>Whose permissions do you need to deliver/implement the intervention/programme </a:t>
            </a:r>
          </a:p>
        </p:txBody>
      </p:sp>
    </p:spTree>
    <p:extLst>
      <p:ext uri="{BB962C8B-B14F-4D97-AF65-F5344CB8AC3E}">
        <p14:creationId xmlns:p14="http://schemas.microsoft.com/office/powerpoint/2010/main" val="127525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680E805-E58C-7D72-EAFE-7FC1B9F0B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factors to consider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E58EA1A-8B60-3660-E04D-3F40B1592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resources?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3BB467-EB83-7F51-EA8E-80ABEC6C2A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Funding </a:t>
            </a:r>
          </a:p>
          <a:p>
            <a:r>
              <a:rPr lang="en-GB" dirty="0"/>
              <a:t>Time </a:t>
            </a:r>
          </a:p>
          <a:p>
            <a:r>
              <a:rPr lang="en-GB" dirty="0"/>
              <a:t>Skills </a:t>
            </a:r>
          </a:p>
          <a:p>
            <a:r>
              <a:rPr lang="en-GB" dirty="0"/>
              <a:t>Access to data</a:t>
            </a:r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B3EA088-2A1A-23FC-7F33-3312387407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settings?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16F009-8F2D-CD10-3841-A251F24E400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School</a:t>
            </a:r>
          </a:p>
          <a:p>
            <a:r>
              <a:rPr lang="en-GB" dirty="0"/>
              <a:t>Health organisation</a:t>
            </a:r>
          </a:p>
          <a:p>
            <a:r>
              <a:rPr lang="en-GB" dirty="0"/>
              <a:t>Prison </a:t>
            </a:r>
          </a:p>
          <a:p>
            <a:r>
              <a:rPr lang="en-GB" dirty="0"/>
              <a:t>Communities</a:t>
            </a:r>
          </a:p>
          <a:p>
            <a:r>
              <a:rPr lang="en-GB" dirty="0"/>
              <a:t>Workplace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63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  <p:bldP spid="10" grpId="0" build="p"/>
      <p:bldP spid="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Digital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272805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4BB01-0D28-B084-915D-FFB3BDE9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Health Promotion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7B3D4-893D-96EF-3442-CB6E5E81A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435280" cy="4099595"/>
          </a:xfrm>
        </p:spPr>
        <p:txBody>
          <a:bodyPr>
            <a:normAutofit fontScale="92500"/>
          </a:bodyPr>
          <a:lstStyle/>
          <a:p>
            <a:r>
              <a:rPr lang="en-GB" dirty="0"/>
              <a:t>There is huge potential to use digital technology to develop a successful health promotion intervention </a:t>
            </a:r>
          </a:p>
          <a:p>
            <a:endParaRPr lang="en-GB" dirty="0"/>
          </a:p>
          <a:p>
            <a:r>
              <a:rPr lang="en-GB" dirty="0"/>
              <a:t>Murray et al (2016) outlined some key questions to guide the use and choice of Digital Technology (DT) in designing and implementing health promotion interventions </a:t>
            </a:r>
          </a:p>
        </p:txBody>
      </p:sp>
    </p:spTree>
    <p:extLst>
      <p:ext uri="{BB962C8B-B14F-4D97-AF65-F5344CB8AC3E}">
        <p14:creationId xmlns:p14="http://schemas.microsoft.com/office/powerpoint/2010/main" val="114097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008F-C804-F601-3FC6-D27F8497A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A619F-99DA-4E19-AC14-C28246840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the problem: </a:t>
            </a:r>
          </a:p>
          <a:p>
            <a:pPr marL="0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clear </a:t>
            </a:r>
            <a:r>
              <a:rPr lang="en-GB" b="1" dirty="0">
                <a:solidFill>
                  <a:srgbClr val="7030A0"/>
                </a:solidFill>
              </a:rPr>
              <a:t>health need </a:t>
            </a:r>
            <a:r>
              <a:rPr lang="en-GB" dirty="0"/>
              <a:t>that this digital technology will address?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</a:t>
            </a:r>
            <a:r>
              <a:rPr lang="en-GB" b="1" dirty="0">
                <a:solidFill>
                  <a:srgbClr val="7030A0"/>
                </a:solidFill>
              </a:rPr>
              <a:t>defined population </a:t>
            </a:r>
            <a:r>
              <a:rPr lang="en-GB" dirty="0"/>
              <a:t>that could benefit from this digital technology?</a:t>
            </a:r>
          </a:p>
        </p:txBody>
      </p:sp>
    </p:spTree>
    <p:extLst>
      <p:ext uri="{BB962C8B-B14F-4D97-AF65-F5344CB8AC3E}">
        <p14:creationId xmlns:p14="http://schemas.microsoft.com/office/powerpoint/2010/main" val="43250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43836-16BE-0695-E1B3-342E2394C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26B75-B23F-73EE-8A93-EA49805A0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 digital technology likely to </a:t>
            </a:r>
            <a:r>
              <a:rPr lang="en-GB" b="1" dirty="0">
                <a:solidFill>
                  <a:srgbClr val="7030A0"/>
                </a:solidFill>
              </a:rPr>
              <a:t>reach this population</a:t>
            </a:r>
            <a:r>
              <a:rPr lang="en-GB" dirty="0"/>
              <a:t>, and if so, is the population likely to use it?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credible explanation for the digital technology to achieve the desired impact? </a:t>
            </a:r>
          </a:p>
        </p:txBody>
      </p:sp>
    </p:spTree>
    <p:extLst>
      <p:ext uri="{BB962C8B-B14F-4D97-AF65-F5344CB8AC3E}">
        <p14:creationId xmlns:p14="http://schemas.microsoft.com/office/powerpoint/2010/main" val="73936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0C2EF-9A3C-8E21-103B-9C7DF50EC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FD7F2-D1D3-0489-81C0-E6DEFF0C1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989039"/>
          </a:xfrm>
        </p:spPr>
        <p:txBody>
          <a:bodyPr/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</a:t>
            </a:r>
            <a:r>
              <a:rPr lang="en-GB" b="1" dirty="0">
                <a:solidFill>
                  <a:srgbClr val="7030A0"/>
                </a:solidFill>
              </a:rPr>
              <a:t>key resources </a:t>
            </a:r>
            <a:r>
              <a:rPr lang="en-GB" dirty="0"/>
              <a:t>are needed for the digital technology intervention?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strategies should be used to support tailoring the digital technology intervention to participants over time?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412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C032A-9FD1-8A96-F356-052E24ABD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10F0-FFF7-6AB8-14F9-28EECC395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496944" cy="403244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is the likely direction and magnitude of the effect of the digital technology intervention or its components compared to a comparator?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Has the </a:t>
            </a:r>
            <a:r>
              <a:rPr lang="en-GB" b="1" dirty="0">
                <a:solidFill>
                  <a:srgbClr val="7030A0"/>
                </a:solidFill>
              </a:rPr>
              <a:t>possibility of harms </a:t>
            </a:r>
            <a:r>
              <a:rPr lang="en-GB" dirty="0"/>
              <a:t>been adequately considered? And the likelihood of risks or adverse outcomes assessed?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34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Planning Models </a:t>
            </a:r>
          </a:p>
        </p:txBody>
      </p:sp>
    </p:spTree>
    <p:extLst>
      <p:ext uri="{BB962C8B-B14F-4D97-AF65-F5344CB8AC3E}">
        <p14:creationId xmlns:p14="http://schemas.microsoft.com/office/powerpoint/2010/main" val="2616763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D22A-CBDB-B7FC-A0D1-54CA53D98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5B10A-7ECD-8F8F-5EAA-52A0D2A57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Generally encompasses three essential step: Planning, implementation and evaluation </a:t>
            </a:r>
          </a:p>
          <a:p>
            <a:r>
              <a:rPr lang="en-GB" dirty="0"/>
              <a:t>Several models 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Ewles and </a:t>
            </a:r>
            <a:r>
              <a:rPr lang="en-GB" b="1" dirty="0" err="1">
                <a:solidFill>
                  <a:srgbClr val="00B050"/>
                </a:solidFill>
              </a:rPr>
              <a:t>Simnett</a:t>
            </a:r>
            <a:r>
              <a:rPr lang="en-GB" b="1" dirty="0">
                <a:solidFill>
                  <a:srgbClr val="00B050"/>
                </a:solidFill>
              </a:rPr>
              <a:t> model (2003)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PRECEDE-PROCEDE model </a:t>
            </a:r>
          </a:p>
          <a:p>
            <a:pPr lvl="1"/>
            <a:r>
              <a:rPr lang="en-GB" dirty="0"/>
              <a:t>MATCH model</a:t>
            </a:r>
          </a:p>
          <a:p>
            <a:pPr lvl="1"/>
            <a:r>
              <a:rPr lang="en-GB" dirty="0"/>
              <a:t>Intervention mapping </a:t>
            </a:r>
          </a:p>
          <a:p>
            <a:pPr lvl="1"/>
            <a:r>
              <a:rPr lang="en-GB" dirty="0"/>
              <a:t>Community readiness model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58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206C5-9D80-0293-C3B5-912216DDD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Ewles and </a:t>
            </a:r>
            <a:r>
              <a:rPr lang="en-GB" dirty="0" err="1"/>
              <a:t>Simnett</a:t>
            </a:r>
            <a:r>
              <a:rPr lang="en-GB" dirty="0"/>
              <a:t> model- 2003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D7749-4BF3-A6B2-33AB-0B68B032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900" b="1" dirty="0">
                <a:solidFill>
                  <a:schemeClr val="accent6">
                    <a:lumMod val="75000"/>
                  </a:schemeClr>
                </a:solidFill>
              </a:rPr>
              <a:t>Seven stages </a:t>
            </a:r>
          </a:p>
          <a:p>
            <a:pPr marL="0" indent="0">
              <a:buNone/>
            </a:pPr>
            <a:endParaRPr lang="en-GB" sz="39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3900" dirty="0"/>
              <a:t>One- Identify needs and Priorities (Needs Assessment)</a:t>
            </a:r>
          </a:p>
          <a:p>
            <a:r>
              <a:rPr lang="en-GB" sz="3900" dirty="0"/>
              <a:t>Two- Set Aims and Objectives (SMART)</a:t>
            </a:r>
          </a:p>
          <a:p>
            <a:r>
              <a:rPr lang="en-GB" sz="3900" dirty="0"/>
              <a:t>Three-Identify appropriate methods for achieving the objectives </a:t>
            </a:r>
          </a:p>
          <a:p>
            <a:endParaRPr lang="en-GB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156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2B2D-9046-9FB0-902E-030730E6C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Ewles and </a:t>
            </a:r>
            <a:r>
              <a:rPr lang="en-GB" dirty="0" err="1"/>
              <a:t>Simnett</a:t>
            </a:r>
            <a:r>
              <a:rPr lang="en-GB" dirty="0"/>
              <a:t> (2003)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BB3C-0754-DA4A-02D3-71087386A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Four- Identify resources</a:t>
            </a:r>
          </a:p>
          <a:p>
            <a:r>
              <a:rPr lang="en-GB" dirty="0"/>
              <a:t>Five- Plan evaluation methods</a:t>
            </a:r>
          </a:p>
          <a:p>
            <a:r>
              <a:rPr lang="en-GB" dirty="0"/>
              <a:t>Six- Set an action plan</a:t>
            </a:r>
          </a:p>
          <a:p>
            <a:r>
              <a:rPr lang="en-GB" dirty="0"/>
              <a:t>Seven- Action or implementation of the plan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35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FD08D-EC78-BA9C-7A42-F8E6F3C8F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PRECEDE-PROCEED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46B00-16A3-E5FB-0808-E81839CD6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Well known model by Green &amp; </a:t>
            </a:r>
            <a:r>
              <a:rPr lang="en-GB" dirty="0" err="1"/>
              <a:t>Kreuter</a:t>
            </a:r>
            <a:r>
              <a:rPr lang="en-GB" dirty="0"/>
              <a:t> in1999 </a:t>
            </a:r>
          </a:p>
          <a:p>
            <a:r>
              <a:rPr lang="en-GB" dirty="0"/>
              <a:t>Has 8 phases 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4 phase- The PRECEDE 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Phase – The PROCEED</a:t>
            </a:r>
          </a:p>
        </p:txBody>
      </p:sp>
    </p:spTree>
    <p:extLst>
      <p:ext uri="{BB962C8B-B14F-4D97-AF65-F5344CB8AC3E}">
        <p14:creationId xmlns:p14="http://schemas.microsoft.com/office/powerpoint/2010/main" val="336046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4B0359-B47C-C127-1D15-6796D7F50D7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8195" b="9617"/>
          <a:stretch/>
        </p:blipFill>
        <p:spPr>
          <a:xfrm>
            <a:off x="179511" y="692696"/>
            <a:ext cx="8696123" cy="4877925"/>
          </a:xfrm>
          <a:prstGeom prst="rect">
            <a:avLst/>
          </a:prstGeom>
          <a:noFill/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D7E5D20-B126-5D16-E33D-BEA046999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9523" y="188653"/>
            <a:ext cx="4474485" cy="360028"/>
          </a:xfrm>
        </p:spPr>
        <p:txBody>
          <a:bodyPr/>
          <a:lstStyle/>
          <a:p>
            <a:r>
              <a:rPr lang="en-US" b="1" dirty="0"/>
              <a:t>The </a:t>
            </a:r>
            <a:r>
              <a:rPr lang="en-GB" b="1" dirty="0"/>
              <a:t>PRECEDE-PROCEED Model</a:t>
            </a:r>
            <a:r>
              <a:rPr lang="en-US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29317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5D93-07BC-921F-DF0C-BB84F4860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858D-79AB-A210-E2BD-D342C4A52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1- Social Assessment –</a:t>
            </a:r>
          </a:p>
          <a:p>
            <a:r>
              <a:rPr lang="en-GB" dirty="0"/>
              <a:t>Social indicators of health in a specific population that impacts the quality of life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2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E725D-D344-23F0-65AF-E71E7D7D4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C572-8051-B6B0-A6F3-67B50BDFE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2- Epidemiological assessment  </a:t>
            </a:r>
          </a:p>
          <a:p>
            <a:r>
              <a:rPr lang="en-GB" dirty="0"/>
              <a:t>Health problems are assessed based on: </a:t>
            </a:r>
          </a:p>
          <a:p>
            <a:pPr lvl="1"/>
            <a:r>
              <a:rPr lang="en-GB" dirty="0"/>
              <a:t>Its relation to the social problem and, </a:t>
            </a:r>
          </a:p>
          <a:p>
            <a:pPr lvl="1"/>
            <a:r>
              <a:rPr lang="en-GB" dirty="0"/>
              <a:t>genetics, behaviour and environment </a:t>
            </a:r>
          </a:p>
        </p:txBody>
      </p:sp>
    </p:spTree>
    <p:extLst>
      <p:ext uri="{BB962C8B-B14F-4D97-AF65-F5344CB8AC3E}">
        <p14:creationId xmlns:p14="http://schemas.microsoft.com/office/powerpoint/2010/main" val="205073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6F18C-98D7-CA55-3434-9A82F153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6EA1-1A1C-E756-0269-BE716E8AB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3- Educational and ecological assessment </a:t>
            </a:r>
          </a:p>
          <a:p>
            <a:r>
              <a:rPr lang="en-GB" dirty="0"/>
              <a:t>Factors that can hinder or enhance a positive change. (Attitudes, beliefs, motivations) </a:t>
            </a:r>
          </a:p>
          <a:p>
            <a:r>
              <a:rPr lang="en-GB" dirty="0"/>
              <a:t>Grouped into three: </a:t>
            </a:r>
          </a:p>
          <a:p>
            <a:pPr lvl="1"/>
            <a:r>
              <a:rPr lang="en-GB" dirty="0"/>
              <a:t>Predisposing factors</a:t>
            </a:r>
          </a:p>
          <a:p>
            <a:pPr lvl="1"/>
            <a:r>
              <a:rPr lang="en-GB" dirty="0"/>
              <a:t>Enabling factors </a:t>
            </a:r>
          </a:p>
          <a:p>
            <a:pPr lvl="1"/>
            <a:r>
              <a:rPr lang="en-GB" dirty="0"/>
              <a:t>Reinforcing factors </a:t>
            </a:r>
          </a:p>
        </p:txBody>
      </p:sp>
    </p:spTree>
    <p:extLst>
      <p:ext uri="{BB962C8B-B14F-4D97-AF65-F5344CB8AC3E}">
        <p14:creationId xmlns:p14="http://schemas.microsoft.com/office/powerpoint/2010/main" val="27936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D379A-08F7-42B0-8FAB-3588055FF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6DC9-5CAC-A159-5431-CE637C293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four-</a:t>
            </a:r>
            <a:r>
              <a:rPr lang="en-GB" sz="3200" b="1" i="0" u="none" strike="noStrike" baseline="0" dirty="0">
                <a:solidFill>
                  <a:srgbClr val="0070C0"/>
                </a:solidFill>
              </a:rPr>
              <a:t>Administrative and Policy Assessment and Intervention Alignment</a:t>
            </a:r>
          </a:p>
          <a:p>
            <a:r>
              <a:rPr lang="en-GB" dirty="0"/>
              <a:t>AKA Reality check phase </a:t>
            </a:r>
          </a:p>
          <a:p>
            <a:r>
              <a:rPr lang="en-GB" sz="3200" b="0" i="0" u="none" strike="noStrike" baseline="0" dirty="0"/>
              <a:t>Evaluate what support, funding, personnel, facilities, policies, resources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4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9B230-BF00-5298-0B46-BB9CC210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BE976-D97A-C406-14A9-712FB88FF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i="0" u="none" strike="noStrike" baseline="0" dirty="0">
                <a:solidFill>
                  <a:srgbClr val="0070C0"/>
                </a:solidFill>
              </a:rPr>
              <a:t>Phase 5: Implementation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6- Process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7- Impact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8- Outcome evaluation </a:t>
            </a:r>
            <a:r>
              <a:rPr lang="en-GB" dirty="0"/>
              <a:t>(Health and quality of life)  </a:t>
            </a:r>
          </a:p>
        </p:txBody>
      </p:sp>
    </p:spTree>
    <p:extLst>
      <p:ext uri="{BB962C8B-B14F-4D97-AF65-F5344CB8AC3E}">
        <p14:creationId xmlns:p14="http://schemas.microsoft.com/office/powerpoint/2010/main" val="23599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F2D7A-E19E-ED04-F78B-8682EED5D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5D9DB-D51B-431F-8C78-D3050CE1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439248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Thinking about a health campaign for a public health problem of your choice. </a:t>
            </a:r>
          </a:p>
          <a:p>
            <a:endParaRPr lang="en-GB" dirty="0"/>
          </a:p>
          <a:p>
            <a:r>
              <a:rPr lang="en-GB" dirty="0"/>
              <a:t>Plan a digital health promotion programme using a planning model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pick one of the following public health problems:  </a:t>
            </a:r>
          </a:p>
          <a:p>
            <a:pPr lvl="1"/>
            <a:r>
              <a:rPr lang="en-GB" dirty="0"/>
              <a:t>Drug misuse</a:t>
            </a:r>
          </a:p>
          <a:p>
            <a:pPr lvl="1"/>
            <a:r>
              <a:rPr lang="en-GB" dirty="0"/>
              <a:t>Cancer</a:t>
            </a:r>
          </a:p>
          <a:p>
            <a:pPr lvl="1"/>
            <a:r>
              <a:rPr lang="en-GB" dirty="0"/>
              <a:t>Tobacco use </a:t>
            </a:r>
          </a:p>
          <a:p>
            <a:pPr lvl="1"/>
            <a:r>
              <a:rPr lang="en-GB" dirty="0"/>
              <a:t>HIV/AIDS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Road Traffic Accidents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7871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40E3F-9111-BC41-D798-16EA60AD9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CBEF5-303A-1BB2-C855-E42CA412B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/>
              <a:t>Cavanagh S. and Chadwick K. (2005) Health needs assessment: a practical guide. (online) Available at: </a:t>
            </a:r>
            <a:r>
              <a:rPr lang="en-GB" sz="1900" dirty="0">
                <a:hlinkClick r:id="rId2"/>
              </a:rPr>
              <a:t>http://www.nice.org.uk/media/150/35/Health_ Needs_Assessment_A_Practical_Guide.pdf</a:t>
            </a:r>
            <a:endParaRPr lang="en-GB" sz="1900" dirty="0"/>
          </a:p>
          <a:p>
            <a:r>
              <a:rPr lang="en-GB" sz="1800" dirty="0" err="1"/>
              <a:t>Ewles</a:t>
            </a:r>
            <a:r>
              <a:rPr lang="en-GB" sz="1800" dirty="0"/>
              <a:t> L, and </a:t>
            </a:r>
            <a:r>
              <a:rPr lang="en-GB" sz="1800" dirty="0" err="1"/>
              <a:t>Simnett</a:t>
            </a:r>
            <a:r>
              <a:rPr lang="en-GB" sz="1800" dirty="0"/>
              <a:t> I (2003) Promoting Health: A practical guide, 5th </a:t>
            </a:r>
            <a:r>
              <a:rPr lang="en-GB" sz="1800" dirty="0" err="1"/>
              <a:t>edn</a:t>
            </a:r>
            <a:r>
              <a:rPr lang="en-GB" sz="1800" dirty="0"/>
              <a:t>. London: </a:t>
            </a:r>
            <a:r>
              <a:rPr lang="en-GB" sz="1800" dirty="0" err="1"/>
              <a:t>Baillière</a:t>
            </a:r>
            <a:r>
              <a:rPr lang="en-GB" sz="1800" dirty="0"/>
              <a:t> Tindall</a:t>
            </a:r>
          </a:p>
          <a:p>
            <a:pPr algn="l"/>
            <a:r>
              <a:rPr lang="en-GB" sz="1800" b="0" i="0" dirty="0" err="1">
                <a:solidFill>
                  <a:srgbClr val="222222"/>
                </a:solidFill>
                <a:effectLst/>
              </a:rPr>
              <a:t>Fertman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, C. I., &amp; Allensworth, D. D. (2016).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Health promotion programs: from theory to practice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John Wiley &amp; Sons.</a:t>
            </a:r>
            <a:endParaRPr lang="en-GB" sz="1800" b="0" i="0" u="none" strike="noStrike" baseline="0" dirty="0"/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(1999). </a:t>
            </a:r>
            <a:r>
              <a:rPr lang="en-GB" sz="1800" b="0" i="1" u="none" strike="noStrike" baseline="0" dirty="0"/>
              <a:t>Health promotion planning: An educational and ecological approach </a:t>
            </a:r>
            <a:r>
              <a:rPr lang="en-GB" sz="1800" b="0" i="0" u="none" strike="noStrike" baseline="0" dirty="0"/>
              <a:t>(3</a:t>
            </a:r>
            <a:r>
              <a:rPr lang="en-GB" sz="1800" b="0" i="0" u="none" strike="noStrike" baseline="30000" dirty="0"/>
              <a:t>rd</a:t>
            </a:r>
            <a:r>
              <a:rPr lang="en-GB" sz="1800" b="0" i="0" u="none" strike="noStrike" baseline="0" dirty="0"/>
              <a:t> ed.). New York: McGraw - Hill.</a:t>
            </a:r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(2005). </a:t>
            </a:r>
            <a:r>
              <a:rPr lang="en-GB" sz="1800" b="0" i="1" u="none" strike="noStrike" baseline="0" dirty="0"/>
              <a:t>Health program planning: An educational and ecological approach </a:t>
            </a:r>
            <a:r>
              <a:rPr lang="en-GB" sz="1800" b="0" i="0" u="none" strike="noStrike" baseline="0" dirty="0"/>
              <a:t>(4</a:t>
            </a:r>
            <a:r>
              <a:rPr lang="en-GB" sz="1800" b="0" i="0" u="none" strike="noStrike" baseline="30000" dirty="0"/>
              <a:t>th</a:t>
            </a:r>
            <a:r>
              <a:rPr lang="en-GB" sz="1800" b="0" i="0" u="none" strike="noStrike" baseline="0" dirty="0"/>
              <a:t> ed.). New York: McGraw - Hill.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</a:rPr>
              <a:t>Naidoo, J., &amp; Wills, J. (2009).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Foundations for Health Promotion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Elsevier Health Sciences.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Murray, E.,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Hekler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 B., Andersson, G., Collins, L. M., Doherty, A., Hollis, C., ... &amp; Wyatt, J. C. (2016). Evaluating digital health interventions: key questions and approaches.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American journal of preventive medicine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51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843-851.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864945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1223</Words>
  <Application>Microsoft Office PowerPoint</Application>
  <PresentationFormat>On-screen Show (4:3)</PresentationFormat>
  <Paragraphs>170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Myriad Pro</vt:lpstr>
      <vt:lpstr>Arial</vt:lpstr>
      <vt:lpstr>Calibri</vt:lpstr>
      <vt:lpstr>Wingdings</vt:lpstr>
      <vt:lpstr>20140311PresentationUWTSDTemplate</vt:lpstr>
      <vt:lpstr>  Development and Implementation of Digital Health Promotion Intervention  </vt:lpstr>
      <vt:lpstr>Learning objectives</vt:lpstr>
      <vt:lpstr>Introduction </vt:lpstr>
      <vt:lpstr>(Nadioo and Wills, 2009)</vt:lpstr>
      <vt:lpstr>Reasons for planning </vt:lpstr>
      <vt:lpstr>Health Needs Assessment </vt:lpstr>
      <vt:lpstr>Definition of HNA</vt:lpstr>
      <vt:lpstr>Needs Assessment Information </vt:lpstr>
      <vt:lpstr>Health problem </vt:lpstr>
      <vt:lpstr>Population group</vt:lpstr>
      <vt:lpstr>Stakeholders </vt:lpstr>
      <vt:lpstr>Other factors to consider</vt:lpstr>
      <vt:lpstr>Digital Health Promotion Intervention</vt:lpstr>
      <vt:lpstr>Digital Health Promotion Intervention</vt:lpstr>
      <vt:lpstr>DT Considerations </vt:lpstr>
      <vt:lpstr>DT Considerations contd..</vt:lpstr>
      <vt:lpstr>DT Considerations contd..</vt:lpstr>
      <vt:lpstr>DT Considerations contd..</vt:lpstr>
      <vt:lpstr>Planning Models </vt:lpstr>
      <vt:lpstr>Planning models </vt:lpstr>
      <vt:lpstr>Ewles and Simnett model- 2003 </vt:lpstr>
      <vt:lpstr>Ewles and Simnett (2003) contd.</vt:lpstr>
      <vt:lpstr>PRECEDE-PROCEED Model</vt:lpstr>
      <vt:lpstr>PowerPoint Presentation</vt:lpstr>
      <vt:lpstr>PRECEDE-PROCEED Model</vt:lpstr>
      <vt:lpstr>PRECEDE-PROCEED Model</vt:lpstr>
      <vt:lpstr>PRECEDE-PROCEED Model</vt:lpstr>
      <vt:lpstr>PRECEDE-PROCEED Model</vt:lpstr>
      <vt:lpstr>PRECEDE-PROCEED Model</vt:lpstr>
      <vt:lpstr>Class activity- 50 mins </vt:lpstr>
      <vt:lpstr>Class Activity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Besty Jose</cp:lastModifiedBy>
  <cp:revision>52</cp:revision>
  <dcterms:created xsi:type="dcterms:W3CDTF">2015-04-14T15:21:28Z</dcterms:created>
  <dcterms:modified xsi:type="dcterms:W3CDTF">2025-02-26T09:01:23Z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