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3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90" r:id="rId15"/>
    <p:sldId id="275" r:id="rId16"/>
    <p:sldId id="276" r:id="rId17"/>
    <p:sldId id="277" r:id="rId18"/>
    <p:sldId id="278" r:id="rId19"/>
    <p:sldId id="279" r:id="rId20"/>
    <p:sldId id="291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92" r:id="rId30"/>
    <p:sldId id="288" r:id="rId31"/>
    <p:sldId id="28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9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0A30C-5464-46A6-8625-B5B16296D3D9}" type="datetimeFigureOut">
              <a:rPr lang="en-GB" smtClean="0"/>
              <a:t>02/10/2026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5771D-7E8E-4D0F-A103-84DF5D0AA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55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9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78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77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7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67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300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75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106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905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04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DAE2738-1D07-4FF8-B2F5-A9759512CE43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31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5495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learnenglishteens.britishcouncil.org/study-break/video-zone/brief-history-writing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ngfl.ac.uk/curriculum/english/files/thesixtexttypes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-UHjxmHC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5DS2DnsJ0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holastic.com/teachers/story-starter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eyns.org.uk/alleyn/documents/Junior%20School%20Docs/Ed-Word/Ed-Word_2012-13/Ed-Word_2012-13_4L_March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ReP3gVrOfpI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4sCaAFkcw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www.youtube.com/watch?v=2B9vxfEh4IA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zones/creative-learning/repository/resource/a7019531-3f53-415d-b434-8713bd8aee14/en" TargetMode="External"/><Relationship Id="rId2" Type="http://schemas.openxmlformats.org/officeDocument/2006/relationships/hyperlink" Target="https://hwb.gov.wales/creativity/resources/resource/fd08c706-e881-460d-90cc-570735e4783e/en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zones/creative-learning/repository/resource/98d8dfd4-7e2d-4b56-846f-9e69307c4cc0/en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4writing.co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consultations/education/nlnf/?lang=en" TargetMode="External"/><Relationship Id="rId5" Type="http://schemas.openxmlformats.org/officeDocument/2006/relationships/hyperlink" Target="http://www.youtube.com/watch?v=N4sCaAFkcwI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7790" y="3429000"/>
            <a:ext cx="8406289" cy="1646302"/>
          </a:xfrm>
        </p:spPr>
        <p:txBody>
          <a:bodyPr/>
          <a:lstStyle/>
          <a:p>
            <a:r>
              <a:rPr lang="en-GB" sz="4800" dirty="0" err="1">
                <a:solidFill>
                  <a:schemeClr val="bg1"/>
                </a:solidFill>
              </a:rPr>
              <a:t>Astudiaethau</a:t>
            </a:r>
            <a:r>
              <a:rPr lang="en-GB" sz="4800" dirty="0">
                <a:solidFill>
                  <a:schemeClr val="bg1"/>
                </a:solidFill>
              </a:rPr>
              <a:t> </a:t>
            </a:r>
            <a:r>
              <a:rPr lang="en-GB" sz="4800" dirty="0" err="1">
                <a:solidFill>
                  <a:schemeClr val="bg1"/>
                </a:solidFill>
              </a:rPr>
              <a:t>Cwricwlwm</a:t>
            </a:r>
            <a:r>
              <a:rPr lang="en-GB" sz="4800" dirty="0">
                <a:solidFill>
                  <a:schemeClr val="bg1"/>
                </a:solidFill>
              </a:rPr>
              <a:t> ac </a:t>
            </a:r>
            <a:r>
              <a:rPr lang="en-GB" sz="4800" dirty="0" err="1">
                <a:solidFill>
                  <a:schemeClr val="bg1"/>
                </a:solidFill>
              </a:rPr>
              <a:t>Asesu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76046" y="518875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ECES6017/C</a:t>
            </a: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W2 SESIWN ANGHYDAMSEROL/ASYNCHRONOUS 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47701" t="25678" r="17470" b="40664"/>
          <a:stretch/>
        </p:blipFill>
        <p:spPr bwMode="auto">
          <a:xfrm rot="19437505">
            <a:off x="480147" y="4613101"/>
            <a:ext cx="2316804" cy="160707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Beth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writing? 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47872">
            <a:off x="596900" y="2099888"/>
            <a:ext cx="2890837" cy="21228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1874">
            <a:off x="4475162" y="2277532"/>
            <a:ext cx="3241675" cy="21611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5725" y="2368626"/>
            <a:ext cx="2378075" cy="1585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42318" y="4631949"/>
            <a:ext cx="2797175" cy="18647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03135" y="4826114"/>
            <a:ext cx="2607640" cy="173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91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Pam bod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bwysig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Why is writing important?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Ceir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llai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waith</a:t>
            </a:r>
            <a:r>
              <a:rPr lang="en-GB" dirty="0">
                <a:solidFill>
                  <a:schemeClr val="bg1"/>
                </a:solidFill>
              </a:rPr>
              <a:t> da a </a:t>
            </a:r>
            <a:r>
              <a:rPr lang="en-GB" dirty="0" err="1">
                <a:solidFill>
                  <a:schemeClr val="bg1"/>
                </a:solidFill>
              </a:rPr>
              <a:t>rhagorol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darllen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err="1">
                <a:solidFill>
                  <a:schemeClr val="bg1"/>
                </a:solidFill>
              </a:rPr>
              <a:t>Mae’r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bwlch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rhwng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perfformiad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bechgyn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merched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cynyddu</a:t>
            </a:r>
            <a:r>
              <a:rPr lang="en-GB" dirty="0">
                <a:solidFill>
                  <a:schemeClr val="bg1"/>
                </a:solidFill>
              </a:rPr>
              <a:t>, a </a:t>
            </a:r>
            <a:r>
              <a:rPr lang="en-GB" dirty="0" err="1">
                <a:solidFill>
                  <a:schemeClr val="bg1"/>
                </a:solidFill>
              </a:rPr>
              <a:t>cheir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bwlch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mwyaf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>
                <a:solidFill>
                  <a:schemeClr val="bg1"/>
                </a:solidFill>
              </a:rPr>
              <a:t>Mae </a:t>
            </a:r>
            <a:r>
              <a:rPr lang="en-GB" dirty="0" err="1">
                <a:solidFill>
                  <a:schemeClr val="bg1"/>
                </a:solidFill>
              </a:rPr>
              <a:t>sillafu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atalnodi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gramadeg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anghywir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difetha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cynnwys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mae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llawer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ddysgwyr</a:t>
            </a:r>
            <a:r>
              <a:rPr lang="en-GB" dirty="0">
                <a:solidFill>
                  <a:schemeClr val="bg1"/>
                </a:solidFill>
              </a:rPr>
              <a:t> o bob </a:t>
            </a:r>
            <a:r>
              <a:rPr lang="en-GB" dirty="0" err="1">
                <a:solidFill>
                  <a:schemeClr val="bg1"/>
                </a:solidFill>
              </a:rPr>
              <a:t>gallu’n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Historically, pupils tend to do better in reading skills than writing skills. </a:t>
            </a:r>
          </a:p>
          <a:p>
            <a:r>
              <a:rPr lang="en-GB" dirty="0">
                <a:solidFill>
                  <a:schemeClr val="bg1"/>
                </a:solidFill>
              </a:rPr>
              <a:t>There’s a ‘gender gap’ between boys’ and girls’ attainment in writing.</a:t>
            </a:r>
          </a:p>
          <a:p>
            <a:r>
              <a:rPr lang="en-GB" dirty="0">
                <a:solidFill>
                  <a:schemeClr val="bg1"/>
                </a:solidFill>
              </a:rPr>
              <a:t>Schools have been criticised in the past for not paying enough attention to accuracy of spelling, punctuation and grammar. </a:t>
            </a:r>
          </a:p>
        </p:txBody>
      </p:sp>
    </p:spTree>
    <p:extLst>
      <p:ext uri="{BB962C8B-B14F-4D97-AF65-F5344CB8AC3E}">
        <p14:creationId xmlns:p14="http://schemas.microsoft.com/office/powerpoint/2010/main" val="586758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da?</a:t>
            </a:r>
            <a:br>
              <a:rPr lang="en-GB" dirty="0"/>
            </a:br>
            <a:r>
              <a:rPr lang="en-GB" dirty="0"/>
              <a:t>What does good writing look like? 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838200" y="4724399"/>
            <a:ext cx="3289299" cy="1452564"/>
          </a:xfrm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Ystyriwch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nodweddion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effeithiol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r>
              <a:rPr lang="en-GB" dirty="0" err="1">
                <a:solidFill>
                  <a:schemeClr val="bg1"/>
                </a:solidFill>
              </a:rPr>
              <a:t>Yna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ymchwiliwch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chymharwch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atebion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6172200" y="4724399"/>
            <a:ext cx="3012440" cy="1452563"/>
          </a:xfrm>
          <a:solidFill>
            <a:schemeClr val="tx1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Consider the characteristics of effective writing.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Then research and compare your answers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499" y="1820332"/>
            <a:ext cx="3575051" cy="23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756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03224"/>
            <a:ext cx="5181600" cy="6111876"/>
          </a:xfrm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100" b="1" dirty="0">
                <a:solidFill>
                  <a:schemeClr val="bg1"/>
                </a:solidFill>
              </a:rPr>
              <a:t>Mae </a:t>
            </a:r>
            <a:r>
              <a:rPr lang="en-GB" sz="3100" b="1" dirty="0" err="1">
                <a:solidFill>
                  <a:schemeClr val="bg1"/>
                </a:solidFill>
              </a:rPr>
              <a:t>ysgrifennwyr</a:t>
            </a:r>
            <a:r>
              <a:rPr lang="en-GB" sz="3100" b="1" dirty="0">
                <a:solidFill>
                  <a:schemeClr val="bg1"/>
                </a:solidFill>
              </a:rPr>
              <a:t> da </a:t>
            </a:r>
            <a:r>
              <a:rPr lang="en-GB" sz="3100" b="1" dirty="0" err="1">
                <a:solidFill>
                  <a:schemeClr val="bg1"/>
                </a:solidFill>
              </a:rPr>
              <a:t>yn</a:t>
            </a:r>
            <a:r>
              <a:rPr lang="en-GB" sz="3100" b="1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 err="1">
                <a:solidFill>
                  <a:schemeClr val="bg1"/>
                </a:solidFill>
              </a:rPr>
              <a:t>ennyn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diddordeb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darllenwr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wyr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addasu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hysgrifennu</a:t>
            </a:r>
            <a:r>
              <a:rPr lang="en-GB" dirty="0">
                <a:solidFill>
                  <a:schemeClr val="bg1"/>
                </a:solidFill>
              </a:rPr>
              <a:t> yn </a:t>
            </a:r>
            <a:r>
              <a:rPr lang="en-GB" dirty="0" err="1">
                <a:solidFill>
                  <a:schemeClr val="bg1"/>
                </a:solidFill>
              </a:rPr>
              <a:t>ôl</a:t>
            </a:r>
            <a:r>
              <a:rPr lang="en-GB" dirty="0">
                <a:solidFill>
                  <a:schemeClr val="bg1"/>
                </a:solidFill>
              </a:rPr>
              <a:t> y </a:t>
            </a:r>
            <a:r>
              <a:rPr lang="en-GB" dirty="0" err="1">
                <a:solidFill>
                  <a:schemeClr val="bg1"/>
                </a:solidFill>
              </a:rPr>
              <a:t>gynulleidfa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pwrpas</a:t>
            </a:r>
            <a:r>
              <a:rPr lang="en-GB" dirty="0">
                <a:solidFill>
                  <a:schemeClr val="bg1"/>
                </a:solidFill>
              </a:rPr>
              <a:t> y darn </a:t>
            </a:r>
          </a:p>
          <a:p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nodweddion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gramadegol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arddulliadol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sicrhau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eglurder</a:t>
            </a:r>
            <a:r>
              <a:rPr lang="en-GB" dirty="0">
                <a:solidFill>
                  <a:schemeClr val="bg1"/>
                </a:solidFill>
              </a:rPr>
              <a:t>, y </a:t>
            </a:r>
            <a:r>
              <a:rPr lang="en-GB" dirty="0" err="1">
                <a:solidFill>
                  <a:schemeClr val="bg1"/>
                </a:solidFill>
              </a:rPr>
              <a:t>naws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gywir</a:t>
            </a:r>
            <a:r>
              <a:rPr lang="en-GB" dirty="0">
                <a:solidFill>
                  <a:schemeClr val="bg1"/>
                </a:solidFill>
              </a:rPr>
              <a:t> ac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effeithiau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penodol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amrywiaeth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strwythurau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brawddegau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trefnu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hysgrifennu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cysylltu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syniadau’n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gydlynol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paragraffau’n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effeithiol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dewis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geirfa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briodol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atalnodi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egluro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ystyr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amrywiaeth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strategaethau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galluogi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sillafu’n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gywir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 err="1">
                <a:solidFill>
                  <a:schemeClr val="bg1"/>
                </a:solidFill>
              </a:rPr>
              <a:t>cyflwyno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hysgrifennu’n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briodol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naill</a:t>
            </a:r>
            <a:r>
              <a:rPr lang="en-GB" dirty="0">
                <a:solidFill>
                  <a:schemeClr val="bg1"/>
                </a:solidFill>
              </a:rPr>
              <a:t> ai â </a:t>
            </a:r>
            <a:r>
              <a:rPr lang="en-GB" dirty="0" err="1">
                <a:solidFill>
                  <a:schemeClr val="bg1"/>
                </a:solidFill>
              </a:rPr>
              <a:t>llaw</a:t>
            </a:r>
            <a:r>
              <a:rPr lang="en-GB" dirty="0">
                <a:solidFill>
                  <a:schemeClr val="bg1"/>
                </a:solidFill>
              </a:rPr>
              <a:t> neu drwy </a:t>
            </a:r>
            <a:r>
              <a:rPr lang="en-GB" dirty="0" err="1">
                <a:solidFill>
                  <a:schemeClr val="bg1"/>
                </a:solidFill>
              </a:rPr>
              <a:t>ddefnyddio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technoleg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gwybodaeth</a:t>
            </a:r>
            <a:r>
              <a:rPr lang="en-GB" dirty="0">
                <a:solidFill>
                  <a:schemeClr val="bg1"/>
                </a:solidFill>
              </a:rPr>
              <a:t> a </a:t>
            </a:r>
            <a:r>
              <a:rPr lang="en-GB" dirty="0" err="1">
                <a:solidFill>
                  <a:schemeClr val="bg1"/>
                </a:solidFill>
              </a:rPr>
              <a:t>chyfathrebu</a:t>
            </a:r>
            <a:r>
              <a:rPr lang="en-GB" dirty="0">
                <a:solidFill>
                  <a:schemeClr val="bg1"/>
                </a:solidFill>
              </a:rPr>
              <a:t> (</a:t>
            </a:r>
            <a:r>
              <a:rPr lang="en-GB" dirty="0" err="1">
                <a:solidFill>
                  <a:schemeClr val="bg1"/>
                </a:solidFill>
              </a:rPr>
              <a:t>TGCh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00" y="403224"/>
            <a:ext cx="5181600" cy="6111876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100" b="1" dirty="0">
                <a:solidFill>
                  <a:schemeClr val="bg1"/>
                </a:solidFill>
              </a:rPr>
              <a:t>Good writers…</a:t>
            </a:r>
          </a:p>
          <a:p>
            <a:r>
              <a:rPr lang="en-GB" dirty="0">
                <a:solidFill>
                  <a:schemeClr val="bg1"/>
                </a:solidFill>
              </a:rPr>
              <a:t>engage their reader(s) </a:t>
            </a:r>
          </a:p>
          <a:p>
            <a:r>
              <a:rPr lang="en-GB" dirty="0">
                <a:solidFill>
                  <a:schemeClr val="bg1"/>
                </a:solidFill>
              </a:rPr>
              <a:t>adapt their writing to suit the audience and purpose of the piece </a:t>
            </a:r>
          </a:p>
          <a:p>
            <a:r>
              <a:rPr lang="en-GB" dirty="0">
                <a:solidFill>
                  <a:schemeClr val="bg1"/>
                </a:solidFill>
              </a:rPr>
              <a:t>use grammatical and stylistic features to ensure clarity, achieve the right tone and create particular effects </a:t>
            </a:r>
          </a:p>
          <a:p>
            <a:r>
              <a:rPr lang="en-GB" dirty="0">
                <a:solidFill>
                  <a:schemeClr val="bg1"/>
                </a:solidFill>
              </a:rPr>
              <a:t>use a range of sentence structures </a:t>
            </a:r>
          </a:p>
          <a:p>
            <a:r>
              <a:rPr lang="en-GB" dirty="0">
                <a:solidFill>
                  <a:schemeClr val="bg1"/>
                </a:solidFill>
              </a:rPr>
              <a:t>organise their writing, linking ideas coherently and using paragraphs effectively </a:t>
            </a:r>
          </a:p>
          <a:p>
            <a:r>
              <a:rPr lang="en-GB" dirty="0">
                <a:solidFill>
                  <a:schemeClr val="bg1"/>
                </a:solidFill>
              </a:rPr>
              <a:t>choose and use appropriate vocabulary </a:t>
            </a:r>
          </a:p>
          <a:p>
            <a:r>
              <a:rPr lang="en-GB" dirty="0">
                <a:solidFill>
                  <a:schemeClr val="bg1"/>
                </a:solidFill>
              </a:rPr>
              <a:t>use punctuation to clarify meaning </a:t>
            </a:r>
          </a:p>
          <a:p>
            <a:r>
              <a:rPr lang="en-GB" dirty="0">
                <a:solidFill>
                  <a:schemeClr val="bg1"/>
                </a:solidFill>
              </a:rPr>
              <a:t>use a range of strategies to enable them to spell correctly </a:t>
            </a:r>
          </a:p>
          <a:p>
            <a:r>
              <a:rPr lang="en-GB" dirty="0">
                <a:solidFill>
                  <a:schemeClr val="bg1"/>
                </a:solidFill>
              </a:rPr>
              <a:t>present their writing appropriately, either by hand or by using information and communication technology (ICT).</a:t>
            </a:r>
          </a:p>
        </p:txBody>
      </p:sp>
    </p:spTree>
    <p:extLst>
      <p:ext uri="{BB962C8B-B14F-4D97-AF65-F5344CB8AC3E}">
        <p14:creationId xmlns:p14="http://schemas.microsoft.com/office/powerpoint/2010/main" val="914392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65262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/>
            </a:br>
            <a:r>
              <a:rPr lang="en-GB" dirty="0" err="1">
                <a:latin typeface="+mn-lt"/>
              </a:rPr>
              <a:t>Ysgrifennu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yn</a:t>
            </a:r>
            <a:r>
              <a:rPr lang="en-GB" dirty="0">
                <a:latin typeface="+mn-lt"/>
              </a:rPr>
              <a:t> y </a:t>
            </a:r>
            <a:r>
              <a:rPr lang="en-GB" dirty="0" err="1">
                <a:latin typeface="+mn-lt"/>
              </a:rPr>
              <a:t>FfLlRh</a:t>
            </a:r>
            <a:br>
              <a:rPr lang="en-GB" i="1" dirty="0">
                <a:latin typeface="+mn-lt"/>
              </a:rPr>
            </a:br>
            <a:r>
              <a:rPr lang="en-GB" i="1" dirty="0">
                <a:latin typeface="+mn-lt"/>
              </a:rPr>
              <a:t>Writing in the LNF </a:t>
            </a:r>
            <a:br>
              <a:rPr lang="en-US" i="1" dirty="0">
                <a:latin typeface="+mn-lt"/>
              </a:rPr>
            </a:br>
            <a:endParaRPr lang="en-GB" i="1" dirty="0">
              <a:latin typeface="+mn-lt"/>
            </a:endParaRP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850247"/>
            <a:ext cx="4184035" cy="3880772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Ysgrifennu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er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gwybodaeth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Trefnu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syniadau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gwybodaeth</a:t>
            </a:r>
            <a:endParaRPr lang="en-GB" altLang="en-US" sz="2800" dirty="0">
              <a:solidFill>
                <a:schemeClr val="bg1"/>
              </a:solidFill>
              <a:ea typeface="ＭＳ Ｐゴシック" pitchFamily="34" charset="-128"/>
            </a:endParaRP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Ysgrifennu’n</a:t>
            </a:r>
            <a:r>
              <a:rPr lang="en-GB" altLang="en-US" sz="28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1"/>
                </a:solidFill>
                <a:ea typeface="ＭＳ Ｐゴシック" pitchFamily="34" charset="-128"/>
              </a:rPr>
              <a:t>gywir</a:t>
            </a:r>
            <a:endParaRPr lang="en-US" altLang="en-US" sz="28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815948" y="1778204"/>
            <a:ext cx="4184034" cy="3880773"/>
          </a:xfrm>
        </p:spPr>
        <p:txBody>
          <a:bodyPr>
            <a:normAutofit/>
          </a:bodyPr>
          <a:lstStyle/>
          <a:p>
            <a:pPr marL="109537" lvl="1" indent="0">
              <a:spcBef>
                <a:spcPts val="400"/>
              </a:spcBef>
              <a:buSzPct val="68000"/>
              <a:buNone/>
              <a:defRPr/>
            </a:pPr>
            <a:r>
              <a:rPr lang="en-US" altLang="en-US" sz="2800" i="1" dirty="0">
                <a:solidFill>
                  <a:schemeClr val="bg1"/>
                </a:solidFill>
                <a:ea typeface="ＭＳ Ｐゴシック" pitchFamily="34" charset="-128"/>
              </a:rPr>
              <a:t>Writing for information</a:t>
            </a:r>
            <a:r>
              <a:rPr lang="en-US" altLang="en-US" sz="2800" dirty="0">
                <a:solidFill>
                  <a:schemeClr val="bg1"/>
                </a:solidFill>
                <a:ea typeface="ＭＳ Ｐゴシック" pitchFamily="34" charset="-128"/>
              </a:rPr>
              <a:t>: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solidFill>
                  <a:schemeClr val="bg1"/>
                </a:solidFill>
                <a:ea typeface="ＭＳ Ｐゴシック" pitchFamily="34" charset="-128"/>
              </a:rPr>
              <a:t>Organising ideas and information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solidFill>
                  <a:schemeClr val="bg1"/>
                </a:solidFill>
                <a:ea typeface="ＭＳ Ｐゴシック" pitchFamily="34" charset="-128"/>
              </a:rPr>
              <a:t>Writing accurately</a:t>
            </a:r>
            <a:endParaRPr lang="en-US" altLang="en-US" sz="2800" i="1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7479" y="0"/>
            <a:ext cx="4392488" cy="1584176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sz="3600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7174" name="Picture 6" descr="C:\Users\Dave\AppData\Local\Microsoft\Windows\Temporary Internet Files\Content.IE5\UIPWL3EI\MP900408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530" y="4341550"/>
            <a:ext cx="2663825" cy="238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42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6" y="149629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/>
            </a:br>
            <a:r>
              <a:rPr lang="en-GB" sz="3600" dirty="0" err="1"/>
              <a:t>Elfen</a:t>
            </a:r>
            <a:r>
              <a:rPr lang="en-GB" sz="3600" dirty="0"/>
              <a:t>: </a:t>
            </a:r>
            <a:r>
              <a:rPr lang="en-GB" sz="3600" dirty="0" err="1"/>
              <a:t>Trefnu</a:t>
            </a:r>
            <a:r>
              <a:rPr lang="en-GB" sz="3600" dirty="0"/>
              <a:t> </a:t>
            </a:r>
            <a:r>
              <a:rPr lang="en-GB" sz="3600" dirty="0" err="1"/>
              <a:t>syniadau</a:t>
            </a:r>
            <a:r>
              <a:rPr lang="en-GB" sz="3600" dirty="0"/>
              <a:t> a </a:t>
            </a:r>
            <a:r>
              <a:rPr lang="en-GB" sz="3600" dirty="0" err="1"/>
              <a:t>gwybodaeth</a:t>
            </a:r>
            <a:br>
              <a:rPr lang="en-GB" sz="3600" dirty="0"/>
            </a:br>
            <a:r>
              <a:rPr lang="en-GB" sz="3600" dirty="0"/>
              <a:t>Element: Organising ideas and information </a:t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lvl="2" indent="0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cy-GB" altLang="en-US" sz="2100" b="1" i="1" dirty="0">
                <a:ea typeface="ＭＳ Ｐゴシック" pitchFamily="34" charset="-128"/>
              </a:rPr>
              <a:t>AGWEDD- Ystyr, diben a chynulleidfa: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cynllunio ac addasu arddull ysgrifennu ar gyfer y gynulleidfa a’r pwrpas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gwella ysgrifennu trwy adolygu annibynnol ac ailddrafftio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 yn </a:t>
            </a:r>
            <a:r>
              <a:rPr lang="en-GB" altLang="en-US" sz="2100" dirty="0" err="1">
                <a:ea typeface="ＭＳ Ｐゴシック" pitchFamily="34" charset="-128"/>
              </a:rPr>
              <a:t>llawn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ar</a:t>
            </a:r>
            <a:r>
              <a:rPr lang="en-GB" altLang="en-US" sz="2100" dirty="0">
                <a:ea typeface="ＭＳ Ｐゴシック" pitchFamily="34" charset="-128"/>
              </a:rPr>
              <a:t> y testun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gwella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cyflwyniad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yr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 (wrth gynnwys y </a:t>
            </a:r>
            <a:r>
              <a:rPr lang="en-GB" altLang="en-US" sz="2100" dirty="0" err="1">
                <a:ea typeface="ＭＳ Ｐゴシック" pitchFamily="34" charset="-128"/>
              </a:rPr>
              <a:t>defnydd</a:t>
            </a:r>
            <a:r>
              <a:rPr lang="en-GB" altLang="en-US" sz="2100" dirty="0">
                <a:ea typeface="ＭＳ Ｐゴシック" pitchFamily="34" charset="-128"/>
              </a:rPr>
              <a:t> o </a:t>
            </a:r>
            <a:r>
              <a:rPr lang="en-GB" altLang="en-US" sz="2100" dirty="0" err="1">
                <a:ea typeface="ＭＳ Ｐゴシック" pitchFamily="34" charset="-128"/>
              </a:rPr>
              <a:t>TGCh</a:t>
            </a:r>
            <a:r>
              <a:rPr lang="en-GB" altLang="en-US" sz="2100" dirty="0">
                <a:ea typeface="ＭＳ Ｐゴシック" pitchFamily="34" charset="-128"/>
              </a:rPr>
              <a:t>)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adlewyrchu</a:t>
            </a:r>
            <a:r>
              <a:rPr lang="en-GB" altLang="en-US" sz="2100" dirty="0">
                <a:ea typeface="ＭＳ Ｐゴシック" pitchFamily="34" charset="-128"/>
              </a:rPr>
              <a:t>, </a:t>
            </a:r>
            <a:r>
              <a:rPr lang="en-GB" altLang="en-US" sz="2100" dirty="0" err="1">
                <a:ea typeface="ＭＳ Ｐゴシック" pitchFamily="34" charset="-128"/>
              </a:rPr>
              <a:t>addasu</a:t>
            </a:r>
            <a:r>
              <a:rPr lang="en-GB" altLang="en-US" sz="2100" dirty="0">
                <a:ea typeface="ＭＳ Ｐゴシック" pitchFamily="34" charset="-128"/>
              </a:rPr>
              <a:t> ac </a:t>
            </a:r>
            <a:r>
              <a:rPr lang="en-GB" altLang="en-US" sz="2100" dirty="0" err="1">
                <a:ea typeface="ＭＳ Ｐゴシック" pitchFamily="34" charset="-128"/>
              </a:rPr>
              <a:t>ailddrafftio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er</a:t>
            </a:r>
            <a:r>
              <a:rPr lang="en-GB" altLang="en-US" sz="2100" dirty="0">
                <a:ea typeface="ＭＳ Ｐゴシック" pitchFamily="34" charset="-128"/>
              </a:rPr>
              <a:t> mwyn </a:t>
            </a:r>
            <a:r>
              <a:rPr lang="en-GB" altLang="en-US" sz="2100" dirty="0" err="1">
                <a:ea typeface="ＭＳ Ｐゴシック" pitchFamily="34" charset="-128"/>
              </a:rPr>
              <a:t>gwella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.</a:t>
            </a:r>
            <a:endParaRPr lang="en-US" altLang="en-US" sz="21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indent="0">
              <a:buNone/>
              <a:defRPr/>
            </a:pPr>
            <a:r>
              <a:rPr lang="en-US" altLang="en-US" sz="2000" b="1" i="1" dirty="0"/>
              <a:t>ASPECT - Meaning, purposes and readers:  </a:t>
            </a:r>
            <a:endParaRPr lang="en-GB" altLang="en-US" sz="2000" b="1" i="1" dirty="0"/>
          </a:p>
          <a:p>
            <a:pPr>
              <a:defRPr/>
            </a:pPr>
            <a:r>
              <a:rPr lang="en-US" altLang="en-US" sz="2000" i="1" dirty="0"/>
              <a:t>plan and adapt writing style to suit the audience and purpose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writing through independent review and redrafting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write to ensure full coverage of a topic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the presentation of the writing (by including the use of ICT)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reflect, edit and redraft to improve writing. </a:t>
            </a:r>
            <a:endParaRPr lang="en-GB" altLang="en-US" sz="2000" i="1" dirty="0"/>
          </a:p>
          <a:p>
            <a:pPr marL="109537" lvl="1" indent="0" algn="ctr">
              <a:spcBef>
                <a:spcPts val="400"/>
              </a:spcBef>
              <a:buSzPct val="68000"/>
              <a:buNone/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42740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err="1"/>
              <a:t>Elfen</a:t>
            </a:r>
            <a:r>
              <a:rPr lang="en-GB" dirty="0"/>
              <a:t>: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br>
              <a:rPr lang="en-GB" dirty="0"/>
            </a:br>
            <a:r>
              <a:rPr lang="en-GB" dirty="0"/>
              <a:t>Element: Organising ideas and information </a:t>
            </a:r>
            <a:br>
              <a:rPr lang="en-US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GB" altLang="en-US" sz="2400" b="1" i="1" dirty="0">
                <a:ea typeface="ＭＳ Ｐゴシック" pitchFamily="34" charset="-128"/>
              </a:rPr>
              <a:t>AGWEDD – </a:t>
            </a:r>
            <a:r>
              <a:rPr lang="en-GB" altLang="en-US" sz="2400" b="1" i="1" dirty="0" err="1">
                <a:ea typeface="ＭＳ Ｐゴシック" pitchFamily="34" charset="-128"/>
              </a:rPr>
              <a:t>Strwythur</a:t>
            </a:r>
            <a:r>
              <a:rPr lang="en-GB" altLang="en-US" sz="2400" b="1" i="1" dirty="0">
                <a:ea typeface="ＭＳ Ｐゴシック" pitchFamily="34" charset="-128"/>
              </a:rPr>
              <a:t> a </a:t>
            </a:r>
            <a:r>
              <a:rPr lang="en-GB" altLang="en-US" sz="2400" b="1" i="1" dirty="0" err="1">
                <a:ea typeface="ＭＳ Ｐゴシック" pitchFamily="34" charset="-128"/>
              </a:rPr>
              <a:t>threfn</a:t>
            </a:r>
            <a:r>
              <a:rPr lang="en-GB" altLang="en-US" sz="2400" b="1" i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strwythur</a:t>
            </a:r>
            <a:r>
              <a:rPr lang="en-GB" altLang="en-US" sz="2400" dirty="0">
                <a:ea typeface="ＭＳ Ｐゴシック" pitchFamily="34" charset="-128"/>
              </a:rPr>
              <a:t> sy’n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bwrpas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ffocws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dasg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dewis</a:t>
            </a:r>
            <a:r>
              <a:rPr lang="en-GB" altLang="en-US" sz="2400" dirty="0">
                <a:ea typeface="ＭＳ Ｐゴシック" pitchFamily="34" charset="-128"/>
              </a:rPr>
              <a:t>, dadansoddi a </a:t>
            </a:r>
            <a:r>
              <a:rPr lang="en-GB" altLang="en-US" sz="2400" dirty="0" err="1">
                <a:ea typeface="ＭＳ Ｐゴシック" pitchFamily="34" charset="-128"/>
              </a:rPr>
              <a:t>chyflwyno</a:t>
            </a:r>
            <a:r>
              <a:rPr lang="en-GB" altLang="en-US" sz="2400" dirty="0">
                <a:ea typeface="ＭＳ Ｐゴシック" pitchFamily="34" charset="-128"/>
              </a:rPr>
              <a:t> gwybodaeth yn briodol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sefydlu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drefnu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/>
              <a:t>ASPECT - Structure and </a:t>
            </a:r>
            <a:r>
              <a:rPr lang="en-US" altLang="en-US" sz="2400" b="1" i="1" dirty="0" err="1"/>
              <a:t>organisation</a:t>
            </a:r>
            <a:r>
              <a:rPr lang="en-US" altLang="en-US" sz="2400" b="1" i="1" dirty="0"/>
              <a:t> : 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a structure that is appropriate to the purpose and focus of the task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select, </a:t>
            </a:r>
            <a:r>
              <a:rPr lang="en-US" altLang="en-US" sz="2400" i="1" dirty="0" err="1"/>
              <a:t>analyse</a:t>
            </a:r>
            <a:r>
              <a:rPr lang="en-US" altLang="en-US" sz="2400" i="1" dirty="0"/>
              <a:t> and present information appropriately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establish a structure to </a:t>
            </a:r>
            <a:r>
              <a:rPr lang="en-US" altLang="en-US" sz="2400" i="1" dirty="0" err="1"/>
              <a:t>organise</a:t>
            </a:r>
            <a:r>
              <a:rPr lang="en-US" altLang="en-US" sz="2400" i="1" dirty="0"/>
              <a:t> writing. </a:t>
            </a:r>
            <a:endParaRPr lang="en-GB" altLang="en-US" sz="2400" i="1" dirty="0"/>
          </a:p>
        </p:txBody>
      </p:sp>
      <p:pic>
        <p:nvPicPr>
          <p:cNvPr id="9222" name="Picture 6" descr="C:\Users\Dave\AppData\Local\Microsoft\Windows\Temporary Internet Files\Content.IE5\RZMBD2OX\MC9004352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33" y="5876714"/>
            <a:ext cx="3255906" cy="981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9818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37800" y="110837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Elfen</a:t>
            </a:r>
            <a:r>
              <a:rPr lang="en-GB" dirty="0">
                <a:solidFill>
                  <a:schemeClr val="bg1"/>
                </a:solidFill>
              </a:rPr>
              <a:t>: </a:t>
            </a:r>
            <a:r>
              <a:rPr lang="en-GB" dirty="0" err="1">
                <a:solidFill>
                  <a:schemeClr val="bg1"/>
                </a:solidFill>
              </a:rPr>
              <a:t>Ysgrifennu’n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gywir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Element: Writing Accurately </a:t>
            </a:r>
            <a:br>
              <a:rPr lang="en-US" dirty="0">
                <a:solidFill>
                  <a:schemeClr val="bg1"/>
                </a:solidFill>
                <a:effectLst/>
              </a:rPr>
            </a:br>
            <a:endParaRPr lang="en-GB" i="1" dirty="0">
              <a:solidFill>
                <a:schemeClr val="bg1"/>
              </a:solidFill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97682" y="2108198"/>
            <a:ext cx="5181600" cy="4068764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AGWEDD - </a:t>
            </a:r>
            <a:r>
              <a:rPr lang="en-GB" altLang="en-US" sz="2400" b="1" dirty="0" err="1">
                <a:solidFill>
                  <a:schemeClr val="bg1"/>
                </a:solidFill>
                <a:ea typeface="ＭＳ Ｐゴシック" pitchFamily="34" charset="-128"/>
              </a:rPr>
              <a:t>Iaith</a:t>
            </a: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defnyddio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iaith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addas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i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ysgrifennu</a:t>
            </a:r>
            <a:endParaRPr lang="en-GB" altLang="en-US" sz="2400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defnyddio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termau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technegol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addas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a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geirfa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/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iaith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addas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i’r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cyd-destun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pynciol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penodol</a:t>
            </a:r>
            <a:endParaRPr lang="en-US" altLang="en-US" sz="24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489700" y="2108199"/>
            <a:ext cx="5181600" cy="4068763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>
                <a:solidFill>
                  <a:schemeClr val="bg1"/>
                </a:solidFill>
              </a:rPr>
              <a:t>ASPECT - Language:</a:t>
            </a:r>
            <a:endParaRPr lang="en-GB" altLang="en-US" sz="2400" b="1" i="1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altLang="en-US" sz="2400" i="1" dirty="0">
                <a:solidFill>
                  <a:schemeClr val="bg1"/>
                </a:solidFill>
              </a:rPr>
              <a:t>use language appropriate to writing </a:t>
            </a:r>
            <a:endParaRPr lang="en-GB" altLang="en-US" sz="2400" i="1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altLang="en-US" sz="2400" i="1" dirty="0">
                <a:solidFill>
                  <a:schemeClr val="bg1"/>
                </a:solidFill>
              </a:rPr>
              <a:t>use appropriate technical terms and vocabulary/language appropriate to the subject-specific context</a:t>
            </a:r>
            <a:endParaRPr lang="en-GB" altLang="en-US" sz="2400" i="1" dirty="0">
              <a:solidFill>
                <a:schemeClr val="bg1"/>
              </a:solidFill>
            </a:endParaRPr>
          </a:p>
        </p:txBody>
      </p:sp>
      <p:pic>
        <p:nvPicPr>
          <p:cNvPr id="10246" name="Picture 8" descr="C:\Users\Dave\AppData\Local\Microsoft\Windows\Temporary Internet Files\Content.IE5\PKVYITXV\MP900341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915" y="4814086"/>
            <a:ext cx="3001964" cy="187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421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 err="1">
                <a:solidFill>
                  <a:schemeClr val="bg1"/>
                </a:solidFill>
              </a:rPr>
              <a:t>Elfen</a:t>
            </a:r>
            <a:r>
              <a:rPr lang="en-GB" sz="3600" dirty="0">
                <a:solidFill>
                  <a:schemeClr val="bg1"/>
                </a:solidFill>
              </a:rPr>
              <a:t>: </a:t>
            </a:r>
            <a:r>
              <a:rPr lang="en-GB" sz="3600" dirty="0" err="1">
                <a:solidFill>
                  <a:schemeClr val="bg1"/>
                </a:solidFill>
              </a:rPr>
              <a:t>Ysgrifennu’n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gywir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Element: Writing Accurately </a:t>
            </a:r>
            <a:br>
              <a:rPr lang="en-US" sz="3600" dirty="0">
                <a:solidFill>
                  <a:schemeClr val="bg1"/>
                </a:solidFill>
              </a:rPr>
            </a:br>
            <a:endParaRPr lang="en-GB" i="1" dirty="0">
              <a:solidFill>
                <a:schemeClr val="bg1"/>
              </a:solidFill>
              <a:ea typeface="+mj-ea"/>
              <a:cs typeface="+mj-cs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930400"/>
            <a:ext cx="4184035" cy="3880772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AGWEDD - </a:t>
            </a:r>
            <a:r>
              <a:rPr lang="en-GB" altLang="en-US" sz="2400" b="1" dirty="0" err="1">
                <a:solidFill>
                  <a:schemeClr val="bg1"/>
                </a:solidFill>
                <a:ea typeface="ＭＳ Ｐゴシック" pitchFamily="34" charset="-128"/>
              </a:rPr>
              <a:t>Gramadeg</a:t>
            </a: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solidFill>
                  <a:schemeClr val="bg1"/>
                </a:solidFill>
                <a:ea typeface="ＭＳ Ｐゴシック" pitchFamily="34" charset="-128"/>
              </a:rPr>
              <a:t>atalnodi</a:t>
            </a: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solidFill>
                  <a:schemeClr val="bg1"/>
                </a:solidFill>
                <a:ea typeface="ＭＳ Ｐゴシック" pitchFamily="34" charset="-128"/>
              </a:rPr>
              <a:t>sillafu</a:t>
            </a: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solidFill>
                  <a:schemeClr val="bg1"/>
                </a:solidFill>
                <a:ea typeface="ＭＳ Ｐゴシック" pitchFamily="34" charset="-128"/>
              </a:rPr>
              <a:t>llawysgrifen</a:t>
            </a:r>
            <a:r>
              <a:rPr lang="en-GB" altLang="en-US" sz="2400" b="1" dirty="0">
                <a:solidFill>
                  <a:schemeClr val="bg1"/>
                </a:solidFill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endParaRPr lang="en-GB" altLang="en-US" sz="2400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gosodiadau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penodol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mewn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perthynas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>
                <a:solidFill>
                  <a:schemeClr val="bg1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â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datblygiad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pob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agwedd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yn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ddibynnol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ar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y math o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ysgrifennu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a’r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lefel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oedran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.</a:t>
            </a:r>
            <a:endParaRPr lang="en-US" altLang="en-US" sz="24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378145" y="1930400"/>
            <a:ext cx="4184034" cy="3880773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>
                <a:solidFill>
                  <a:schemeClr val="bg1"/>
                </a:solidFill>
              </a:rPr>
              <a:t>ASPECT - Grammar, punctuation, spelling, handwriting:</a:t>
            </a:r>
          </a:p>
          <a:p>
            <a:pPr marL="109537" indent="0">
              <a:buNone/>
              <a:defRPr/>
            </a:pPr>
            <a:r>
              <a:rPr lang="en-US" altLang="en-US" sz="2400" b="1" i="1" dirty="0">
                <a:solidFill>
                  <a:schemeClr val="bg1"/>
                </a:solidFill>
              </a:rPr>
              <a:t> </a:t>
            </a:r>
            <a:endParaRPr lang="en-GB" altLang="en-US" sz="2400" b="1" i="1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US" altLang="en-US" sz="2400" i="1" dirty="0">
                <a:solidFill>
                  <a:schemeClr val="bg1"/>
                </a:solidFill>
              </a:rPr>
              <a:t> specific statements relating to the progression of each aspect depending on the type of writing and the age level</a:t>
            </a:r>
            <a:endParaRPr lang="en-GB" altLang="en-US" sz="2400" b="1" i="1" dirty="0">
              <a:solidFill>
                <a:schemeClr val="bg1"/>
              </a:solidFill>
            </a:endParaRPr>
          </a:p>
        </p:txBody>
      </p:sp>
      <p:pic>
        <p:nvPicPr>
          <p:cNvPr id="11270" name="Picture 6" descr="C:\Users\Dave\AppData\Local\Microsoft\Windows\Temporary Internet Files\Content.IE5\UIPWL3EI\MC900360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606" y="5273675"/>
            <a:ext cx="38877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342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62000" y="531566"/>
            <a:ext cx="10515600" cy="112874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Sawl</a:t>
            </a:r>
            <a:r>
              <a:rPr lang="en-GB" dirty="0">
                <a:solidFill>
                  <a:schemeClr val="bg1"/>
                </a:solidFill>
              </a:rPr>
              <a:t> math o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sydd</a:t>
            </a:r>
            <a:r>
              <a:rPr lang="en-GB" dirty="0">
                <a:solidFill>
                  <a:schemeClr val="bg1"/>
                </a:solidFill>
              </a:rPr>
              <a:t>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How many types of writing are there?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838200" y="3868420"/>
            <a:ext cx="5181600" cy="2545928"/>
          </a:xfrm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Ysgrifennwch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restr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wahanol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fathau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err="1">
                <a:solidFill>
                  <a:schemeClr val="bg1"/>
                </a:solidFill>
              </a:rPr>
              <a:t>Trefnwch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rhestr</a:t>
            </a:r>
            <a:r>
              <a:rPr lang="en-GB" dirty="0">
                <a:solidFill>
                  <a:schemeClr val="bg1"/>
                </a:solidFill>
              </a:rPr>
              <a:t> – pa </a:t>
            </a:r>
            <a:r>
              <a:rPr lang="en-GB" dirty="0" err="1">
                <a:solidFill>
                  <a:schemeClr val="bg1"/>
                </a:solidFill>
              </a:rPr>
              <a:t>rhai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ffuglen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neu’n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ffeithiol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pob</a:t>
            </a:r>
            <a:r>
              <a:rPr lang="en-GB" dirty="0">
                <a:solidFill>
                  <a:schemeClr val="bg1"/>
                </a:solidFill>
              </a:rPr>
              <a:t> un, </a:t>
            </a:r>
            <a:r>
              <a:rPr lang="en-GB" dirty="0" err="1">
                <a:solidFill>
                  <a:schemeClr val="bg1"/>
                </a:solidFill>
              </a:rPr>
              <a:t>nodwch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allai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pwrpas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fod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3868420"/>
            <a:ext cx="5181600" cy="2545928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Make a list of the different types of writing we might see in a primary classroom. </a:t>
            </a:r>
          </a:p>
          <a:p>
            <a:r>
              <a:rPr lang="en-GB" dirty="0">
                <a:solidFill>
                  <a:schemeClr val="bg1"/>
                </a:solidFill>
              </a:rPr>
              <a:t>Sort your list according to whether they are fiction or non-fiction. </a:t>
            </a:r>
          </a:p>
          <a:p>
            <a:r>
              <a:rPr lang="en-GB" dirty="0">
                <a:solidFill>
                  <a:schemeClr val="bg1"/>
                </a:solidFill>
              </a:rPr>
              <a:t>For each item on your list, identify what the </a:t>
            </a:r>
            <a:r>
              <a:rPr lang="en-GB" i="1" dirty="0">
                <a:solidFill>
                  <a:schemeClr val="bg1"/>
                </a:solidFill>
              </a:rPr>
              <a:t>purpose</a:t>
            </a:r>
            <a:r>
              <a:rPr lang="en-GB" dirty="0">
                <a:solidFill>
                  <a:schemeClr val="bg1"/>
                </a:solidFill>
              </a:rPr>
              <a:t> of each type of writing might be.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747" y="1771931"/>
            <a:ext cx="3797300" cy="187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29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 Chwe Math o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Ffeithiol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Six Non-Fiction Text Types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Mae Sue Palmer </a:t>
            </a:r>
            <a:r>
              <a:rPr lang="en-GB" sz="2400" dirty="0" err="1">
                <a:solidFill>
                  <a:schemeClr val="bg1"/>
                </a:solidFill>
              </a:rPr>
              <a:t>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awgrymu</a:t>
            </a:r>
            <a:r>
              <a:rPr lang="en-GB" sz="2400" dirty="0">
                <a:solidFill>
                  <a:schemeClr val="bg1"/>
                </a:solidFill>
              </a:rPr>
              <a:t> bod </a:t>
            </a:r>
            <a:r>
              <a:rPr lang="en-GB" sz="2400" dirty="0" err="1">
                <a:solidFill>
                  <a:schemeClr val="bg1"/>
                </a:solidFill>
              </a:rPr>
              <a:t>yna</a:t>
            </a:r>
            <a:r>
              <a:rPr lang="en-GB" sz="2400" dirty="0">
                <a:solidFill>
                  <a:schemeClr val="bg1"/>
                </a:solidFill>
              </a:rPr>
              <a:t> 6 math o </a:t>
            </a:r>
            <a:r>
              <a:rPr lang="en-GB" sz="2400" dirty="0" err="1">
                <a:solidFill>
                  <a:schemeClr val="bg1"/>
                </a:solidFill>
              </a:rPr>
              <a:t>ysgrifennu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ffeithiol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Edrychwch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ar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eich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rhestr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  <a:r>
              <a:rPr lang="en-GB" sz="2400" dirty="0" err="1">
                <a:solidFill>
                  <a:schemeClr val="bg1"/>
                </a:solidFill>
              </a:rPr>
              <a:t>Rhowch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nhw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mewn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6 </a:t>
            </a:r>
            <a:r>
              <a:rPr lang="en-GB" sz="2400" dirty="0" err="1">
                <a:solidFill>
                  <a:schemeClr val="bg1"/>
                </a:solidFill>
              </a:rPr>
              <a:t>categori</a:t>
            </a:r>
            <a:r>
              <a:rPr lang="en-GB" sz="2400" dirty="0">
                <a:solidFill>
                  <a:schemeClr val="bg1"/>
                </a:solidFill>
              </a:rPr>
              <a:t>. </a:t>
            </a:r>
          </a:p>
          <a:p>
            <a:r>
              <a:rPr lang="en-GB" sz="2400" dirty="0" err="1">
                <a:solidFill>
                  <a:schemeClr val="bg1"/>
                </a:solidFill>
              </a:rPr>
              <a:t>Cymharwch</a:t>
            </a:r>
            <a:r>
              <a:rPr lang="en-GB" sz="2400" dirty="0">
                <a:solidFill>
                  <a:schemeClr val="bg1"/>
                </a:solidFill>
              </a:rPr>
              <a:t> eich </a:t>
            </a:r>
            <a:r>
              <a:rPr lang="en-GB" sz="2400" dirty="0" err="1">
                <a:solidFill>
                  <a:schemeClr val="bg1"/>
                </a:solidFill>
              </a:rPr>
              <a:t>rhestr</a:t>
            </a:r>
            <a:r>
              <a:rPr lang="en-GB" sz="2400" dirty="0">
                <a:solidFill>
                  <a:schemeClr val="bg1"/>
                </a:solidFill>
              </a:rPr>
              <a:t> chi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rhestr</a:t>
            </a:r>
            <a:r>
              <a:rPr lang="en-GB" sz="2400" dirty="0">
                <a:solidFill>
                  <a:schemeClr val="bg1"/>
                </a:solidFill>
              </a:rPr>
              <a:t> Sue Palmer.</a:t>
            </a:r>
          </a:p>
          <a:p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adroddiad</a:t>
            </a:r>
            <a:r>
              <a:rPr lang="en-GB" sz="2400" dirty="0">
                <a:solidFill>
                  <a:schemeClr val="bg1"/>
                </a:solidFill>
              </a:rPr>
              <a:t> • </a:t>
            </a:r>
            <a:r>
              <a:rPr lang="en-GB" sz="2400" dirty="0" err="1">
                <a:solidFill>
                  <a:schemeClr val="bg1"/>
                </a:solidFill>
              </a:rPr>
              <a:t>cyfarwyddo</a:t>
            </a:r>
            <a:r>
              <a:rPr lang="en-GB" sz="2400" dirty="0">
                <a:solidFill>
                  <a:schemeClr val="bg1"/>
                </a:solidFill>
              </a:rPr>
              <a:t> • </a:t>
            </a:r>
            <a:r>
              <a:rPr lang="en-GB" sz="2400" dirty="0" err="1">
                <a:solidFill>
                  <a:schemeClr val="bg1"/>
                </a:solidFill>
              </a:rPr>
              <a:t>dwyn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i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gof</a:t>
            </a:r>
            <a:r>
              <a:rPr lang="en-GB" sz="2400" dirty="0">
                <a:solidFill>
                  <a:schemeClr val="bg1"/>
                </a:solidFill>
              </a:rPr>
              <a:t> • </a:t>
            </a:r>
            <a:r>
              <a:rPr lang="en-GB" sz="2400" dirty="0" err="1">
                <a:solidFill>
                  <a:schemeClr val="bg1"/>
                </a:solidFill>
              </a:rPr>
              <a:t>perswadio</a:t>
            </a:r>
            <a:r>
              <a:rPr lang="en-GB" sz="2400" dirty="0">
                <a:solidFill>
                  <a:schemeClr val="bg1"/>
                </a:solidFill>
              </a:rPr>
              <a:t> • </a:t>
            </a:r>
            <a:r>
              <a:rPr lang="en-GB" sz="2400" dirty="0" err="1">
                <a:solidFill>
                  <a:schemeClr val="bg1"/>
                </a:solidFill>
              </a:rPr>
              <a:t>esbonio</a:t>
            </a:r>
            <a:r>
              <a:rPr lang="en-GB" sz="2400" dirty="0">
                <a:solidFill>
                  <a:schemeClr val="bg1"/>
                </a:solidFill>
              </a:rPr>
              <a:t> • </a:t>
            </a:r>
            <a:r>
              <a:rPr lang="en-GB" sz="2400" dirty="0" err="1">
                <a:solidFill>
                  <a:schemeClr val="bg1"/>
                </a:solidFill>
              </a:rPr>
              <a:t>trafod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Palmer suggest that there are only 6 types of non-fiction writing. </a:t>
            </a:r>
          </a:p>
          <a:p>
            <a:r>
              <a:rPr lang="en-GB" sz="2400" dirty="0">
                <a:solidFill>
                  <a:schemeClr val="bg1"/>
                </a:solidFill>
              </a:rPr>
              <a:t>Look again at your list – can you categorise your non-fiction writing into 6 areas? 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Compare your answers to </a:t>
            </a:r>
            <a:r>
              <a:rPr lang="en-GB" sz="24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six text types. 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451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827" t="48354" r="24772" b="38735"/>
          <a:stretch/>
        </p:blipFill>
        <p:spPr>
          <a:xfrm>
            <a:off x="139700" y="723900"/>
            <a:ext cx="10675222" cy="2070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4098" y="3030008"/>
            <a:ext cx="4929711" cy="3692525"/>
          </a:xfrm>
          <a:prstGeom prst="rect">
            <a:avLst/>
          </a:prstGeom>
        </p:spPr>
      </p:pic>
      <p:sp>
        <p:nvSpPr>
          <p:cNvPr id="8" name="Explosion 2 7"/>
          <p:cNvSpPr/>
          <p:nvPr/>
        </p:nvSpPr>
        <p:spPr>
          <a:xfrm>
            <a:off x="1497012" y="3518932"/>
            <a:ext cx="3753273" cy="2568787"/>
          </a:xfrm>
          <a:prstGeom prst="irregularSeal2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BIG BOOK!</a:t>
            </a:r>
          </a:p>
          <a:p>
            <a:pPr algn="ctr"/>
            <a:r>
              <a:rPr lang="en-GB" dirty="0"/>
              <a:t>Y LLYFR MAWR! </a:t>
            </a:r>
          </a:p>
        </p:txBody>
      </p:sp>
    </p:spTree>
    <p:extLst>
      <p:ext uri="{BB962C8B-B14F-4D97-AF65-F5344CB8AC3E}">
        <p14:creationId xmlns:p14="http://schemas.microsoft.com/office/powerpoint/2010/main" val="2734798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997" r="9651" b="6746"/>
          <a:stretch/>
        </p:blipFill>
        <p:spPr>
          <a:xfrm rot="20984942">
            <a:off x="498553" y="412941"/>
            <a:ext cx="4152552" cy="31733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837" r="8402" b="8620"/>
          <a:stretch/>
        </p:blipFill>
        <p:spPr>
          <a:xfrm rot="21173461">
            <a:off x="4497134" y="3157523"/>
            <a:ext cx="4035105" cy="29347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49206" y="994873"/>
            <a:ext cx="28095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/>
                </a:solidFill>
              </a:rPr>
              <a:t>Llyfrau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Mawr</a:t>
            </a:r>
            <a:r>
              <a:rPr lang="en-GB" sz="2000" dirty="0">
                <a:solidFill>
                  <a:schemeClr val="bg1"/>
                </a:solidFill>
              </a:rPr>
              <a:t> Sue Palmer wedi </a:t>
            </a:r>
            <a:r>
              <a:rPr lang="en-GB" sz="2000" dirty="0" err="1">
                <a:solidFill>
                  <a:schemeClr val="bg1"/>
                </a:solidFill>
              </a:rPr>
              <a:t>eu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cyfieithu</a:t>
            </a:r>
            <a:r>
              <a:rPr lang="en-GB" sz="2000" dirty="0">
                <a:solidFill>
                  <a:schemeClr val="bg1"/>
                </a:solidFill>
              </a:rPr>
              <a:t> i’r Gymraeg gan </a:t>
            </a:r>
            <a:r>
              <a:rPr lang="en-GB" sz="2000" dirty="0" err="1">
                <a:solidFill>
                  <a:schemeClr val="bg1"/>
                </a:solidFill>
              </a:rPr>
              <a:t>Delyth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Eynon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8266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Ysgrifennu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… </a:t>
            </a:r>
            <a:r>
              <a:rPr lang="en-GB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siarad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en-GB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darllen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!</a:t>
            </a:r>
            <a:b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Writing… talk and reading!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Model tri cam: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“Imitate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Innovate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Invent” </a:t>
            </a:r>
          </a:p>
          <a:p>
            <a:r>
              <a:rPr lang="en-GB" dirty="0">
                <a:solidFill>
                  <a:schemeClr val="bg1"/>
                </a:solidFill>
              </a:rPr>
              <a:t>Mae </a:t>
            </a:r>
            <a:r>
              <a:rPr lang="en-GB" dirty="0" err="1">
                <a:solidFill>
                  <a:schemeClr val="bg1"/>
                </a:solidFill>
              </a:rPr>
              <a:t>angen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disgyblion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araith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perswadiol</a:t>
            </a:r>
            <a:r>
              <a:rPr lang="en-GB" dirty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Trafodwch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allech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ddefnyddio’r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techneg</a:t>
            </a:r>
            <a:r>
              <a:rPr lang="en-GB" dirty="0">
                <a:solidFill>
                  <a:schemeClr val="bg1"/>
                </a:solidFill>
              </a:rPr>
              <a:t> ‘talk for writing’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gynllunio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Three step model: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Imitate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Innovate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Invent 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You want your children to write a persuasive speech. Discuss how you could use the talk-for-writing approach to plan this outcome. </a:t>
            </a:r>
          </a:p>
        </p:txBody>
      </p:sp>
    </p:spTree>
    <p:extLst>
      <p:ext uri="{BB962C8B-B14F-4D97-AF65-F5344CB8AC3E}">
        <p14:creationId xmlns:p14="http://schemas.microsoft.com/office/powerpoint/2010/main" val="2443797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dirty="0">
                <a:solidFill>
                  <a:schemeClr val="bg1"/>
                </a:solidFill>
                <a:ea typeface="+mj-ea"/>
                <a:cs typeface="+mj-cs"/>
              </a:rPr>
              <a:t>Mae </a:t>
            </a:r>
            <a:r>
              <a:rPr lang="en-GB" dirty="0" err="1">
                <a:solidFill>
                  <a:schemeClr val="bg1"/>
                </a:solidFill>
                <a:ea typeface="+mj-ea"/>
                <a:cs typeface="+mj-cs"/>
              </a:rPr>
              <a:t>ysgrifennu</a:t>
            </a:r>
            <a:r>
              <a:rPr lang="en-GB" dirty="0">
                <a:solidFill>
                  <a:schemeClr val="bg1"/>
                </a:solidFill>
                <a:ea typeface="+mj-ea"/>
                <a:cs typeface="+mj-cs"/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</a:t>
            </a:r>
            <a:r>
              <a:rPr lang="en-GB" dirty="0" err="1">
                <a:solidFill>
                  <a:schemeClr val="bg1"/>
                </a:solidFill>
                <a:ea typeface="+mj-ea"/>
                <a:cs typeface="+mj-cs"/>
              </a:rPr>
              <a:t>feithiol</a:t>
            </a:r>
            <a:r>
              <a:rPr lang="en-GB" dirty="0">
                <a:solidFill>
                  <a:schemeClr val="bg1"/>
                </a:solidFill>
                <a:ea typeface="+mj-ea"/>
                <a:cs typeface="+mj-cs"/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un </a:t>
            </a:r>
            <a:r>
              <a:rPr lang="en-GB" dirty="0" err="1">
                <a:solidFill>
                  <a:schemeClr val="bg1"/>
                </a:solidFill>
              </a:rPr>
              <a:t>mor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</a:t>
            </a:r>
            <a:r>
              <a:rPr lang="en-GB" dirty="0" err="1">
                <a:solidFill>
                  <a:schemeClr val="bg1"/>
                </a:solidFill>
                <a:ea typeface="+mj-ea"/>
                <a:cs typeface="+mj-cs"/>
              </a:rPr>
              <a:t>eadigol</a:t>
            </a:r>
            <a:r>
              <a:rPr lang="en-GB" dirty="0">
                <a:solidFill>
                  <a:schemeClr val="bg1"/>
                </a:solidFill>
                <a:ea typeface="+mj-ea"/>
                <a:cs typeface="+mj-cs"/>
              </a:rPr>
              <a:t>!</a:t>
            </a: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i="1" dirty="0">
                <a:solidFill>
                  <a:schemeClr val="bg1"/>
                </a:solidFill>
              </a:rPr>
              <a:t>Non fiction writing is just as creative! </a:t>
            </a:r>
            <a:br>
              <a:rPr lang="en-US" sz="6000" i="1" dirty="0">
                <a:solidFill>
                  <a:schemeClr val="bg1"/>
                </a:solidFill>
              </a:rPr>
            </a:br>
            <a:endParaRPr lang="en-GB" sz="6000" i="1" dirty="0">
              <a:solidFill>
                <a:schemeClr val="bg1"/>
              </a:solidFill>
            </a:endParaRP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2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168312" y="2473326"/>
            <a:ext cx="5181600" cy="4351338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i="1" dirty="0">
                <a:solidFill>
                  <a:schemeClr val="bg1"/>
                </a:solidFill>
              </a:rPr>
              <a:t>‘</a:t>
            </a:r>
            <a:r>
              <a:rPr lang="en-GB" altLang="en-US" sz="2400" b="1" i="1" dirty="0" err="1">
                <a:solidFill>
                  <a:schemeClr val="bg1"/>
                </a:solidFill>
              </a:rPr>
              <a:t>Sssshhhhh</a:t>
            </a:r>
            <a:r>
              <a:rPr lang="en-GB" altLang="en-US" sz="2400" b="1" i="1" dirty="0">
                <a:solidFill>
                  <a:schemeClr val="bg1"/>
                </a:solidFill>
              </a:rPr>
              <a:t>... don't tell anyone... it turns out non-fiction is just as exciting as fiction! A police report on a missing unicorn; a letter to the Ministry of Stories; instructions for </a:t>
            </a:r>
            <a:r>
              <a:rPr lang="en-GB" altLang="en-US" sz="2400" b="1" i="1" dirty="0" err="1">
                <a:solidFill>
                  <a:schemeClr val="bg1"/>
                </a:solidFill>
              </a:rPr>
              <a:t>minotaurs</a:t>
            </a:r>
            <a:r>
              <a:rPr lang="en-GB" altLang="en-US" sz="2400" b="1" i="1" dirty="0">
                <a:solidFill>
                  <a:schemeClr val="bg1"/>
                </a:solidFill>
              </a:rPr>
              <a:t> on maze management; how to keep a hobgoblin happy.’</a:t>
            </a:r>
          </a:p>
          <a:p>
            <a:pPr marL="109537" indent="0">
              <a:buNone/>
              <a:defRPr/>
            </a:pPr>
            <a:r>
              <a:rPr lang="en-GB" altLang="en-US" i="1" dirty="0">
                <a:solidFill>
                  <a:schemeClr val="bg1"/>
                </a:solidFill>
              </a:rPr>
              <a:t>Pie Corbett</a:t>
            </a:r>
          </a:p>
          <a:p>
            <a:pPr marL="109537" indent="0">
              <a:buNone/>
              <a:defRPr/>
            </a:pPr>
            <a:r>
              <a:rPr lang="en-GB" altLang="en-US" sz="1000" i="1" dirty="0">
                <a:solidFill>
                  <a:schemeClr val="bg1"/>
                </a:solidFill>
              </a:rPr>
              <a:t>http://www.piecorbett.org.uk</a:t>
            </a:r>
          </a:p>
          <a:p>
            <a:pPr marL="109537" indent="0">
              <a:buNone/>
              <a:defRPr/>
            </a:pPr>
            <a:endParaRPr lang="en-GB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9461" name="Picture 2" descr="C:\Users\s.ainsworth\Pictures\pIE cORBET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046" y="2473326"/>
            <a:ext cx="3247554" cy="2733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3020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Dulliau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Ffeithiol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Fiction Writing Approaches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49775"/>
          </a:xfrm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Atgoffwch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eich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hun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stori’r</a:t>
            </a:r>
            <a:r>
              <a:rPr lang="en-GB" dirty="0">
                <a:solidFill>
                  <a:schemeClr val="bg1"/>
                </a:solidFill>
              </a:rPr>
              <a:t> ‘Tri </a:t>
            </a:r>
            <a:r>
              <a:rPr lang="en-GB" dirty="0" err="1">
                <a:solidFill>
                  <a:schemeClr val="bg1"/>
                </a:solidFill>
              </a:rPr>
              <a:t>Mochyn</a:t>
            </a:r>
            <a:r>
              <a:rPr lang="en-GB" dirty="0">
                <a:solidFill>
                  <a:schemeClr val="bg1"/>
                </a:solidFill>
              </a:rPr>
              <a:t> Bach’.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Beth </a:t>
            </a:r>
            <a:r>
              <a:rPr lang="en-GB" dirty="0" err="1">
                <a:solidFill>
                  <a:schemeClr val="bg1"/>
                </a:solidFill>
              </a:rPr>
              <a:t>yw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nodweddion</a:t>
            </a:r>
            <a:r>
              <a:rPr lang="en-GB" dirty="0">
                <a:solidFill>
                  <a:schemeClr val="bg1"/>
                </a:solidFill>
              </a:rPr>
              <a:t> y math </a:t>
            </a:r>
            <a:r>
              <a:rPr lang="en-GB" dirty="0" err="1">
                <a:solidFill>
                  <a:schemeClr val="bg1"/>
                </a:solidFill>
              </a:rPr>
              <a:t>yma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stori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Gwyliwch</a:t>
            </a:r>
            <a:r>
              <a:rPr lang="en-GB" dirty="0">
                <a:solidFill>
                  <a:schemeClr val="bg1"/>
                </a:solidFill>
              </a:rPr>
              <a:t> Y Tri </a:t>
            </a:r>
            <a:r>
              <a:rPr lang="en-GB" dirty="0" err="1">
                <a:solidFill>
                  <a:schemeClr val="bg1"/>
                </a:solidFill>
              </a:rPr>
              <a:t>Mochyn</a:t>
            </a:r>
            <a:r>
              <a:rPr lang="en-GB" dirty="0">
                <a:solidFill>
                  <a:schemeClr val="bg1"/>
                </a:solidFill>
              </a:rPr>
              <a:t> Bach </a:t>
            </a:r>
            <a:r>
              <a:rPr lang="en-GB" dirty="0" err="1">
                <a:solidFill>
                  <a:schemeClr val="bg1"/>
                </a:solidFill>
              </a:rPr>
              <a:t>gan</a:t>
            </a:r>
            <a:r>
              <a:rPr lang="en-GB" dirty="0">
                <a:solidFill>
                  <a:schemeClr val="bg1"/>
                </a:solidFill>
              </a:rPr>
              <a:t> Roald Dahl. 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fyddai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disgyblion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ymateb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hyn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all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gael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ddefnyddio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fel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adnodd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gyfer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dysgu</a:t>
            </a:r>
            <a:r>
              <a:rPr lang="en-GB" dirty="0">
                <a:solidFill>
                  <a:schemeClr val="bg1"/>
                </a:solidFill>
              </a:rPr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549774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Recall the </a:t>
            </a:r>
            <a:r>
              <a:rPr lang="en-GB" dirty="0" err="1">
                <a:solidFill>
                  <a:schemeClr val="bg1"/>
                </a:solidFill>
              </a:rPr>
              <a:t>fairytale</a:t>
            </a:r>
            <a:r>
              <a:rPr lang="en-GB" dirty="0">
                <a:solidFill>
                  <a:schemeClr val="bg1"/>
                </a:solidFill>
              </a:rPr>
              <a:t> ‘The Three Little Pigs’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Discuss the features of the </a:t>
            </a:r>
            <a:r>
              <a:rPr lang="en-GB" dirty="0" err="1">
                <a:solidFill>
                  <a:schemeClr val="bg1"/>
                </a:solidFill>
              </a:rPr>
              <a:t>fairytale</a:t>
            </a:r>
            <a:r>
              <a:rPr lang="en-GB" dirty="0">
                <a:solidFill>
                  <a:schemeClr val="bg1"/>
                </a:solidFill>
              </a:rPr>
              <a:t> that we might expect to see elsewhere too.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Now, 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Roald Dahl’s Three Little Pigs. 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How would pupils respond to this story?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How could you use this as a stimulus in the classroom? </a:t>
            </a:r>
          </a:p>
        </p:txBody>
      </p:sp>
    </p:spTree>
    <p:extLst>
      <p:ext uri="{BB962C8B-B14F-4D97-AF65-F5344CB8AC3E}">
        <p14:creationId xmlns:p14="http://schemas.microsoft.com/office/powerpoint/2010/main" val="2725472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2238"/>
            <a:ext cx="8596668" cy="13208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Syniadau</a:t>
            </a:r>
            <a:r>
              <a:rPr lang="en-GB" dirty="0">
                <a:solidFill>
                  <a:schemeClr val="bg1"/>
                </a:solidFill>
              </a:rPr>
              <a:t>!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Finding </a:t>
            </a:r>
            <a:r>
              <a:rPr lang="en-GB" dirty="0">
                <a:solidFill>
                  <a:schemeClr val="bg1"/>
                </a:solidFill>
              </a:rPr>
              <a:t>ideas to write about!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444999"/>
            <a:ext cx="5181600" cy="17319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err="1">
                <a:solidFill>
                  <a:schemeClr val="bg1"/>
                </a:solidFill>
                <a:ea typeface="ＭＳ Ｐゴシック" pitchFamily="34" charset="-128"/>
              </a:rPr>
              <a:t>Syniadau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itchFamily="34" charset="-128"/>
              </a:rPr>
              <a:t>ar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 gyfer </a:t>
            </a:r>
            <a:r>
              <a:rPr lang="en-GB" altLang="en-US" dirty="0" err="1">
                <a:solidFill>
                  <a:schemeClr val="bg1"/>
                </a:solidFill>
                <a:ea typeface="ＭＳ Ｐゴシック" pitchFamily="34" charset="-128"/>
              </a:rPr>
              <a:t>gweithgareddau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itchFamily="34" charset="-128"/>
              </a:rPr>
              <a:t>cychwynnol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:</a:t>
            </a:r>
          </a:p>
          <a:p>
            <a:pPr marL="109537" indent="0">
              <a:buNone/>
              <a:defRPr/>
            </a:pP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http://www.scholastic.com/teachers/story-starters/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444999"/>
            <a:ext cx="5181600" cy="1731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Interactive story starter ideas:</a:t>
            </a:r>
          </a:p>
          <a:p>
            <a:pPr marL="109537" indent="0">
              <a:buNone/>
              <a:defRPr/>
            </a:pP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http://www.scholastic.com/teachers/story-starters/</a:t>
            </a:r>
            <a:r>
              <a:rPr lang="en-GB" altLang="en-US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</a:p>
          <a:p>
            <a:pPr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4267" y="1690689"/>
            <a:ext cx="3334807" cy="2188870"/>
          </a:xfrm>
          <a:prstGeom prst="rect">
            <a:avLst/>
          </a:prstGeom>
        </p:spPr>
      </p:pic>
      <p:sp>
        <p:nvSpPr>
          <p:cNvPr id="6" name="Cloud 5"/>
          <p:cNvSpPr/>
          <p:nvPr/>
        </p:nvSpPr>
        <p:spPr>
          <a:xfrm>
            <a:off x="1879600" y="1293020"/>
            <a:ext cx="6883400" cy="3238340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Beth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manteision</a:t>
            </a:r>
            <a:r>
              <a:rPr lang="en-GB" sz="2200" dirty="0"/>
              <a:t> ac </a:t>
            </a:r>
            <a:r>
              <a:rPr lang="en-GB" sz="2200" dirty="0" err="1"/>
              <a:t>anfanteision</a:t>
            </a:r>
            <a:r>
              <a:rPr lang="en-GB" sz="2200" dirty="0"/>
              <a:t> y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yma</a:t>
            </a:r>
            <a:r>
              <a:rPr lang="en-GB" sz="2200" dirty="0"/>
              <a:t> o </a:t>
            </a:r>
            <a:r>
              <a:rPr lang="en-GB" sz="2200" dirty="0" err="1"/>
              <a:t>weithio</a:t>
            </a:r>
            <a:r>
              <a:rPr lang="en-GB" sz="2200" dirty="0"/>
              <a:t>?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/>
              <a:t>What are the benefits and drawbacks of this approach? </a:t>
            </a:r>
          </a:p>
        </p:txBody>
      </p:sp>
    </p:spTree>
    <p:extLst>
      <p:ext uri="{BB962C8B-B14F-4D97-AF65-F5344CB8AC3E}">
        <p14:creationId xmlns:p14="http://schemas.microsoft.com/office/powerpoint/2010/main" val="317015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7001"/>
            <a:ext cx="10515600" cy="965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Deall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Strwythur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Understanding Structure </a:t>
            </a:r>
          </a:p>
        </p:txBody>
      </p:sp>
      <p:sp>
        <p:nvSpPr>
          <p:cNvPr id="17410" name="Date Placeholder 3"/>
          <p:cNvSpPr>
            <a:spLocks noGrp="1"/>
          </p:cNvSpPr>
          <p:nvPr>
            <p:ph type="dt" sz="half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tabLst>
                <a:tab pos="723900" algn="l"/>
                <a:tab pos="1447800" algn="l"/>
                <a:tab pos="2171700" algn="l"/>
                <a:tab pos="2895600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723900" algn="l"/>
                <a:tab pos="1447800" algn="l"/>
                <a:tab pos="2171700" algn="l"/>
                <a:tab pos="2895600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  <a:ea typeface="Microsoft YaHei" panose="020B0503020204020204" pitchFamily="34" charset="-122"/>
              </a:rPr>
              <a:t>02/11/12</a:t>
            </a:r>
          </a:p>
        </p:txBody>
      </p:sp>
      <p:pic>
        <p:nvPicPr>
          <p:cNvPr id="17413" name="Picture 5" descr="mount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1206500"/>
            <a:ext cx="12090400" cy="560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725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2248" t="16936" r="14157" b="3990"/>
          <a:stretch/>
        </p:blipFill>
        <p:spPr>
          <a:xfrm>
            <a:off x="3119707" y="1984378"/>
            <a:ext cx="5847127" cy="40518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5605">
            <a:off x="496874" y="3057380"/>
            <a:ext cx="2500535" cy="33451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6858">
            <a:off x="9412111" y="425989"/>
            <a:ext cx="2466971" cy="32892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7846">
            <a:off x="712018" y="167987"/>
            <a:ext cx="2070246" cy="27603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7753">
            <a:off x="9129446" y="3512555"/>
            <a:ext cx="2345497" cy="312732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056502" y="271234"/>
            <a:ext cx="40434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MAPIO STORI/</a:t>
            </a:r>
          </a:p>
          <a:p>
            <a:r>
              <a:rPr lang="en-GB" sz="3200" dirty="0">
                <a:solidFill>
                  <a:schemeClr val="bg1"/>
                </a:solidFill>
              </a:rPr>
              <a:t>STORY MAPPING</a:t>
            </a:r>
          </a:p>
        </p:txBody>
      </p:sp>
    </p:spTree>
    <p:extLst>
      <p:ext uri="{BB962C8B-B14F-4D97-AF65-F5344CB8AC3E}">
        <p14:creationId xmlns:p14="http://schemas.microsoft.com/office/powerpoint/2010/main" val="32417208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dirty="0" err="1">
                <a:solidFill>
                  <a:schemeClr val="bg1"/>
                </a:solidFill>
              </a:rPr>
              <a:t>Barddoniaeth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Poetry</a:t>
            </a:r>
            <a:br>
              <a:rPr lang="en-US" i="1" dirty="0">
                <a:solidFill>
                  <a:schemeClr val="bg1"/>
                </a:solidFill>
              </a:rPr>
            </a:b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Mae darllen ac ysgrifennu barddoniaeth yn hwyl</a:t>
            </a:r>
            <a:endParaRPr lang="en-US" altLang="en-US" sz="26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Dim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angen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bod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ddiflas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Does dim angen dadansoddi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pob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rhan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ohonno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Plant yn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modelu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eu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gwaith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yr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hyn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maent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wedi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clywed</a:t>
            </a:r>
            <a:r>
              <a:rPr lang="en-GB" altLang="en-US" sz="26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ac wedi </a:t>
            </a:r>
            <a:r>
              <a:rPr lang="en-GB" altLang="en-US" sz="26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mwynhau</a:t>
            </a:r>
            <a:endParaRPr lang="en-US" altLang="en-US" sz="26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901928" cy="4378756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altLang="en-US" sz="26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Poetry reading and writing is fun</a:t>
            </a:r>
          </a:p>
          <a:p>
            <a:pPr eaLnBrk="1" hangingPunct="1"/>
            <a:r>
              <a:rPr lang="en-GB" altLang="en-US" sz="26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Need not be boring!</a:t>
            </a:r>
          </a:p>
          <a:p>
            <a:pPr eaLnBrk="1" hangingPunct="1"/>
            <a:r>
              <a:rPr lang="en-GB" altLang="en-US" sz="26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You do not need to only do a “post mortem” on a poem!</a:t>
            </a:r>
          </a:p>
          <a:p>
            <a:pPr eaLnBrk="1" hangingPunct="1"/>
            <a:r>
              <a:rPr lang="en-GB" altLang="en-US" sz="26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Children model their own work on what they have heard and enjoyed</a:t>
            </a:r>
            <a:endParaRPr lang="en-GB" altLang="en-US" sz="26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60648"/>
            <a:ext cx="4104456" cy="1309390"/>
          </a:xfrm>
          <a:prstGeom prst="rect">
            <a:avLst/>
          </a:prstGeom>
        </p:spPr>
        <p:txBody>
          <a:bodyPr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endParaRPr lang="en-GB" sz="6000" i="1" dirty="0">
              <a:ea typeface="+mj-ea"/>
              <a:cs typeface="+mj-cs"/>
            </a:endParaRPr>
          </a:p>
        </p:txBody>
      </p:sp>
      <p:pic>
        <p:nvPicPr>
          <p:cNvPr id="18438" name="Picture 6" descr="C:\Users\Dave\AppData\Local\Microsoft\Windows\Temporary Internet Files\Content.IE5\PKVYITXV\MC90041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1412" y="5384800"/>
            <a:ext cx="216058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19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03807" y="-13854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sz="6000" dirty="0" err="1">
                <a:solidFill>
                  <a:schemeClr val="bg1"/>
                </a:solidFill>
              </a:rPr>
              <a:t>Barddoniaeth</a:t>
            </a:r>
            <a:r>
              <a:rPr lang="en-GB" dirty="0">
                <a:solidFill>
                  <a:schemeClr val="bg1"/>
                </a:solidFill>
                <a:ea typeface="+mj-ea"/>
                <a:cs typeface="+mj-cs"/>
              </a:rPr>
              <a:t>         </a:t>
            </a: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i="1" dirty="0">
                <a:solidFill>
                  <a:schemeClr val="bg1"/>
                </a:solidFill>
              </a:rPr>
              <a:t>  </a:t>
            </a:r>
            <a:r>
              <a:rPr lang="en-GB" sz="6000" i="1" dirty="0">
                <a:solidFill>
                  <a:schemeClr val="bg1"/>
                </a:solidFill>
              </a:rPr>
              <a:t>Poetry</a:t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993899"/>
            <a:ext cx="5181600" cy="4183063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Mae plant yn mwynhau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gemau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geiriau</a:t>
            </a:r>
            <a:endParaRPr lang="en-GB" altLang="en-US" sz="32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Ffordd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o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annog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chwarae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gyda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iaith</a:t>
            </a:r>
            <a:endParaRPr lang="en-GB" altLang="en-US" sz="32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Paratoad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ysgrifennu</a:t>
            </a:r>
            <a:r>
              <a:rPr lang="en-GB" altLang="en-US" sz="3200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barddoniaeth</a:t>
            </a:r>
            <a:endParaRPr lang="en-US" altLang="en-US" sz="3200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>
          <a:xfrm>
            <a:off x="6172200" y="1993899"/>
            <a:ext cx="5181600" cy="418306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Children love word games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Excellent way to encourage children to play with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solidFill>
                  <a:schemeClr val="bg1"/>
                </a:solidFill>
                <a:ea typeface="ＭＳ Ｐゴシック" panose="020B0600070205080204" pitchFamily="34" charset="-128"/>
              </a:rPr>
              <a:t>Excellent preparation for poetry writing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pic>
        <p:nvPicPr>
          <p:cNvPr id="20485" name="Picture 5" descr="C:\Users\Dave\AppData\Local\Microsoft\Windows\Temporary Internet Files\Content.IE5\RZMBD2OX\MC900282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5364164"/>
            <a:ext cx="1403350" cy="133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693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216" y="310306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>
                <a:solidFill>
                  <a:schemeClr val="bg1"/>
                </a:solidFill>
              </a:rPr>
              <a:t>Creu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barddoniaeth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grŵp</a:t>
            </a: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i="1" dirty="0">
                <a:solidFill>
                  <a:schemeClr val="bg1"/>
                </a:solidFill>
                <a:ea typeface="+mj-ea"/>
                <a:cs typeface="+mj-cs"/>
              </a:rPr>
              <a:t>Creating a group poem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99501" y="1825625"/>
            <a:ext cx="4184035" cy="3880772"/>
          </a:xfrm>
        </p:spPr>
        <p:txBody>
          <a:bodyPr>
            <a:normAutofit/>
          </a:bodyPr>
          <a:lstStyle/>
          <a:p>
            <a:pPr marL="109537" indent="0" algn="ctr">
              <a:buNone/>
              <a:defRPr/>
            </a:pPr>
            <a:r>
              <a:rPr lang="en-GB" altLang="en-US" sz="2000" b="1" dirty="0" err="1">
                <a:solidFill>
                  <a:schemeClr val="bg1"/>
                </a:solidFill>
                <a:ea typeface="ＭＳ Ｐゴシック" pitchFamily="34" charset="-128"/>
              </a:rPr>
              <a:t>Cwestiynau</a:t>
            </a:r>
            <a:r>
              <a:rPr lang="en-GB" altLang="en-US" sz="2000" b="1" dirty="0">
                <a:solidFill>
                  <a:schemeClr val="bg1"/>
                </a:solidFill>
                <a:ea typeface="ＭＳ Ｐゴシック" pitchFamily="34" charset="-128"/>
              </a:rPr>
              <a:t> ac </a:t>
            </a:r>
            <a:r>
              <a:rPr lang="en-GB" altLang="en-US" sz="2000" b="1" dirty="0" err="1">
                <a:solidFill>
                  <a:schemeClr val="bg1"/>
                </a:solidFill>
                <a:ea typeface="ＭＳ Ｐゴシック" pitchFamily="34" charset="-128"/>
              </a:rPr>
              <a:t>atebion</a:t>
            </a:r>
            <a:endParaRPr lang="en-GB" altLang="en-US" sz="2000" b="1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Meddyliwch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am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gwestiwn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anghyffredin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</a:p>
          <a:p>
            <a:pPr eaLnBrk="1" hangingPunct="1">
              <a:defRPr/>
            </a:pP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E.e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. “Beth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sydd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ar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ddiwedd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yr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enfys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?”</a:t>
            </a:r>
          </a:p>
          <a:p>
            <a:pPr eaLnBrk="1" hangingPunct="1">
              <a:defRPr/>
            </a:pP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Pob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person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yn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y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grwp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i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feddwl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am y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ffordd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mwyaf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gwreiddiol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o’i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ateb</a:t>
            </a:r>
            <a:endParaRPr lang="en-GB" altLang="en-US" sz="2000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e.e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. “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atgof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o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fy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hoff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niwrnod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000" dirty="0" err="1">
                <a:solidFill>
                  <a:schemeClr val="bg1"/>
                </a:solidFill>
                <a:ea typeface="ＭＳ Ｐゴシック" pitchFamily="34" charset="-128"/>
              </a:rPr>
              <a:t>erioed</a:t>
            </a:r>
            <a:r>
              <a:rPr lang="en-GB" altLang="en-US" sz="2000" dirty="0">
                <a:solidFill>
                  <a:schemeClr val="bg1"/>
                </a:solidFill>
                <a:ea typeface="ＭＳ Ｐゴシック" pitchFamily="34" charset="-128"/>
              </a:rPr>
              <a:t>”</a:t>
            </a:r>
          </a:p>
          <a:p>
            <a:pPr eaLnBrk="1" hangingPunct="1"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12291" name="Content Placeholder 6"/>
          <p:cNvSpPr>
            <a:spLocks noGrp="1"/>
          </p:cNvSpPr>
          <p:nvPr>
            <p:ph sz="half" idx="2"/>
          </p:nvPr>
        </p:nvSpPr>
        <p:spPr>
          <a:xfrm>
            <a:off x="5325616" y="1825624"/>
            <a:ext cx="5181600" cy="4647219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400" b="1" i="1" dirty="0">
                <a:solidFill>
                  <a:schemeClr val="bg1"/>
                </a:solidFill>
                <a:ea typeface="ＭＳ Ｐゴシック" pitchFamily="34" charset="-128"/>
              </a:rPr>
              <a:t>Questions and Answers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Think up an unusual question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e.g. ‘What’s at the end of a rainbow?’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Each person in the group thinks of the most original way to answer it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e.g. ‘A memory of my best-ever day’</a:t>
            </a: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714439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0927" y="-32142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dirty="0" err="1">
                <a:solidFill>
                  <a:schemeClr val="bg1"/>
                </a:solidFill>
              </a:rPr>
              <a:t>Barddoniaeth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Dodrefn</a:t>
            </a:r>
            <a:br>
              <a:rPr lang="en-GB" sz="4000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The Furniture Poem</a:t>
            </a:r>
            <a:br>
              <a:rPr lang="en-US" sz="5300" i="1" dirty="0">
                <a:solidFill>
                  <a:schemeClr val="bg1"/>
                </a:solidFill>
                <a:effectLst/>
              </a:rPr>
            </a:br>
            <a:endParaRPr lang="en-GB" sz="5300" i="1" dirty="0">
              <a:solidFill>
                <a:schemeClr val="bg1"/>
              </a:solidFill>
            </a:endParaRPr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22410" y="1229564"/>
            <a:ext cx="4184035" cy="5140756"/>
          </a:xfrm>
        </p:spPr>
        <p:txBody>
          <a:bodyPr>
            <a:noAutofit/>
          </a:bodyPr>
          <a:lstStyle/>
          <a:p>
            <a:pPr marL="109537" indent="0">
              <a:buNone/>
              <a:defRPr/>
            </a:pP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Dewiswch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un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aelod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o’r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grwp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i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ysgrifennu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am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berson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enwog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Os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fyddai’r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person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yn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ddarn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o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ddodrefn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beth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fydden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nhw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Os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fyddai’r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person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yn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ddilledyn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beth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fydden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nhw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Mae’r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cwestiynau’n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parhau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wedi’i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seilio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ar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destunau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fel y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tywydd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, amser o’r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dydd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diwrnod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yr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wythnos,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anifeiliaid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,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lliwiau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300" dirty="0" err="1">
                <a:solidFill>
                  <a:schemeClr val="bg1"/>
                </a:solidFill>
                <a:ea typeface="ＭＳ Ｐゴシック" pitchFamily="34" charset="-128"/>
              </a:rPr>
              <a:t>ayb</a:t>
            </a:r>
            <a:r>
              <a:rPr lang="en-GB" altLang="en-US" sz="2300" dirty="0">
                <a:solidFill>
                  <a:schemeClr val="bg1"/>
                </a:solidFill>
                <a:ea typeface="ＭＳ Ｐゴシック" pitchFamily="34" charset="-128"/>
              </a:rPr>
              <a:t>.</a:t>
            </a:r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>
          <a:xfrm>
            <a:off x="5248101" y="1318953"/>
            <a:ext cx="4095403" cy="5231476"/>
          </a:xfrm>
        </p:spPr>
        <p:txBody>
          <a:bodyPr>
            <a:normAutofit lnSpcReduction="10000"/>
          </a:bodyPr>
          <a:lstStyle/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Choose one member of the group to write about a famous person.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If the person was a piece of furniture,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If the person was an item of clothing,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Questions continue based on topics such as weather, time of day, day of the week, animals, colours, etc.</a:t>
            </a:r>
          </a:p>
        </p:txBody>
      </p:sp>
    </p:spTree>
    <p:extLst>
      <p:ext uri="{BB962C8B-B14F-4D97-AF65-F5344CB8AC3E}">
        <p14:creationId xmlns:p14="http://schemas.microsoft.com/office/powerpoint/2010/main" val="35132949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835813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dirty="0" err="1">
                <a:solidFill>
                  <a:schemeClr val="bg1"/>
                </a:solidFill>
              </a:rPr>
              <a:t>Parau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odli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Rhyming pairs </a:t>
            </a:r>
            <a:br>
              <a:rPr lang="en-US" i="1" dirty="0">
                <a:solidFill>
                  <a:schemeClr val="bg1"/>
                </a:solidFill>
                <a:effectLst/>
              </a:rPr>
            </a:b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6374" y="1761578"/>
            <a:ext cx="4184035" cy="3880772"/>
          </a:xfrm>
        </p:spPr>
        <p:txBody>
          <a:bodyPr>
            <a:normAutofit lnSpcReduction="100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400" dirty="0">
                <a:solidFill>
                  <a:schemeClr val="bg1"/>
                </a:solidFill>
                <a:ea typeface="ＭＳ Ｐゴシック" pitchFamily="34" charset="-128"/>
              </a:rPr>
              <a:t>Crëwch eich parau odli eich hun</a:t>
            </a:r>
            <a:endParaRPr lang="en-GB" altLang="en-US" sz="2400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Cyngor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: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meddyliwch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yr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ateb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cyn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 y </a:t>
            </a:r>
            <a:r>
              <a:rPr lang="en-GB" altLang="en-US" sz="2400" dirty="0" err="1">
                <a:solidFill>
                  <a:schemeClr val="bg1"/>
                </a:solidFill>
                <a:ea typeface="ＭＳ Ｐゴシック" pitchFamily="34" charset="-128"/>
              </a:rPr>
              <a:t>cwestiwn</a:t>
            </a:r>
            <a:r>
              <a:rPr lang="en-GB" altLang="en-US" sz="2400" dirty="0">
                <a:solidFill>
                  <a:schemeClr val="bg1"/>
                </a:solidFill>
                <a:ea typeface="ＭＳ Ｐゴシック" pitchFamily="34" charset="-128"/>
              </a:rPr>
              <a:t>!</a:t>
            </a:r>
            <a:endParaRPr lang="en-US" altLang="en-US" sz="2400" dirty="0">
              <a:solidFill>
                <a:schemeClr val="bg1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064821" y="1662545"/>
            <a:ext cx="4733113" cy="483246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Create your own rhyming pairs 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e.g. What do you call a cold horse?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        A chilly filly!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What do you call a goldfish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        A wet pet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</a:rPr>
              <a:t>Hint: compose the rhyming answer before the question!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  <a:p>
            <a:pPr marL="109537" indent="0">
              <a:buNone/>
              <a:defRPr/>
            </a:pPr>
            <a:r>
              <a:rPr lang="en-GB" altLang="en-US" sz="3200" b="1" dirty="0"/>
              <a:t>		</a:t>
            </a:r>
            <a:endParaRPr lang="en-GB" altLang="en-US" sz="3200" dirty="0"/>
          </a:p>
        </p:txBody>
      </p:sp>
      <p:pic>
        <p:nvPicPr>
          <p:cNvPr id="23558" name="Picture 6" descr="C:\Users\Dave\AppData\Local\Microsoft\Windows\Temporary Internet Files\Content.IE5\PKVYITXV\MP900448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14" y="4078778"/>
            <a:ext cx="193833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7" descr="C:\Users\Dave\AppData\Local\Microsoft\Windows\Temporary Internet Files\Content.IE5\RZMBD2OX\MP9004050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360" y="4100975"/>
            <a:ext cx="172878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249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738294" y="-59354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solidFill>
                  <a:schemeClr val="bg1"/>
                </a:solidFill>
              </a:rPr>
              <a:t>Penillion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arddodiaid</a:t>
            </a:r>
            <a:br>
              <a:rPr lang="en-GB" sz="4000" i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Preposition poems</a:t>
            </a:r>
            <a:br>
              <a:rPr lang="en-US" sz="6000" dirty="0">
                <a:effectLst/>
              </a:rPr>
            </a:br>
            <a:endParaRPr lang="en-GB" sz="6000" i="1" dirty="0"/>
          </a:p>
        </p:txBody>
      </p:sp>
      <p:sp>
        <p:nvSpPr>
          <p:cNvPr id="2457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destun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Hugan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Goch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Fach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5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arddodiad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gwmpas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uwch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ben,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tu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fewn,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dan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Defnyddiwch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arddodiaid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ddechrau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llinell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newydd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 mewn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pennill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sydd ddim yn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odli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Rhowch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gynnig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arni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347746" cy="420696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bg1"/>
                </a:solidFill>
              </a:rPr>
              <a:t>Think of a topic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chemeClr val="bg1"/>
                </a:solidFill>
              </a:rPr>
              <a:t>e.g. Dr Who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bg1"/>
                </a:solidFill>
              </a:rPr>
              <a:t>Think of 5 prepositions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chemeClr val="bg1"/>
                </a:solidFill>
              </a:rPr>
              <a:t>e.g. on, above, around, within, below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bg1"/>
                </a:solidFill>
              </a:rPr>
              <a:t>Use each preposition to begin a new line in a non-rhyming poem</a:t>
            </a:r>
          </a:p>
          <a:p>
            <a:pPr marL="109537" indent="0" algn="ctr">
              <a:buNone/>
              <a:defRPr/>
            </a:pPr>
            <a:r>
              <a:rPr lang="en-GB" altLang="en-US" sz="2400" i="1" dirty="0">
                <a:solidFill>
                  <a:schemeClr val="bg1"/>
                </a:solidFill>
                <a:ea typeface="ＭＳ Ｐゴシック" pitchFamily="34" charset="-128"/>
              </a:rPr>
              <a:t>Have a go!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9546"/>
            <a:ext cx="3801616" cy="1143000"/>
          </a:xfrm>
          <a:prstGeom prst="rect">
            <a:avLst/>
          </a:prstGeom>
        </p:spPr>
        <p:txBody>
          <a:bodyPr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09337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dirty="0">
                <a:solidFill>
                  <a:schemeClr val="bg1"/>
                </a:solidFill>
              </a:rPr>
              <a:t>Kit Wright</a:t>
            </a:r>
            <a:br>
              <a:rPr lang="en-US" dirty="0">
                <a:solidFill>
                  <a:schemeClr val="bg1"/>
                </a:solidFill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endParaRPr lang="en-GB" i="1" dirty="0">
              <a:solidFill>
                <a:schemeClr val="bg1"/>
              </a:solidFill>
              <a:ea typeface="+mj-ea"/>
              <a:cs typeface="+mj-cs"/>
            </a:endParaRP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half" idx="1"/>
          </p:nvPr>
        </p:nvSpPr>
        <p:spPr>
          <a:solidFill>
            <a:schemeClr val="tx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Gwrandewch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The Magic Box</a:t>
            </a:r>
          </a:p>
          <a:p>
            <a:pPr eaLnBrk="1" hangingPunct="1"/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Trafodwch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gael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ddefnyddio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mewn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cynradd</a:t>
            </a:r>
            <a:endParaRPr lang="en-GB" altLang="en-US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gysylltiadau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traws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-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gwrcwlaidd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sydd?</a:t>
            </a:r>
          </a:p>
          <a:p>
            <a:pPr eaLnBrk="1" hangingPunct="1"/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hwn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fan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cychwyn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 am </a:t>
            </a:r>
            <a:r>
              <a:rPr lang="en-GB" altLang="en-US" dirty="0" err="1">
                <a:solidFill>
                  <a:schemeClr val="bg1"/>
                </a:solidFill>
                <a:ea typeface="ＭＳ Ｐゴシック" panose="020B0600070205080204" pitchFamily="34" charset="-128"/>
              </a:rPr>
              <a:t>adnodd</a:t>
            </a:r>
            <a:r>
              <a:rPr lang="en-GB" altLang="en-US" dirty="0">
                <a:solidFill>
                  <a:schemeClr val="bg1"/>
                </a:solidFill>
                <a:ea typeface="ＭＳ Ｐゴシック" panose="020B0600070205080204" pitchFamily="34" charset="-128"/>
              </a:rPr>
              <a:t>?</a:t>
            </a:r>
            <a:endParaRPr lang="en-US" altLang="en-US" dirty="0">
              <a:solidFill>
                <a:schemeClr val="bg1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Listen to The Magic Box</a:t>
            </a:r>
            <a:endParaRPr lang="en-GB" i="1" dirty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solidFill>
                  <a:schemeClr val="bg1"/>
                </a:solidFill>
              </a:rPr>
              <a:t>Discuss how it could be used in a primary classroom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solidFill>
                  <a:schemeClr val="bg1"/>
                </a:solidFill>
              </a:rPr>
              <a:t>What cross-curricular links are there?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solidFill>
                  <a:schemeClr val="bg1"/>
                </a:solidFill>
              </a:rPr>
              <a:t>How could this be a starting point for a resource?</a:t>
            </a:r>
          </a:p>
          <a:p>
            <a:pPr marL="109537" indent="0">
              <a:buNone/>
              <a:defRPr/>
            </a:pPr>
            <a:endParaRPr lang="en-GB" altLang="en-US" i="1" dirty="0">
              <a:solidFill>
                <a:schemeClr val="bg1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94082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>
                <a:solidFill>
                  <a:schemeClr val="bg1"/>
                </a:solidFill>
              </a:rPr>
              <a:t>Perfformio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barddoniaeth</a:t>
            </a:r>
            <a:br>
              <a:rPr lang="en-GB" dirty="0">
                <a:solidFill>
                  <a:schemeClr val="bg1"/>
                </a:solidFill>
                <a:ea typeface="+mj-ea"/>
                <a:cs typeface="+mj-cs"/>
              </a:rPr>
            </a:br>
            <a:r>
              <a:rPr lang="en-GB" i="1" dirty="0">
                <a:solidFill>
                  <a:schemeClr val="bg1"/>
                </a:solidFill>
                <a:ea typeface="+mj-ea"/>
                <a:cs typeface="+mj-cs"/>
              </a:rPr>
              <a:t>Performing poetry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err="1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Gwyliwch</a:t>
            </a:r>
            <a:r>
              <a:rPr lang="en-GB" altLang="en-US" dirty="0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Michael Rosen </a:t>
            </a:r>
            <a:r>
              <a:rPr lang="en-GB" altLang="en-US" dirty="0" err="1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yn</a:t>
            </a:r>
            <a:r>
              <a:rPr lang="en-GB" altLang="en-US" dirty="0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dirty="0" err="1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perfformio</a:t>
            </a:r>
            <a:r>
              <a:rPr lang="en-GB" altLang="en-US" dirty="0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dirty="0" err="1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</a:t>
            </a:r>
            <a:r>
              <a:rPr lang="en-GB" altLang="en-US" dirty="0">
                <a:solidFill>
                  <a:srgbClr val="3FCDE7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altLang="en-US" dirty="0" err="1">
                <a:solidFill>
                  <a:schemeClr val="bg1"/>
                </a:solidFill>
                <a:ea typeface="ＭＳ Ｐゴシック" pitchFamily="34" charset="-128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bennill</a:t>
            </a:r>
            <a:endParaRPr lang="en-GB" altLang="en-US" dirty="0">
              <a:solidFill>
                <a:schemeClr val="bg1"/>
              </a:solidFill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i="1" dirty="0">
                <a:solidFill>
                  <a:schemeClr val="bg1"/>
                </a:solidFill>
              </a:rPr>
              <a:t>‘Hand on the Bridge’ </a:t>
            </a:r>
            <a:r>
              <a:rPr lang="en-GB" i="1" dirty="0" err="1">
                <a:solidFill>
                  <a:schemeClr val="bg1"/>
                </a:solidFill>
              </a:rPr>
              <a:t>ar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Youtube</a:t>
            </a:r>
            <a:endParaRPr lang="en-GB" i="1" dirty="0">
              <a:solidFill>
                <a:schemeClr val="bg1"/>
              </a:solidFill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GB" i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Michael Rosen perform his poem </a:t>
            </a:r>
            <a:endParaRPr lang="en-GB" i="1" dirty="0">
              <a:solidFill>
                <a:schemeClr val="bg1"/>
              </a:solidFill>
            </a:endParaRPr>
          </a:p>
          <a:p>
            <a:pPr marL="109537" indent="0">
              <a:buNone/>
              <a:defRPr/>
            </a:pPr>
            <a:r>
              <a:rPr lang="en-GB" i="1" dirty="0">
                <a:solidFill>
                  <a:schemeClr val="bg1"/>
                </a:solidFill>
              </a:rPr>
              <a:t>‘Hand on the </a:t>
            </a:r>
            <a:r>
              <a:rPr lang="en-GB" i="1" dirty="0" err="1">
                <a:solidFill>
                  <a:schemeClr val="bg1"/>
                </a:solidFill>
              </a:rPr>
              <a:t>Bridge’on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Youtube</a:t>
            </a:r>
            <a:endParaRPr lang="en-GB" i="1" dirty="0">
              <a:solidFill>
                <a:schemeClr val="bg1"/>
              </a:solidFill>
            </a:endParaRPr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pic>
        <p:nvPicPr>
          <p:cNvPr id="26630" name="Picture 6" descr="C:\Users\Dave\AppData\Local\Microsoft\Windows\Temporary Internet Files\Content.IE5\PKVYITXV\MP9004464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19" y="4001294"/>
            <a:ext cx="3789362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6813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Rhigymau</a:t>
            </a:r>
            <a:r>
              <a:rPr lang="en-GB" dirty="0">
                <a:solidFill>
                  <a:schemeClr val="bg1"/>
                </a:solidFill>
              </a:rPr>
              <a:t> Cymraeg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											Welsh Rhymes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853" t="17448" r="39596" b="21140"/>
          <a:stretch/>
        </p:blipFill>
        <p:spPr>
          <a:xfrm>
            <a:off x="838899" y="2080468"/>
            <a:ext cx="4279966" cy="3028427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32352" y="3129094"/>
            <a:ext cx="27683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3FCDE7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Rhigymau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Cymraeg Welsh Rhymes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486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Astudiaethau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Achos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Datblygu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dulliau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creadigol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ddatblygu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llythrennedd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trwy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ysgrifennu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r>
              <a:rPr lang="en-GB" dirty="0" err="1">
                <a:solidFill>
                  <a:schemeClr val="bg1"/>
                </a:solidFill>
              </a:rPr>
              <a:t>Sut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mae’r</a:t>
            </a:r>
            <a:r>
              <a:rPr lang="en-GB" dirty="0">
                <a:solidFill>
                  <a:schemeClr val="bg1"/>
                </a:solidFill>
              </a:rPr>
              <a:t> dull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datblygu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llythrenned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rhifedd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  <a:p>
            <a:r>
              <a:rPr lang="en-GB" dirty="0" err="1">
                <a:solidFill>
                  <a:schemeClr val="bg1"/>
                </a:solidFill>
              </a:rPr>
              <a:t>Pwy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sydd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wedi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elwa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o’r</a:t>
            </a:r>
            <a:r>
              <a:rPr lang="en-GB" dirty="0">
                <a:solidFill>
                  <a:schemeClr val="bg1"/>
                </a:solidFill>
              </a:rPr>
              <a:t> dull </a:t>
            </a:r>
            <a:r>
              <a:rPr lang="en-GB" dirty="0" err="1">
                <a:solidFill>
                  <a:schemeClr val="bg1"/>
                </a:solidFill>
              </a:rPr>
              <a:t>hwn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  <a:p>
            <a:r>
              <a:rPr lang="en-GB" dirty="0" err="1">
                <a:solidFill>
                  <a:schemeClr val="bg1"/>
                </a:solidFill>
              </a:rPr>
              <a:t>Ydy’r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ffordd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yma</a:t>
            </a:r>
            <a:r>
              <a:rPr lang="en-GB" dirty="0">
                <a:solidFill>
                  <a:schemeClr val="bg1"/>
                </a:solidFill>
              </a:rPr>
              <a:t> o </a:t>
            </a:r>
            <a:r>
              <a:rPr lang="en-GB" dirty="0" err="1">
                <a:solidFill>
                  <a:schemeClr val="bg1"/>
                </a:solidFill>
              </a:rPr>
              <a:t>weithio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yn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llwyddiannus</a:t>
            </a:r>
            <a:r>
              <a:rPr lang="en-GB" dirty="0">
                <a:solidFill>
                  <a:schemeClr val="bg1"/>
                </a:solidFill>
              </a:rPr>
              <a:t>? Pam?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Creative approaches to developing literacy through writing. </a:t>
            </a:r>
            <a:endParaRPr lang="en-GB" dirty="0">
              <a:solidFill>
                <a:schemeClr val="bg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Case Study 1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Case Study 2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How does this approach develop literacy/numeracy?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Who has benefited from this approach?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Why is this approach successful?</a:t>
            </a:r>
          </a:p>
        </p:txBody>
      </p:sp>
    </p:spTree>
    <p:extLst>
      <p:ext uri="{BB962C8B-B14F-4D97-AF65-F5344CB8AC3E}">
        <p14:creationId xmlns:p14="http://schemas.microsoft.com/office/powerpoint/2010/main" val="11583631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803564" y="2011162"/>
            <a:ext cx="9073775" cy="49244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sz="1800" dirty="0">
                <a:solidFill>
                  <a:schemeClr val="bg1"/>
                </a:solidFill>
              </a:rPr>
              <a:t>Corbett, P. </a:t>
            </a:r>
            <a:r>
              <a:rPr lang="en-GB" sz="1800" i="1" dirty="0">
                <a:solidFill>
                  <a:schemeClr val="bg1"/>
                </a:solidFill>
              </a:rPr>
              <a:t>Talk4Writing.</a:t>
            </a:r>
            <a:r>
              <a:rPr lang="en-GB" sz="1800" dirty="0">
                <a:solidFill>
                  <a:schemeClr val="bg1"/>
                </a:solidFill>
              </a:rPr>
              <a:t> Available at </a:t>
            </a:r>
            <a:r>
              <a:rPr lang="en-GB" sz="18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http://www.talk4writing.co.uk/</a:t>
            </a:r>
            <a:r>
              <a:rPr lang="en-GB" sz="1800" dirty="0">
                <a:solidFill>
                  <a:schemeClr val="bg1"/>
                </a:solidFill>
              </a:rPr>
              <a:t> [Accessed 07.08.19 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Estyn (2011) </a:t>
            </a:r>
            <a:r>
              <a:rPr lang="en-GB" altLang="en-US" sz="1800" i="1" dirty="0">
                <a:solidFill>
                  <a:schemeClr val="bg1"/>
                </a:solidFill>
              </a:rPr>
              <a:t>S</a:t>
            </a:r>
            <a:r>
              <a:rPr lang="en-GB" sz="1800" i="1" dirty="0">
                <a:solidFill>
                  <a:schemeClr val="bg1"/>
                </a:solidFill>
              </a:rPr>
              <a:t>trategy and guidance on inspecting literacy for pupils aged 3 to 18 years  </a:t>
            </a:r>
            <a:r>
              <a:rPr lang="en-GB" sz="1800" dirty="0">
                <a:solidFill>
                  <a:schemeClr val="bg1"/>
                </a:solidFill>
              </a:rPr>
              <a:t>Cardiff: Her Majesty’s Stationers 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Learning Wales. Available at 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http://learning.wales.gov.uk/resources/nlnf/?lang=en 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[Accessed 06.08.18] and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http://learning.wales.gov.uk/resources/nlnf/?skip=1&amp;lang=cy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Michael Rosen performs ‘Hands on the Bridge’ Available on </a:t>
            </a:r>
          </a:p>
          <a:p>
            <a:pPr marL="109537" indent="0">
              <a:lnSpc>
                <a:spcPct val="80000"/>
              </a:lnSpc>
              <a:buNone/>
              <a:defRPr/>
            </a:pPr>
            <a:r>
              <a:rPr lang="en-GB" sz="1800" i="1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http://www.youtube.com/watch?v=N4sCaAFkcwI</a:t>
            </a:r>
            <a:r>
              <a:rPr lang="en-GB" sz="1800" i="1" dirty="0">
                <a:solidFill>
                  <a:schemeClr val="bg1"/>
                </a:solidFill>
              </a:rPr>
              <a:t> [Accessed 07.08.18]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National Literacy Frameworks and Tests. Available at 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http://wales.gov.uk/consultations/education/nlnf/?lang=en</a:t>
            </a:r>
            <a:r>
              <a:rPr lang="en-GB" altLang="en-US" sz="1800" dirty="0">
                <a:solidFill>
                  <a:schemeClr val="bg1"/>
                </a:solidFill>
                <a:ea typeface="ＭＳ Ｐゴシック" pitchFamily="34" charset="-128"/>
              </a:rPr>
              <a:t> [Accessed 06.08.18] and http://wales.gov.uk/consultations/education/nlnf/?skip=1&amp;lang=cy</a:t>
            </a:r>
            <a:endParaRPr lang="en-GB" sz="1800" dirty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>
                <a:solidFill>
                  <a:schemeClr val="bg1"/>
                </a:solidFill>
              </a:rPr>
              <a:t>Palmer, S. (2001) </a:t>
            </a:r>
            <a:r>
              <a:rPr lang="en-GB" sz="1800" i="1" dirty="0">
                <a:solidFill>
                  <a:schemeClr val="bg1"/>
                </a:solidFill>
              </a:rPr>
              <a:t>How to teach writing across the curriculum at Key Stage 2. </a:t>
            </a:r>
            <a:r>
              <a:rPr lang="en-GB" sz="1800" dirty="0">
                <a:solidFill>
                  <a:schemeClr val="bg1"/>
                </a:solidFill>
              </a:rPr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>
                <a:solidFill>
                  <a:schemeClr val="bg1"/>
                </a:solidFill>
              </a:rPr>
              <a:t>Palmer, S. (2003) </a:t>
            </a:r>
            <a:r>
              <a:rPr lang="en-GB" sz="1800" i="1" dirty="0">
                <a:solidFill>
                  <a:schemeClr val="bg1"/>
                </a:solidFill>
              </a:rPr>
              <a:t>How to teach writing across the curriculum at Key Stage 1. </a:t>
            </a:r>
            <a:r>
              <a:rPr lang="en-GB" sz="1800" dirty="0">
                <a:solidFill>
                  <a:schemeClr val="bg1"/>
                </a:solidFill>
              </a:rPr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>
                <a:solidFill>
                  <a:schemeClr val="bg1"/>
                </a:solidFill>
              </a:rPr>
              <a:t>Palmer, P. &amp; Corbett, P. (2003) </a:t>
            </a:r>
            <a:r>
              <a:rPr lang="en-GB" sz="1800" i="1" dirty="0">
                <a:solidFill>
                  <a:schemeClr val="bg1"/>
                </a:solidFill>
              </a:rPr>
              <a:t>Literacy: What Works? </a:t>
            </a:r>
            <a:r>
              <a:rPr lang="en-GB" sz="1800" dirty="0">
                <a:solidFill>
                  <a:schemeClr val="bg1"/>
                </a:solidFill>
              </a:rPr>
              <a:t>Cheltenham: Nelson </a:t>
            </a:r>
            <a:r>
              <a:rPr lang="en-GB" sz="1800" dirty="0"/>
              <a:t>Thornes.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>
                <a:solidFill>
                  <a:schemeClr val="bg1"/>
                </a:solidFill>
              </a:rPr>
              <a:t>Llyfryddiaeth</a:t>
            </a:r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Bibliography</a:t>
            </a:r>
          </a:p>
        </p:txBody>
      </p:sp>
    </p:spTree>
    <p:extLst>
      <p:ext uri="{BB962C8B-B14F-4D97-AF65-F5344CB8AC3E}">
        <p14:creationId xmlns:p14="http://schemas.microsoft.com/office/powerpoint/2010/main" val="28101560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1033</TotalTime>
  <Words>2251</Words>
  <Application>Microsoft Office PowerPoint</Application>
  <PresentationFormat>Widescreen</PresentationFormat>
  <Paragraphs>258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ＭＳ Ｐゴシック</vt:lpstr>
      <vt:lpstr>Arial</vt:lpstr>
      <vt:lpstr>Calibri</vt:lpstr>
      <vt:lpstr>Trebuchet MS</vt:lpstr>
      <vt:lpstr>Verdana</vt:lpstr>
      <vt:lpstr>Wingdings 3</vt:lpstr>
      <vt:lpstr>Facet</vt:lpstr>
      <vt:lpstr>Astudiaethau Cwricwlwm ac Asesu Curriculum and Assessment Studies</vt:lpstr>
      <vt:lpstr>Beth yw ysgrifennu? What is writing? </vt:lpstr>
      <vt:lpstr>Pam bod ysgrifennu yn bwysig? Why is writing important? </vt:lpstr>
      <vt:lpstr>Beth yw ysgrifennu da? What does good writing look like? </vt:lpstr>
      <vt:lpstr>PowerPoint Presentation</vt:lpstr>
      <vt:lpstr> Ysgrifennu yn y FfLlRh Writing in the LNF  </vt:lpstr>
      <vt:lpstr> Elfen: Trefnu syniadau a gwybodaeth Element: Organising ideas and information  </vt:lpstr>
      <vt:lpstr>Elfen: Trefnu syniadau a gwybodaeth Element: Organising ideas and information  </vt:lpstr>
      <vt:lpstr> Elfen: Ysgrifennu’n gywir Element: Writing Accurately  </vt:lpstr>
      <vt:lpstr>Elfen: Ysgrifennu’n gywir Element: Writing Accurately  </vt:lpstr>
      <vt:lpstr>Sawl math o ysgrifennu sydd? How many types of writing are there? </vt:lpstr>
      <vt:lpstr> Chwe Math o Ysgrifennu Ffeithiol  Six Non-Fiction Text Types </vt:lpstr>
      <vt:lpstr>PowerPoint Presentation</vt:lpstr>
      <vt:lpstr>PowerPoint Presentation</vt:lpstr>
      <vt:lpstr>Ysgrifennu… siarad a darllen! Writing… talk and reading! </vt:lpstr>
      <vt:lpstr> Mae ysgrifennu ffeithiol yr un mor greadigol! Non fiction writing is just as creative!  </vt:lpstr>
      <vt:lpstr>Dulliau Ysgrifennu Ffeithiol Fiction Writing Approaches </vt:lpstr>
      <vt:lpstr>Syniadau! Finding ideas to write about! </vt:lpstr>
      <vt:lpstr>Deall Strwythur Understanding Structure </vt:lpstr>
      <vt:lpstr>PowerPoint Presentation</vt:lpstr>
      <vt:lpstr> Barddoniaeth Poetry </vt:lpstr>
      <vt:lpstr> Barddoniaeth            Poetry </vt:lpstr>
      <vt:lpstr>Creu barddoniaeth grŵp Creating a group poem</vt:lpstr>
      <vt:lpstr> Barddoniaeth Dodrefn The Furniture Poem </vt:lpstr>
      <vt:lpstr> Parau odli  Rhyming pairs  </vt:lpstr>
      <vt:lpstr> Penillion arddodiaid Preposition poems </vt:lpstr>
      <vt:lpstr> Kit Wright </vt:lpstr>
      <vt:lpstr>Perfformio barddoniaeth Performing poetry</vt:lpstr>
      <vt:lpstr>Rhigymau Cymraeg            Welsh Rhymes</vt:lpstr>
      <vt:lpstr>Astudiaethau Achos  Case Studies</vt:lpstr>
      <vt:lpstr>Llyfryddiaeth   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29</cp:revision>
  <dcterms:created xsi:type="dcterms:W3CDTF">2019-06-06T13:25:36Z</dcterms:created>
  <dcterms:modified xsi:type="dcterms:W3CDTF">2026-10-02T14:34:49Z</dcterms:modified>
</cp:coreProperties>
</file>