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60" r:id="rId2"/>
    <p:sldId id="279" r:id="rId3"/>
    <p:sldId id="281" r:id="rId4"/>
    <p:sldId id="280" r:id="rId5"/>
    <p:sldId id="282" r:id="rId6"/>
    <p:sldId id="271" r:id="rId7"/>
    <p:sldId id="272" r:id="rId8"/>
    <p:sldId id="273" r:id="rId9"/>
    <p:sldId id="261" r:id="rId10"/>
    <p:sldId id="310" r:id="rId11"/>
    <p:sldId id="275" r:id="rId12"/>
    <p:sldId id="287" r:id="rId13"/>
    <p:sldId id="290" r:id="rId14"/>
    <p:sldId id="288" r:id="rId15"/>
    <p:sldId id="291" r:id="rId16"/>
    <p:sldId id="289" r:id="rId17"/>
    <p:sldId id="292" r:id="rId18"/>
    <p:sldId id="293" r:id="rId19"/>
    <p:sldId id="284" r:id="rId20"/>
    <p:sldId id="285" r:id="rId21"/>
    <p:sldId id="294" r:id="rId22"/>
    <p:sldId id="295" r:id="rId23"/>
    <p:sldId id="296" r:id="rId24"/>
    <p:sldId id="297" r:id="rId25"/>
    <p:sldId id="298" r:id="rId26"/>
    <p:sldId id="299" r:id="rId27"/>
    <p:sldId id="300" r:id="rId28"/>
    <p:sldId id="301" r:id="rId29"/>
    <p:sldId id="302" r:id="rId30"/>
    <p:sldId id="303" r:id="rId31"/>
    <p:sldId id="304" r:id="rId32"/>
    <p:sldId id="305" r:id="rId33"/>
    <p:sldId id="306" r:id="rId34"/>
    <p:sldId id="307" r:id="rId35"/>
    <p:sldId id="286" r:id="rId36"/>
    <p:sldId id="309" r:id="rId37"/>
    <p:sldId id="308"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327"/>
  </p:normalViewPr>
  <p:slideViewPr>
    <p:cSldViewPr snapToGrid="0" snapToObjects="1">
      <p:cViewPr varScale="1">
        <p:scale>
          <a:sx n="54" d="100"/>
          <a:sy n="54" d="100"/>
        </p:scale>
        <p:origin x="46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78FAB4D-EF78-BD40-9199-BC8250DBC3F4}" type="datetimeFigureOut">
              <a:rPr lang="en-US" smtClean="0"/>
              <a:t>9/23/2021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A6B43A0-0BA3-DA44-8AA0-B54A4D6F1444}"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9314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8FAB4D-EF78-BD40-9199-BC8250DBC3F4}"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B43A0-0BA3-DA44-8AA0-B54A4D6F1444}" type="slidenum">
              <a:rPr lang="en-US" smtClean="0"/>
              <a:t>‹#›</a:t>
            </a:fld>
            <a:endParaRPr lang="en-US"/>
          </a:p>
        </p:txBody>
      </p:sp>
    </p:spTree>
    <p:extLst>
      <p:ext uri="{BB962C8B-B14F-4D97-AF65-F5344CB8AC3E}">
        <p14:creationId xmlns:p14="http://schemas.microsoft.com/office/powerpoint/2010/main" val="2857081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8FAB4D-EF78-BD40-9199-BC8250DBC3F4}"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B43A0-0BA3-DA44-8AA0-B54A4D6F1444}"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0711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78FAB4D-EF78-BD40-9199-BC8250DBC3F4}" type="datetimeFigureOut">
              <a:rPr lang="en-US" smtClean="0"/>
              <a:t>9/23/2021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6B43A0-0BA3-DA44-8AA0-B54A4D6F1444}" type="slidenum">
              <a:rPr lang="en-US" smtClean="0"/>
              <a:t>‹#›</a:t>
            </a:fld>
            <a:endParaRPr lang="en-US"/>
          </a:p>
        </p:txBody>
      </p:sp>
    </p:spTree>
    <p:extLst>
      <p:ext uri="{BB962C8B-B14F-4D97-AF65-F5344CB8AC3E}">
        <p14:creationId xmlns:p14="http://schemas.microsoft.com/office/powerpoint/2010/main" val="659523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8FAB4D-EF78-BD40-9199-BC8250DBC3F4}" type="datetimeFigureOut">
              <a:rPr lang="en-US" smtClean="0"/>
              <a:t>9/23/2021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6B43A0-0BA3-DA44-8AA0-B54A4D6F1444}"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8101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78FAB4D-EF78-BD40-9199-BC8250DBC3F4}" type="datetimeFigureOut">
              <a:rPr lang="en-US" smtClean="0"/>
              <a:t>9/23/2021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6B43A0-0BA3-DA44-8AA0-B54A4D6F144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480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8FAB4D-EF78-BD40-9199-BC8250DBC3F4}" type="datetimeFigureOut">
              <a:rPr lang="en-US" smtClean="0"/>
              <a:t>9/23/2021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6B43A0-0BA3-DA44-8AA0-B54A4D6F1444}" type="slidenum">
              <a:rPr lang="en-US" smtClean="0"/>
              <a:t>‹#›</a:t>
            </a:fld>
            <a:endParaRPr lang="en-US"/>
          </a:p>
        </p:txBody>
      </p:sp>
    </p:spTree>
    <p:extLst>
      <p:ext uri="{BB962C8B-B14F-4D97-AF65-F5344CB8AC3E}">
        <p14:creationId xmlns:p14="http://schemas.microsoft.com/office/powerpoint/2010/main" val="416536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78FAB4D-EF78-BD40-9199-BC8250DBC3F4}" type="datetimeFigureOut">
              <a:rPr lang="en-US" smtClean="0"/>
              <a:t>9/23/2021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6B43A0-0BA3-DA44-8AA0-B54A4D6F1444}"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3226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78FAB4D-EF78-BD40-9199-BC8250DBC3F4}" type="datetimeFigureOut">
              <a:rPr lang="en-US" smtClean="0"/>
              <a:t>9/23/2021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6B43A0-0BA3-DA44-8AA0-B54A4D6F1444}" type="slidenum">
              <a:rPr lang="en-US" smtClean="0"/>
              <a:t>‹#›</a:t>
            </a:fld>
            <a:endParaRPr lang="en-US"/>
          </a:p>
        </p:txBody>
      </p:sp>
    </p:spTree>
    <p:extLst>
      <p:ext uri="{BB962C8B-B14F-4D97-AF65-F5344CB8AC3E}">
        <p14:creationId xmlns:p14="http://schemas.microsoft.com/office/powerpoint/2010/main" val="1816705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78FAB4D-EF78-BD40-9199-BC8250DBC3F4}" type="datetimeFigureOut">
              <a:rPr lang="en-US" smtClean="0"/>
              <a:t>9/23/2021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6B43A0-0BA3-DA44-8AA0-B54A4D6F1444}" type="slidenum">
              <a:rPr lang="en-US" smtClean="0"/>
              <a:t>‹#›</a:t>
            </a:fld>
            <a:endParaRPr lang="en-US"/>
          </a:p>
        </p:txBody>
      </p:sp>
    </p:spTree>
    <p:extLst>
      <p:ext uri="{BB962C8B-B14F-4D97-AF65-F5344CB8AC3E}">
        <p14:creationId xmlns:p14="http://schemas.microsoft.com/office/powerpoint/2010/main" val="4249017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8FAB4D-EF78-BD40-9199-BC8250DBC3F4}"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B43A0-0BA3-DA44-8AA0-B54A4D6F1444}"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83761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8FAB4D-EF78-BD40-9199-BC8250DBC3F4}"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B43A0-0BA3-DA44-8AA0-B54A4D6F1444}"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94555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8FAB4D-EF78-BD40-9199-BC8250DBC3F4}"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B43A0-0BA3-DA44-8AA0-B54A4D6F1444}" type="slidenum">
              <a:rPr lang="en-US" smtClean="0"/>
              <a:t>‹#›</a:t>
            </a:fld>
            <a:endParaRPr lang="en-US"/>
          </a:p>
        </p:txBody>
      </p:sp>
    </p:spTree>
    <p:extLst>
      <p:ext uri="{BB962C8B-B14F-4D97-AF65-F5344CB8AC3E}">
        <p14:creationId xmlns:p14="http://schemas.microsoft.com/office/powerpoint/2010/main" val="9195650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8FAB4D-EF78-BD40-9199-BC8250DBC3F4}"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B43A0-0BA3-DA44-8AA0-B54A4D6F1444}"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338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8FAB4D-EF78-BD40-9199-BC8250DBC3F4}"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B43A0-0BA3-DA44-8AA0-B54A4D6F1444}"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64977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8FAB4D-EF78-BD40-9199-BC8250DBC3F4}"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B43A0-0BA3-DA44-8AA0-B54A4D6F144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10036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8FAB4D-EF78-BD40-9199-BC8250DBC3F4}"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B43A0-0BA3-DA44-8AA0-B54A4D6F1444}"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753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78FAB4D-EF78-BD40-9199-BC8250DBC3F4}" type="datetimeFigureOut">
              <a:rPr lang="en-US" smtClean="0"/>
              <a:t>9/23/2021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A6B43A0-0BA3-DA44-8AA0-B54A4D6F1444}" type="slidenum">
              <a:rPr lang="en-US" smtClean="0"/>
              <a:t>‹#›</a:t>
            </a:fld>
            <a:endParaRPr lang="en-US"/>
          </a:p>
        </p:txBody>
      </p:sp>
    </p:spTree>
    <p:extLst>
      <p:ext uri="{BB962C8B-B14F-4D97-AF65-F5344CB8AC3E}">
        <p14:creationId xmlns:p14="http://schemas.microsoft.com/office/powerpoint/2010/main" val="25009496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a:xfrm>
            <a:off x="2692398" y="1550505"/>
            <a:ext cx="6815669" cy="1948070"/>
          </a:xfrm>
        </p:spPr>
        <p:txBody>
          <a:bodyPr/>
          <a:lstStyle/>
          <a:p>
            <a:r>
              <a:rPr lang="en-US" altLang="zh-CN" sz="3200" dirty="0"/>
              <a:t>HPCH5010/6010 </a:t>
            </a:r>
            <a:br>
              <a:rPr lang="en-US" altLang="zh-CN" sz="3200" dirty="0"/>
            </a:br>
            <a:r>
              <a:rPr lang="en-US" altLang="zh-CN" sz="3200" dirty="0"/>
              <a:t>Chinese Wellbeing: from Philosophy and Religion to Culture</a:t>
            </a:r>
            <a:br>
              <a:rPr lang="en-US" altLang="zh-CN" sz="3200" dirty="0"/>
            </a:br>
            <a:r>
              <a:rPr lang="en-US" altLang="zh-CN" sz="3200" dirty="0"/>
              <a:t>Week 2-3</a:t>
            </a:r>
            <a:endParaRPr lang="en-US" sz="28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p:txBody>
          <a:bodyPr>
            <a:normAutofit lnSpcReduction="10000"/>
          </a:bodyPr>
          <a:lstStyle/>
          <a:p>
            <a:r>
              <a:rPr lang="en-US" dirty="0" err="1"/>
              <a:t>Yiying</a:t>
            </a:r>
            <a:r>
              <a:rPr lang="en-US" dirty="0"/>
              <a:t> Jiao</a:t>
            </a:r>
          </a:p>
          <a:p>
            <a:r>
              <a:rPr lang="en-US" dirty="0"/>
              <a:t>Lecturer in Chinese Studies</a:t>
            </a:r>
          </a:p>
          <a:p>
            <a:r>
              <a:rPr lang="en-US" dirty="0"/>
              <a:t>Institute of Education and Humanities</a:t>
            </a:r>
          </a:p>
        </p:txBody>
      </p:sp>
    </p:spTree>
    <p:extLst>
      <p:ext uri="{BB962C8B-B14F-4D97-AF65-F5344CB8AC3E}">
        <p14:creationId xmlns:p14="http://schemas.microsoft.com/office/powerpoint/2010/main" val="2879206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92A26-AC5F-0A48-A7F7-4694F10DFF46}"/>
              </a:ext>
            </a:extLst>
          </p:cNvPr>
          <p:cNvSpPr>
            <a:spLocks noGrp="1"/>
          </p:cNvSpPr>
          <p:nvPr>
            <p:ph type="title"/>
          </p:nvPr>
        </p:nvSpPr>
        <p:spPr/>
        <p:txBody>
          <a:bodyPr/>
          <a:lstStyle/>
          <a:p>
            <a:r>
              <a:rPr lang="en-US" altLang="zh-CN" dirty="0" err="1"/>
              <a:t>Jixia</a:t>
            </a:r>
            <a:r>
              <a:rPr lang="zh-CN" altLang="en-US" dirty="0"/>
              <a:t> </a:t>
            </a:r>
            <a:r>
              <a:rPr lang="en-US" altLang="zh-CN" dirty="0"/>
              <a:t>Academy</a:t>
            </a:r>
            <a:endParaRPr lang="en-US" dirty="0"/>
          </a:p>
        </p:txBody>
      </p:sp>
      <p:pic>
        <p:nvPicPr>
          <p:cNvPr id="1028" name="Picture 4" descr="Qi in 260 BC">
            <a:extLst>
              <a:ext uri="{FF2B5EF4-FFF2-40B4-BE49-F238E27FC236}">
                <a16:creationId xmlns:a16="http://schemas.microsoft.com/office/drawing/2014/main" id="{B7938FD6-D307-D44B-BBB6-939840A78D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65952" y="2059459"/>
            <a:ext cx="5106241" cy="4696394"/>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236F8C86-458A-3F40-BEFD-5B6629E71C0D}"/>
              </a:ext>
            </a:extLst>
          </p:cNvPr>
          <p:cNvSpPr>
            <a:spLocks noGrp="1"/>
          </p:cNvSpPr>
          <p:nvPr>
            <p:ph idx="1"/>
          </p:nvPr>
        </p:nvSpPr>
        <p:spPr>
          <a:xfrm>
            <a:off x="1295400" y="2556932"/>
            <a:ext cx="4800599" cy="3675702"/>
          </a:xfrm>
        </p:spPr>
        <p:txBody>
          <a:bodyPr>
            <a:normAutofit fontScale="77500" lnSpcReduction="20000"/>
          </a:bodyPr>
          <a:lstStyle/>
          <a:p>
            <a:pPr marL="0" indent="0">
              <a:buNone/>
            </a:pPr>
            <a:r>
              <a:rPr lang="en-US" altLang="zh-CN" dirty="0"/>
              <a:t>There</a:t>
            </a:r>
            <a:r>
              <a:rPr lang="zh-CN" altLang="en-US" dirty="0"/>
              <a:t> </a:t>
            </a:r>
            <a:r>
              <a:rPr lang="en-US" altLang="zh-CN" dirty="0"/>
              <a:t>was</a:t>
            </a:r>
            <a:r>
              <a:rPr lang="zh-CN" altLang="en-US" dirty="0"/>
              <a:t> </a:t>
            </a:r>
            <a:r>
              <a:rPr lang="en-US" altLang="zh-CN" dirty="0"/>
              <a:t>disagreement</a:t>
            </a:r>
            <a:r>
              <a:rPr lang="zh-CN" altLang="en-US" dirty="0"/>
              <a:t> </a:t>
            </a:r>
            <a:r>
              <a:rPr lang="en-US" altLang="zh-CN" dirty="0"/>
              <a:t>on</a:t>
            </a:r>
            <a:r>
              <a:rPr lang="zh-CN" altLang="en-US" dirty="0"/>
              <a:t> </a:t>
            </a:r>
            <a:r>
              <a:rPr lang="en-US" altLang="zh-CN" dirty="0"/>
              <a:t>the</a:t>
            </a:r>
            <a:r>
              <a:rPr lang="zh-CN" altLang="en-US" dirty="0"/>
              <a:t> </a:t>
            </a:r>
            <a:r>
              <a:rPr lang="en-US" altLang="zh-CN" dirty="0"/>
              <a:t>year</a:t>
            </a:r>
            <a:r>
              <a:rPr lang="zh-CN" altLang="en-US" dirty="0"/>
              <a:t> </a:t>
            </a:r>
            <a:r>
              <a:rPr lang="en-US" altLang="zh-CN" dirty="0"/>
              <a:t>when</a:t>
            </a:r>
            <a:r>
              <a:rPr lang="zh-CN" altLang="en-US" dirty="0"/>
              <a:t> </a:t>
            </a:r>
            <a:r>
              <a:rPr lang="en-US" altLang="zh-CN" dirty="0"/>
              <a:t>the</a:t>
            </a:r>
            <a:r>
              <a:rPr lang="zh-CN" altLang="en-US" dirty="0"/>
              <a:t> </a:t>
            </a:r>
            <a:r>
              <a:rPr lang="en-US" altLang="zh-CN" dirty="0"/>
              <a:t>academy</a:t>
            </a:r>
            <a:r>
              <a:rPr lang="zh-CN" altLang="en-US" dirty="0"/>
              <a:t> </a:t>
            </a:r>
            <a:r>
              <a:rPr lang="en-US" altLang="zh-CN" dirty="0"/>
              <a:t>was</a:t>
            </a:r>
            <a:r>
              <a:rPr lang="zh-CN" altLang="en-US" dirty="0"/>
              <a:t> </a:t>
            </a:r>
            <a:r>
              <a:rPr lang="en-US" altLang="zh-CN" dirty="0"/>
              <a:t>first</a:t>
            </a:r>
            <a:r>
              <a:rPr lang="zh-CN" altLang="en-US" dirty="0"/>
              <a:t> </a:t>
            </a:r>
            <a:r>
              <a:rPr lang="en-US" altLang="zh-CN" dirty="0"/>
              <a:t>established,</a:t>
            </a:r>
            <a:r>
              <a:rPr lang="zh-CN" altLang="en-US" dirty="0"/>
              <a:t> </a:t>
            </a:r>
            <a:r>
              <a:rPr lang="en-US" altLang="zh-CN" dirty="0"/>
              <a:t>it</a:t>
            </a:r>
            <a:r>
              <a:rPr lang="zh-CN" altLang="en-US" dirty="0"/>
              <a:t> </a:t>
            </a:r>
            <a:r>
              <a:rPr lang="en-US" altLang="zh-CN" dirty="0"/>
              <a:t>was</a:t>
            </a:r>
            <a:r>
              <a:rPr lang="zh-CN" altLang="en-US" dirty="0"/>
              <a:t> </a:t>
            </a:r>
            <a:r>
              <a:rPr lang="en-US" altLang="zh-CN" dirty="0"/>
              <a:t>generally</a:t>
            </a:r>
            <a:r>
              <a:rPr lang="zh-CN" altLang="en-US" dirty="0"/>
              <a:t> </a:t>
            </a:r>
            <a:r>
              <a:rPr lang="en-US" altLang="zh-CN" dirty="0"/>
              <a:t>believed</a:t>
            </a:r>
            <a:r>
              <a:rPr lang="zh-CN" altLang="en-US" dirty="0"/>
              <a:t> </a:t>
            </a:r>
            <a:r>
              <a:rPr lang="en-US" altLang="zh-CN" dirty="0"/>
              <a:t>that</a:t>
            </a:r>
            <a:r>
              <a:rPr lang="zh-CN" altLang="en-US" dirty="0"/>
              <a:t> </a:t>
            </a:r>
            <a:r>
              <a:rPr lang="en-US" altLang="zh-CN" dirty="0"/>
              <a:t>it</a:t>
            </a:r>
            <a:r>
              <a:rPr lang="zh-CN" altLang="en-US" dirty="0"/>
              <a:t> </a:t>
            </a:r>
            <a:r>
              <a:rPr lang="en-US" altLang="zh-CN" dirty="0"/>
              <a:t>was</a:t>
            </a:r>
            <a:r>
              <a:rPr lang="zh-CN" altLang="en-US" dirty="0"/>
              <a:t> </a:t>
            </a:r>
            <a:r>
              <a:rPr lang="en-US" altLang="zh-CN" dirty="0"/>
              <a:t>established</a:t>
            </a:r>
            <a:r>
              <a:rPr lang="zh-CN" altLang="en-US" dirty="0"/>
              <a:t> </a:t>
            </a:r>
            <a:r>
              <a:rPr lang="en-US" altLang="zh-CN" dirty="0"/>
              <a:t>at</a:t>
            </a:r>
            <a:r>
              <a:rPr lang="zh-CN" altLang="en-US" dirty="0"/>
              <a:t> </a:t>
            </a:r>
            <a:r>
              <a:rPr lang="en-US" altLang="zh-CN" dirty="0"/>
              <a:t>the</a:t>
            </a:r>
            <a:r>
              <a:rPr lang="zh-CN" altLang="en-US" dirty="0"/>
              <a:t> </a:t>
            </a:r>
            <a:r>
              <a:rPr lang="en-US" altLang="zh-CN" dirty="0"/>
              <a:t>beginning</a:t>
            </a:r>
            <a:r>
              <a:rPr lang="zh-CN" altLang="en-US" dirty="0"/>
              <a:t> </a:t>
            </a:r>
            <a:r>
              <a:rPr lang="en-US" altLang="zh-CN" dirty="0"/>
              <a:t>of</a:t>
            </a:r>
            <a:r>
              <a:rPr lang="zh-CN" altLang="en-US" dirty="0"/>
              <a:t> </a:t>
            </a:r>
            <a:r>
              <a:rPr lang="en-US" altLang="zh-CN" dirty="0"/>
              <a:t>Lord</a:t>
            </a:r>
            <a:r>
              <a:rPr lang="zh-CN" altLang="en-US" dirty="0"/>
              <a:t> </a:t>
            </a:r>
            <a:r>
              <a:rPr lang="en-US" altLang="zh-CN" dirty="0"/>
              <a:t>Wei’s</a:t>
            </a:r>
            <a:r>
              <a:rPr lang="zh-CN" altLang="en-US" dirty="0"/>
              <a:t> </a:t>
            </a:r>
            <a:r>
              <a:rPr lang="en-US" altLang="zh-CN" dirty="0"/>
              <a:t>reign</a:t>
            </a:r>
            <a:r>
              <a:rPr lang="zh-CN" altLang="en-US" dirty="0"/>
              <a:t> </a:t>
            </a:r>
            <a:r>
              <a:rPr lang="en-US" altLang="zh-CN" dirty="0"/>
              <a:t>(357-321BCE)</a:t>
            </a:r>
            <a:r>
              <a:rPr lang="zh-CN" altLang="en-US" dirty="0"/>
              <a:t> </a:t>
            </a:r>
            <a:r>
              <a:rPr lang="en-US" altLang="zh-CN" dirty="0"/>
              <a:t>(in</a:t>
            </a:r>
            <a:r>
              <a:rPr lang="zh-CN" altLang="en-US" dirty="0"/>
              <a:t> </a:t>
            </a:r>
            <a:r>
              <a:rPr lang="en-US" altLang="zh-CN" dirty="0"/>
              <a:t>347BCE?).</a:t>
            </a:r>
          </a:p>
          <a:p>
            <a:pPr marL="0" indent="0">
              <a:buNone/>
            </a:pPr>
            <a:endParaRPr lang="en-US" altLang="zh-CN" dirty="0"/>
          </a:p>
          <a:p>
            <a:pPr marL="0" indent="0">
              <a:buNone/>
            </a:pPr>
            <a:r>
              <a:rPr lang="en-US" altLang="zh-CN" dirty="0"/>
              <a:t>The</a:t>
            </a:r>
            <a:r>
              <a:rPr lang="zh-CN" altLang="en-US" dirty="0"/>
              <a:t> </a:t>
            </a:r>
            <a:r>
              <a:rPr lang="en-US" altLang="zh-CN" dirty="0"/>
              <a:t>Academy</a:t>
            </a:r>
            <a:r>
              <a:rPr lang="zh-CN" altLang="en-US" dirty="0"/>
              <a:t> </a:t>
            </a:r>
            <a:r>
              <a:rPr lang="en-US" altLang="zh-CN" dirty="0"/>
              <a:t>was</a:t>
            </a:r>
            <a:r>
              <a:rPr lang="zh-CN" altLang="en-US" dirty="0"/>
              <a:t> </a:t>
            </a:r>
            <a:r>
              <a:rPr lang="en-US" altLang="zh-CN" dirty="0"/>
              <a:t>located</a:t>
            </a:r>
            <a:r>
              <a:rPr lang="zh-CN" altLang="en-US" dirty="0"/>
              <a:t> </a:t>
            </a:r>
            <a:r>
              <a:rPr lang="en-US" altLang="zh-CN" dirty="0"/>
              <a:t>in</a:t>
            </a:r>
            <a:r>
              <a:rPr lang="zh-CN" altLang="en-US" dirty="0"/>
              <a:t> </a:t>
            </a:r>
            <a:r>
              <a:rPr lang="zh-TW" altLang="en-US" dirty="0"/>
              <a:t>临淄</a:t>
            </a:r>
            <a:r>
              <a:rPr lang="en-US" altLang="zh-CN" dirty="0"/>
              <a:t>Linzi,</a:t>
            </a:r>
            <a:r>
              <a:rPr lang="zh-CN" altLang="en-US" dirty="0"/>
              <a:t> </a:t>
            </a:r>
            <a:r>
              <a:rPr lang="en-US" altLang="zh-CN" dirty="0"/>
              <a:t>the</a:t>
            </a:r>
            <a:r>
              <a:rPr lang="zh-CN" altLang="en-US" dirty="0"/>
              <a:t> </a:t>
            </a:r>
            <a:r>
              <a:rPr lang="en-US" altLang="zh-CN" dirty="0"/>
              <a:t>capital</a:t>
            </a:r>
            <a:r>
              <a:rPr lang="zh-CN" altLang="en-US" dirty="0"/>
              <a:t> </a:t>
            </a:r>
            <a:r>
              <a:rPr lang="en-US" altLang="zh-CN" dirty="0"/>
              <a:t>of</a:t>
            </a:r>
            <a:r>
              <a:rPr lang="zh-CN" altLang="en-US" dirty="0"/>
              <a:t> </a:t>
            </a:r>
            <a:r>
              <a:rPr lang="en-US" altLang="zh-CN" dirty="0"/>
              <a:t>the</a:t>
            </a:r>
            <a:r>
              <a:rPr lang="zh-CN" altLang="en-US" dirty="0"/>
              <a:t> </a:t>
            </a:r>
            <a:r>
              <a:rPr lang="en-US" altLang="zh-CN" dirty="0"/>
              <a:t>State</a:t>
            </a:r>
            <a:r>
              <a:rPr lang="zh-CN" altLang="en-US" dirty="0"/>
              <a:t> </a:t>
            </a:r>
            <a:r>
              <a:rPr lang="en-US" altLang="zh-CN" dirty="0"/>
              <a:t>of</a:t>
            </a:r>
            <a:r>
              <a:rPr lang="zh-CN" altLang="en-US" dirty="0"/>
              <a:t> 齐</a:t>
            </a:r>
            <a:r>
              <a:rPr lang="en-US" altLang="zh-CN" dirty="0"/>
              <a:t>Qi</a:t>
            </a:r>
            <a:r>
              <a:rPr lang="zh-CN" altLang="en-US" dirty="0"/>
              <a:t> </a:t>
            </a:r>
            <a:r>
              <a:rPr lang="en-US" altLang="zh-CN" dirty="0"/>
              <a:t>during</a:t>
            </a:r>
            <a:r>
              <a:rPr lang="zh-CN" altLang="en-US" dirty="0"/>
              <a:t> </a:t>
            </a:r>
            <a:r>
              <a:rPr lang="en-US" altLang="zh-CN" dirty="0"/>
              <a:t>the</a:t>
            </a:r>
            <a:r>
              <a:rPr lang="zh-CN" altLang="en-US" dirty="0"/>
              <a:t> </a:t>
            </a:r>
            <a:r>
              <a:rPr lang="en-US" altLang="zh-CN" dirty="0"/>
              <a:t>Warring</a:t>
            </a:r>
            <a:r>
              <a:rPr lang="zh-CN" altLang="en-US" dirty="0"/>
              <a:t> </a:t>
            </a:r>
            <a:r>
              <a:rPr lang="en-US" altLang="zh-CN" dirty="0"/>
              <a:t>States</a:t>
            </a:r>
            <a:r>
              <a:rPr lang="zh-CN" altLang="en-US" dirty="0"/>
              <a:t> </a:t>
            </a:r>
            <a:r>
              <a:rPr lang="en-US" altLang="zh-CN" dirty="0"/>
              <a:t>period</a:t>
            </a:r>
            <a:r>
              <a:rPr lang="zh-CN" altLang="en-US" dirty="0"/>
              <a:t> </a:t>
            </a:r>
            <a:r>
              <a:rPr lang="en-US" altLang="zh-CN" dirty="0"/>
              <a:t>(475-221 BCE).</a:t>
            </a:r>
          </a:p>
          <a:p>
            <a:pPr marL="0" indent="0">
              <a:buNone/>
            </a:pPr>
            <a:endParaRPr lang="en-US" dirty="0"/>
          </a:p>
          <a:p>
            <a:pPr marL="0" indent="0">
              <a:buNone/>
            </a:pPr>
            <a:r>
              <a:rPr lang="en-US" altLang="zh-CN" dirty="0"/>
              <a:t>It</a:t>
            </a:r>
            <a:r>
              <a:rPr lang="zh-CN" altLang="en-US" dirty="0"/>
              <a:t> </a:t>
            </a:r>
            <a:r>
              <a:rPr lang="en-US" altLang="zh-CN" dirty="0"/>
              <a:t>reached</a:t>
            </a:r>
            <a:r>
              <a:rPr lang="zh-CN" altLang="en-US" dirty="0"/>
              <a:t> </a:t>
            </a:r>
            <a:r>
              <a:rPr lang="en-US" altLang="zh-CN" dirty="0"/>
              <a:t>its</a:t>
            </a:r>
            <a:r>
              <a:rPr lang="zh-CN" altLang="en-US" dirty="0"/>
              <a:t> </a:t>
            </a:r>
            <a:r>
              <a:rPr lang="en-GB" altLang="zh-CN" dirty="0"/>
              <a:t>gold</a:t>
            </a:r>
            <a:r>
              <a:rPr lang="en-US" altLang="zh-CN" dirty="0" err="1"/>
              <a:t>en</a:t>
            </a:r>
            <a:r>
              <a:rPr lang="zh-CN" altLang="en-US" dirty="0"/>
              <a:t> </a:t>
            </a:r>
            <a:r>
              <a:rPr lang="en-US" altLang="zh-CN" dirty="0"/>
              <a:t>age</a:t>
            </a:r>
            <a:r>
              <a:rPr lang="zh-CN" altLang="en-US" dirty="0"/>
              <a:t> </a:t>
            </a:r>
            <a:r>
              <a:rPr lang="en-US" altLang="zh-CN" dirty="0"/>
              <a:t>during</a:t>
            </a:r>
            <a:r>
              <a:rPr lang="zh-CN" altLang="en-US" dirty="0"/>
              <a:t> </a:t>
            </a:r>
            <a:r>
              <a:rPr lang="en-US" altLang="zh-CN" dirty="0"/>
              <a:t>319-284BCE,</a:t>
            </a:r>
            <a:r>
              <a:rPr lang="zh-CN" altLang="en-US" dirty="0"/>
              <a:t> </a:t>
            </a:r>
            <a:r>
              <a:rPr lang="en-US" altLang="zh-CN" dirty="0"/>
              <a:t>there</a:t>
            </a:r>
            <a:r>
              <a:rPr lang="zh-CN" altLang="en-US" dirty="0"/>
              <a:t> </a:t>
            </a:r>
            <a:r>
              <a:rPr lang="en-US" altLang="zh-CN" dirty="0"/>
              <a:t>were</a:t>
            </a:r>
            <a:r>
              <a:rPr lang="zh-CN" altLang="en-US" dirty="0"/>
              <a:t> </a:t>
            </a:r>
            <a:r>
              <a:rPr lang="en-US" altLang="zh-CN" dirty="0"/>
              <a:t>over</a:t>
            </a:r>
            <a:r>
              <a:rPr lang="zh-CN" altLang="en-US" dirty="0"/>
              <a:t> </a:t>
            </a:r>
            <a:r>
              <a:rPr lang="en-US" altLang="zh-CN" dirty="0"/>
              <a:t>1000</a:t>
            </a:r>
            <a:r>
              <a:rPr lang="zh-CN" altLang="en-US" dirty="0"/>
              <a:t> </a:t>
            </a:r>
            <a:r>
              <a:rPr lang="en-US" altLang="zh-CN" dirty="0"/>
              <a:t>scholars/teachers</a:t>
            </a:r>
            <a:r>
              <a:rPr lang="zh-CN" altLang="en-US" dirty="0"/>
              <a:t> </a:t>
            </a:r>
            <a:r>
              <a:rPr lang="en-US" altLang="zh-CN" dirty="0"/>
              <a:t>and</a:t>
            </a:r>
            <a:r>
              <a:rPr lang="zh-CN" altLang="en-US" dirty="0"/>
              <a:t> </a:t>
            </a:r>
            <a:r>
              <a:rPr lang="en-US" altLang="zh-CN" dirty="0"/>
              <a:t>over</a:t>
            </a:r>
            <a:r>
              <a:rPr lang="zh-CN" altLang="en-US" dirty="0"/>
              <a:t> </a:t>
            </a:r>
            <a:r>
              <a:rPr lang="en-US" altLang="zh-CN" dirty="0"/>
              <a:t>10,000</a:t>
            </a:r>
            <a:r>
              <a:rPr lang="zh-CN" altLang="en-US" dirty="0"/>
              <a:t> </a:t>
            </a:r>
            <a:r>
              <a:rPr lang="en-US" altLang="zh-CN" dirty="0"/>
              <a:t>“students”</a:t>
            </a:r>
            <a:r>
              <a:rPr lang="zh-CN" altLang="en-US" dirty="0"/>
              <a:t> </a:t>
            </a:r>
            <a:r>
              <a:rPr lang="en-US" altLang="zh-CN" dirty="0"/>
              <a:t>in</a:t>
            </a:r>
            <a:r>
              <a:rPr lang="zh-CN" altLang="en-US" dirty="0"/>
              <a:t> </a:t>
            </a:r>
            <a:r>
              <a:rPr lang="en-US" altLang="zh-CN" dirty="0"/>
              <a:t>the</a:t>
            </a:r>
            <a:r>
              <a:rPr lang="zh-CN" altLang="en-US" dirty="0"/>
              <a:t> </a:t>
            </a:r>
            <a:r>
              <a:rPr lang="en-US" altLang="zh-CN" dirty="0"/>
              <a:t>Academy.</a:t>
            </a:r>
            <a:endParaRPr lang="en-US" dirty="0"/>
          </a:p>
        </p:txBody>
      </p:sp>
    </p:spTree>
    <p:extLst>
      <p:ext uri="{BB962C8B-B14F-4D97-AF65-F5344CB8AC3E}">
        <p14:creationId xmlns:p14="http://schemas.microsoft.com/office/powerpoint/2010/main" val="930769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81CAC-5C17-9F48-B027-BD36E7F63C80}"/>
              </a:ext>
            </a:extLst>
          </p:cNvPr>
          <p:cNvSpPr>
            <a:spLocks noGrp="1"/>
          </p:cNvSpPr>
          <p:nvPr>
            <p:ph type="title"/>
          </p:nvPr>
        </p:nvSpPr>
        <p:spPr/>
        <p:txBody>
          <a:bodyPr/>
          <a:lstStyle/>
          <a:p>
            <a:r>
              <a:rPr lang="en-US" altLang="zh-CN" dirty="0" err="1"/>
              <a:t>Jixia</a:t>
            </a:r>
            <a:r>
              <a:rPr lang="zh-CN" altLang="en-US" dirty="0"/>
              <a:t> </a:t>
            </a:r>
            <a:r>
              <a:rPr lang="en-US" altLang="zh-CN" dirty="0"/>
              <a:t>Academy</a:t>
            </a:r>
            <a:endParaRPr lang="en-US" dirty="0"/>
          </a:p>
        </p:txBody>
      </p:sp>
      <p:sp>
        <p:nvSpPr>
          <p:cNvPr id="3" name="Content Placeholder 2">
            <a:extLst>
              <a:ext uri="{FF2B5EF4-FFF2-40B4-BE49-F238E27FC236}">
                <a16:creationId xmlns:a16="http://schemas.microsoft.com/office/drawing/2014/main" id="{36616621-F49C-B24E-BC57-1C00113DDA71}"/>
              </a:ext>
            </a:extLst>
          </p:cNvPr>
          <p:cNvSpPr>
            <a:spLocks noGrp="1"/>
          </p:cNvSpPr>
          <p:nvPr>
            <p:ph idx="1"/>
          </p:nvPr>
        </p:nvSpPr>
        <p:spPr/>
        <p:txBody>
          <a:bodyPr>
            <a:normAutofit fontScale="92500" lnSpcReduction="10000"/>
          </a:bodyPr>
          <a:lstStyle/>
          <a:p>
            <a:pPr marL="0" indent="0">
              <a:buNone/>
            </a:pPr>
            <a:r>
              <a:rPr lang="en-US" dirty="0" err="1"/>
              <a:t>Jixia</a:t>
            </a:r>
            <a:r>
              <a:rPr lang="en-US" dirty="0"/>
              <a:t> Academy itself has many functions: its members not only act as a think tank of the government, but also write books and conduct academic research. Due to the wide admission of disciples, it also has a good educational effect. It can be said to be a very successful </a:t>
            </a:r>
            <a:r>
              <a:rPr lang="en-US" altLang="zh-CN" dirty="0"/>
              <a:t>academy</a:t>
            </a:r>
            <a:r>
              <a:rPr lang="en-US" dirty="0"/>
              <a:t>.</a:t>
            </a:r>
          </a:p>
          <a:p>
            <a:pPr marL="0" indent="0">
              <a:buNone/>
            </a:pPr>
            <a:endParaRPr lang="en-US" dirty="0"/>
          </a:p>
          <a:p>
            <a:pPr marL="0" indent="0">
              <a:buNone/>
            </a:pPr>
            <a:r>
              <a:rPr lang="en-US" dirty="0"/>
              <a:t>During the Warring States period, the three </a:t>
            </a:r>
            <a:r>
              <a:rPr lang="en-US" dirty="0" err="1"/>
              <a:t>Jin</a:t>
            </a:r>
            <a:r>
              <a:rPr lang="en-US" dirty="0"/>
              <a:t> Dynasties were chaotic, while Chu was conservative and backward. Although Qin was emerging and the culture was not prosperous, Qi almost always led the cultural trend. Almost all the cultural trends in China since the Qin Dynasty can find the source from </a:t>
            </a:r>
            <a:r>
              <a:rPr lang="en-US" dirty="0" err="1"/>
              <a:t>Jixia</a:t>
            </a:r>
            <a:r>
              <a:rPr lang="en-US" dirty="0"/>
              <a:t>.</a:t>
            </a:r>
          </a:p>
        </p:txBody>
      </p:sp>
    </p:spTree>
    <p:extLst>
      <p:ext uri="{BB962C8B-B14F-4D97-AF65-F5344CB8AC3E}">
        <p14:creationId xmlns:p14="http://schemas.microsoft.com/office/powerpoint/2010/main" val="4233095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B733F-1A7D-3148-8A39-3C391EF75BC7}"/>
              </a:ext>
            </a:extLst>
          </p:cNvPr>
          <p:cNvSpPr>
            <a:spLocks noGrp="1"/>
          </p:cNvSpPr>
          <p:nvPr>
            <p:ph type="title"/>
          </p:nvPr>
        </p:nvSpPr>
        <p:spPr/>
        <p:txBody>
          <a:bodyPr/>
          <a:lstStyle/>
          <a:p>
            <a:r>
              <a:rPr lang="en-US" altLang="zh-CN" dirty="0" err="1"/>
              <a:t>Jixia</a:t>
            </a:r>
            <a:r>
              <a:rPr lang="zh-CN" altLang="en-US" dirty="0"/>
              <a:t> </a:t>
            </a:r>
            <a:r>
              <a:rPr lang="en-US" altLang="zh-CN" dirty="0"/>
              <a:t>Academy</a:t>
            </a:r>
            <a:endParaRPr lang="en-US" dirty="0"/>
          </a:p>
        </p:txBody>
      </p:sp>
      <p:sp>
        <p:nvSpPr>
          <p:cNvPr id="3" name="Content Placeholder 2">
            <a:extLst>
              <a:ext uri="{FF2B5EF4-FFF2-40B4-BE49-F238E27FC236}">
                <a16:creationId xmlns:a16="http://schemas.microsoft.com/office/drawing/2014/main" id="{9294C933-ED15-7140-B1D4-E0E1DD719342}"/>
              </a:ext>
            </a:extLst>
          </p:cNvPr>
          <p:cNvSpPr>
            <a:spLocks noGrp="1"/>
          </p:cNvSpPr>
          <p:nvPr>
            <p:ph idx="1"/>
          </p:nvPr>
        </p:nvSpPr>
        <p:spPr/>
        <p:txBody>
          <a:bodyPr/>
          <a:lstStyle/>
          <a:p>
            <a:pPr marL="0" indent="0">
              <a:buNone/>
            </a:pPr>
            <a:endParaRPr lang="en-US" dirty="0"/>
          </a:p>
        </p:txBody>
      </p:sp>
      <p:pic>
        <p:nvPicPr>
          <p:cNvPr id="4" name="Picture 2">
            <a:extLst>
              <a:ext uri="{FF2B5EF4-FFF2-40B4-BE49-F238E27FC236}">
                <a16:creationId xmlns:a16="http://schemas.microsoft.com/office/drawing/2014/main" id="{D297119F-4F00-9640-AFEA-E58320F30F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3183" y="2467734"/>
            <a:ext cx="6742859" cy="3863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9500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F3D41-4797-7145-8877-746D16215063}"/>
              </a:ext>
            </a:extLst>
          </p:cNvPr>
          <p:cNvSpPr>
            <a:spLocks noGrp="1"/>
          </p:cNvSpPr>
          <p:nvPr>
            <p:ph type="title"/>
          </p:nvPr>
        </p:nvSpPr>
        <p:spPr/>
        <p:txBody>
          <a:bodyPr/>
          <a:lstStyle/>
          <a:p>
            <a:r>
              <a:rPr lang="en-US" altLang="zh-CN" dirty="0" err="1"/>
              <a:t>Guanzi</a:t>
            </a:r>
            <a:r>
              <a:rPr lang="zh-CN" altLang="en-US" dirty="0"/>
              <a:t> </a:t>
            </a:r>
            <a:r>
              <a:rPr lang="en-US" altLang="zh-CN" dirty="0" err="1"/>
              <a:t>Neiye</a:t>
            </a:r>
            <a:r>
              <a:rPr lang="zh-CN" altLang="en-US" dirty="0"/>
              <a:t> </a:t>
            </a:r>
            <a:r>
              <a:rPr lang="en-US" altLang="zh-CN" dirty="0"/>
              <a:t>(Inward</a:t>
            </a:r>
            <a:r>
              <a:rPr lang="zh-CN" altLang="en-US" dirty="0"/>
              <a:t> </a:t>
            </a:r>
            <a:r>
              <a:rPr lang="en-US" altLang="zh-CN" dirty="0"/>
              <a:t>Training)</a:t>
            </a:r>
            <a:endParaRPr lang="en-US" dirty="0"/>
          </a:p>
        </p:txBody>
      </p:sp>
      <p:sp>
        <p:nvSpPr>
          <p:cNvPr id="3" name="Content Placeholder 2">
            <a:extLst>
              <a:ext uri="{FF2B5EF4-FFF2-40B4-BE49-F238E27FC236}">
                <a16:creationId xmlns:a16="http://schemas.microsoft.com/office/drawing/2014/main" id="{06F3C8A2-E94E-B74B-AA76-9FAF257A00C9}"/>
              </a:ext>
            </a:extLst>
          </p:cNvPr>
          <p:cNvSpPr>
            <a:spLocks noGrp="1"/>
          </p:cNvSpPr>
          <p:nvPr>
            <p:ph idx="1"/>
          </p:nvPr>
        </p:nvSpPr>
        <p:spPr/>
        <p:txBody>
          <a:bodyPr/>
          <a:lstStyle/>
          <a:p>
            <a:pPr marL="0" indent="0">
              <a:buNone/>
            </a:pPr>
            <a:r>
              <a:rPr lang="en-US" dirty="0"/>
              <a:t>The </a:t>
            </a:r>
            <a:r>
              <a:rPr lang="en-US" dirty="0" err="1"/>
              <a:t>Jixia</a:t>
            </a:r>
            <a:r>
              <a:rPr lang="en-US" dirty="0"/>
              <a:t> Academy also the original center of the </a:t>
            </a:r>
            <a:r>
              <a:rPr lang="en-US" dirty="0" err="1"/>
              <a:t>Huanglao</a:t>
            </a:r>
            <a:r>
              <a:rPr lang="en-US" dirty="0"/>
              <a:t> school and was involved with the compilation of the </a:t>
            </a:r>
            <a:r>
              <a:rPr lang="en-US" dirty="0" err="1"/>
              <a:t>Guanzi</a:t>
            </a:r>
            <a:r>
              <a:rPr lang="en-US" dirty="0"/>
              <a:t> essay </a:t>
            </a:r>
            <a:r>
              <a:rPr lang="en-US" dirty="0" err="1"/>
              <a:t>Neiye</a:t>
            </a:r>
            <a:r>
              <a:rPr lang="en-US" dirty="0"/>
              <a:t> "Inward Training" that is the oldest received writing concerning "cultivation of qi" and meditation.</a:t>
            </a:r>
          </a:p>
        </p:txBody>
      </p:sp>
    </p:spTree>
    <p:extLst>
      <p:ext uri="{BB962C8B-B14F-4D97-AF65-F5344CB8AC3E}">
        <p14:creationId xmlns:p14="http://schemas.microsoft.com/office/powerpoint/2010/main" val="253316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3D247-5BB8-C844-9367-D7DD57B0B8D3}"/>
              </a:ext>
            </a:extLst>
          </p:cNvPr>
          <p:cNvSpPr>
            <a:spLocks noGrp="1"/>
          </p:cNvSpPr>
          <p:nvPr>
            <p:ph type="title"/>
          </p:nvPr>
        </p:nvSpPr>
        <p:spPr/>
        <p:txBody>
          <a:bodyPr/>
          <a:lstStyle/>
          <a:p>
            <a:r>
              <a:rPr lang="en-US" dirty="0" err="1"/>
              <a:t>子</a:t>
            </a:r>
            <a:r>
              <a:rPr lang="en-US" altLang="zh-CN" dirty="0"/>
              <a:t>(</a:t>
            </a:r>
            <a:r>
              <a:rPr lang="en-US" altLang="zh-CN" dirty="0" err="1">
                <a:latin typeface="Arial" panose="020B0604020202020204" pitchFamily="34" charset="0"/>
                <a:cs typeface="Arial" panose="020B0604020202020204" pitchFamily="34" charset="0"/>
              </a:rPr>
              <a:t>zǐ</a:t>
            </a:r>
            <a:r>
              <a:rPr lang="en-US" altLang="zh-CN" dirty="0"/>
              <a:t>)</a:t>
            </a:r>
            <a:r>
              <a:rPr lang="zh-CN" altLang="en-US" dirty="0"/>
              <a:t> </a:t>
            </a:r>
            <a:r>
              <a:rPr lang="en-US" dirty="0"/>
              <a:t>Zi</a:t>
            </a:r>
            <a:r>
              <a:rPr lang="zh-CN" altLang="en-US" dirty="0"/>
              <a:t> </a:t>
            </a:r>
            <a:r>
              <a:rPr lang="en-US" altLang="zh-CN" dirty="0"/>
              <a:t>in</a:t>
            </a:r>
            <a:r>
              <a:rPr lang="zh-CN" altLang="en-US" dirty="0"/>
              <a:t> </a:t>
            </a:r>
            <a:r>
              <a:rPr lang="en-US" altLang="zh-CN" dirty="0"/>
              <a:t>Ancient</a:t>
            </a:r>
            <a:r>
              <a:rPr lang="zh-CN" altLang="en-US" dirty="0"/>
              <a:t> </a:t>
            </a:r>
            <a:r>
              <a:rPr lang="en-US" altLang="zh-CN" dirty="0"/>
              <a:t>China</a:t>
            </a:r>
            <a:endParaRPr lang="en-US" dirty="0"/>
          </a:p>
        </p:txBody>
      </p:sp>
      <p:sp>
        <p:nvSpPr>
          <p:cNvPr id="3" name="Content Placeholder 2">
            <a:extLst>
              <a:ext uri="{FF2B5EF4-FFF2-40B4-BE49-F238E27FC236}">
                <a16:creationId xmlns:a16="http://schemas.microsoft.com/office/drawing/2014/main" id="{5C206ED2-1783-B948-A831-B50B89E3CCBF}"/>
              </a:ext>
            </a:extLst>
          </p:cNvPr>
          <p:cNvSpPr>
            <a:spLocks noGrp="1"/>
          </p:cNvSpPr>
          <p:nvPr>
            <p:ph idx="1"/>
          </p:nvPr>
        </p:nvSpPr>
        <p:spPr/>
        <p:txBody>
          <a:bodyPr>
            <a:normAutofit fontScale="92500" lnSpcReduction="20000"/>
          </a:bodyPr>
          <a:lstStyle/>
          <a:p>
            <a:pPr marL="0" indent="0">
              <a:buNone/>
            </a:pPr>
            <a:r>
              <a:rPr lang="en-US" dirty="0"/>
              <a:t>In ancient times, not everyone could </a:t>
            </a:r>
            <a:r>
              <a:rPr lang="en-US" altLang="zh-CN" dirty="0"/>
              <a:t>be</a:t>
            </a:r>
            <a:r>
              <a:rPr lang="zh-CN" altLang="en-US" dirty="0"/>
              <a:t> </a:t>
            </a:r>
            <a:r>
              <a:rPr lang="en-US" dirty="0"/>
              <a:t>call</a:t>
            </a:r>
            <a:r>
              <a:rPr lang="en-US" altLang="zh-CN" dirty="0"/>
              <a:t>ed</a:t>
            </a:r>
            <a:r>
              <a:rPr lang="en-US" dirty="0"/>
              <a:t> “Zi”. </a:t>
            </a:r>
            <a:r>
              <a:rPr lang="en-US" altLang="zh-CN" dirty="0"/>
              <a:t>Only</a:t>
            </a:r>
            <a:r>
              <a:rPr lang="zh-CN" altLang="en-US" dirty="0"/>
              <a:t> </a:t>
            </a:r>
            <a:r>
              <a:rPr lang="en-US" dirty="0"/>
              <a:t>those people with profound knowledge and social status were called “Zi” after their surnames</a:t>
            </a:r>
            <a:r>
              <a:rPr lang="en-US" altLang="zh-CN" dirty="0"/>
              <a:t>.</a:t>
            </a:r>
            <a:r>
              <a:rPr lang="zh-CN" altLang="en-US" dirty="0"/>
              <a:t> </a:t>
            </a:r>
            <a:r>
              <a:rPr lang="en-US" dirty="0"/>
              <a:t>“Zi” </a:t>
            </a:r>
            <a:r>
              <a:rPr lang="en-US" altLang="zh-CN" dirty="0"/>
              <a:t>also</a:t>
            </a:r>
            <a:r>
              <a:rPr lang="zh-CN" altLang="en-US" dirty="0"/>
              <a:t> </a:t>
            </a:r>
            <a:r>
              <a:rPr lang="en-US" dirty="0"/>
              <a:t>means </a:t>
            </a:r>
            <a:r>
              <a:rPr lang="en-US" altLang="zh-CN" dirty="0"/>
              <a:t>teacher,</a:t>
            </a:r>
            <a:r>
              <a:rPr lang="zh-CN" altLang="en-US" dirty="0"/>
              <a:t> </a:t>
            </a:r>
            <a:r>
              <a:rPr lang="en-US" altLang="zh-CN" dirty="0"/>
              <a:t>so</a:t>
            </a:r>
            <a:r>
              <a:rPr lang="zh-CN" altLang="en-US" dirty="0"/>
              <a:t> </a:t>
            </a:r>
            <a:r>
              <a:rPr lang="en-US" altLang="zh-CN" dirty="0"/>
              <a:t>it</a:t>
            </a:r>
            <a:r>
              <a:rPr lang="zh-CN" altLang="en-US" dirty="0"/>
              <a:t> </a:t>
            </a:r>
            <a:r>
              <a:rPr lang="en-US" altLang="zh-CN" dirty="0"/>
              <a:t>was</a:t>
            </a:r>
            <a:r>
              <a:rPr lang="zh-CN" altLang="en-US" dirty="0"/>
              <a:t> </a:t>
            </a:r>
            <a:r>
              <a:rPr lang="en-US" altLang="zh-CN" dirty="0"/>
              <a:t>used</a:t>
            </a:r>
            <a:r>
              <a:rPr lang="zh-CN" altLang="en-US" dirty="0"/>
              <a:t> </a:t>
            </a:r>
            <a:r>
              <a:rPr lang="en-US" altLang="zh-CN" dirty="0"/>
              <a:t>to</a:t>
            </a:r>
            <a:r>
              <a:rPr lang="zh-CN" altLang="en-US" dirty="0"/>
              <a:t> </a:t>
            </a:r>
            <a:r>
              <a:rPr lang="en-US" dirty="0"/>
              <a:t>represent </a:t>
            </a:r>
            <a:r>
              <a:rPr lang="en-US" altLang="zh-CN" dirty="0"/>
              <a:t>respect</a:t>
            </a:r>
            <a:r>
              <a:rPr lang="en-US" dirty="0"/>
              <a:t>. </a:t>
            </a:r>
            <a:r>
              <a:rPr lang="en-US" altLang="zh-CN" dirty="0"/>
              <a:t>This</a:t>
            </a:r>
            <a:r>
              <a:rPr lang="zh-CN" altLang="en-US" dirty="0"/>
              <a:t> </a:t>
            </a:r>
            <a:r>
              <a:rPr lang="en-US" altLang="zh-CN" dirty="0"/>
              <a:t>is</a:t>
            </a:r>
            <a:r>
              <a:rPr lang="zh-CN" altLang="en-US" dirty="0"/>
              <a:t> </a:t>
            </a:r>
            <a:r>
              <a:rPr lang="en-US" altLang="zh-CN" dirty="0"/>
              <a:t>particularly</a:t>
            </a:r>
            <a:r>
              <a:rPr lang="zh-CN" altLang="en-US" dirty="0"/>
              <a:t> </a:t>
            </a:r>
            <a:r>
              <a:rPr lang="en-US" altLang="zh-CN" dirty="0"/>
              <a:t>so</a:t>
            </a:r>
            <a:r>
              <a:rPr lang="zh-CN" altLang="en-US" dirty="0"/>
              <a:t> </a:t>
            </a:r>
            <a:r>
              <a:rPr lang="en-US" dirty="0"/>
              <a:t>in the </a:t>
            </a:r>
            <a:r>
              <a:rPr lang="en-US" altLang="zh-CN" dirty="0"/>
              <a:t>S</a:t>
            </a:r>
            <a:r>
              <a:rPr lang="en-US" dirty="0"/>
              <a:t>pring and Autumn period</a:t>
            </a:r>
            <a:r>
              <a:rPr lang="zh-CN" altLang="en-US" dirty="0"/>
              <a:t> </a:t>
            </a:r>
            <a:r>
              <a:rPr lang="en-US" altLang="zh-CN" dirty="0"/>
              <a:t>(approx.</a:t>
            </a:r>
            <a:r>
              <a:rPr lang="zh-CN" altLang="en-US" dirty="0"/>
              <a:t> </a:t>
            </a:r>
            <a:r>
              <a:rPr lang="en-GB" dirty="0"/>
              <a:t>771 to 476 BCE</a:t>
            </a:r>
            <a:r>
              <a:rPr lang="en-US" altLang="zh-CN" dirty="0"/>
              <a:t>)</a:t>
            </a:r>
            <a:r>
              <a:rPr lang="en-US" dirty="0"/>
              <a:t> and the Warring States period</a:t>
            </a:r>
            <a:r>
              <a:rPr lang="zh-CN" altLang="en-US" dirty="0"/>
              <a:t> </a:t>
            </a:r>
            <a:r>
              <a:rPr lang="en-US" altLang="zh-CN" dirty="0"/>
              <a:t>(475-221 BCE)</a:t>
            </a:r>
            <a:r>
              <a:rPr lang="en-US" dirty="0"/>
              <a:t>, </a:t>
            </a:r>
            <a:r>
              <a:rPr lang="en-US" altLang="zh-CN" dirty="0"/>
              <a:t>great</a:t>
            </a:r>
            <a:r>
              <a:rPr lang="zh-CN" altLang="en-US" dirty="0"/>
              <a:t> </a:t>
            </a:r>
            <a:r>
              <a:rPr lang="en-US" altLang="zh-CN" dirty="0"/>
              <a:t>thinkers</a:t>
            </a:r>
            <a:r>
              <a:rPr lang="zh-CN" altLang="en-US" dirty="0"/>
              <a:t> </a:t>
            </a:r>
            <a:r>
              <a:rPr lang="en-US" altLang="zh-CN" dirty="0"/>
              <a:t>were</a:t>
            </a:r>
            <a:r>
              <a:rPr lang="zh-CN" altLang="en-US" dirty="0"/>
              <a:t> </a:t>
            </a:r>
            <a:r>
              <a:rPr lang="en-US" altLang="zh-CN" dirty="0"/>
              <a:t>addressed</a:t>
            </a:r>
            <a:r>
              <a:rPr lang="zh-CN" altLang="en-US" dirty="0"/>
              <a:t> </a:t>
            </a:r>
            <a:r>
              <a:rPr lang="en-US" altLang="zh-CN" dirty="0"/>
              <a:t>this</a:t>
            </a:r>
            <a:r>
              <a:rPr lang="zh-CN" altLang="en-US" dirty="0"/>
              <a:t> </a:t>
            </a:r>
            <a:r>
              <a:rPr lang="en-US" altLang="zh-CN" dirty="0"/>
              <a:t>way</a:t>
            </a:r>
            <a:r>
              <a:rPr lang="en-US" dirty="0"/>
              <a:t>.</a:t>
            </a:r>
          </a:p>
          <a:p>
            <a:pPr marL="0" indent="0">
              <a:buNone/>
            </a:pPr>
            <a:endParaRPr lang="en-US" dirty="0"/>
          </a:p>
          <a:p>
            <a:pPr marL="0" indent="0">
              <a:buNone/>
            </a:pPr>
            <a:r>
              <a:rPr lang="en-US" dirty="0"/>
              <a:t>In addition, “hundred schools of thought” is the general name of various academic schools in the pre-Qin period</a:t>
            </a:r>
            <a:r>
              <a:rPr lang="zh-CN" altLang="en-US" dirty="0"/>
              <a:t> </a:t>
            </a:r>
            <a:r>
              <a:rPr lang="en-US" altLang="zh-CN" dirty="0"/>
              <a:t>(Qin</a:t>
            </a:r>
            <a:r>
              <a:rPr lang="zh-CN" altLang="en-US" dirty="0"/>
              <a:t> </a:t>
            </a:r>
            <a:r>
              <a:rPr lang="en-US" altLang="zh-CN" dirty="0"/>
              <a:t>Dynasty:</a:t>
            </a:r>
            <a:r>
              <a:rPr lang="zh-CN" altLang="en-US" dirty="0"/>
              <a:t> </a:t>
            </a:r>
            <a:r>
              <a:rPr lang="en-US" altLang="zh-CN" dirty="0"/>
              <a:t>221-206</a:t>
            </a:r>
            <a:r>
              <a:rPr lang="zh-CN" altLang="en-US" dirty="0"/>
              <a:t> </a:t>
            </a:r>
            <a:r>
              <a:rPr lang="en-US" altLang="zh-CN" dirty="0"/>
              <a:t>BCE)</a:t>
            </a:r>
            <a:r>
              <a:rPr lang="en-US" dirty="0"/>
              <a:t>. The represen</a:t>
            </a:r>
            <a:r>
              <a:rPr lang="en-US" altLang="zh-CN" dirty="0"/>
              <a:t>tative</a:t>
            </a:r>
            <a:r>
              <a:rPr lang="zh-CN" altLang="en-US" dirty="0"/>
              <a:t> </a:t>
            </a:r>
            <a:r>
              <a:rPr lang="en-US" altLang="zh-CN" dirty="0"/>
              <a:t>thinkers</a:t>
            </a:r>
            <a:r>
              <a:rPr lang="zh-CN" altLang="en-US" dirty="0"/>
              <a:t> </a:t>
            </a:r>
            <a:r>
              <a:rPr lang="en-US" altLang="zh-CN" dirty="0"/>
              <a:t>of</a:t>
            </a:r>
            <a:r>
              <a:rPr lang="zh-CN" altLang="en-US" dirty="0"/>
              <a:t> </a:t>
            </a:r>
            <a:r>
              <a:rPr lang="en-US" altLang="zh-CN" dirty="0"/>
              <a:t>the</a:t>
            </a:r>
            <a:r>
              <a:rPr lang="zh-CN" altLang="en-US" dirty="0"/>
              <a:t> </a:t>
            </a:r>
            <a:r>
              <a:rPr lang="en-US" altLang="zh-CN" dirty="0"/>
              <a:t>“</a:t>
            </a:r>
            <a:r>
              <a:rPr lang="en-US" dirty="0"/>
              <a:t>hundred schools of thought</a:t>
            </a:r>
            <a:r>
              <a:rPr lang="en-US" altLang="zh-CN" dirty="0"/>
              <a:t>”</a:t>
            </a:r>
            <a:r>
              <a:rPr lang="en-US" dirty="0"/>
              <a:t> </a:t>
            </a:r>
            <a:r>
              <a:rPr lang="en-US" altLang="zh-CN" dirty="0"/>
              <a:t>were</a:t>
            </a:r>
            <a:r>
              <a:rPr lang="en-US" dirty="0"/>
              <a:t> </a:t>
            </a:r>
            <a:r>
              <a:rPr lang="en-US" altLang="zh-CN" dirty="0"/>
              <a:t>addressed</a:t>
            </a:r>
            <a:r>
              <a:rPr lang="en-US" dirty="0"/>
              <a:t> by “Zi” </a:t>
            </a:r>
            <a:r>
              <a:rPr lang="en-US" altLang="zh-CN" dirty="0"/>
              <a:t>after</a:t>
            </a:r>
            <a:r>
              <a:rPr lang="zh-CN" altLang="en-US" dirty="0"/>
              <a:t> </a:t>
            </a:r>
            <a:r>
              <a:rPr lang="en-US" altLang="zh-CN" dirty="0"/>
              <a:t>their</a:t>
            </a:r>
            <a:r>
              <a:rPr lang="zh-CN" altLang="en-US" dirty="0"/>
              <a:t> </a:t>
            </a:r>
            <a:r>
              <a:rPr lang="en-US" dirty="0"/>
              <a:t>family name</a:t>
            </a:r>
            <a:r>
              <a:rPr lang="en-US" altLang="zh-CN" dirty="0"/>
              <a:t>s.</a:t>
            </a:r>
            <a:endParaRPr lang="en-GB" altLang="zh-CN" dirty="0"/>
          </a:p>
        </p:txBody>
      </p:sp>
    </p:spTree>
    <p:extLst>
      <p:ext uri="{BB962C8B-B14F-4D97-AF65-F5344CB8AC3E}">
        <p14:creationId xmlns:p14="http://schemas.microsoft.com/office/powerpoint/2010/main" val="3324915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711A2-8963-0448-AB92-016CE11F727F}"/>
              </a:ext>
            </a:extLst>
          </p:cNvPr>
          <p:cNvSpPr>
            <a:spLocks noGrp="1"/>
          </p:cNvSpPr>
          <p:nvPr>
            <p:ph type="title"/>
          </p:nvPr>
        </p:nvSpPr>
        <p:spPr/>
        <p:txBody>
          <a:bodyPr/>
          <a:lstStyle/>
          <a:p>
            <a:r>
              <a:rPr lang="en-US" altLang="zh-CN" dirty="0"/>
              <a:t>Some</a:t>
            </a:r>
            <a:r>
              <a:rPr lang="zh-CN" altLang="en-US" dirty="0"/>
              <a:t> </a:t>
            </a:r>
            <a:r>
              <a:rPr lang="en-US" altLang="zh-CN" dirty="0"/>
              <a:t>Examples:</a:t>
            </a:r>
            <a:endParaRPr lang="en-US" dirty="0"/>
          </a:p>
        </p:txBody>
      </p:sp>
      <p:sp>
        <p:nvSpPr>
          <p:cNvPr id="3" name="Content Placeholder 2">
            <a:extLst>
              <a:ext uri="{FF2B5EF4-FFF2-40B4-BE49-F238E27FC236}">
                <a16:creationId xmlns:a16="http://schemas.microsoft.com/office/drawing/2014/main" id="{051008B1-AA09-EC42-B637-2521D6DE43FD}"/>
              </a:ext>
            </a:extLst>
          </p:cNvPr>
          <p:cNvSpPr>
            <a:spLocks noGrp="1"/>
          </p:cNvSpPr>
          <p:nvPr>
            <p:ph idx="1"/>
          </p:nvPr>
        </p:nvSpPr>
        <p:spPr>
          <a:xfrm>
            <a:off x="1295401" y="2514891"/>
            <a:ext cx="9601196" cy="3717744"/>
          </a:xfrm>
        </p:spPr>
        <p:txBody>
          <a:bodyPr>
            <a:normAutofit fontScale="70000" lnSpcReduction="20000"/>
          </a:bodyPr>
          <a:lstStyle/>
          <a:p>
            <a:pPr marL="0" indent="0">
              <a:buNone/>
            </a:pPr>
            <a:r>
              <a:rPr lang="en-US" altLang="zh-CN" dirty="0"/>
              <a:t>Daoism:</a:t>
            </a:r>
            <a:r>
              <a:rPr lang="zh-CN" altLang="en-US" dirty="0"/>
              <a:t> </a:t>
            </a:r>
            <a:r>
              <a:rPr lang="en-US" altLang="zh-CN" dirty="0"/>
              <a:t>Laozi</a:t>
            </a:r>
            <a:r>
              <a:rPr lang="zh-CN" altLang="en-US" dirty="0"/>
              <a:t> </a:t>
            </a:r>
            <a:r>
              <a:rPr lang="en-US" altLang="zh-CN" dirty="0"/>
              <a:t>(?571 BCE</a:t>
            </a:r>
            <a:r>
              <a:rPr lang="zh-CN" altLang="en-US" dirty="0"/>
              <a:t> </a:t>
            </a:r>
            <a:r>
              <a:rPr lang="en-US" altLang="zh-CN" dirty="0"/>
              <a:t>-</a:t>
            </a:r>
            <a:r>
              <a:rPr lang="zh-CN" altLang="en-US" dirty="0"/>
              <a:t> </a:t>
            </a:r>
            <a:r>
              <a:rPr lang="en-US" altLang="zh-CN" dirty="0"/>
              <a:t>?),</a:t>
            </a:r>
            <a:r>
              <a:rPr lang="zh-CN" altLang="en-US" dirty="0"/>
              <a:t> </a:t>
            </a:r>
            <a:r>
              <a:rPr lang="en-US" altLang="zh-CN" dirty="0"/>
              <a:t>Zhuangzi</a:t>
            </a:r>
            <a:r>
              <a:rPr lang="zh-CN" altLang="en-US" dirty="0"/>
              <a:t> </a:t>
            </a:r>
            <a:r>
              <a:rPr lang="en-US" altLang="zh-CN" dirty="0"/>
              <a:t>(around</a:t>
            </a:r>
            <a:r>
              <a:rPr lang="zh-CN" altLang="en-US" dirty="0"/>
              <a:t> </a:t>
            </a:r>
            <a:r>
              <a:rPr lang="en-US" altLang="zh-CN" dirty="0"/>
              <a:t>369-286 BCE)</a:t>
            </a:r>
          </a:p>
          <a:p>
            <a:pPr marL="0" indent="0">
              <a:buNone/>
            </a:pPr>
            <a:r>
              <a:rPr lang="en-US" altLang="zh-CN" dirty="0"/>
              <a:t>Confucianism:</a:t>
            </a:r>
            <a:r>
              <a:rPr lang="zh-CN" altLang="en-US" dirty="0"/>
              <a:t> </a:t>
            </a:r>
            <a:r>
              <a:rPr lang="en-US" altLang="zh-CN" dirty="0" err="1"/>
              <a:t>Kongzi</a:t>
            </a:r>
            <a:r>
              <a:rPr lang="zh-CN" altLang="en-US" dirty="0"/>
              <a:t> </a:t>
            </a:r>
            <a:r>
              <a:rPr lang="en-US" altLang="zh-CN" dirty="0"/>
              <a:t>(Confucius,</a:t>
            </a:r>
            <a:r>
              <a:rPr lang="zh-CN" altLang="en-US" dirty="0"/>
              <a:t> </a:t>
            </a:r>
            <a:r>
              <a:rPr lang="en-US" altLang="zh-CN" dirty="0"/>
              <a:t>551-479 BCE),</a:t>
            </a:r>
            <a:r>
              <a:rPr lang="zh-CN" altLang="en-US" dirty="0"/>
              <a:t> </a:t>
            </a:r>
            <a:r>
              <a:rPr lang="en-US" altLang="zh-CN" dirty="0"/>
              <a:t>Mengzi</a:t>
            </a:r>
            <a:r>
              <a:rPr lang="zh-CN" altLang="en-US" dirty="0"/>
              <a:t> </a:t>
            </a:r>
            <a:r>
              <a:rPr lang="en-US" altLang="zh-CN" dirty="0"/>
              <a:t>(Mencius) (372-289 BCE),</a:t>
            </a:r>
            <a:r>
              <a:rPr lang="zh-CN" altLang="en-US" dirty="0"/>
              <a:t> </a:t>
            </a:r>
            <a:r>
              <a:rPr lang="en-US" altLang="zh-CN" dirty="0"/>
              <a:t>Xunzi (310-235 BCE)</a:t>
            </a:r>
          </a:p>
          <a:p>
            <a:pPr marL="0" indent="0">
              <a:buNone/>
            </a:pPr>
            <a:r>
              <a:rPr lang="en-US" altLang="zh-CN" dirty="0"/>
              <a:t>Legalism:</a:t>
            </a:r>
            <a:r>
              <a:rPr lang="zh-CN" altLang="en-US" dirty="0"/>
              <a:t> *</a:t>
            </a:r>
            <a:r>
              <a:rPr lang="en-US" altLang="zh-CN" dirty="0" err="1"/>
              <a:t>Hanfeizi</a:t>
            </a:r>
            <a:r>
              <a:rPr lang="zh-CN" altLang="en-US" dirty="0"/>
              <a:t> </a:t>
            </a:r>
            <a:r>
              <a:rPr lang="en-US" altLang="zh-CN" dirty="0"/>
              <a:t>(Han</a:t>
            </a:r>
            <a:r>
              <a:rPr lang="zh-CN" altLang="en-US" dirty="0"/>
              <a:t> </a:t>
            </a:r>
            <a:r>
              <a:rPr lang="en-US" altLang="zh-CN" dirty="0"/>
              <a:t>Fei,</a:t>
            </a:r>
            <a:r>
              <a:rPr lang="zh-CN" altLang="en-US" dirty="0"/>
              <a:t> </a:t>
            </a:r>
            <a:r>
              <a:rPr lang="en-US" altLang="zh-CN" dirty="0"/>
              <a:t>Hanzi</a:t>
            </a:r>
            <a:r>
              <a:rPr lang="zh-CN" altLang="en-US" dirty="0"/>
              <a:t> </a:t>
            </a:r>
            <a:r>
              <a:rPr lang="en-US" altLang="zh-CN" dirty="0"/>
              <a:t>–</a:t>
            </a:r>
            <a:r>
              <a:rPr lang="zh-CN" altLang="en-US" dirty="0"/>
              <a:t> </a:t>
            </a:r>
            <a:r>
              <a:rPr lang="en-US" altLang="zh-CN" dirty="0"/>
              <a:t>Pre-Tang)</a:t>
            </a:r>
            <a:r>
              <a:rPr lang="zh-CN" altLang="en-US" dirty="0"/>
              <a:t> </a:t>
            </a:r>
            <a:r>
              <a:rPr lang="en-US" altLang="zh-CN" dirty="0"/>
              <a:t> (around </a:t>
            </a:r>
            <a:r>
              <a:rPr lang="en-GB" dirty="0"/>
              <a:t>280-233 BCE</a:t>
            </a:r>
            <a:r>
              <a:rPr lang="en-US" altLang="zh-CN" dirty="0"/>
              <a:t>)</a:t>
            </a:r>
            <a:endParaRPr lang="en-GB" altLang="zh-CN" dirty="0"/>
          </a:p>
          <a:p>
            <a:pPr marL="0" indent="0">
              <a:buNone/>
            </a:pPr>
            <a:r>
              <a:rPr lang="en-US" dirty="0"/>
              <a:t>Mohism</a:t>
            </a:r>
            <a:r>
              <a:rPr lang="en-US" altLang="zh-CN" dirty="0"/>
              <a:t>:</a:t>
            </a:r>
            <a:r>
              <a:rPr lang="zh-CN" altLang="en-US" dirty="0"/>
              <a:t> </a:t>
            </a:r>
            <a:r>
              <a:rPr lang="en-US" altLang="zh-CN" dirty="0"/>
              <a:t>Mozi (470-391 BCE)</a:t>
            </a:r>
            <a:endParaRPr lang="en-GB" altLang="zh-CN" dirty="0"/>
          </a:p>
          <a:p>
            <a:pPr marL="0" indent="0">
              <a:buNone/>
            </a:pPr>
            <a:r>
              <a:rPr lang="en-US" altLang="zh-CN" dirty="0"/>
              <a:t>School</a:t>
            </a:r>
            <a:r>
              <a:rPr lang="zh-CN" altLang="en-US" dirty="0"/>
              <a:t> </a:t>
            </a:r>
            <a:r>
              <a:rPr lang="en-US" altLang="zh-CN" dirty="0"/>
              <a:t>of</a:t>
            </a:r>
            <a:r>
              <a:rPr lang="zh-CN" altLang="en-US" dirty="0"/>
              <a:t> </a:t>
            </a:r>
            <a:r>
              <a:rPr lang="en-US" altLang="zh-CN" dirty="0"/>
              <a:t>Military:</a:t>
            </a:r>
            <a:r>
              <a:rPr lang="zh-CN" altLang="en-US" dirty="0"/>
              <a:t> </a:t>
            </a:r>
            <a:r>
              <a:rPr lang="en-US" altLang="zh-CN" dirty="0" err="1"/>
              <a:t>Sunzi</a:t>
            </a:r>
            <a:r>
              <a:rPr lang="en-US" altLang="zh-CN" dirty="0"/>
              <a:t> (544-496 BCE)</a:t>
            </a:r>
          </a:p>
          <a:p>
            <a:pPr marL="0" indent="0">
              <a:buNone/>
            </a:pPr>
            <a:endParaRPr lang="en-US" altLang="zh-CN" dirty="0"/>
          </a:p>
          <a:p>
            <a:pPr marL="0" indent="0">
              <a:buNone/>
            </a:pPr>
            <a:r>
              <a:rPr lang="zh-CN" altLang="en-US" dirty="0"/>
              <a:t>*</a:t>
            </a:r>
            <a:r>
              <a:rPr lang="en-GB" altLang="zh-CN" dirty="0"/>
              <a:t> </a:t>
            </a:r>
            <a:r>
              <a:rPr lang="en-US" altLang="zh-CN" dirty="0"/>
              <a:t>In</a:t>
            </a:r>
            <a:r>
              <a:rPr lang="zh-CN" altLang="en-US" dirty="0"/>
              <a:t> </a:t>
            </a:r>
            <a:r>
              <a:rPr lang="en-GB" altLang="zh-CN" dirty="0"/>
              <a:t>the middle of the Tang Dynasty, there appeared a cultural giant with the same surname of Han, </a:t>
            </a:r>
            <a:r>
              <a:rPr lang="zh-CN" altLang="en-US" dirty="0"/>
              <a:t>韩愈</a:t>
            </a:r>
            <a:r>
              <a:rPr lang="en-GB" altLang="zh-CN" dirty="0"/>
              <a:t>Han Yu, who ranked first among the ”Eight Prose</a:t>
            </a:r>
            <a:r>
              <a:rPr lang="zh-CN" altLang="en-US" dirty="0"/>
              <a:t> </a:t>
            </a:r>
            <a:r>
              <a:rPr lang="en-US" altLang="zh-CN" dirty="0"/>
              <a:t>M</a:t>
            </a:r>
            <a:r>
              <a:rPr lang="en-GB" altLang="zh-CN" dirty="0"/>
              <a:t>asters of the Tang and Song Dynasties". Due to Han Yu's great influence and outstanding contribution in culture, many intellectuals respected Han Yu as ”</a:t>
            </a:r>
            <a:r>
              <a:rPr lang="en-US" altLang="zh-CN" dirty="0"/>
              <a:t>H</a:t>
            </a:r>
            <a:r>
              <a:rPr lang="en-GB" altLang="zh-CN" dirty="0" err="1"/>
              <a:t>anzi</a:t>
            </a:r>
            <a:r>
              <a:rPr lang="en-GB" altLang="zh-CN" dirty="0"/>
              <a:t>" at that time. Two ”</a:t>
            </a:r>
            <a:r>
              <a:rPr lang="en-US" altLang="zh-CN" dirty="0"/>
              <a:t>H</a:t>
            </a:r>
            <a:r>
              <a:rPr lang="en-GB" altLang="zh-CN" dirty="0" err="1"/>
              <a:t>anzi</a:t>
            </a:r>
            <a:r>
              <a:rPr lang="en-GB" altLang="zh-CN" dirty="0"/>
              <a:t>" appeared in the history of Chinese culture. From the middle of the Tang Dynasty, "Hanzi" became the exclusive honorific name of Han Yu, while Han Fei's honorific name was changed to "</a:t>
            </a:r>
            <a:r>
              <a:rPr lang="en-GB" altLang="zh-CN" dirty="0" err="1"/>
              <a:t>Hanfeizi</a:t>
            </a:r>
            <a:r>
              <a:rPr lang="en-GB" altLang="zh-CN" dirty="0"/>
              <a:t>”</a:t>
            </a:r>
            <a:r>
              <a:rPr lang="en-US" altLang="zh-CN" dirty="0"/>
              <a:t>.</a:t>
            </a:r>
            <a:endParaRPr lang="en-US" dirty="0"/>
          </a:p>
        </p:txBody>
      </p:sp>
    </p:spTree>
    <p:extLst>
      <p:ext uri="{BB962C8B-B14F-4D97-AF65-F5344CB8AC3E}">
        <p14:creationId xmlns:p14="http://schemas.microsoft.com/office/powerpoint/2010/main" val="442160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40401-9C68-8B47-B789-3AF2AE6DAE5D}"/>
              </a:ext>
            </a:extLst>
          </p:cNvPr>
          <p:cNvSpPr>
            <a:spLocks noGrp="1"/>
          </p:cNvSpPr>
          <p:nvPr>
            <p:ph type="title"/>
          </p:nvPr>
        </p:nvSpPr>
        <p:spPr/>
        <p:txBody>
          <a:bodyPr/>
          <a:lstStyle/>
          <a:p>
            <a:r>
              <a:rPr lang="en-US" altLang="zh-CN" dirty="0"/>
              <a:t>The</a:t>
            </a:r>
            <a:r>
              <a:rPr lang="zh-CN" altLang="en-US" dirty="0"/>
              <a:t> </a:t>
            </a:r>
            <a:r>
              <a:rPr lang="en-US" altLang="zh-CN" dirty="0"/>
              <a:t>Origin</a:t>
            </a:r>
            <a:r>
              <a:rPr lang="zh-CN" altLang="en-US" dirty="0"/>
              <a:t> </a:t>
            </a:r>
            <a:r>
              <a:rPr lang="en-US" altLang="zh-CN" dirty="0"/>
              <a:t>of</a:t>
            </a:r>
            <a:r>
              <a:rPr lang="zh-CN" altLang="en-US" dirty="0"/>
              <a:t> </a:t>
            </a:r>
            <a:r>
              <a:rPr lang="en-US" altLang="zh-CN" dirty="0"/>
              <a:t>the</a:t>
            </a:r>
            <a:r>
              <a:rPr lang="zh-CN" altLang="en-US" dirty="0"/>
              <a:t> </a:t>
            </a:r>
            <a:r>
              <a:rPr lang="en-US" altLang="zh-CN" dirty="0"/>
              <a:t>Name</a:t>
            </a:r>
            <a:r>
              <a:rPr lang="zh-CN" altLang="en-US" dirty="0"/>
              <a:t> </a:t>
            </a:r>
            <a:r>
              <a:rPr lang="en-US" altLang="zh-CN" dirty="0"/>
              <a:t>for</a:t>
            </a:r>
            <a:r>
              <a:rPr lang="zh-CN" altLang="en-US" dirty="0"/>
              <a:t> </a:t>
            </a:r>
            <a:r>
              <a:rPr lang="en-US" altLang="zh-CN" dirty="0"/>
              <a:t>Confucius</a:t>
            </a:r>
            <a:endParaRPr lang="en-US" dirty="0"/>
          </a:p>
        </p:txBody>
      </p:sp>
      <p:sp>
        <p:nvSpPr>
          <p:cNvPr id="3" name="Content Placeholder 2">
            <a:extLst>
              <a:ext uri="{FF2B5EF4-FFF2-40B4-BE49-F238E27FC236}">
                <a16:creationId xmlns:a16="http://schemas.microsoft.com/office/drawing/2014/main" id="{A2E5C79A-525A-F04C-9F8F-1700CA51DF26}"/>
              </a:ext>
            </a:extLst>
          </p:cNvPr>
          <p:cNvSpPr>
            <a:spLocks noGrp="1"/>
          </p:cNvSpPr>
          <p:nvPr>
            <p:ph idx="1"/>
          </p:nvPr>
        </p:nvSpPr>
        <p:spPr>
          <a:xfrm>
            <a:off x="900112" y="2490787"/>
            <a:ext cx="6599237" cy="3938588"/>
          </a:xfrm>
        </p:spPr>
        <p:txBody>
          <a:bodyPr>
            <a:normAutofit fontScale="92500" lnSpcReduction="10000"/>
          </a:bodyPr>
          <a:lstStyle/>
          <a:p>
            <a:pPr marL="0" indent="0">
              <a:buNone/>
            </a:pPr>
            <a:r>
              <a:rPr lang="en-US" altLang="zh-CN" dirty="0"/>
              <a:t>“Confucius”</a:t>
            </a:r>
            <a:r>
              <a:rPr lang="zh-CN" altLang="en-US" dirty="0"/>
              <a:t> </a:t>
            </a:r>
            <a:r>
              <a:rPr lang="en-US" altLang="zh-CN" dirty="0"/>
              <a:t>comes</a:t>
            </a:r>
            <a:r>
              <a:rPr lang="zh-CN" altLang="en-US" dirty="0"/>
              <a:t> </a:t>
            </a:r>
            <a:r>
              <a:rPr lang="en-US" altLang="zh-CN" dirty="0"/>
              <a:t>from</a:t>
            </a:r>
            <a:r>
              <a:rPr lang="zh-CN" altLang="en-US" dirty="0"/>
              <a:t> </a:t>
            </a:r>
            <a:r>
              <a:rPr lang="en-US" altLang="zh-CN" dirty="0"/>
              <a:t>the</a:t>
            </a:r>
            <a:r>
              <a:rPr lang="zh-CN" altLang="en-US" dirty="0"/>
              <a:t> </a:t>
            </a:r>
            <a:r>
              <a:rPr lang="en-US" altLang="zh-CN" dirty="0"/>
              <a:t>pronunciation</a:t>
            </a:r>
            <a:r>
              <a:rPr lang="zh-CN" altLang="en-US" dirty="0"/>
              <a:t> </a:t>
            </a:r>
            <a:r>
              <a:rPr lang="en-US" altLang="zh-CN" dirty="0"/>
              <a:t>of</a:t>
            </a:r>
            <a:r>
              <a:rPr lang="zh-CN" altLang="en-US" dirty="0"/>
              <a:t> </a:t>
            </a:r>
            <a:r>
              <a:rPr lang="en-US" altLang="zh-CN" dirty="0"/>
              <a:t>the</a:t>
            </a:r>
            <a:r>
              <a:rPr lang="zh-CN" altLang="en-US" dirty="0"/>
              <a:t> </a:t>
            </a:r>
            <a:r>
              <a:rPr lang="en-US" altLang="zh-CN" dirty="0"/>
              <a:t>Chinese</a:t>
            </a:r>
            <a:r>
              <a:rPr lang="zh-CN" altLang="en-US" dirty="0"/>
              <a:t> </a:t>
            </a:r>
            <a:r>
              <a:rPr lang="en-US" altLang="zh-CN" dirty="0"/>
              <a:t>term</a:t>
            </a:r>
            <a:r>
              <a:rPr lang="zh-CN" altLang="en-US" dirty="0"/>
              <a:t> 孔夫子</a:t>
            </a:r>
            <a:r>
              <a:rPr lang="en-GB" altLang="zh-CN" dirty="0" err="1">
                <a:latin typeface="Arial" panose="020B0604020202020204" pitchFamily="34" charset="0"/>
                <a:cs typeface="Arial" panose="020B0604020202020204" pitchFamily="34" charset="0"/>
              </a:rPr>
              <a:t>kǒngfūzǐ</a:t>
            </a:r>
            <a:r>
              <a:rPr lang="en-US" altLang="zh-CN" dirty="0"/>
              <a:t>,</a:t>
            </a:r>
            <a:r>
              <a:rPr lang="zh-CN" altLang="en-US" dirty="0"/>
              <a:t> </a:t>
            </a:r>
            <a:r>
              <a:rPr lang="en-US" altLang="zh-CN" dirty="0"/>
              <a:t>or</a:t>
            </a:r>
            <a:r>
              <a:rPr lang="zh-CN" altLang="en-US" dirty="0"/>
              <a:t> </a:t>
            </a:r>
            <a:r>
              <a:rPr lang="en-US" altLang="zh-CN" dirty="0"/>
              <a:t>Kong</a:t>
            </a:r>
            <a:r>
              <a:rPr lang="zh-CN" altLang="en-US" dirty="0"/>
              <a:t> </a:t>
            </a:r>
            <a:r>
              <a:rPr lang="en-US" altLang="zh-CN" dirty="0"/>
              <a:t>master/teacher,</a:t>
            </a:r>
            <a:r>
              <a:rPr lang="zh-CN" altLang="en-US" dirty="0"/>
              <a:t> </a:t>
            </a:r>
            <a:r>
              <a:rPr lang="en-US" altLang="zh-CN" dirty="0"/>
              <a:t>or</a:t>
            </a:r>
            <a:r>
              <a:rPr lang="zh-CN" altLang="en-US" dirty="0"/>
              <a:t> </a:t>
            </a:r>
            <a:r>
              <a:rPr lang="en-US" altLang="zh-CN" dirty="0"/>
              <a:t>master/teacher</a:t>
            </a:r>
            <a:r>
              <a:rPr lang="zh-CN" altLang="en-US" dirty="0"/>
              <a:t> </a:t>
            </a:r>
            <a:r>
              <a:rPr lang="en-US" altLang="zh-CN" dirty="0"/>
              <a:t>Kong.</a:t>
            </a:r>
            <a:r>
              <a:rPr lang="zh-CN" altLang="en-US" dirty="0"/>
              <a:t> </a:t>
            </a:r>
            <a:endParaRPr lang="en-GB" altLang="zh-CN" dirty="0"/>
          </a:p>
          <a:p>
            <a:pPr marL="0" indent="0">
              <a:buNone/>
            </a:pPr>
            <a:endParaRPr lang="en-GB" dirty="0"/>
          </a:p>
          <a:p>
            <a:pPr marL="0" indent="0">
              <a:buNone/>
            </a:pPr>
            <a:r>
              <a:rPr lang="en-US" altLang="zh-CN" dirty="0"/>
              <a:t>Confucius</a:t>
            </a:r>
            <a:r>
              <a:rPr lang="zh-CN" altLang="en-US" dirty="0"/>
              <a:t> </a:t>
            </a:r>
            <a:r>
              <a:rPr lang="en-US" altLang="zh-CN" dirty="0"/>
              <a:t>was</a:t>
            </a:r>
            <a:r>
              <a:rPr lang="zh-CN" altLang="en-US" dirty="0"/>
              <a:t> </a:t>
            </a:r>
            <a:r>
              <a:rPr lang="en-US" altLang="zh-CN" dirty="0"/>
              <a:t>the</a:t>
            </a:r>
            <a:r>
              <a:rPr lang="zh-CN" altLang="en-US" dirty="0"/>
              <a:t> </a:t>
            </a:r>
            <a:r>
              <a:rPr lang="en-US" altLang="zh-CN" dirty="0"/>
              <a:t>first</a:t>
            </a:r>
            <a:r>
              <a:rPr lang="zh-CN" altLang="en-US" dirty="0"/>
              <a:t> </a:t>
            </a:r>
            <a:r>
              <a:rPr lang="en-US" altLang="zh-CN" dirty="0"/>
              <a:t>recognized</a:t>
            </a:r>
            <a:r>
              <a:rPr lang="zh-CN" altLang="en-US" dirty="0"/>
              <a:t> </a:t>
            </a:r>
            <a:r>
              <a:rPr lang="en-US" altLang="zh-CN" dirty="0"/>
              <a:t>education</a:t>
            </a:r>
            <a:r>
              <a:rPr lang="zh-CN" altLang="en-US" dirty="0"/>
              <a:t> </a:t>
            </a:r>
            <a:r>
              <a:rPr lang="en-US" altLang="zh-CN" dirty="0"/>
              <a:t>in</a:t>
            </a:r>
            <a:r>
              <a:rPr lang="zh-CN" altLang="en-US" dirty="0"/>
              <a:t> </a:t>
            </a:r>
            <a:r>
              <a:rPr lang="en-US" altLang="zh-CN" dirty="0"/>
              <a:t>ancient</a:t>
            </a:r>
            <a:r>
              <a:rPr lang="zh-CN" altLang="en-US" dirty="0"/>
              <a:t> </a:t>
            </a:r>
            <a:r>
              <a:rPr lang="en-US" altLang="zh-CN" dirty="0"/>
              <a:t>China,</a:t>
            </a:r>
            <a:r>
              <a:rPr lang="zh-CN" altLang="en-US" dirty="0"/>
              <a:t> </a:t>
            </a:r>
            <a:r>
              <a:rPr lang="en-US" dirty="0" err="1"/>
              <a:t>夫子</a:t>
            </a:r>
            <a:r>
              <a:rPr lang="en-GB" altLang="zh-CN" dirty="0" err="1">
                <a:latin typeface="Arial" panose="020B0604020202020204" pitchFamily="34" charset="0"/>
                <a:cs typeface="Arial" panose="020B0604020202020204" pitchFamily="34" charset="0"/>
              </a:rPr>
              <a:t>fūzǐ</a:t>
            </a:r>
            <a:r>
              <a:rPr lang="zh-CN" altLang="en-US" dirty="0">
                <a:latin typeface="Arial" panose="020B0604020202020204" pitchFamily="34" charset="0"/>
                <a:cs typeface="Arial" panose="020B0604020202020204" pitchFamily="34" charset="0"/>
              </a:rPr>
              <a:t> </a:t>
            </a:r>
            <a:r>
              <a:rPr lang="en-US" altLang="zh-CN" dirty="0"/>
              <a:t>was</a:t>
            </a:r>
            <a:r>
              <a:rPr lang="zh-CN" altLang="en-US" dirty="0"/>
              <a:t> </a:t>
            </a:r>
            <a:r>
              <a:rPr lang="en-US" altLang="zh-CN" dirty="0"/>
              <a:t>a</a:t>
            </a:r>
            <a:r>
              <a:rPr lang="zh-CN" altLang="en-US" dirty="0"/>
              <a:t> </a:t>
            </a:r>
            <a:r>
              <a:rPr lang="en-US" altLang="zh-CN" dirty="0"/>
              <a:t>respected</a:t>
            </a:r>
            <a:r>
              <a:rPr lang="zh-CN" altLang="en-US" dirty="0"/>
              <a:t> </a:t>
            </a:r>
            <a:r>
              <a:rPr lang="en-US" altLang="zh-CN" dirty="0"/>
              <a:t>name</a:t>
            </a:r>
            <a:r>
              <a:rPr lang="zh-CN" altLang="en-US" dirty="0"/>
              <a:t> </a:t>
            </a:r>
            <a:r>
              <a:rPr lang="en-US" altLang="zh-CN" dirty="0"/>
              <a:t>for</a:t>
            </a:r>
            <a:r>
              <a:rPr lang="zh-CN" altLang="en-US" dirty="0"/>
              <a:t> </a:t>
            </a:r>
            <a:r>
              <a:rPr lang="en-US" altLang="zh-CN" dirty="0"/>
              <a:t>teachers</a:t>
            </a:r>
            <a:r>
              <a:rPr lang="zh-CN" altLang="en-US" dirty="0"/>
              <a:t> </a:t>
            </a:r>
            <a:r>
              <a:rPr lang="en-US" altLang="zh-CN" dirty="0"/>
              <a:t>in</a:t>
            </a:r>
            <a:r>
              <a:rPr lang="zh-CN" altLang="en-US" dirty="0"/>
              <a:t> </a:t>
            </a:r>
            <a:r>
              <a:rPr lang="en-US" altLang="zh-CN" dirty="0"/>
              <a:t>the</a:t>
            </a:r>
            <a:r>
              <a:rPr lang="zh-CN" altLang="en-US" dirty="0"/>
              <a:t> </a:t>
            </a:r>
            <a:r>
              <a:rPr lang="en-US" altLang="zh-CN" dirty="0"/>
              <a:t>past,</a:t>
            </a:r>
            <a:r>
              <a:rPr lang="zh-CN" altLang="en-US" dirty="0"/>
              <a:t> </a:t>
            </a:r>
            <a:r>
              <a:rPr lang="en-US" altLang="zh-CN" dirty="0"/>
              <a:t>to</a:t>
            </a:r>
            <a:r>
              <a:rPr lang="zh-CN" altLang="en-US" dirty="0"/>
              <a:t> </a:t>
            </a:r>
            <a:r>
              <a:rPr lang="en-US" altLang="zh-CN" dirty="0"/>
              <a:t>show</a:t>
            </a:r>
            <a:r>
              <a:rPr lang="zh-CN" altLang="en-US" dirty="0"/>
              <a:t> </a:t>
            </a:r>
            <a:r>
              <a:rPr lang="en-US" altLang="zh-CN" dirty="0"/>
              <a:t>respect,</a:t>
            </a:r>
            <a:r>
              <a:rPr lang="zh-CN" altLang="en-US" dirty="0"/>
              <a:t> </a:t>
            </a:r>
            <a:r>
              <a:rPr lang="en-US" altLang="zh-CN" dirty="0"/>
              <a:t>people</a:t>
            </a:r>
            <a:r>
              <a:rPr lang="zh-CN" altLang="en-US" dirty="0"/>
              <a:t> </a:t>
            </a:r>
            <a:r>
              <a:rPr lang="en-US" altLang="zh-CN" dirty="0"/>
              <a:t>would</a:t>
            </a:r>
            <a:r>
              <a:rPr lang="zh-CN" altLang="en-US" dirty="0"/>
              <a:t> </a:t>
            </a:r>
            <a:r>
              <a:rPr lang="en-US" altLang="zh-CN" dirty="0"/>
              <a:t>address</a:t>
            </a:r>
            <a:r>
              <a:rPr lang="zh-CN" altLang="en-US" dirty="0"/>
              <a:t> </a:t>
            </a:r>
            <a:r>
              <a:rPr lang="en-US" altLang="zh-CN" dirty="0"/>
              <a:t>him</a:t>
            </a:r>
            <a:r>
              <a:rPr lang="zh-CN" altLang="en-US" dirty="0"/>
              <a:t> </a:t>
            </a:r>
            <a:r>
              <a:rPr lang="en-US" altLang="zh-CN" dirty="0"/>
              <a:t>as</a:t>
            </a:r>
            <a:r>
              <a:rPr lang="zh-CN" altLang="en-US" dirty="0"/>
              <a:t> 孔夫子</a:t>
            </a:r>
            <a:r>
              <a:rPr lang="en-GB" altLang="zh-CN" dirty="0" err="1">
                <a:latin typeface="Arial" panose="020B0604020202020204" pitchFamily="34" charset="0"/>
                <a:cs typeface="Arial" panose="020B0604020202020204" pitchFamily="34" charset="0"/>
              </a:rPr>
              <a:t>kǒngfūzǐ</a:t>
            </a:r>
            <a:r>
              <a:rPr lang="en-US" altLang="zh-CN" dirty="0"/>
              <a:t>,</a:t>
            </a:r>
            <a:r>
              <a:rPr lang="zh-CN" altLang="en-US" dirty="0"/>
              <a:t> </a:t>
            </a:r>
            <a:r>
              <a:rPr lang="en-US" altLang="zh-CN" dirty="0"/>
              <a:t>or</a:t>
            </a:r>
            <a:r>
              <a:rPr lang="zh-CN" altLang="en-US" dirty="0"/>
              <a:t> </a:t>
            </a:r>
            <a:r>
              <a:rPr lang="en-US" altLang="zh-CN" dirty="0"/>
              <a:t>Kong</a:t>
            </a:r>
            <a:r>
              <a:rPr lang="zh-CN" altLang="en-US" dirty="0"/>
              <a:t> </a:t>
            </a:r>
            <a:r>
              <a:rPr lang="en-US" altLang="zh-CN" dirty="0"/>
              <a:t>teacher</a:t>
            </a:r>
            <a:r>
              <a:rPr lang="zh-CN" altLang="en-US" dirty="0"/>
              <a:t> </a:t>
            </a:r>
            <a:r>
              <a:rPr lang="en-US" altLang="zh-CN" dirty="0"/>
              <a:t>instead,</a:t>
            </a:r>
            <a:r>
              <a:rPr lang="zh-CN" altLang="en-US" dirty="0"/>
              <a:t> </a:t>
            </a:r>
            <a:r>
              <a:rPr lang="en-US" altLang="zh-CN" dirty="0"/>
              <a:t>the</a:t>
            </a:r>
            <a:r>
              <a:rPr lang="zh-CN" altLang="en-US" dirty="0"/>
              <a:t> </a:t>
            </a:r>
            <a:r>
              <a:rPr lang="en-US" altLang="zh-CN" dirty="0"/>
              <a:t>name</a:t>
            </a:r>
            <a:r>
              <a:rPr lang="zh-CN" altLang="en-US" dirty="0"/>
              <a:t> </a:t>
            </a:r>
            <a:r>
              <a:rPr lang="en-US" altLang="zh-CN" dirty="0"/>
              <a:t>“Confucius”</a:t>
            </a:r>
            <a:r>
              <a:rPr lang="zh-CN" altLang="en-US" dirty="0"/>
              <a:t> </a:t>
            </a:r>
            <a:r>
              <a:rPr lang="en-US" altLang="zh-CN" dirty="0"/>
              <a:t>is</a:t>
            </a:r>
            <a:r>
              <a:rPr lang="zh-CN" altLang="en-US" dirty="0"/>
              <a:t> </a:t>
            </a:r>
            <a:r>
              <a:rPr lang="en-US" altLang="zh-CN" dirty="0"/>
              <a:t>a</a:t>
            </a:r>
            <a:r>
              <a:rPr lang="zh-CN" altLang="en-US" dirty="0"/>
              <a:t> </a:t>
            </a:r>
            <a:r>
              <a:rPr lang="en-US" altLang="zh-CN" dirty="0" err="1"/>
              <a:t>Latinisation</a:t>
            </a:r>
            <a:r>
              <a:rPr lang="zh-CN" altLang="en-US" dirty="0"/>
              <a:t> </a:t>
            </a:r>
            <a:r>
              <a:rPr lang="en-US" altLang="zh-CN" dirty="0"/>
              <a:t>of</a:t>
            </a:r>
            <a:r>
              <a:rPr lang="zh-CN" altLang="en-US" dirty="0"/>
              <a:t> </a:t>
            </a:r>
            <a:r>
              <a:rPr lang="en-US" altLang="zh-CN" dirty="0"/>
              <a:t>the</a:t>
            </a:r>
            <a:r>
              <a:rPr lang="zh-CN" altLang="en-US" dirty="0"/>
              <a:t> </a:t>
            </a:r>
            <a:r>
              <a:rPr lang="en-US" altLang="zh-CN" dirty="0"/>
              <a:t>Chinese</a:t>
            </a:r>
            <a:r>
              <a:rPr lang="zh-CN" altLang="en-US" dirty="0"/>
              <a:t> </a:t>
            </a:r>
            <a:r>
              <a:rPr lang="en-US" altLang="zh-CN" dirty="0"/>
              <a:t>term</a:t>
            </a:r>
            <a:r>
              <a:rPr lang="zh-CN" altLang="en-US" dirty="0"/>
              <a:t> </a:t>
            </a:r>
            <a:r>
              <a:rPr lang="en-US" altLang="zh-CN" dirty="0"/>
              <a:t>and</a:t>
            </a:r>
            <a:r>
              <a:rPr lang="zh-CN" altLang="en-US" dirty="0"/>
              <a:t> </a:t>
            </a:r>
            <a:r>
              <a:rPr lang="en-US" altLang="zh-CN" dirty="0"/>
              <a:t>was</a:t>
            </a:r>
            <a:r>
              <a:rPr lang="zh-CN" altLang="en-US" dirty="0"/>
              <a:t> </a:t>
            </a:r>
            <a:r>
              <a:rPr lang="en-GB" altLang="zh-CN" dirty="0"/>
              <a:t>coined in the late 16th century by the early Jesuit missionaries to China</a:t>
            </a:r>
            <a:r>
              <a:rPr lang="en-US" altLang="zh-CN" dirty="0"/>
              <a:t>.</a:t>
            </a:r>
            <a:endParaRPr lang="en-US" dirty="0"/>
          </a:p>
          <a:p>
            <a:pPr marL="0" indent="0">
              <a:buNone/>
            </a:pPr>
            <a:endParaRPr lang="en-GB" altLang="zh-CN" dirty="0"/>
          </a:p>
        </p:txBody>
      </p:sp>
      <p:pic>
        <p:nvPicPr>
          <p:cNvPr id="9218" name="Picture 2" descr="What Confucius Teaches Us About Modern American Justice - The Atlanti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9350" y="2476500"/>
            <a:ext cx="4064437" cy="25812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043863" y="5233988"/>
            <a:ext cx="2986087" cy="369332"/>
          </a:xfrm>
          <a:prstGeom prst="rect">
            <a:avLst/>
          </a:prstGeom>
          <a:noFill/>
        </p:spPr>
        <p:txBody>
          <a:bodyPr wrap="square" rtlCol="0">
            <a:spAutoFit/>
          </a:bodyPr>
          <a:lstStyle/>
          <a:p>
            <a:r>
              <a:rPr lang="en-US" altLang="zh-CN" dirty="0"/>
              <a:t>Confucius,</a:t>
            </a:r>
            <a:r>
              <a:rPr lang="zh-CN" altLang="en-US" dirty="0"/>
              <a:t> </a:t>
            </a:r>
            <a:r>
              <a:rPr lang="en-US" altLang="zh-CN" dirty="0"/>
              <a:t>551-479 BCE</a:t>
            </a:r>
            <a:endParaRPr lang="en-GB" dirty="0"/>
          </a:p>
        </p:txBody>
      </p:sp>
    </p:spTree>
    <p:extLst>
      <p:ext uri="{BB962C8B-B14F-4D97-AF65-F5344CB8AC3E}">
        <p14:creationId xmlns:p14="http://schemas.microsoft.com/office/powerpoint/2010/main" val="1010384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6D12E-9F9B-114F-B0F8-9E2112038377}"/>
              </a:ext>
            </a:extLst>
          </p:cNvPr>
          <p:cNvSpPr>
            <a:spLocks noGrp="1"/>
          </p:cNvSpPr>
          <p:nvPr>
            <p:ph type="title"/>
          </p:nvPr>
        </p:nvSpPr>
        <p:spPr/>
        <p:txBody>
          <a:bodyPr/>
          <a:lstStyle/>
          <a:p>
            <a:r>
              <a:rPr lang="en-US" dirty="0"/>
              <a:t>Confuci</a:t>
            </a:r>
            <a:r>
              <a:rPr lang="en-US" altLang="zh-CN" dirty="0"/>
              <a:t>anism</a:t>
            </a:r>
            <a:endParaRPr lang="en-US" dirty="0"/>
          </a:p>
        </p:txBody>
      </p:sp>
      <p:sp>
        <p:nvSpPr>
          <p:cNvPr id="3" name="Content Placeholder 2">
            <a:extLst>
              <a:ext uri="{FF2B5EF4-FFF2-40B4-BE49-F238E27FC236}">
                <a16:creationId xmlns:a16="http://schemas.microsoft.com/office/drawing/2014/main" id="{E6225FC8-5AF0-5B4B-8570-4D8F35DBB351}"/>
              </a:ext>
            </a:extLst>
          </p:cNvPr>
          <p:cNvSpPr>
            <a:spLocks noGrp="1"/>
          </p:cNvSpPr>
          <p:nvPr>
            <p:ph idx="1"/>
          </p:nvPr>
        </p:nvSpPr>
        <p:spPr/>
        <p:txBody>
          <a:bodyPr>
            <a:normAutofit fontScale="85000" lnSpcReduction="20000"/>
          </a:bodyPr>
          <a:lstStyle/>
          <a:p>
            <a:pPr marL="0" indent="0">
              <a:buNone/>
            </a:pPr>
            <a:r>
              <a:rPr lang="en-US" dirty="0"/>
              <a:t>Sta</a:t>
            </a:r>
            <a:r>
              <a:rPr lang="en-US" altLang="zh-CN" dirty="0"/>
              <a:t>rted</a:t>
            </a:r>
            <a:r>
              <a:rPr lang="zh-CN" altLang="en-US" dirty="0"/>
              <a:t> </a:t>
            </a:r>
            <a:r>
              <a:rPr lang="en-US" altLang="zh-CN" dirty="0"/>
              <a:t>from</a:t>
            </a:r>
            <a:r>
              <a:rPr lang="zh-CN" altLang="en-US" dirty="0"/>
              <a:t> 孔子</a:t>
            </a:r>
            <a:r>
              <a:rPr lang="en-US" altLang="zh-CN" dirty="0"/>
              <a:t>(</a:t>
            </a:r>
            <a:r>
              <a:rPr lang="en-GB" altLang="zh-CN" dirty="0" err="1">
                <a:latin typeface="Arial" panose="020B0604020202020204" pitchFamily="34" charset="0"/>
                <a:cs typeface="Arial" panose="020B0604020202020204" pitchFamily="34" charset="0"/>
              </a:rPr>
              <a:t>kǒngzǐ</a:t>
            </a:r>
            <a:r>
              <a:rPr lang="en-US" altLang="zh-CN" dirty="0"/>
              <a:t>),</a:t>
            </a:r>
            <a:r>
              <a:rPr lang="zh-CN" altLang="en-US" dirty="0"/>
              <a:t> </a:t>
            </a:r>
            <a:r>
              <a:rPr lang="en-US" altLang="zh-CN" dirty="0"/>
              <a:t>Confucius,</a:t>
            </a:r>
            <a:r>
              <a:rPr lang="zh-CN" altLang="en-US" dirty="0"/>
              <a:t> </a:t>
            </a:r>
            <a:r>
              <a:rPr lang="en-US" altLang="zh-CN" dirty="0"/>
              <a:t>first</a:t>
            </a:r>
            <a:r>
              <a:rPr lang="zh-CN" altLang="en-US" dirty="0"/>
              <a:t> </a:t>
            </a:r>
            <a:r>
              <a:rPr lang="en-US" altLang="zh-CN" dirty="0"/>
              <a:t>educator</a:t>
            </a:r>
            <a:r>
              <a:rPr lang="zh-CN" altLang="en-US" dirty="0"/>
              <a:t> </a:t>
            </a:r>
            <a:r>
              <a:rPr lang="en-US" altLang="zh-CN" dirty="0"/>
              <a:t>(</a:t>
            </a:r>
            <a:r>
              <a:rPr lang="en-US" dirty="0" err="1"/>
              <a:t>夫子</a:t>
            </a:r>
            <a:r>
              <a:rPr lang="en-GB" altLang="zh-CN" dirty="0" err="1">
                <a:latin typeface="Arial" panose="020B0604020202020204" pitchFamily="34" charset="0"/>
                <a:cs typeface="Arial" panose="020B0604020202020204" pitchFamily="34" charset="0"/>
              </a:rPr>
              <a:t>fūzǐ</a:t>
            </a:r>
            <a:r>
              <a:rPr lang="zh-CN" altLang="en-US" dirty="0">
                <a:latin typeface="Arial" panose="020B0604020202020204" pitchFamily="34" charset="0"/>
                <a:cs typeface="Arial" panose="020B0604020202020204" pitchFamily="34" charset="0"/>
              </a:rPr>
              <a:t> </a:t>
            </a:r>
            <a:r>
              <a:rPr lang="en-US" altLang="zh-CN" dirty="0"/>
              <a:t>),</a:t>
            </a:r>
            <a:r>
              <a:rPr lang="zh-CN" altLang="en-US" dirty="0"/>
              <a:t> </a:t>
            </a:r>
            <a:r>
              <a:rPr lang="en-US" altLang="zh-CN" dirty="0"/>
              <a:t>in</a:t>
            </a:r>
            <a:r>
              <a:rPr lang="zh-CN" altLang="en-US" dirty="0"/>
              <a:t> </a:t>
            </a:r>
            <a:r>
              <a:rPr lang="en-US" altLang="zh-CN" dirty="0"/>
              <a:t>China.</a:t>
            </a:r>
            <a:r>
              <a:rPr lang="zh-CN" altLang="en-US" dirty="0"/>
              <a:t> </a:t>
            </a:r>
            <a:r>
              <a:rPr lang="en-US" altLang="zh-CN" dirty="0"/>
              <a:t>When</a:t>
            </a:r>
            <a:r>
              <a:rPr lang="zh-CN" altLang="en-US" dirty="0"/>
              <a:t> </a:t>
            </a:r>
            <a:r>
              <a:rPr lang="en-US" altLang="zh-CN" dirty="0"/>
              <a:t>people</a:t>
            </a:r>
            <a:r>
              <a:rPr lang="zh-CN" altLang="en-US" dirty="0"/>
              <a:t> </a:t>
            </a:r>
            <a:r>
              <a:rPr lang="en-US" altLang="zh-CN" dirty="0"/>
              <a:t>say</a:t>
            </a:r>
            <a:r>
              <a:rPr lang="zh-CN" altLang="en-US" dirty="0"/>
              <a:t> 孔夫子</a:t>
            </a:r>
            <a:r>
              <a:rPr lang="en-GB" altLang="zh-CN" dirty="0" err="1">
                <a:latin typeface="Arial" panose="020B0604020202020204" pitchFamily="34" charset="0"/>
                <a:cs typeface="Arial" panose="020B0604020202020204" pitchFamily="34" charset="0"/>
              </a:rPr>
              <a:t>kǒngfūzǐ</a:t>
            </a:r>
            <a:r>
              <a:rPr lang="en-US" altLang="zh-CN" dirty="0"/>
              <a:t>,</a:t>
            </a:r>
            <a:r>
              <a:rPr lang="zh-CN" altLang="en-US" dirty="0"/>
              <a:t> </a:t>
            </a:r>
            <a:r>
              <a:rPr lang="en-US" altLang="zh-CN" dirty="0"/>
              <a:t>they</a:t>
            </a:r>
            <a:r>
              <a:rPr lang="zh-CN" altLang="en-US" dirty="0"/>
              <a:t> </a:t>
            </a:r>
            <a:r>
              <a:rPr lang="en-US" altLang="zh-CN" dirty="0"/>
              <a:t>are</a:t>
            </a:r>
            <a:r>
              <a:rPr lang="zh-CN" altLang="en-US" dirty="0"/>
              <a:t> </a:t>
            </a:r>
            <a:r>
              <a:rPr lang="en-US" altLang="zh-CN" dirty="0"/>
              <a:t>specifically</a:t>
            </a:r>
            <a:r>
              <a:rPr lang="zh-CN" altLang="en-US" dirty="0"/>
              <a:t> </a:t>
            </a:r>
            <a:r>
              <a:rPr lang="en-US" altLang="zh-CN" dirty="0"/>
              <a:t>referring</a:t>
            </a:r>
            <a:r>
              <a:rPr lang="zh-CN" altLang="en-US" dirty="0"/>
              <a:t> </a:t>
            </a:r>
            <a:r>
              <a:rPr lang="en-US" altLang="zh-CN" dirty="0"/>
              <a:t>to</a:t>
            </a:r>
            <a:r>
              <a:rPr lang="zh-CN" altLang="en-US" dirty="0"/>
              <a:t> </a:t>
            </a:r>
            <a:r>
              <a:rPr lang="en-US" altLang="zh-CN" dirty="0"/>
              <a:t>Confucius.</a:t>
            </a:r>
          </a:p>
          <a:p>
            <a:pPr marL="0" indent="0">
              <a:buNone/>
            </a:pPr>
            <a:endParaRPr lang="en-US" altLang="zh-CN" dirty="0"/>
          </a:p>
          <a:p>
            <a:pPr marL="0" indent="0">
              <a:buNone/>
            </a:pPr>
            <a:r>
              <a:rPr lang="en-US" altLang="zh-CN" b="1" dirty="0"/>
              <a:t>Key</a:t>
            </a:r>
            <a:r>
              <a:rPr lang="zh-CN" altLang="en-US" b="1" dirty="0"/>
              <a:t> </a:t>
            </a:r>
            <a:r>
              <a:rPr lang="en-US" altLang="zh-CN" b="1" dirty="0"/>
              <a:t>people</a:t>
            </a:r>
            <a:r>
              <a:rPr lang="zh-CN" altLang="en-US" b="1" dirty="0"/>
              <a:t> </a:t>
            </a:r>
            <a:r>
              <a:rPr lang="en-US" altLang="zh-CN" b="1" dirty="0"/>
              <a:t>in</a:t>
            </a:r>
            <a:r>
              <a:rPr lang="zh-CN" altLang="en-US" b="1" dirty="0"/>
              <a:t> </a:t>
            </a:r>
            <a:r>
              <a:rPr lang="en-US" altLang="zh-CN" b="1" dirty="0"/>
              <a:t>Confucianism:</a:t>
            </a:r>
            <a:r>
              <a:rPr lang="zh-CN" altLang="en-US" b="1" dirty="0"/>
              <a:t> </a:t>
            </a:r>
            <a:endParaRPr lang="en-GB" altLang="zh-CN" b="1" dirty="0"/>
          </a:p>
          <a:p>
            <a:r>
              <a:rPr lang="en-US" altLang="zh-CN" u="sng" dirty="0"/>
              <a:t>Traditional-Confucianism:</a:t>
            </a:r>
            <a:r>
              <a:rPr lang="zh-CN" altLang="en-US" u="sng" dirty="0"/>
              <a:t> </a:t>
            </a:r>
            <a:r>
              <a:rPr lang="en-US" altLang="zh-CN" dirty="0"/>
              <a:t>Confucius,</a:t>
            </a:r>
            <a:r>
              <a:rPr lang="zh-CN" altLang="en-US" dirty="0"/>
              <a:t> </a:t>
            </a:r>
            <a:r>
              <a:rPr lang="en-US" altLang="zh-CN" dirty="0"/>
              <a:t>Mencius,</a:t>
            </a:r>
            <a:r>
              <a:rPr lang="zh-CN" altLang="en-US" dirty="0"/>
              <a:t> </a:t>
            </a:r>
            <a:r>
              <a:rPr lang="en-US" altLang="zh-CN" dirty="0"/>
              <a:t>Xunzi</a:t>
            </a:r>
          </a:p>
          <a:p>
            <a:r>
              <a:rPr lang="en-US" altLang="zh-CN" dirty="0"/>
              <a:t>Dong</a:t>
            </a:r>
            <a:r>
              <a:rPr lang="zh-CN" altLang="en-US" dirty="0"/>
              <a:t> </a:t>
            </a:r>
            <a:r>
              <a:rPr lang="en-US" altLang="zh-CN" dirty="0" err="1"/>
              <a:t>Zhongshu</a:t>
            </a:r>
            <a:r>
              <a:rPr lang="zh-CN" altLang="en-US" dirty="0"/>
              <a:t> </a:t>
            </a:r>
            <a:r>
              <a:rPr lang="en-US" altLang="zh-CN" dirty="0"/>
              <a:t>(promoted</a:t>
            </a:r>
            <a:r>
              <a:rPr lang="zh-CN" altLang="en-US" dirty="0"/>
              <a:t> </a:t>
            </a:r>
            <a:r>
              <a:rPr lang="en-US" altLang="zh-CN" dirty="0"/>
              <a:t>Confucianism</a:t>
            </a:r>
            <a:r>
              <a:rPr lang="zh-CN" altLang="en-US" dirty="0"/>
              <a:t> </a:t>
            </a:r>
            <a:r>
              <a:rPr lang="en-GB" dirty="0"/>
              <a:t>as the official ideology of the Chinese imperial state</a:t>
            </a:r>
            <a:r>
              <a:rPr lang="en-US" altLang="zh-CN" dirty="0"/>
              <a:t>)</a:t>
            </a:r>
            <a:endParaRPr lang="en-GB" altLang="zh-CN" dirty="0"/>
          </a:p>
          <a:p>
            <a:r>
              <a:rPr lang="en-US" altLang="zh-CN" u="sng" dirty="0"/>
              <a:t>Neo-Confucianism</a:t>
            </a:r>
            <a:r>
              <a:rPr lang="zh-CN" altLang="en-US" u="sng" dirty="0"/>
              <a:t> </a:t>
            </a:r>
            <a:r>
              <a:rPr lang="en-US" altLang="zh-CN" u="sng" dirty="0"/>
              <a:t>(School</a:t>
            </a:r>
            <a:r>
              <a:rPr lang="zh-CN" altLang="en-US" u="sng" dirty="0"/>
              <a:t> </a:t>
            </a:r>
            <a:r>
              <a:rPr lang="en-US" altLang="zh-CN" u="sng" dirty="0"/>
              <a:t>of</a:t>
            </a:r>
            <a:r>
              <a:rPr lang="zh-CN" altLang="en-US" u="sng" dirty="0"/>
              <a:t> </a:t>
            </a:r>
            <a:r>
              <a:rPr lang="en-US" altLang="zh-CN" u="sng" dirty="0"/>
              <a:t>Li</a:t>
            </a:r>
            <a:r>
              <a:rPr lang="zh-CN" altLang="en-US" u="sng" dirty="0"/>
              <a:t> </a:t>
            </a:r>
            <a:r>
              <a:rPr lang="en-US" altLang="zh-CN" u="sng" dirty="0"/>
              <a:t>-</a:t>
            </a:r>
            <a:r>
              <a:rPr lang="zh-CN" altLang="en-US" u="sng" dirty="0"/>
              <a:t> </a:t>
            </a:r>
            <a:r>
              <a:rPr lang="en-US" altLang="zh-CN" u="sng" dirty="0"/>
              <a:t>Principle):</a:t>
            </a:r>
            <a:r>
              <a:rPr lang="zh-CN" altLang="en-US" dirty="0"/>
              <a:t> </a:t>
            </a:r>
            <a:r>
              <a:rPr lang="en-US" altLang="zh-CN" dirty="0"/>
              <a:t>Cheng</a:t>
            </a:r>
            <a:r>
              <a:rPr lang="zh-CN" altLang="en-US" dirty="0"/>
              <a:t> </a:t>
            </a:r>
            <a:r>
              <a:rPr lang="en-US" altLang="zh-CN" dirty="0"/>
              <a:t>Hao,</a:t>
            </a:r>
            <a:r>
              <a:rPr lang="zh-CN" altLang="en-US" dirty="0"/>
              <a:t> </a:t>
            </a:r>
            <a:r>
              <a:rPr lang="en-US" altLang="zh-CN" dirty="0"/>
              <a:t>Cheng</a:t>
            </a:r>
            <a:r>
              <a:rPr lang="zh-CN" altLang="en-US" dirty="0"/>
              <a:t> </a:t>
            </a:r>
            <a:r>
              <a:rPr lang="en-US" altLang="zh-CN" dirty="0"/>
              <a:t>Yi,</a:t>
            </a:r>
            <a:r>
              <a:rPr lang="zh-CN" altLang="en-US" dirty="0"/>
              <a:t> </a:t>
            </a:r>
            <a:r>
              <a:rPr lang="en-US" altLang="zh-CN" dirty="0"/>
              <a:t>Zhu</a:t>
            </a:r>
            <a:r>
              <a:rPr lang="zh-CN" altLang="en-US" dirty="0"/>
              <a:t> </a:t>
            </a:r>
            <a:r>
              <a:rPr lang="en-US" altLang="zh-CN" dirty="0"/>
              <a:t>xi</a:t>
            </a:r>
          </a:p>
          <a:p>
            <a:r>
              <a:rPr lang="en-US" altLang="zh-CN" u="sng" dirty="0"/>
              <a:t>Neo-Confucianism</a:t>
            </a:r>
            <a:r>
              <a:rPr lang="zh-CN" altLang="en-US" u="sng" dirty="0"/>
              <a:t> </a:t>
            </a:r>
            <a:r>
              <a:rPr lang="en-US" altLang="zh-CN" u="sng" dirty="0"/>
              <a:t>(School</a:t>
            </a:r>
            <a:r>
              <a:rPr lang="zh-CN" altLang="en-US" u="sng" dirty="0"/>
              <a:t> </a:t>
            </a:r>
            <a:r>
              <a:rPr lang="en-US" altLang="zh-CN" u="sng" dirty="0"/>
              <a:t>of</a:t>
            </a:r>
            <a:r>
              <a:rPr lang="zh-CN" altLang="en-US" u="sng" dirty="0"/>
              <a:t> </a:t>
            </a:r>
            <a:r>
              <a:rPr lang="en-US" altLang="zh-CN" u="sng" dirty="0"/>
              <a:t>Xin</a:t>
            </a:r>
            <a:r>
              <a:rPr lang="zh-CN" altLang="en-US" u="sng" dirty="0"/>
              <a:t> </a:t>
            </a:r>
            <a:r>
              <a:rPr lang="en-US" altLang="zh-CN" u="sng" dirty="0"/>
              <a:t>-</a:t>
            </a:r>
            <a:r>
              <a:rPr lang="zh-CN" altLang="en-US" u="sng" dirty="0"/>
              <a:t> </a:t>
            </a:r>
            <a:r>
              <a:rPr lang="en-US" altLang="zh-CN" u="sng" dirty="0"/>
              <a:t>Heart):</a:t>
            </a:r>
            <a:r>
              <a:rPr lang="zh-CN" altLang="en-US" u="sng" dirty="0"/>
              <a:t> </a:t>
            </a:r>
            <a:r>
              <a:rPr lang="en-US" altLang="zh-CN" dirty="0"/>
              <a:t>Lu</a:t>
            </a:r>
            <a:r>
              <a:rPr lang="zh-CN" altLang="en-US" dirty="0"/>
              <a:t> </a:t>
            </a:r>
            <a:r>
              <a:rPr lang="en-US" altLang="zh-CN" dirty="0" err="1"/>
              <a:t>Jiuyuan</a:t>
            </a:r>
            <a:r>
              <a:rPr lang="en-US" altLang="zh-CN" dirty="0"/>
              <a:t>,</a:t>
            </a:r>
            <a:r>
              <a:rPr lang="zh-CN" altLang="en-US" dirty="0"/>
              <a:t> </a:t>
            </a:r>
            <a:r>
              <a:rPr lang="en-US" altLang="zh-CN" dirty="0"/>
              <a:t>Wang</a:t>
            </a:r>
            <a:r>
              <a:rPr lang="zh-CN" altLang="en-US" dirty="0"/>
              <a:t> </a:t>
            </a:r>
            <a:r>
              <a:rPr lang="en-US" altLang="zh-CN" dirty="0" err="1"/>
              <a:t>Yangming</a:t>
            </a:r>
            <a:endParaRPr lang="en-US" altLang="zh-CN" dirty="0"/>
          </a:p>
        </p:txBody>
      </p:sp>
    </p:spTree>
    <p:extLst>
      <p:ext uri="{BB962C8B-B14F-4D97-AF65-F5344CB8AC3E}">
        <p14:creationId xmlns:p14="http://schemas.microsoft.com/office/powerpoint/2010/main" val="3162356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D083B-CF1D-144E-A3D1-44AD91927442}"/>
              </a:ext>
            </a:extLst>
          </p:cNvPr>
          <p:cNvSpPr>
            <a:spLocks noGrp="1"/>
          </p:cNvSpPr>
          <p:nvPr>
            <p:ph type="title"/>
          </p:nvPr>
        </p:nvSpPr>
        <p:spPr/>
        <p:txBody>
          <a:bodyPr>
            <a:normAutofit fontScale="90000"/>
          </a:bodyPr>
          <a:lstStyle/>
          <a:p>
            <a:r>
              <a:rPr lang="en-US" altLang="zh-CN" dirty="0" smtClean="0"/>
              <a:t>Hong Fan (Great Plan) in the Book of Documents</a:t>
            </a:r>
            <a:endParaRPr lang="en-US" dirty="0"/>
          </a:p>
        </p:txBody>
      </p:sp>
      <p:sp>
        <p:nvSpPr>
          <p:cNvPr id="3" name="Content Placeholder 2">
            <a:extLst>
              <a:ext uri="{FF2B5EF4-FFF2-40B4-BE49-F238E27FC236}">
                <a16:creationId xmlns:a16="http://schemas.microsoft.com/office/drawing/2014/main" id="{6768C8F8-97D1-E94E-B227-A6D9C1270CD6}"/>
              </a:ext>
            </a:extLst>
          </p:cNvPr>
          <p:cNvSpPr>
            <a:spLocks noGrp="1"/>
          </p:cNvSpPr>
          <p:nvPr>
            <p:ph idx="1"/>
          </p:nvPr>
        </p:nvSpPr>
        <p:spPr>
          <a:xfrm>
            <a:off x="900112" y="2556932"/>
            <a:ext cx="10544175" cy="3672418"/>
          </a:xfrm>
        </p:spPr>
        <p:txBody>
          <a:bodyPr>
            <a:normAutofit fontScale="92500"/>
          </a:bodyPr>
          <a:lstStyle/>
          <a:p>
            <a:pPr marL="0" indent="0">
              <a:buNone/>
            </a:pPr>
            <a:r>
              <a:rPr lang="en-US" dirty="0" err="1"/>
              <a:t>五福六极</a:t>
            </a:r>
            <a:r>
              <a:rPr lang="en-US" dirty="0"/>
              <a:t>:</a:t>
            </a:r>
            <a:r>
              <a:rPr lang="en-US" dirty="0"/>
              <a:t> </a:t>
            </a:r>
            <a:r>
              <a:rPr lang="en-GB" dirty="0" smtClean="0"/>
              <a:t>five blessings and six occasions of suffering</a:t>
            </a:r>
          </a:p>
          <a:p>
            <a:pPr marL="0" indent="0">
              <a:buNone/>
            </a:pPr>
            <a:r>
              <a:rPr lang="zh-CN" altLang="en-US" dirty="0"/>
              <a:t>五福：一曰寿，二曰富，三曰康宁，四曰攸好</a:t>
            </a:r>
            <a:r>
              <a:rPr lang="zh-CN" altLang="en-US" dirty="0" smtClean="0"/>
              <a:t>德，</a:t>
            </a:r>
            <a:r>
              <a:rPr lang="zh-CN" altLang="en-US" dirty="0"/>
              <a:t>五曰考终</a:t>
            </a:r>
            <a:r>
              <a:rPr lang="zh-CN" altLang="en-US" dirty="0" smtClean="0"/>
              <a:t>命。</a:t>
            </a:r>
            <a:endParaRPr lang="en-US" altLang="zh-CN" dirty="0" smtClean="0"/>
          </a:p>
          <a:p>
            <a:pPr marL="0" indent="0">
              <a:buNone/>
            </a:pPr>
            <a:r>
              <a:rPr lang="zh-CN" altLang="en-US" dirty="0" smtClean="0"/>
              <a:t>六</a:t>
            </a:r>
            <a:r>
              <a:rPr lang="zh-CN" altLang="en-US" dirty="0"/>
              <a:t>极：一曰凶、短、</a:t>
            </a:r>
            <a:r>
              <a:rPr lang="zh-CN" altLang="en-US" dirty="0" smtClean="0"/>
              <a:t>折</a:t>
            </a:r>
            <a:r>
              <a:rPr lang="en-US" altLang="zh-CN" dirty="0" smtClean="0"/>
              <a:t> </a:t>
            </a:r>
            <a:r>
              <a:rPr lang="en-US" altLang="zh-CN" dirty="0"/>
              <a:t>,</a:t>
            </a:r>
            <a:r>
              <a:rPr lang="zh-CN" altLang="en-US" dirty="0"/>
              <a:t>二曰疾，三曰忧，四曰贫，五曰恶，六曰弱</a:t>
            </a:r>
            <a:r>
              <a:rPr lang="zh-CN" altLang="en-US" dirty="0" smtClean="0"/>
              <a:t>。</a:t>
            </a:r>
            <a:endParaRPr lang="en-US" altLang="zh-CN" dirty="0" smtClean="0"/>
          </a:p>
          <a:p>
            <a:pPr marL="0" indent="0">
              <a:buNone/>
            </a:pPr>
            <a:endParaRPr lang="en-US" dirty="0"/>
          </a:p>
          <a:p>
            <a:pPr marL="0" indent="0">
              <a:buNone/>
            </a:pPr>
            <a:r>
              <a:rPr lang="en-GB" dirty="0"/>
              <a:t>T</a:t>
            </a:r>
            <a:r>
              <a:rPr lang="en-GB" dirty="0" smtClean="0"/>
              <a:t>he </a:t>
            </a:r>
            <a:r>
              <a:rPr lang="en-GB" dirty="0"/>
              <a:t>meaning of five blessings are health </a:t>
            </a:r>
            <a:r>
              <a:rPr lang="en-GB" dirty="0" smtClean="0"/>
              <a:t>(</a:t>
            </a:r>
            <a:r>
              <a:rPr lang="zh-CN" altLang="en-US" dirty="0" smtClean="0"/>
              <a:t>寿</a:t>
            </a:r>
            <a:r>
              <a:rPr lang="en-US" altLang="zh-CN" dirty="0" smtClean="0"/>
              <a:t>), </a:t>
            </a:r>
            <a:r>
              <a:rPr lang="en-GB" dirty="0"/>
              <a:t>wealth (</a:t>
            </a:r>
            <a:r>
              <a:rPr lang="zh-CN" altLang="en-US" dirty="0"/>
              <a:t>富</a:t>
            </a:r>
            <a:r>
              <a:rPr lang="en-US" altLang="zh-CN" dirty="0"/>
              <a:t>), </a:t>
            </a:r>
            <a:r>
              <a:rPr lang="en-GB" dirty="0"/>
              <a:t>long life </a:t>
            </a:r>
            <a:r>
              <a:rPr lang="en-GB" dirty="0" smtClean="0"/>
              <a:t>(</a:t>
            </a:r>
            <a:r>
              <a:rPr lang="zh-CN" altLang="en-US" dirty="0" smtClean="0"/>
              <a:t>康宁</a:t>
            </a:r>
            <a:r>
              <a:rPr lang="en-US" altLang="zh-CN" dirty="0" smtClean="0"/>
              <a:t>), </a:t>
            </a:r>
            <a:r>
              <a:rPr lang="en-GB" dirty="0"/>
              <a:t>Love of virtue (</a:t>
            </a:r>
            <a:r>
              <a:rPr lang="en-GB" dirty="0" err="1"/>
              <a:t>yu</a:t>
            </a:r>
            <a:r>
              <a:rPr lang="en-GB" dirty="0"/>
              <a:t> </a:t>
            </a:r>
            <a:r>
              <a:rPr lang="en-GB" dirty="0" err="1"/>
              <a:t>hao</a:t>
            </a:r>
            <a:r>
              <a:rPr lang="en-GB" dirty="0"/>
              <a:t> </a:t>
            </a:r>
            <a:r>
              <a:rPr lang="en-GB" dirty="0" err="1"/>
              <a:t>te</a:t>
            </a:r>
            <a:r>
              <a:rPr lang="en-GB" dirty="0"/>
              <a:t> </a:t>
            </a:r>
            <a:r>
              <a:rPr lang="zh-CN" altLang="en-US" dirty="0"/>
              <a:t>攸好德</a:t>
            </a:r>
            <a:r>
              <a:rPr lang="en-US" altLang="zh-CN" dirty="0"/>
              <a:t>) </a:t>
            </a:r>
            <a:r>
              <a:rPr lang="en-GB" dirty="0"/>
              <a:t>and peaceful death (</a:t>
            </a:r>
            <a:r>
              <a:rPr lang="zh-CN" altLang="en-US" dirty="0" smtClean="0"/>
              <a:t>考终命</a:t>
            </a:r>
            <a:r>
              <a:rPr lang="en-US" altLang="zh-CN" dirty="0" smtClean="0"/>
              <a:t>) </a:t>
            </a:r>
            <a:r>
              <a:rPr lang="en-GB" dirty="0"/>
              <a:t>accordingly</a:t>
            </a:r>
            <a:r>
              <a:rPr lang="en-GB" dirty="0" smtClean="0"/>
              <a:t>.</a:t>
            </a:r>
          </a:p>
          <a:p>
            <a:pPr marL="0" indent="0">
              <a:buNone/>
            </a:pPr>
            <a:r>
              <a:rPr lang="en-US" dirty="0" smtClean="0"/>
              <a:t>The meaning of six occasions of suffering are misfortune shortening the life (</a:t>
            </a:r>
            <a:r>
              <a:rPr lang="zh-CN" altLang="en-US" dirty="0" smtClean="0"/>
              <a:t>凶短折</a:t>
            </a:r>
            <a:r>
              <a:rPr lang="en-US" dirty="0" smtClean="0"/>
              <a:t>), sickness (</a:t>
            </a:r>
            <a:r>
              <a:rPr lang="zh-CN" altLang="en-US" dirty="0" smtClean="0"/>
              <a:t>疾</a:t>
            </a:r>
            <a:r>
              <a:rPr lang="en-US" dirty="0" smtClean="0"/>
              <a:t>), distress of </a:t>
            </a:r>
            <a:r>
              <a:rPr lang="en-US" dirty="0" err="1" smtClean="0"/>
              <a:t>ming</a:t>
            </a:r>
            <a:r>
              <a:rPr lang="en-US" dirty="0" smtClean="0"/>
              <a:t> (</a:t>
            </a:r>
            <a:r>
              <a:rPr lang="zh-CN" altLang="en-US" dirty="0" smtClean="0"/>
              <a:t>忧</a:t>
            </a:r>
            <a:r>
              <a:rPr lang="en-US" dirty="0" smtClean="0"/>
              <a:t>), poverty (</a:t>
            </a:r>
            <a:r>
              <a:rPr lang="zh-CN" altLang="en-US" dirty="0" smtClean="0"/>
              <a:t>贫</a:t>
            </a:r>
            <a:r>
              <a:rPr lang="en-US" dirty="0" smtClean="0"/>
              <a:t>), </a:t>
            </a:r>
            <a:r>
              <a:rPr lang="en-US" altLang="zh-CN" dirty="0" smtClean="0"/>
              <a:t>wickedness</a:t>
            </a:r>
            <a:r>
              <a:rPr lang="en-US" dirty="0" smtClean="0"/>
              <a:t>(</a:t>
            </a:r>
            <a:r>
              <a:rPr lang="zh-CN" altLang="en-US" dirty="0" smtClean="0"/>
              <a:t>恶</a:t>
            </a:r>
            <a:r>
              <a:rPr lang="en-US" altLang="zh-CN" dirty="0" smtClean="0"/>
              <a:t>), weakness (</a:t>
            </a:r>
            <a:r>
              <a:rPr lang="zh-CN" altLang="en-US" dirty="0" smtClean="0"/>
              <a:t>弱</a:t>
            </a:r>
            <a:r>
              <a:rPr lang="en-US" altLang="zh-CN" dirty="0" smtClean="0"/>
              <a:t>) accordingly.</a:t>
            </a:r>
            <a:endParaRPr lang="en-GB" dirty="0" smtClean="0"/>
          </a:p>
          <a:p>
            <a:pPr marL="0" indent="0">
              <a:buNone/>
            </a:pPr>
            <a:endParaRPr lang="en-GB" dirty="0" smtClean="0"/>
          </a:p>
          <a:p>
            <a:pPr marL="0" indent="0">
              <a:buNone/>
            </a:pPr>
            <a:endParaRPr lang="en-US" dirty="0"/>
          </a:p>
        </p:txBody>
      </p:sp>
    </p:spTree>
    <p:extLst>
      <p:ext uri="{BB962C8B-B14F-4D97-AF65-F5344CB8AC3E}">
        <p14:creationId xmlns:p14="http://schemas.microsoft.com/office/powerpoint/2010/main" val="1214403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694E0-A178-B34A-B452-A5CCF11F4BA2}"/>
              </a:ext>
            </a:extLst>
          </p:cNvPr>
          <p:cNvSpPr>
            <a:spLocks noGrp="1"/>
          </p:cNvSpPr>
          <p:nvPr>
            <p:ph type="title"/>
          </p:nvPr>
        </p:nvSpPr>
        <p:spPr/>
        <p:txBody>
          <a:bodyPr/>
          <a:lstStyle/>
          <a:p>
            <a:r>
              <a:rPr lang="en-US" altLang="zh-CN" dirty="0" smtClean="0"/>
              <a:t>Confucius</a:t>
            </a:r>
            <a:endParaRPr lang="en-US" dirty="0"/>
          </a:p>
        </p:txBody>
      </p:sp>
      <p:sp>
        <p:nvSpPr>
          <p:cNvPr id="3" name="Content Placeholder 2">
            <a:extLst>
              <a:ext uri="{FF2B5EF4-FFF2-40B4-BE49-F238E27FC236}">
                <a16:creationId xmlns:a16="http://schemas.microsoft.com/office/drawing/2014/main" id="{04CB9F45-2994-684E-AFF9-32848BCA8A13}"/>
              </a:ext>
            </a:extLst>
          </p:cNvPr>
          <p:cNvSpPr>
            <a:spLocks noGrp="1"/>
          </p:cNvSpPr>
          <p:nvPr>
            <p:ph idx="1"/>
          </p:nvPr>
        </p:nvSpPr>
        <p:spPr>
          <a:xfrm>
            <a:off x="757238" y="2428875"/>
            <a:ext cx="10658475" cy="3871913"/>
          </a:xfrm>
        </p:spPr>
        <p:txBody>
          <a:bodyPr>
            <a:normAutofit/>
          </a:bodyPr>
          <a:lstStyle/>
          <a:p>
            <a:r>
              <a:rPr lang="en-US" dirty="0"/>
              <a:t>Key</a:t>
            </a:r>
            <a:r>
              <a:rPr lang="zh-CN" altLang="en-US" dirty="0"/>
              <a:t> </a:t>
            </a:r>
            <a:r>
              <a:rPr lang="en-GB" altLang="zh-CN" dirty="0" smtClean="0"/>
              <a:t>work: The Analects</a:t>
            </a:r>
          </a:p>
          <a:p>
            <a:r>
              <a:rPr lang="en-US" altLang="zh-CN" dirty="0" smtClean="0"/>
              <a:t>Key concept and principles: </a:t>
            </a:r>
            <a:r>
              <a:rPr lang="en-US" altLang="zh-CN" dirty="0" err="1" smtClean="0"/>
              <a:t>Junzi</a:t>
            </a:r>
            <a:r>
              <a:rPr lang="en-US" altLang="zh-CN" dirty="0" smtClean="0"/>
              <a:t>, </a:t>
            </a:r>
            <a:r>
              <a:rPr lang="en-US" altLang="zh-CN" dirty="0" smtClean="0"/>
              <a:t>Dao, De (virtue), Ren (benevolent/virtue), Yi (justice), Li (Propriety)</a:t>
            </a:r>
          </a:p>
          <a:p>
            <a:r>
              <a:rPr lang="en-US" altLang="zh-CN" dirty="0" smtClean="0"/>
              <a:t>Key education philosophy: teach students in accordance of their aptitudes; make no distinctions in teaching (provide education for all people without discrimination.</a:t>
            </a:r>
          </a:p>
          <a:p>
            <a:r>
              <a:rPr lang="zh-CN" altLang="en-US" dirty="0"/>
              <a:t>志于道，据于德，依于仁，游于</a:t>
            </a:r>
            <a:r>
              <a:rPr lang="zh-CN" altLang="en-US" dirty="0" smtClean="0"/>
              <a:t>艺</a:t>
            </a:r>
            <a:r>
              <a:rPr lang="en-US" altLang="zh-CN" dirty="0" smtClean="0"/>
              <a:t>: </a:t>
            </a:r>
            <a:r>
              <a:rPr lang="en-US" altLang="zh-CN" dirty="0" smtClean="0"/>
              <a:t>Aim at Dao, base on De (morality), rely on Ren (benevolence) and swim in art.</a:t>
            </a:r>
          </a:p>
          <a:p>
            <a:endParaRPr lang="en-US" altLang="zh-CN" dirty="0"/>
          </a:p>
          <a:p>
            <a:endParaRPr lang="en-US" dirty="0"/>
          </a:p>
        </p:txBody>
      </p:sp>
    </p:spTree>
    <p:extLst>
      <p:ext uri="{BB962C8B-B14F-4D97-AF65-F5344CB8AC3E}">
        <p14:creationId xmlns:p14="http://schemas.microsoft.com/office/powerpoint/2010/main" val="4207529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85813" y="2428875"/>
            <a:ext cx="10629900" cy="3771899"/>
          </a:xfrm>
        </p:spPr>
        <p:txBody>
          <a:bodyPr>
            <a:normAutofit fontScale="85000" lnSpcReduction="20000"/>
          </a:bodyPr>
          <a:lstStyle/>
          <a:p>
            <a:pPr marL="0" indent="0">
              <a:buNone/>
            </a:pPr>
            <a:r>
              <a:rPr lang="zh-CN" altLang="en-US" dirty="0"/>
              <a:t>學而</a:t>
            </a:r>
            <a:r>
              <a:rPr lang="en-US" altLang="zh-CN" dirty="0"/>
              <a:t>:	</a:t>
            </a:r>
          </a:p>
          <a:p>
            <a:pPr marL="0" indent="0">
              <a:buNone/>
            </a:pPr>
            <a:r>
              <a:rPr lang="zh-CN" altLang="en-US" dirty="0"/>
              <a:t>子曰：「巧言令色，鮮矣仁！」</a:t>
            </a:r>
          </a:p>
          <a:p>
            <a:pPr marL="0" indent="0">
              <a:buNone/>
            </a:pPr>
            <a:r>
              <a:rPr lang="en-GB" dirty="0" err="1"/>
              <a:t>Xue</a:t>
            </a:r>
            <a:r>
              <a:rPr lang="en-GB" dirty="0"/>
              <a:t> </a:t>
            </a:r>
            <a:r>
              <a:rPr lang="en-GB" dirty="0" err="1"/>
              <a:t>Er</a:t>
            </a:r>
            <a:r>
              <a:rPr lang="en-GB" dirty="0"/>
              <a:t>:	</a:t>
            </a:r>
          </a:p>
          <a:p>
            <a:pPr marL="0" indent="0">
              <a:buNone/>
            </a:pPr>
            <a:r>
              <a:rPr lang="en-GB" dirty="0"/>
              <a:t>The Master said, "Fine words and an insinuating appearance are seldom associated with true virtue."</a:t>
            </a:r>
          </a:p>
          <a:p>
            <a:pPr marL="0" indent="0">
              <a:buNone/>
            </a:pPr>
            <a:r>
              <a:rPr lang="en-GB" dirty="0"/>
              <a:t>4 Jump to </a:t>
            </a:r>
            <a:r>
              <a:rPr lang="en-GB" dirty="0" err="1"/>
              <a:t>dictionaryShow</a:t>
            </a:r>
            <a:r>
              <a:rPr lang="en-GB" dirty="0"/>
              <a:t> parallel </a:t>
            </a:r>
            <a:r>
              <a:rPr lang="en-GB" dirty="0" err="1"/>
              <a:t>passagesShow</a:t>
            </a:r>
            <a:r>
              <a:rPr lang="en-GB" dirty="0"/>
              <a:t> </a:t>
            </a:r>
            <a:r>
              <a:rPr lang="en-GB" dirty="0" err="1"/>
              <a:t>commentaryRelated</a:t>
            </a:r>
            <a:r>
              <a:rPr lang="en-GB" dirty="0"/>
              <a:t> </a:t>
            </a:r>
            <a:r>
              <a:rPr lang="en-GB" dirty="0" err="1"/>
              <a:t>discussionShow</a:t>
            </a:r>
            <a:r>
              <a:rPr lang="en-GB" dirty="0"/>
              <a:t> additional information	</a:t>
            </a:r>
            <a:endParaRPr lang="en-GB" dirty="0" smtClean="0"/>
          </a:p>
          <a:p>
            <a:pPr marL="0" indent="0">
              <a:buNone/>
            </a:pPr>
            <a:r>
              <a:rPr lang="en-US" altLang="zh-CN" dirty="0"/>
              <a:t>	</a:t>
            </a:r>
          </a:p>
          <a:p>
            <a:pPr marL="0" indent="0">
              <a:buNone/>
            </a:pPr>
            <a:r>
              <a:rPr lang="zh-CN" altLang="en-US" dirty="0"/>
              <a:t>曾子曰：「吾日三省吾身：為人謀而不忠乎？與朋友交而不信乎？傳不習乎？</a:t>
            </a:r>
            <a:r>
              <a:rPr lang="zh-CN" altLang="en-US" dirty="0" smtClean="0"/>
              <a:t>」</a:t>
            </a:r>
            <a:r>
              <a:rPr lang="en-GB" dirty="0"/>
              <a:t>	</a:t>
            </a:r>
          </a:p>
          <a:p>
            <a:pPr marL="0" indent="0">
              <a:buNone/>
            </a:pPr>
            <a:r>
              <a:rPr lang="en-GB" dirty="0"/>
              <a:t>The philosopher Zeng said, "I daily examine myself on three points: whether, in transacting business for others, I may have been not faithful; whether, in intercourse with friends, I may have been not sincere; whether I may have not mastered and practiced the instructions of my teacher."</a:t>
            </a:r>
          </a:p>
        </p:txBody>
      </p:sp>
      <p:sp>
        <p:nvSpPr>
          <p:cNvPr id="5" name="TextBox 4"/>
          <p:cNvSpPr txBox="1"/>
          <p:nvPr/>
        </p:nvSpPr>
        <p:spPr>
          <a:xfrm>
            <a:off x="7172325" y="2568045"/>
            <a:ext cx="3500438" cy="369332"/>
          </a:xfrm>
          <a:prstGeom prst="rect">
            <a:avLst/>
          </a:prstGeom>
          <a:noFill/>
        </p:spPr>
        <p:txBody>
          <a:bodyPr wrap="square" rtlCol="0">
            <a:spAutoFit/>
          </a:bodyPr>
          <a:lstStyle/>
          <a:p>
            <a:r>
              <a:rPr lang="en-GB" dirty="0" smtClean="0"/>
              <a:t>Source: https</a:t>
            </a:r>
            <a:r>
              <a:rPr lang="en-GB" dirty="0"/>
              <a:t>://ctext.org/analects</a:t>
            </a:r>
          </a:p>
        </p:txBody>
      </p:sp>
    </p:spTree>
    <p:extLst>
      <p:ext uri="{BB962C8B-B14F-4D97-AF65-F5344CB8AC3E}">
        <p14:creationId xmlns:p14="http://schemas.microsoft.com/office/powerpoint/2010/main" val="3909050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800100" y="2500313"/>
            <a:ext cx="10558463" cy="3671887"/>
          </a:xfrm>
        </p:spPr>
        <p:txBody>
          <a:bodyPr>
            <a:normAutofit fontScale="85000" lnSpcReduction="10000"/>
          </a:bodyPr>
          <a:lstStyle/>
          <a:p>
            <a:pPr marL="0" indent="0">
              <a:buNone/>
            </a:pPr>
            <a:r>
              <a:rPr lang="zh-CN" altLang="en-US" dirty="0"/>
              <a:t>學而</a:t>
            </a:r>
            <a:r>
              <a:rPr lang="en-US" altLang="zh-CN" dirty="0"/>
              <a:t>:	</a:t>
            </a:r>
          </a:p>
          <a:p>
            <a:pPr marL="0" indent="0">
              <a:buNone/>
            </a:pPr>
            <a:r>
              <a:rPr lang="zh-CN" altLang="en-US" dirty="0"/>
              <a:t>子曰：「君子食無求飽，居無求安，敏於事而慎於言，就有道而正焉，可謂好學也已。」</a:t>
            </a:r>
          </a:p>
          <a:p>
            <a:pPr marL="0" indent="0">
              <a:buNone/>
            </a:pPr>
            <a:r>
              <a:rPr lang="en-GB" dirty="0" err="1"/>
              <a:t>Xue</a:t>
            </a:r>
            <a:r>
              <a:rPr lang="en-GB" dirty="0"/>
              <a:t> </a:t>
            </a:r>
            <a:r>
              <a:rPr lang="en-GB" dirty="0" err="1"/>
              <a:t>Er</a:t>
            </a:r>
            <a:r>
              <a:rPr lang="en-GB" dirty="0"/>
              <a:t>:	</a:t>
            </a:r>
          </a:p>
          <a:p>
            <a:pPr marL="0" indent="0">
              <a:buNone/>
            </a:pPr>
            <a:r>
              <a:rPr lang="en-GB" dirty="0"/>
              <a:t>The Master said, "He who aims to be a man of complete virtue in his food does not seek to gratify his appetite, nor in his dwelling place does he seek the appliances of ease; he is earnest in what he is doing, and careful in his speech; he frequents the company of men of principle that he may be rectified - such a person may be said indeed to love to learn</a:t>
            </a:r>
            <a:r>
              <a:rPr lang="en-GB" dirty="0" smtClean="0"/>
              <a:t>.</a:t>
            </a:r>
          </a:p>
          <a:p>
            <a:pPr marL="0" indent="0">
              <a:buNone/>
            </a:pPr>
            <a:r>
              <a:rPr lang="zh-CN" altLang="en-US" dirty="0" smtClean="0"/>
              <a:t>子</a:t>
            </a:r>
            <a:r>
              <a:rPr lang="zh-CN" altLang="en-US" dirty="0"/>
              <a:t>曰：「不患人之不己知，患不知人也。」</a:t>
            </a:r>
          </a:p>
          <a:p>
            <a:pPr marL="0" indent="0">
              <a:buNone/>
            </a:pPr>
            <a:r>
              <a:rPr lang="en-GB" dirty="0" smtClean="0"/>
              <a:t>The </a:t>
            </a:r>
            <a:r>
              <a:rPr lang="en-GB" dirty="0"/>
              <a:t>Master said, "I will not be afflicted at men's not knowing me; I will be afflicted that I do not know men."</a:t>
            </a:r>
            <a:endParaRPr lang="en-GB" dirty="0" smtClean="0"/>
          </a:p>
          <a:p>
            <a:pPr marL="0" indent="0">
              <a:buNone/>
            </a:pPr>
            <a:endParaRPr lang="en-GB" dirty="0"/>
          </a:p>
        </p:txBody>
      </p:sp>
    </p:spTree>
    <p:extLst>
      <p:ext uri="{BB962C8B-B14F-4D97-AF65-F5344CB8AC3E}">
        <p14:creationId xmlns:p14="http://schemas.microsoft.com/office/powerpoint/2010/main" val="3419244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85813" y="2428875"/>
            <a:ext cx="10629900" cy="3771899"/>
          </a:xfrm>
        </p:spPr>
        <p:txBody>
          <a:bodyPr>
            <a:normAutofit fontScale="85000" lnSpcReduction="20000"/>
          </a:bodyPr>
          <a:lstStyle/>
          <a:p>
            <a:pPr marL="0" indent="0">
              <a:buNone/>
            </a:pPr>
            <a:r>
              <a:rPr lang="zh-CN" altLang="en-US" dirty="0"/>
              <a:t>為政</a:t>
            </a:r>
            <a:r>
              <a:rPr lang="en-US" altLang="zh-CN" dirty="0"/>
              <a:t>:	</a:t>
            </a:r>
          </a:p>
          <a:p>
            <a:pPr marL="0" indent="0">
              <a:buNone/>
            </a:pPr>
            <a:r>
              <a:rPr lang="zh-CN" altLang="en-US" dirty="0"/>
              <a:t>子曰：「為政以德，譬如北辰，居其所而眾星共之。」</a:t>
            </a:r>
          </a:p>
          <a:p>
            <a:pPr marL="0" indent="0">
              <a:buNone/>
            </a:pPr>
            <a:r>
              <a:rPr lang="en-GB" dirty="0"/>
              <a:t>Wei Zheng:	</a:t>
            </a:r>
          </a:p>
          <a:p>
            <a:pPr marL="0" indent="0">
              <a:buNone/>
            </a:pPr>
            <a:r>
              <a:rPr lang="en-GB" dirty="0"/>
              <a:t>The Master said, </a:t>
            </a:r>
            <a:r>
              <a:rPr lang="en-GB" dirty="0" smtClean="0"/>
              <a:t>“He </a:t>
            </a:r>
            <a:r>
              <a:rPr lang="en-GB" dirty="0"/>
              <a:t>who exercises government by means of his virtue may be compared to the north polar star, which keeps its place and all the stars turn towards it</a:t>
            </a:r>
            <a:r>
              <a:rPr lang="en-GB" dirty="0" smtClean="0"/>
              <a:t>.”</a:t>
            </a:r>
          </a:p>
          <a:p>
            <a:pPr marL="0" indent="0">
              <a:buNone/>
            </a:pPr>
            <a:endParaRPr lang="en-GB" dirty="0" smtClean="0"/>
          </a:p>
          <a:p>
            <a:pPr marL="0" indent="0">
              <a:buNone/>
            </a:pPr>
            <a:r>
              <a:rPr lang="zh-CN" altLang="en-US" dirty="0" smtClean="0"/>
              <a:t>子</a:t>
            </a:r>
            <a:r>
              <a:rPr lang="zh-CN" altLang="en-US" dirty="0"/>
              <a:t>曰：「道之以政，齊之以刑，民免而無恥；道之以德，齊之以禮，有恥且格。」</a:t>
            </a:r>
          </a:p>
          <a:p>
            <a:pPr marL="0" indent="0">
              <a:buNone/>
            </a:pPr>
            <a:r>
              <a:rPr lang="en-GB" dirty="0" smtClean="0"/>
              <a:t>The </a:t>
            </a:r>
            <a:r>
              <a:rPr lang="en-GB" dirty="0"/>
              <a:t>Master said, "If the people be led by laws, and uniformity sought to be given them by punishments, they will try to avoid the punishment, but have no sense of shame. If they be led by virtue, and uniformity sought to be given them by the rules of propriety, they will have the sense of shame, and moreover will become good."</a:t>
            </a:r>
          </a:p>
        </p:txBody>
      </p:sp>
    </p:spTree>
    <p:extLst>
      <p:ext uri="{BB962C8B-B14F-4D97-AF65-F5344CB8AC3E}">
        <p14:creationId xmlns:p14="http://schemas.microsoft.com/office/powerpoint/2010/main" val="2220801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42950" y="2428875"/>
            <a:ext cx="10658475" cy="3843338"/>
          </a:xfrm>
        </p:spPr>
        <p:txBody>
          <a:bodyPr>
            <a:normAutofit/>
          </a:bodyPr>
          <a:lstStyle/>
          <a:p>
            <a:pPr marL="0" indent="0">
              <a:buNone/>
            </a:pPr>
            <a:r>
              <a:rPr lang="zh-CN" altLang="en-US" dirty="0"/>
              <a:t>為政</a:t>
            </a:r>
            <a:r>
              <a:rPr lang="en-US" altLang="zh-CN" dirty="0"/>
              <a:t>:	</a:t>
            </a:r>
          </a:p>
          <a:p>
            <a:pPr marL="0" indent="0">
              <a:buNone/>
            </a:pPr>
            <a:r>
              <a:rPr lang="zh-CN" altLang="en-US" dirty="0"/>
              <a:t>子曰：「吾十有五而志于學，三十而立，四十而不惑，五十而知天命，六十而耳順，七十而從心所欲，不踰矩。」</a:t>
            </a:r>
          </a:p>
          <a:p>
            <a:pPr marL="0" indent="0">
              <a:buNone/>
            </a:pPr>
            <a:r>
              <a:rPr lang="en-GB" dirty="0"/>
              <a:t>Wei Zheng:	</a:t>
            </a:r>
          </a:p>
          <a:p>
            <a:pPr marL="0" indent="0">
              <a:buNone/>
            </a:pPr>
            <a:r>
              <a:rPr lang="en-GB" dirty="0"/>
              <a:t>The Master said, "At fifteen, I had my mind bent on learning. At thirty, I stood firm. At forty, I had no doubts. At fifty, I knew the decrees of Heaven. At sixty, my ear was an obedient organ for the reception of truth. At seventy, I could follow what my heart desired, without transgressing what was right."</a:t>
            </a:r>
          </a:p>
        </p:txBody>
      </p:sp>
    </p:spTree>
    <p:extLst>
      <p:ext uri="{BB962C8B-B14F-4D97-AF65-F5344CB8AC3E}">
        <p14:creationId xmlns:p14="http://schemas.microsoft.com/office/powerpoint/2010/main" val="16070606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85813" y="2157413"/>
            <a:ext cx="10629900" cy="4043361"/>
          </a:xfrm>
        </p:spPr>
        <p:txBody>
          <a:bodyPr>
            <a:noAutofit/>
          </a:bodyPr>
          <a:lstStyle/>
          <a:p>
            <a:pPr marL="0" indent="0">
              <a:buNone/>
            </a:pPr>
            <a:r>
              <a:rPr lang="zh-CN" altLang="en-US" sz="2000" dirty="0"/>
              <a:t>為政</a:t>
            </a:r>
            <a:r>
              <a:rPr lang="en-US" altLang="zh-CN" sz="2000" dirty="0" smtClean="0"/>
              <a:t>: </a:t>
            </a:r>
          </a:p>
          <a:p>
            <a:pPr marL="0" indent="0">
              <a:buNone/>
            </a:pPr>
            <a:r>
              <a:rPr lang="zh-CN" altLang="en-US" sz="2000" dirty="0" smtClean="0"/>
              <a:t>子</a:t>
            </a:r>
            <a:r>
              <a:rPr lang="zh-CN" altLang="en-US" sz="2000" dirty="0"/>
              <a:t>曰：「視其所以，觀其所由，察其所安。人焉廋哉？人焉廋哉？」</a:t>
            </a:r>
          </a:p>
          <a:p>
            <a:pPr marL="0" indent="0">
              <a:buNone/>
            </a:pPr>
            <a:r>
              <a:rPr lang="en-GB" sz="2000" dirty="0"/>
              <a:t>Wei Zheng:	</a:t>
            </a:r>
            <a:r>
              <a:rPr lang="en-GB" sz="2000" dirty="0" smtClean="0"/>
              <a:t> </a:t>
            </a:r>
          </a:p>
          <a:p>
            <a:pPr marL="0" indent="0">
              <a:buNone/>
            </a:pPr>
            <a:r>
              <a:rPr lang="en-GB" sz="2000" dirty="0" smtClean="0"/>
              <a:t>The </a:t>
            </a:r>
            <a:r>
              <a:rPr lang="en-GB" sz="2000" dirty="0"/>
              <a:t>Master said, "See what a man does. Mark his motives. Examine in what things he rests. How can a man conceal his character? How can a man conceal his character</a:t>
            </a:r>
            <a:r>
              <a:rPr lang="en-GB" sz="2000" dirty="0" smtClean="0"/>
              <a:t>?"</a:t>
            </a:r>
            <a:endParaRPr lang="en-US" altLang="zh-CN" sz="2000" dirty="0"/>
          </a:p>
          <a:p>
            <a:pPr marL="0" indent="0">
              <a:buNone/>
            </a:pPr>
            <a:r>
              <a:rPr lang="zh-CN" altLang="en-US" sz="2000" dirty="0" smtClean="0"/>
              <a:t>子曰：「溫故而知新，可以為師矣。」</a:t>
            </a:r>
          </a:p>
          <a:p>
            <a:pPr marL="0" indent="0">
              <a:buNone/>
            </a:pPr>
            <a:r>
              <a:rPr lang="en-GB" sz="2000" dirty="0" smtClean="0"/>
              <a:t>The </a:t>
            </a:r>
            <a:r>
              <a:rPr lang="en-GB" sz="2000" dirty="0"/>
              <a:t>Master said, "If a man keeps cherishing his old knowledge, so as continually to be acquiring new, he may be a teacher of others</a:t>
            </a:r>
            <a:r>
              <a:rPr lang="en-GB" sz="2000" dirty="0" smtClean="0"/>
              <a:t>.“</a:t>
            </a:r>
            <a:endParaRPr lang="en-GB" sz="2000" dirty="0"/>
          </a:p>
          <a:p>
            <a:pPr marL="0" indent="0">
              <a:buNone/>
            </a:pPr>
            <a:r>
              <a:rPr lang="zh-CN" altLang="en-US" sz="2000" dirty="0"/>
              <a:t>子曰：「君子不器。」</a:t>
            </a:r>
          </a:p>
          <a:p>
            <a:pPr marL="0" indent="0">
              <a:buNone/>
            </a:pPr>
            <a:r>
              <a:rPr lang="en-GB" sz="2000" dirty="0" smtClean="0"/>
              <a:t>The </a:t>
            </a:r>
            <a:r>
              <a:rPr lang="en-GB" sz="2000" dirty="0"/>
              <a:t>Master said, "The accomplished scholar is not a utensil</a:t>
            </a:r>
            <a:r>
              <a:rPr lang="en-GB" sz="2000" dirty="0" smtClean="0"/>
              <a:t>."</a:t>
            </a:r>
            <a:endParaRPr lang="en-GB" sz="2000" dirty="0"/>
          </a:p>
        </p:txBody>
      </p:sp>
    </p:spTree>
    <p:extLst>
      <p:ext uri="{BB962C8B-B14F-4D97-AF65-F5344CB8AC3E}">
        <p14:creationId xmlns:p14="http://schemas.microsoft.com/office/powerpoint/2010/main" val="1319162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71525" y="2443163"/>
            <a:ext cx="10644188" cy="3771900"/>
          </a:xfrm>
        </p:spPr>
        <p:txBody>
          <a:bodyPr>
            <a:normAutofit fontScale="92500" lnSpcReduction="20000"/>
          </a:bodyPr>
          <a:lstStyle/>
          <a:p>
            <a:pPr marL="0" indent="0">
              <a:buNone/>
            </a:pPr>
            <a:r>
              <a:rPr lang="zh-CN" altLang="en-US" dirty="0" smtClean="0"/>
              <a:t>子</a:t>
            </a:r>
            <a:r>
              <a:rPr lang="zh-CN" altLang="en-US" dirty="0"/>
              <a:t>貢問君子。子曰：「先行其言，而後從之。」</a:t>
            </a:r>
          </a:p>
          <a:p>
            <a:pPr marL="0" indent="0">
              <a:buNone/>
            </a:pPr>
            <a:r>
              <a:rPr lang="en-GB" dirty="0" err="1" smtClean="0"/>
              <a:t>Zi</a:t>
            </a:r>
            <a:r>
              <a:rPr lang="en-GB" dirty="0" smtClean="0"/>
              <a:t> </a:t>
            </a:r>
            <a:r>
              <a:rPr lang="en-GB" dirty="0"/>
              <a:t>Gong asked what constituted the superior man. The Master said, "He acts before he speaks, and afterwards speaks according to his actions</a:t>
            </a:r>
            <a:r>
              <a:rPr lang="en-GB" dirty="0" smtClean="0"/>
              <a:t>.“</a:t>
            </a:r>
          </a:p>
          <a:p>
            <a:pPr marL="0" indent="0">
              <a:buNone/>
            </a:pPr>
            <a:endParaRPr lang="en-GB" dirty="0"/>
          </a:p>
          <a:p>
            <a:pPr marL="0" indent="0">
              <a:buNone/>
            </a:pPr>
            <a:r>
              <a:rPr lang="zh-CN" altLang="en-US" dirty="0"/>
              <a:t>八佾</a:t>
            </a:r>
            <a:r>
              <a:rPr lang="en-US" altLang="zh-CN" dirty="0"/>
              <a:t>:	</a:t>
            </a:r>
          </a:p>
          <a:p>
            <a:pPr marL="0" indent="0">
              <a:buNone/>
            </a:pPr>
            <a:r>
              <a:rPr lang="zh-CN" altLang="en-US" dirty="0"/>
              <a:t>子曰：「人而不仁，如禮何？人而不仁，如樂何？」</a:t>
            </a:r>
          </a:p>
          <a:p>
            <a:pPr marL="0" indent="0">
              <a:buNone/>
            </a:pPr>
            <a:r>
              <a:rPr lang="en-GB" dirty="0"/>
              <a:t>Ba Yi:	</a:t>
            </a:r>
          </a:p>
          <a:p>
            <a:pPr marL="0" indent="0">
              <a:buNone/>
            </a:pPr>
            <a:r>
              <a:rPr lang="en-GB" dirty="0"/>
              <a:t>The Master said, "If a man be without the virtues proper to humanity, what has he to do with the rites of propriety? If a man be without the virtues proper to humanity, what has he to do with music?"</a:t>
            </a:r>
          </a:p>
        </p:txBody>
      </p:sp>
    </p:spTree>
    <p:extLst>
      <p:ext uri="{BB962C8B-B14F-4D97-AF65-F5344CB8AC3E}">
        <p14:creationId xmlns:p14="http://schemas.microsoft.com/office/powerpoint/2010/main" val="27256450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57238" y="2285999"/>
            <a:ext cx="10658475" cy="3900489"/>
          </a:xfrm>
        </p:spPr>
        <p:txBody>
          <a:bodyPr>
            <a:normAutofit fontScale="85000" lnSpcReduction="20000"/>
          </a:bodyPr>
          <a:lstStyle/>
          <a:p>
            <a:pPr marL="0" indent="0">
              <a:buNone/>
            </a:pPr>
            <a:r>
              <a:rPr lang="zh-CN" altLang="en-US" dirty="0"/>
              <a:t>里仁</a:t>
            </a:r>
            <a:r>
              <a:rPr lang="en-US" altLang="zh-CN" dirty="0"/>
              <a:t>:	</a:t>
            </a:r>
          </a:p>
          <a:p>
            <a:pPr marL="0" indent="0">
              <a:buNone/>
            </a:pPr>
            <a:r>
              <a:rPr lang="zh-CN" altLang="en-US" dirty="0"/>
              <a:t>子曰：「不仁者不可以久處約，不可以長處樂。仁者安仁，知者利仁。」</a:t>
            </a:r>
          </a:p>
          <a:p>
            <a:pPr marL="0" indent="0">
              <a:buNone/>
            </a:pPr>
            <a:r>
              <a:rPr lang="en-GB" dirty="0"/>
              <a:t>Li Ren:	</a:t>
            </a:r>
          </a:p>
          <a:p>
            <a:pPr marL="0" indent="0">
              <a:buNone/>
            </a:pPr>
            <a:r>
              <a:rPr lang="en-GB" dirty="0"/>
              <a:t>The Master said, "Those who are without virtue cannot abide long either in a condition of poverty and hardship, or in a condition of enjoyment. The virtuous rest in virtue; the wise desire virtue</a:t>
            </a:r>
            <a:r>
              <a:rPr lang="en-GB" dirty="0" smtClean="0"/>
              <a:t>.“</a:t>
            </a:r>
          </a:p>
          <a:p>
            <a:pPr marL="0" indent="0">
              <a:buNone/>
            </a:pPr>
            <a:r>
              <a:rPr lang="zh-CN" altLang="en-US" dirty="0" smtClean="0"/>
              <a:t>子</a:t>
            </a:r>
            <a:r>
              <a:rPr lang="zh-CN" altLang="en-US" dirty="0"/>
              <a:t>曰：「富與貴是人之所欲也，不以其道得之，不處也；貧與賤是人之所惡也，不以其道得之，不去也。君子去仁，惡乎成名？君子無終食之間違仁，造次必於是，顛沛必於是。</a:t>
            </a:r>
            <a:r>
              <a:rPr lang="zh-CN" altLang="en-US" dirty="0" smtClean="0"/>
              <a:t>」</a:t>
            </a:r>
            <a:r>
              <a:rPr lang="en-GB" dirty="0"/>
              <a:t>	</a:t>
            </a:r>
          </a:p>
          <a:p>
            <a:pPr marL="0" indent="0">
              <a:buNone/>
            </a:pPr>
            <a:r>
              <a:rPr lang="en-GB" dirty="0"/>
              <a:t>The Master said, "Riches and </a:t>
            </a:r>
            <a:r>
              <a:rPr lang="en-GB" dirty="0" err="1"/>
              <a:t>honors</a:t>
            </a:r>
            <a:r>
              <a:rPr lang="en-GB" dirty="0"/>
              <a:t> are what men desire. If it cannot be obtained in the proper way, they should not be held. Poverty and meanness are what men dislike. If it cannot be avoided in the proper way, they should not be avoided. If a superior man abandon virtue, how can he </a:t>
            </a:r>
            <a:r>
              <a:rPr lang="en-GB" dirty="0" err="1"/>
              <a:t>fulfill</a:t>
            </a:r>
            <a:r>
              <a:rPr lang="en-GB" dirty="0"/>
              <a:t> the requirements of that name? The superior man does not, even for the space of a single meal, act contrary to virtue. In moments of haste, he cleaves to it. In seasons of danger, he cleaves to it."</a:t>
            </a:r>
          </a:p>
        </p:txBody>
      </p:sp>
    </p:spTree>
    <p:extLst>
      <p:ext uri="{BB962C8B-B14F-4D97-AF65-F5344CB8AC3E}">
        <p14:creationId xmlns:p14="http://schemas.microsoft.com/office/powerpoint/2010/main" val="3728735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85813" y="2428875"/>
            <a:ext cx="10629900" cy="3771899"/>
          </a:xfrm>
        </p:spPr>
        <p:txBody>
          <a:bodyPr>
            <a:normAutofit fontScale="92500" lnSpcReduction="10000"/>
          </a:bodyPr>
          <a:lstStyle/>
          <a:p>
            <a:pPr marL="0" indent="0">
              <a:buNone/>
            </a:pPr>
            <a:r>
              <a:rPr lang="zh-CN" altLang="en-US" dirty="0"/>
              <a:t>季氏</a:t>
            </a:r>
            <a:r>
              <a:rPr lang="en-US" altLang="zh-CN" dirty="0"/>
              <a:t>:	</a:t>
            </a:r>
          </a:p>
          <a:p>
            <a:pPr marL="0" indent="0">
              <a:buNone/>
            </a:pPr>
            <a:r>
              <a:rPr lang="zh-CN" altLang="en-US" dirty="0"/>
              <a:t>孔子曰：「益者三樂，損者三樂。樂節禮樂，樂道人之善，樂多賢友，益矣。樂驕樂，樂佚遊，樂宴樂，損矣。」</a:t>
            </a:r>
          </a:p>
          <a:p>
            <a:pPr marL="0" indent="0">
              <a:buNone/>
            </a:pPr>
            <a:r>
              <a:rPr lang="en-GB" dirty="0"/>
              <a:t>Ji Shi:	</a:t>
            </a:r>
          </a:p>
          <a:p>
            <a:pPr marL="0" indent="0">
              <a:buNone/>
            </a:pPr>
            <a:r>
              <a:rPr lang="en-GB" dirty="0"/>
              <a:t>Confucius said, "There are three things men find enjoyment in which are advantageous, and three things they find enjoyment in which are injurious. To find enjoyment in the discriminating study of ceremonies and music; to find enjoyment in speaking of the goodness of others; to find enjoyment in having many worthy friends - these are advantageous. To find enjoyment in extravagant pleasures; to find enjoyment in idleness and sauntering; to find enjoyment in the pleasures of feasting - these are injurious."</a:t>
            </a:r>
          </a:p>
        </p:txBody>
      </p:sp>
    </p:spTree>
    <p:extLst>
      <p:ext uri="{BB962C8B-B14F-4D97-AF65-F5344CB8AC3E}">
        <p14:creationId xmlns:p14="http://schemas.microsoft.com/office/powerpoint/2010/main" val="29678324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85813" y="2428875"/>
            <a:ext cx="10629900" cy="3771899"/>
          </a:xfrm>
        </p:spPr>
        <p:txBody>
          <a:bodyPr/>
          <a:lstStyle/>
          <a:p>
            <a:pPr marL="0" indent="0">
              <a:buNone/>
            </a:pPr>
            <a:r>
              <a:rPr lang="zh-CN" altLang="en-US" dirty="0"/>
              <a:t>季氏</a:t>
            </a:r>
            <a:r>
              <a:rPr lang="en-US" altLang="zh-CN" dirty="0"/>
              <a:t>:	</a:t>
            </a:r>
          </a:p>
          <a:p>
            <a:pPr marL="0" indent="0">
              <a:buNone/>
            </a:pPr>
            <a:r>
              <a:rPr lang="zh-CN" altLang="en-US" dirty="0"/>
              <a:t>孔子曰：「君子有三戒：少之時，血氣未定，戒之在色；及其壯也，血氣方剛，戒之在鬭；及其老也，血氣既衰，戒之在得。」</a:t>
            </a:r>
          </a:p>
          <a:p>
            <a:pPr marL="0" indent="0">
              <a:buNone/>
            </a:pPr>
            <a:r>
              <a:rPr lang="en-GB" dirty="0"/>
              <a:t>Ji Shi:	</a:t>
            </a:r>
          </a:p>
          <a:p>
            <a:pPr marL="0" indent="0">
              <a:buNone/>
            </a:pPr>
            <a:r>
              <a:rPr lang="en-GB" dirty="0"/>
              <a:t>Confucius said, "There are three things which the superior man guards against. In youth, when the physical powers are not yet settled, he guards against lust. When he is strong and the physical powers are full of </a:t>
            </a:r>
            <a:r>
              <a:rPr lang="en-GB" dirty="0" err="1"/>
              <a:t>vigor</a:t>
            </a:r>
            <a:r>
              <a:rPr lang="en-GB" dirty="0"/>
              <a:t>, he guards against quarrelsomeness. When he is old, and the animal powers are decayed, he guards against covetousness."</a:t>
            </a:r>
          </a:p>
        </p:txBody>
      </p:sp>
    </p:spTree>
    <p:extLst>
      <p:ext uri="{BB962C8B-B14F-4D97-AF65-F5344CB8AC3E}">
        <p14:creationId xmlns:p14="http://schemas.microsoft.com/office/powerpoint/2010/main" val="21001628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p:txBody>
          <a:bodyPr>
            <a:normAutofit fontScale="85000" lnSpcReduction="20000"/>
          </a:bodyPr>
          <a:lstStyle/>
          <a:p>
            <a:pPr marL="0" indent="0">
              <a:buNone/>
            </a:pPr>
            <a:r>
              <a:rPr lang="zh-CN" altLang="en-US" dirty="0"/>
              <a:t>里仁</a:t>
            </a:r>
            <a:r>
              <a:rPr lang="en-US" altLang="zh-CN" dirty="0"/>
              <a:t>:	</a:t>
            </a:r>
          </a:p>
          <a:p>
            <a:pPr marL="0" indent="0">
              <a:buNone/>
            </a:pPr>
            <a:r>
              <a:rPr lang="zh-CN" altLang="en-US" dirty="0"/>
              <a:t>子曰：「朝聞道，夕死可矣。」</a:t>
            </a:r>
          </a:p>
          <a:p>
            <a:pPr marL="0" indent="0">
              <a:buNone/>
            </a:pPr>
            <a:r>
              <a:rPr lang="en-GB" dirty="0"/>
              <a:t>Li Ren:	</a:t>
            </a:r>
          </a:p>
          <a:p>
            <a:pPr marL="0" indent="0">
              <a:buNone/>
            </a:pPr>
            <a:r>
              <a:rPr lang="en-GB" dirty="0"/>
              <a:t>The Master said, "If a man in the morning </a:t>
            </a:r>
            <a:r>
              <a:rPr lang="en-GB" dirty="0" smtClean="0"/>
              <a:t>hears the Dao, </a:t>
            </a:r>
            <a:r>
              <a:rPr lang="en-GB" dirty="0"/>
              <a:t>he may die in the evening without regret</a:t>
            </a:r>
            <a:r>
              <a:rPr lang="en-GB" dirty="0" smtClean="0"/>
              <a:t>.“</a:t>
            </a:r>
          </a:p>
          <a:p>
            <a:pPr marL="0" indent="0">
              <a:buNone/>
            </a:pPr>
            <a:endParaRPr lang="en-GB" altLang="zh-CN" dirty="0" smtClean="0"/>
          </a:p>
          <a:p>
            <a:pPr marL="0" indent="0">
              <a:buNone/>
            </a:pPr>
            <a:r>
              <a:rPr lang="zh-CN" altLang="en-US" dirty="0" smtClean="0"/>
              <a:t>子</a:t>
            </a:r>
            <a:r>
              <a:rPr lang="zh-CN" altLang="en-US" dirty="0"/>
              <a:t>曰：「士志於道，而恥惡衣惡食者，未足與議也。」</a:t>
            </a:r>
          </a:p>
          <a:p>
            <a:pPr marL="0" indent="0">
              <a:buNone/>
            </a:pPr>
            <a:r>
              <a:rPr lang="en-GB" dirty="0" smtClean="0"/>
              <a:t>The </a:t>
            </a:r>
            <a:r>
              <a:rPr lang="en-GB" dirty="0"/>
              <a:t>Master said, "A scholar, whose mind is set </a:t>
            </a:r>
            <a:r>
              <a:rPr lang="en-GB" dirty="0" smtClean="0"/>
              <a:t>on Dao, </a:t>
            </a:r>
            <a:r>
              <a:rPr lang="en-GB" dirty="0"/>
              <a:t>and who is ashamed of bad clothes and bad food, is not fit to be discoursed with."</a:t>
            </a:r>
          </a:p>
        </p:txBody>
      </p:sp>
    </p:spTree>
    <p:extLst>
      <p:ext uri="{BB962C8B-B14F-4D97-AF65-F5344CB8AC3E}">
        <p14:creationId xmlns:p14="http://schemas.microsoft.com/office/powerpoint/2010/main" val="2549111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85813" y="2443163"/>
            <a:ext cx="10629900" cy="3900487"/>
          </a:xfrm>
        </p:spPr>
        <p:txBody>
          <a:bodyPr>
            <a:normAutofit fontScale="85000" lnSpcReduction="20000"/>
          </a:bodyPr>
          <a:lstStyle/>
          <a:p>
            <a:pPr marL="0" indent="0">
              <a:buNone/>
            </a:pPr>
            <a:r>
              <a:rPr lang="zh-CN" altLang="en-US" dirty="0"/>
              <a:t>里仁</a:t>
            </a:r>
            <a:r>
              <a:rPr lang="en-US" altLang="zh-CN" dirty="0"/>
              <a:t>:	</a:t>
            </a:r>
          </a:p>
          <a:p>
            <a:pPr marL="0" indent="0">
              <a:buNone/>
            </a:pPr>
            <a:r>
              <a:rPr lang="zh-CN" altLang="en-US" dirty="0"/>
              <a:t>子曰：「父母在，不遠遊。遊必有方。」</a:t>
            </a:r>
          </a:p>
          <a:p>
            <a:pPr marL="0" indent="0">
              <a:buNone/>
            </a:pPr>
            <a:r>
              <a:rPr lang="en-GB" dirty="0"/>
              <a:t>Li Ren:	</a:t>
            </a:r>
          </a:p>
          <a:p>
            <a:pPr marL="0" indent="0">
              <a:buNone/>
            </a:pPr>
            <a:r>
              <a:rPr lang="en-GB" dirty="0"/>
              <a:t>The Master said, "While his parents are alive, the son may not go abroad to a distance. If he does go abroad, he must have a fixed place to which he goes</a:t>
            </a:r>
            <a:r>
              <a:rPr lang="en-GB" dirty="0" smtClean="0"/>
              <a:t>."</a:t>
            </a:r>
          </a:p>
          <a:p>
            <a:pPr marL="0" indent="0">
              <a:buNone/>
            </a:pPr>
            <a:r>
              <a:rPr lang="zh-CN" altLang="en-US" dirty="0" smtClean="0"/>
              <a:t>子</a:t>
            </a:r>
            <a:r>
              <a:rPr lang="zh-CN" altLang="en-US" dirty="0"/>
              <a:t>曰：「三年無改於父之道，可謂孝矣。」</a:t>
            </a:r>
          </a:p>
          <a:p>
            <a:pPr marL="0" indent="0">
              <a:buNone/>
            </a:pPr>
            <a:r>
              <a:rPr lang="en-GB" dirty="0" smtClean="0"/>
              <a:t>The </a:t>
            </a:r>
            <a:r>
              <a:rPr lang="en-GB" dirty="0"/>
              <a:t>Master said, "If the son for three years does not alter from the way of his father, he may be called filial</a:t>
            </a:r>
            <a:r>
              <a:rPr lang="en-GB" dirty="0" smtClean="0"/>
              <a:t>."</a:t>
            </a:r>
          </a:p>
          <a:p>
            <a:pPr marL="0" indent="0">
              <a:buNone/>
            </a:pPr>
            <a:r>
              <a:rPr lang="zh-CN" altLang="en-US" dirty="0" smtClean="0"/>
              <a:t>子</a:t>
            </a:r>
            <a:r>
              <a:rPr lang="zh-CN" altLang="en-US" dirty="0"/>
              <a:t>曰：「父母之年，不可不知也。一則以喜，一則以懼。</a:t>
            </a:r>
            <a:r>
              <a:rPr lang="zh-CN" altLang="en-US" dirty="0" smtClean="0"/>
              <a:t>」</a:t>
            </a:r>
            <a:r>
              <a:rPr lang="en-GB" dirty="0"/>
              <a:t>	</a:t>
            </a:r>
          </a:p>
          <a:p>
            <a:pPr marL="0" indent="0">
              <a:buNone/>
            </a:pPr>
            <a:r>
              <a:rPr lang="en-GB" dirty="0"/>
              <a:t>The Master said, "The years of parents may by no means not be kept in the memory, as an occasion at once for joy and for fear."</a:t>
            </a:r>
          </a:p>
        </p:txBody>
      </p:sp>
    </p:spTree>
    <p:extLst>
      <p:ext uri="{BB962C8B-B14F-4D97-AF65-F5344CB8AC3E}">
        <p14:creationId xmlns:p14="http://schemas.microsoft.com/office/powerpoint/2010/main" val="4195028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71524" y="2400300"/>
            <a:ext cx="10672763" cy="3829050"/>
          </a:xfrm>
        </p:spPr>
        <p:txBody>
          <a:bodyPr>
            <a:normAutofit fontScale="85000" lnSpcReduction="10000"/>
          </a:bodyPr>
          <a:lstStyle/>
          <a:p>
            <a:pPr marL="0" indent="0">
              <a:buNone/>
            </a:pPr>
            <a:r>
              <a:rPr lang="zh-CN" altLang="en-US" dirty="0"/>
              <a:t>里仁</a:t>
            </a:r>
            <a:r>
              <a:rPr lang="en-US" altLang="zh-CN" dirty="0"/>
              <a:t>:	</a:t>
            </a:r>
          </a:p>
          <a:p>
            <a:pPr marL="0" indent="0">
              <a:buNone/>
            </a:pPr>
            <a:r>
              <a:rPr lang="zh-CN" altLang="en-US" dirty="0"/>
              <a:t>子曰：「德不孤，必有鄰。」</a:t>
            </a:r>
          </a:p>
          <a:p>
            <a:pPr marL="0" indent="0">
              <a:buNone/>
            </a:pPr>
            <a:r>
              <a:rPr lang="en-GB" dirty="0"/>
              <a:t>Li Ren:	</a:t>
            </a:r>
          </a:p>
          <a:p>
            <a:pPr marL="0" indent="0">
              <a:buNone/>
            </a:pPr>
            <a:r>
              <a:rPr lang="en-GB" dirty="0"/>
              <a:t>The Master said, "Virtue is not left to stand alone. He who practices it will have </a:t>
            </a:r>
            <a:r>
              <a:rPr lang="en-GB" dirty="0" err="1" smtClean="0"/>
              <a:t>neighbors</a:t>
            </a:r>
            <a:r>
              <a:rPr lang="en-GB" dirty="0" smtClean="0"/>
              <a:t>.“</a:t>
            </a:r>
          </a:p>
          <a:p>
            <a:pPr marL="0" indent="0">
              <a:buNone/>
            </a:pPr>
            <a:r>
              <a:rPr lang="zh-CN" altLang="en-US" dirty="0"/>
              <a:t>雍也</a:t>
            </a:r>
            <a:r>
              <a:rPr lang="en-US" altLang="zh-CN" dirty="0"/>
              <a:t>:	</a:t>
            </a:r>
          </a:p>
          <a:p>
            <a:pPr marL="0" indent="0">
              <a:buNone/>
            </a:pPr>
            <a:r>
              <a:rPr lang="zh-CN" altLang="en-US" dirty="0"/>
              <a:t>子曰：「賢哉回也！一簞食，一瓢飲，在陋巷。人不堪其憂，回也不改其樂。賢哉回也！」</a:t>
            </a:r>
          </a:p>
          <a:p>
            <a:pPr marL="0" indent="0">
              <a:buNone/>
            </a:pPr>
            <a:r>
              <a:rPr lang="en-GB" altLang="zh-CN" dirty="0"/>
              <a:t>Yong Ye:	</a:t>
            </a:r>
          </a:p>
          <a:p>
            <a:pPr marL="0" indent="0">
              <a:buNone/>
            </a:pPr>
            <a:r>
              <a:rPr lang="en-GB" altLang="zh-CN" dirty="0"/>
              <a:t>The Master said, "Admirable indeed was the virtue of Hui! With a single bamboo dish of rice, a single gourd dish of drink, and living in his mean narrow lane, while others could not have endured the distress, he did not allow his joy to be affected by it. Admirable indeed was the virtue of Hui</a:t>
            </a:r>
            <a:r>
              <a:rPr lang="en-GB" altLang="zh-CN" dirty="0" smtClean="0"/>
              <a:t>!"</a:t>
            </a:r>
            <a:endParaRPr lang="en-GB" dirty="0"/>
          </a:p>
        </p:txBody>
      </p:sp>
    </p:spTree>
    <p:extLst>
      <p:ext uri="{BB962C8B-B14F-4D97-AF65-F5344CB8AC3E}">
        <p14:creationId xmlns:p14="http://schemas.microsoft.com/office/powerpoint/2010/main" val="1835318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p:txBody>
          <a:bodyPr>
            <a:normAutofit fontScale="92500" lnSpcReduction="20000"/>
          </a:bodyPr>
          <a:lstStyle/>
          <a:p>
            <a:pPr marL="0" indent="0">
              <a:buNone/>
            </a:pPr>
            <a:r>
              <a:rPr lang="zh-CN" altLang="en-US" dirty="0"/>
              <a:t>雍也</a:t>
            </a:r>
            <a:r>
              <a:rPr lang="en-US" altLang="zh-CN" dirty="0"/>
              <a:t>:	</a:t>
            </a:r>
          </a:p>
          <a:p>
            <a:pPr marL="0" indent="0">
              <a:buNone/>
            </a:pPr>
            <a:r>
              <a:rPr lang="zh-CN" altLang="en-US" dirty="0"/>
              <a:t>子曰：「知者樂水，仁者樂山；知者動，仁者靜；知者樂，仁者壽。」</a:t>
            </a:r>
          </a:p>
          <a:p>
            <a:pPr marL="0" indent="0">
              <a:buNone/>
            </a:pPr>
            <a:r>
              <a:rPr lang="en-GB" dirty="0"/>
              <a:t>Yong Ye:	</a:t>
            </a:r>
          </a:p>
          <a:p>
            <a:pPr marL="0" indent="0">
              <a:buNone/>
            </a:pPr>
            <a:r>
              <a:rPr lang="en-GB" dirty="0"/>
              <a:t>The Master said, "The wise find pleasure in water; the virtuous find pleasure in hills. The wise are active; the virtuous are tranquil. The wise are joyful; the virtuous are long-lived</a:t>
            </a:r>
            <a:r>
              <a:rPr lang="en-GB" dirty="0" smtClean="0"/>
              <a:t>."</a:t>
            </a:r>
            <a:endParaRPr lang="en-US" altLang="zh-CN" dirty="0"/>
          </a:p>
          <a:p>
            <a:pPr marL="0" indent="0">
              <a:buNone/>
            </a:pPr>
            <a:r>
              <a:rPr lang="zh-CN" altLang="en-US" dirty="0"/>
              <a:t>子曰：「中庸之為德也，其至矣乎！民鮮久矣。」</a:t>
            </a:r>
          </a:p>
          <a:p>
            <a:pPr marL="0" indent="0">
              <a:buNone/>
            </a:pPr>
            <a:r>
              <a:rPr lang="en-GB" dirty="0" smtClean="0"/>
              <a:t>The </a:t>
            </a:r>
            <a:r>
              <a:rPr lang="en-GB" dirty="0"/>
              <a:t>Master said, "Perfect is the virtue which is according to the Constant Mean! Rare for a long time has been its practice among the people</a:t>
            </a:r>
            <a:r>
              <a:rPr lang="en-GB" dirty="0" smtClean="0"/>
              <a:t>.“</a:t>
            </a:r>
          </a:p>
          <a:p>
            <a:pPr marL="0" indent="0">
              <a:buNone/>
            </a:pPr>
            <a:endParaRPr lang="en-GB" dirty="0"/>
          </a:p>
        </p:txBody>
      </p:sp>
    </p:spTree>
    <p:extLst>
      <p:ext uri="{BB962C8B-B14F-4D97-AF65-F5344CB8AC3E}">
        <p14:creationId xmlns:p14="http://schemas.microsoft.com/office/powerpoint/2010/main" val="18121540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p:txBody>
          <a:bodyPr>
            <a:normAutofit lnSpcReduction="10000"/>
          </a:bodyPr>
          <a:lstStyle/>
          <a:p>
            <a:pPr marL="0" indent="0">
              <a:buNone/>
            </a:pPr>
            <a:r>
              <a:rPr lang="zh-CN" altLang="en-US" dirty="0"/>
              <a:t>泰伯</a:t>
            </a:r>
            <a:r>
              <a:rPr lang="en-US" altLang="zh-CN" dirty="0"/>
              <a:t>:	</a:t>
            </a:r>
          </a:p>
          <a:p>
            <a:pPr marL="0" indent="0">
              <a:buNone/>
            </a:pPr>
            <a:r>
              <a:rPr lang="zh-CN" altLang="en-US" dirty="0"/>
              <a:t>曾子曰：「士不可以不弘毅，任重而道遠。仁以為己任，不亦重乎？死而後已，不亦遠乎？」</a:t>
            </a:r>
          </a:p>
          <a:p>
            <a:pPr marL="0" indent="0">
              <a:buNone/>
            </a:pPr>
            <a:r>
              <a:rPr lang="en-GB" dirty="0"/>
              <a:t>Tai Bo:	</a:t>
            </a:r>
          </a:p>
          <a:p>
            <a:pPr marL="0" indent="0">
              <a:buNone/>
            </a:pPr>
            <a:r>
              <a:rPr lang="en-GB" dirty="0"/>
              <a:t>The philosopher Zeng said, "The officer may not be without breadth of mind and vigorous endurance. His burden is heavy and his course is long. Perfect virtue is the burden which he considers it is his to sustain - is it not heavy? Only with death does his course stop - is it not long?"</a:t>
            </a:r>
          </a:p>
        </p:txBody>
      </p:sp>
    </p:spTree>
    <p:extLst>
      <p:ext uri="{BB962C8B-B14F-4D97-AF65-F5344CB8AC3E}">
        <p14:creationId xmlns:p14="http://schemas.microsoft.com/office/powerpoint/2010/main" val="39485625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57238" y="2428875"/>
            <a:ext cx="10601325" cy="3829050"/>
          </a:xfrm>
        </p:spPr>
        <p:txBody>
          <a:bodyPr>
            <a:normAutofit fontScale="92500" lnSpcReduction="10000"/>
          </a:bodyPr>
          <a:lstStyle/>
          <a:p>
            <a:pPr marL="0" indent="0">
              <a:buNone/>
            </a:pPr>
            <a:r>
              <a:rPr lang="zh-CN" altLang="en-US" dirty="0"/>
              <a:t>泰伯</a:t>
            </a:r>
            <a:r>
              <a:rPr lang="en-US" altLang="zh-CN" dirty="0"/>
              <a:t>:	</a:t>
            </a:r>
          </a:p>
          <a:p>
            <a:pPr marL="0" indent="0">
              <a:buNone/>
            </a:pPr>
            <a:r>
              <a:rPr lang="zh-CN" altLang="en-US" dirty="0"/>
              <a:t>子曰：「篤信好學，守死善道。危邦不入，亂邦不居。天下有道則見，無道則隱。邦有道，貧且賤焉，恥也；邦無道，富且貴焉，恥也。」</a:t>
            </a:r>
          </a:p>
          <a:p>
            <a:pPr marL="0" indent="0">
              <a:buNone/>
            </a:pPr>
            <a:r>
              <a:rPr lang="en-GB" dirty="0"/>
              <a:t>Tai Bo:	</a:t>
            </a:r>
          </a:p>
          <a:p>
            <a:pPr marL="0" indent="0">
              <a:buNone/>
            </a:pPr>
            <a:r>
              <a:rPr lang="en-GB" dirty="0"/>
              <a:t>The Master said, "With sincere faith he unites the love of learning; holding firm to death, he is perfecting the excellence of his course. Such a one will not enter a tottering state, nor dwell in a disorganized one. When right principles of government prevail in the kingdom, he will show himself; when they are prostrated, he will keep concealed. When a country is well governed, poverty and a mean condition are things to be ashamed of. When a country is ill governed, riches and </a:t>
            </a:r>
            <a:r>
              <a:rPr lang="en-GB" dirty="0" err="1"/>
              <a:t>honor</a:t>
            </a:r>
            <a:r>
              <a:rPr lang="en-GB" dirty="0"/>
              <a:t> are things to be ashamed of."</a:t>
            </a:r>
          </a:p>
        </p:txBody>
      </p:sp>
    </p:spTree>
    <p:extLst>
      <p:ext uri="{BB962C8B-B14F-4D97-AF65-F5344CB8AC3E}">
        <p14:creationId xmlns:p14="http://schemas.microsoft.com/office/powerpoint/2010/main" val="28318945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p:txBody>
          <a:bodyPr/>
          <a:lstStyle/>
          <a:p>
            <a:pPr marL="0" indent="0">
              <a:buNone/>
            </a:pPr>
            <a:r>
              <a:rPr lang="zh-CN" altLang="en-US" dirty="0"/>
              <a:t>子罕</a:t>
            </a:r>
            <a:r>
              <a:rPr lang="en-US" altLang="zh-CN" dirty="0"/>
              <a:t>:	</a:t>
            </a:r>
          </a:p>
          <a:p>
            <a:pPr marL="0" indent="0">
              <a:buNone/>
            </a:pPr>
            <a:r>
              <a:rPr lang="zh-CN" altLang="en-US" dirty="0"/>
              <a:t>子曰：「知者不惑，仁者不憂，勇者不懼。」</a:t>
            </a:r>
          </a:p>
          <a:p>
            <a:pPr marL="0" indent="0">
              <a:buNone/>
            </a:pPr>
            <a:r>
              <a:rPr lang="en-GB" dirty="0" err="1"/>
              <a:t>Zi</a:t>
            </a:r>
            <a:r>
              <a:rPr lang="en-GB" dirty="0"/>
              <a:t> Han:	</a:t>
            </a:r>
          </a:p>
          <a:p>
            <a:pPr marL="0" indent="0">
              <a:buNone/>
            </a:pPr>
            <a:r>
              <a:rPr lang="en-GB" dirty="0"/>
              <a:t>The Master said, "The wise are free from perplexities; the virtuous from anxiety; and the bold from fear."</a:t>
            </a:r>
          </a:p>
        </p:txBody>
      </p:sp>
    </p:spTree>
    <p:extLst>
      <p:ext uri="{BB962C8B-B14F-4D97-AF65-F5344CB8AC3E}">
        <p14:creationId xmlns:p14="http://schemas.microsoft.com/office/powerpoint/2010/main" val="4278229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42950" y="2285999"/>
            <a:ext cx="10687050" cy="4100514"/>
          </a:xfrm>
        </p:spPr>
        <p:txBody>
          <a:bodyPr>
            <a:normAutofit fontScale="92500" lnSpcReduction="20000"/>
          </a:bodyPr>
          <a:lstStyle/>
          <a:p>
            <a:pPr marL="0" indent="0">
              <a:buNone/>
            </a:pPr>
            <a:r>
              <a:rPr lang="zh-CN" altLang="en-US" dirty="0"/>
              <a:t>顏淵</a:t>
            </a:r>
            <a:r>
              <a:rPr lang="en-US" altLang="zh-CN" dirty="0"/>
              <a:t>:	</a:t>
            </a:r>
          </a:p>
          <a:p>
            <a:pPr marL="0" indent="0">
              <a:buNone/>
            </a:pPr>
            <a:r>
              <a:rPr lang="zh-CN" altLang="en-US" dirty="0"/>
              <a:t>子貢問政。子曰：「足食。足兵。民信之矣。」子貢曰：「必不得已而去，於斯三者何先？」曰：「去兵。」子貢曰：「必不得已而去，於斯二者何先？」曰：「去食。自古皆有死，民無信不立。」</a:t>
            </a:r>
          </a:p>
          <a:p>
            <a:pPr marL="0" indent="0">
              <a:buNone/>
            </a:pPr>
            <a:r>
              <a:rPr lang="en-GB" dirty="0"/>
              <a:t>Yan Yuan:	</a:t>
            </a:r>
          </a:p>
          <a:p>
            <a:pPr marL="0" indent="0">
              <a:buNone/>
            </a:pPr>
            <a:r>
              <a:rPr lang="en-GB" dirty="0" err="1"/>
              <a:t>Zi</a:t>
            </a:r>
            <a:r>
              <a:rPr lang="en-GB" dirty="0"/>
              <a:t> Gong asked about government. The Master said, "The requisites of government are that there be sufficiency of food, sufficiency of military equipment, and the confidence of the people in their ruler." </a:t>
            </a:r>
            <a:r>
              <a:rPr lang="en-GB" dirty="0" err="1"/>
              <a:t>Zi</a:t>
            </a:r>
            <a:r>
              <a:rPr lang="en-GB" dirty="0"/>
              <a:t> Gong said, "If it cannot be helped, and one of these must be dispensed with, which of the three should be foregone first?" "The military equipment," said the Master. </a:t>
            </a:r>
            <a:r>
              <a:rPr lang="en-GB" dirty="0" err="1"/>
              <a:t>Zi</a:t>
            </a:r>
            <a:r>
              <a:rPr lang="en-GB" dirty="0"/>
              <a:t> Gong again asked, "If it cannot be helped, and one of the remaining two must be dispensed with, which of them should be foregone?" The Master answered, "Part with the food. From of old, death has been the lot of all men; but if the people have no faith in their rulers, there is no standing for the state."</a:t>
            </a:r>
          </a:p>
        </p:txBody>
      </p:sp>
    </p:spTree>
    <p:extLst>
      <p:ext uri="{BB962C8B-B14F-4D97-AF65-F5344CB8AC3E}">
        <p14:creationId xmlns:p14="http://schemas.microsoft.com/office/powerpoint/2010/main" val="442898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57238" y="2285999"/>
            <a:ext cx="10672762" cy="4071939"/>
          </a:xfrm>
        </p:spPr>
        <p:txBody>
          <a:bodyPr>
            <a:normAutofit fontScale="92500" lnSpcReduction="20000"/>
          </a:bodyPr>
          <a:lstStyle/>
          <a:p>
            <a:pPr marL="0" indent="0">
              <a:buNone/>
            </a:pPr>
            <a:r>
              <a:rPr lang="zh-CN" altLang="en-US" dirty="0"/>
              <a:t>顏淵</a:t>
            </a:r>
            <a:r>
              <a:rPr lang="en-US" altLang="zh-CN" dirty="0"/>
              <a:t>:	</a:t>
            </a:r>
          </a:p>
          <a:p>
            <a:pPr marL="0" indent="0">
              <a:buNone/>
            </a:pPr>
            <a:r>
              <a:rPr lang="zh-CN" altLang="en-US" dirty="0"/>
              <a:t>子曰：「君子成人之美，不成人之惡。小人反是。」</a:t>
            </a:r>
          </a:p>
          <a:p>
            <a:pPr marL="0" indent="0">
              <a:buNone/>
            </a:pPr>
            <a:r>
              <a:rPr lang="en-GB" dirty="0"/>
              <a:t>Yan Yuan:	</a:t>
            </a:r>
          </a:p>
          <a:p>
            <a:pPr marL="0" indent="0">
              <a:buNone/>
            </a:pPr>
            <a:r>
              <a:rPr lang="en-GB" dirty="0"/>
              <a:t>The Master said, "The superior man seeks to perfect the admirable qualities of men, and does not seek to perfect their bad qualities. The mean man does the opposite of this</a:t>
            </a:r>
            <a:r>
              <a:rPr lang="en-GB" dirty="0" smtClean="0"/>
              <a:t>.“</a:t>
            </a:r>
          </a:p>
          <a:p>
            <a:pPr marL="0" indent="0">
              <a:buNone/>
            </a:pPr>
            <a:r>
              <a:rPr lang="en-GB" dirty="0" err="1"/>
              <a:t>子路</a:t>
            </a:r>
            <a:r>
              <a:rPr lang="en-GB" dirty="0"/>
              <a:t>:	</a:t>
            </a:r>
          </a:p>
          <a:p>
            <a:pPr marL="0" indent="0">
              <a:buNone/>
            </a:pPr>
            <a:r>
              <a:rPr lang="en-GB" dirty="0" err="1"/>
              <a:t>子曰</a:t>
            </a:r>
            <a:r>
              <a:rPr lang="en-GB" dirty="0"/>
              <a:t>：「</a:t>
            </a:r>
            <a:r>
              <a:rPr lang="en-GB" dirty="0" err="1"/>
              <a:t>君子和而不同，小人同而不和</a:t>
            </a:r>
            <a:r>
              <a:rPr lang="en-GB" dirty="0"/>
              <a:t>。」</a:t>
            </a:r>
          </a:p>
          <a:p>
            <a:pPr marL="0" indent="0">
              <a:buNone/>
            </a:pPr>
            <a:r>
              <a:rPr lang="en-GB" dirty="0" err="1"/>
              <a:t>Zi</a:t>
            </a:r>
            <a:r>
              <a:rPr lang="en-GB" dirty="0"/>
              <a:t> Lu:	</a:t>
            </a:r>
          </a:p>
          <a:p>
            <a:pPr marL="0" indent="0">
              <a:buNone/>
            </a:pPr>
            <a:r>
              <a:rPr lang="en-GB" dirty="0"/>
              <a:t>The Master said, "The superior man is affable, but not adulatory; the mean man is adulatory, but not affable."</a:t>
            </a:r>
          </a:p>
        </p:txBody>
      </p:sp>
    </p:spTree>
    <p:extLst>
      <p:ext uri="{BB962C8B-B14F-4D97-AF65-F5344CB8AC3E}">
        <p14:creationId xmlns:p14="http://schemas.microsoft.com/office/powerpoint/2010/main" val="35043769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p:txBody>
          <a:bodyPr>
            <a:normAutofit fontScale="92500" lnSpcReduction="10000"/>
          </a:bodyPr>
          <a:lstStyle/>
          <a:p>
            <a:pPr marL="0" indent="0">
              <a:buNone/>
            </a:pPr>
            <a:r>
              <a:rPr lang="zh-CN" altLang="en-US" dirty="0"/>
              <a:t>衛靈公</a:t>
            </a:r>
            <a:r>
              <a:rPr lang="en-US" altLang="zh-CN" dirty="0"/>
              <a:t>:	</a:t>
            </a:r>
          </a:p>
          <a:p>
            <a:pPr marL="0" indent="0">
              <a:buNone/>
            </a:pPr>
            <a:r>
              <a:rPr lang="zh-CN" altLang="en-US" dirty="0"/>
              <a:t>子曰：「人無遠慮，必有近憂。」</a:t>
            </a:r>
          </a:p>
          <a:p>
            <a:pPr marL="0" indent="0">
              <a:buNone/>
            </a:pPr>
            <a:r>
              <a:rPr lang="en-GB" dirty="0"/>
              <a:t>Wei Ling Gong:	</a:t>
            </a:r>
          </a:p>
          <a:p>
            <a:pPr marL="0" indent="0">
              <a:buNone/>
            </a:pPr>
            <a:r>
              <a:rPr lang="en-GB" dirty="0"/>
              <a:t>The Master said, "If a man take no thought about what is distant, he will find sorrow near at hand</a:t>
            </a:r>
            <a:r>
              <a:rPr lang="en-GB" dirty="0" smtClean="0"/>
              <a:t>.“</a:t>
            </a:r>
          </a:p>
          <a:p>
            <a:pPr marL="0" indent="0">
              <a:buNone/>
            </a:pPr>
            <a:r>
              <a:rPr lang="zh-CN" altLang="en-US" dirty="0" smtClean="0"/>
              <a:t>子</a:t>
            </a:r>
            <a:r>
              <a:rPr lang="zh-CN" altLang="en-US" dirty="0"/>
              <a:t>曰：「君子求諸己，小人求諸人。」</a:t>
            </a:r>
          </a:p>
          <a:p>
            <a:pPr marL="0" indent="0">
              <a:buNone/>
            </a:pPr>
            <a:r>
              <a:rPr lang="en-GB" dirty="0" smtClean="0"/>
              <a:t>The </a:t>
            </a:r>
            <a:r>
              <a:rPr lang="en-GB" dirty="0"/>
              <a:t>Master said, "What the superior man seeks, is in himself. What the mean man seeks, is in others."</a:t>
            </a:r>
          </a:p>
        </p:txBody>
      </p:sp>
    </p:spTree>
    <p:extLst>
      <p:ext uri="{BB962C8B-B14F-4D97-AF65-F5344CB8AC3E}">
        <p14:creationId xmlns:p14="http://schemas.microsoft.com/office/powerpoint/2010/main" val="34034576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p:txBody>
          <a:bodyPr>
            <a:normAutofit fontScale="85000" lnSpcReduction="20000"/>
          </a:bodyPr>
          <a:lstStyle/>
          <a:p>
            <a:pPr marL="0" indent="0">
              <a:buNone/>
            </a:pPr>
            <a:r>
              <a:rPr lang="zh-CN" altLang="en-US" dirty="0"/>
              <a:t>衛靈公</a:t>
            </a:r>
            <a:r>
              <a:rPr lang="en-US" altLang="zh-CN" dirty="0"/>
              <a:t>:	</a:t>
            </a:r>
          </a:p>
          <a:p>
            <a:pPr marL="0" indent="0">
              <a:buNone/>
            </a:pPr>
            <a:r>
              <a:rPr lang="zh-CN" altLang="en-US" dirty="0"/>
              <a:t>子曰：「君子矜而不爭，群而不黨。」</a:t>
            </a:r>
          </a:p>
          <a:p>
            <a:pPr marL="0" indent="0">
              <a:buNone/>
            </a:pPr>
            <a:r>
              <a:rPr lang="en-GB" dirty="0"/>
              <a:t>Wei Ling Gong:	</a:t>
            </a:r>
          </a:p>
          <a:p>
            <a:pPr marL="0" indent="0">
              <a:buNone/>
            </a:pPr>
            <a:r>
              <a:rPr lang="en-GB" dirty="0"/>
              <a:t>The Master said, "The superior man is dignified, but does not wrangle. He is sociable, but not a partisan."</a:t>
            </a:r>
          </a:p>
          <a:p>
            <a:pPr marL="0" indent="0">
              <a:buNone/>
            </a:pPr>
            <a:endParaRPr lang="en-US" altLang="zh-CN" dirty="0"/>
          </a:p>
          <a:p>
            <a:pPr marL="0" indent="0">
              <a:buNone/>
            </a:pPr>
            <a:r>
              <a:rPr lang="zh-CN" altLang="en-US" dirty="0"/>
              <a:t>子曰：「君子不以言舉人，不以人廢言。」</a:t>
            </a:r>
          </a:p>
          <a:p>
            <a:pPr marL="0" indent="0">
              <a:buNone/>
            </a:pPr>
            <a:r>
              <a:rPr lang="en-GB" dirty="0" smtClean="0"/>
              <a:t>The </a:t>
            </a:r>
            <a:r>
              <a:rPr lang="en-GB" dirty="0"/>
              <a:t>Master said, "The superior man does not promote a man simply on account of his words, nor does he put aside good words because of the man."</a:t>
            </a:r>
          </a:p>
        </p:txBody>
      </p:sp>
    </p:spTree>
    <p:extLst>
      <p:ext uri="{BB962C8B-B14F-4D97-AF65-F5344CB8AC3E}">
        <p14:creationId xmlns:p14="http://schemas.microsoft.com/office/powerpoint/2010/main" val="35928018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42950" y="2400299"/>
            <a:ext cx="10658475" cy="3929063"/>
          </a:xfrm>
        </p:spPr>
        <p:txBody>
          <a:bodyPr>
            <a:normAutofit fontScale="92500" lnSpcReduction="10000"/>
          </a:bodyPr>
          <a:lstStyle/>
          <a:p>
            <a:pPr marL="0" indent="0">
              <a:buNone/>
            </a:pPr>
            <a:r>
              <a:rPr lang="zh-CN" altLang="en-US" dirty="0"/>
              <a:t>衛靈公</a:t>
            </a:r>
            <a:r>
              <a:rPr lang="en-US" altLang="zh-CN" dirty="0"/>
              <a:t>:	</a:t>
            </a:r>
          </a:p>
          <a:p>
            <a:pPr marL="0" indent="0">
              <a:buNone/>
            </a:pPr>
            <a:r>
              <a:rPr lang="zh-CN" altLang="en-US" dirty="0"/>
              <a:t>子貢問曰：「有一言而可以終身行之者乎？」子曰：「其恕乎！己所不欲，勿施於人。」</a:t>
            </a:r>
          </a:p>
          <a:p>
            <a:pPr marL="0" indent="0">
              <a:buNone/>
            </a:pPr>
            <a:r>
              <a:rPr lang="en-GB" dirty="0"/>
              <a:t>Wei Ling Gong:	</a:t>
            </a:r>
          </a:p>
          <a:p>
            <a:pPr marL="0" indent="0">
              <a:buNone/>
            </a:pPr>
            <a:r>
              <a:rPr lang="en-GB" dirty="0" err="1"/>
              <a:t>Zi</a:t>
            </a:r>
            <a:r>
              <a:rPr lang="en-GB" dirty="0"/>
              <a:t> Gong asked, saying, "Is there one word which may serve as a rule of practice for all one's life?" The Master said, "Is not RECIPROCITY such a word? What you do not want done to yourself, do not do to others</a:t>
            </a:r>
            <a:r>
              <a:rPr lang="en-GB" dirty="0" smtClean="0"/>
              <a:t>.“</a:t>
            </a:r>
          </a:p>
          <a:p>
            <a:pPr marL="0" indent="0">
              <a:buNone/>
            </a:pPr>
            <a:r>
              <a:rPr lang="zh-CN" altLang="en-US" dirty="0" smtClean="0"/>
              <a:t>子</a:t>
            </a:r>
            <a:r>
              <a:rPr lang="zh-CN" altLang="en-US" dirty="0"/>
              <a:t>曰：「眾惡之，必察焉；眾好之，必察焉。」</a:t>
            </a:r>
          </a:p>
          <a:p>
            <a:pPr marL="0" indent="0">
              <a:buNone/>
            </a:pPr>
            <a:r>
              <a:rPr lang="en-GB" dirty="0" smtClean="0"/>
              <a:t>The </a:t>
            </a:r>
            <a:r>
              <a:rPr lang="en-GB" dirty="0"/>
              <a:t>Master said, "When the multitude hate a man, it is necessary to examine into the case. When the multitude like a man, it is necessary to examine into the case."</a:t>
            </a:r>
          </a:p>
        </p:txBody>
      </p:sp>
    </p:spTree>
    <p:extLst>
      <p:ext uri="{BB962C8B-B14F-4D97-AF65-F5344CB8AC3E}">
        <p14:creationId xmlns:p14="http://schemas.microsoft.com/office/powerpoint/2010/main" val="1228692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0" indent="0">
              <a:buNone/>
            </a:pPr>
            <a:r>
              <a:rPr lang="zh-CN" altLang="en-US" dirty="0"/>
              <a:t>衛靈公</a:t>
            </a:r>
            <a:r>
              <a:rPr lang="en-US" altLang="zh-CN" dirty="0"/>
              <a:t>:	</a:t>
            </a:r>
          </a:p>
          <a:p>
            <a:pPr marL="0" indent="0">
              <a:buNone/>
            </a:pPr>
            <a:r>
              <a:rPr lang="zh-CN" altLang="en-US" dirty="0"/>
              <a:t>子曰：「君子謀道不謀食。耕也，餒在其中矣；學也，祿在其中矣。君子憂道不憂貧。」</a:t>
            </a:r>
          </a:p>
          <a:p>
            <a:pPr marL="0" indent="0">
              <a:buNone/>
            </a:pPr>
            <a:r>
              <a:rPr lang="en-GB" dirty="0"/>
              <a:t>Wei Ling Gong:	</a:t>
            </a:r>
          </a:p>
          <a:p>
            <a:pPr marL="0" indent="0">
              <a:buNone/>
            </a:pPr>
            <a:r>
              <a:rPr lang="en-GB" dirty="0"/>
              <a:t>The Master said, "The object of the superior man is truth. Food is not his object. There is </a:t>
            </a:r>
            <a:r>
              <a:rPr lang="en-GB" dirty="0" err="1"/>
              <a:t>plowing</a:t>
            </a:r>
            <a:r>
              <a:rPr lang="en-GB" dirty="0"/>
              <a:t> - even in that there is sometimes want. So with learning - emolument may be found in it. The superior man is anxious lest he should not get truth; he is not anxious lest poverty should come upon him."</a:t>
            </a:r>
          </a:p>
        </p:txBody>
      </p:sp>
    </p:spTree>
    <p:extLst>
      <p:ext uri="{BB962C8B-B14F-4D97-AF65-F5344CB8AC3E}">
        <p14:creationId xmlns:p14="http://schemas.microsoft.com/office/powerpoint/2010/main" val="42017950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p:txBody>
          <a:bodyPr/>
          <a:lstStyle/>
          <a:p>
            <a:pPr marL="0" indent="0">
              <a:buNone/>
            </a:pPr>
            <a:r>
              <a:rPr lang="zh-CN" altLang="en-US" dirty="0"/>
              <a:t>衛靈公</a:t>
            </a:r>
            <a:r>
              <a:rPr lang="en-US" altLang="zh-CN" dirty="0"/>
              <a:t>:	</a:t>
            </a:r>
          </a:p>
          <a:p>
            <a:pPr marL="0" indent="0">
              <a:buNone/>
            </a:pPr>
            <a:r>
              <a:rPr lang="zh-CN" altLang="en-US" dirty="0"/>
              <a:t>子曰：「有教無類。」</a:t>
            </a:r>
          </a:p>
          <a:p>
            <a:pPr marL="0" indent="0">
              <a:buNone/>
            </a:pPr>
            <a:r>
              <a:rPr lang="en-GB" dirty="0"/>
              <a:t>Wei Ling Gong:	</a:t>
            </a:r>
          </a:p>
          <a:p>
            <a:pPr marL="0" indent="0">
              <a:buNone/>
            </a:pPr>
            <a:r>
              <a:rPr lang="en-GB" dirty="0"/>
              <a:t>The Master said, "In teaching there should be no distinction of classes."</a:t>
            </a:r>
          </a:p>
        </p:txBody>
      </p:sp>
    </p:spTree>
    <p:extLst>
      <p:ext uri="{BB962C8B-B14F-4D97-AF65-F5344CB8AC3E}">
        <p14:creationId xmlns:p14="http://schemas.microsoft.com/office/powerpoint/2010/main" val="20008903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85813" y="2428875"/>
            <a:ext cx="10629900" cy="3771899"/>
          </a:xfrm>
        </p:spPr>
        <p:txBody>
          <a:bodyPr>
            <a:normAutofit lnSpcReduction="10000"/>
          </a:bodyPr>
          <a:lstStyle/>
          <a:p>
            <a:pPr marL="0" indent="0">
              <a:buNone/>
            </a:pPr>
            <a:r>
              <a:rPr lang="zh-CN" altLang="en-US" dirty="0"/>
              <a:t>季氏</a:t>
            </a:r>
            <a:r>
              <a:rPr lang="en-US" altLang="zh-CN" dirty="0"/>
              <a:t>:	</a:t>
            </a:r>
          </a:p>
          <a:p>
            <a:pPr marL="0" indent="0">
              <a:buNone/>
            </a:pPr>
            <a:r>
              <a:rPr lang="zh-CN" altLang="en-US" dirty="0"/>
              <a:t>孔子曰：「君子有三畏：畏天命，畏大人，畏聖人之言。小人不知天命而不畏也，狎大人，侮聖人之言。」</a:t>
            </a:r>
          </a:p>
          <a:p>
            <a:pPr marL="0" indent="0">
              <a:buNone/>
            </a:pPr>
            <a:r>
              <a:rPr lang="en-GB" dirty="0"/>
              <a:t>Ji Shi:	</a:t>
            </a:r>
          </a:p>
          <a:p>
            <a:pPr marL="0" indent="0">
              <a:buNone/>
            </a:pPr>
            <a:r>
              <a:rPr lang="en-GB" dirty="0"/>
              <a:t>Confucius said, "There are three things of which the superior man stands in awe. He stands in awe of the ordinances of Heaven. He stands in awe of great men. He stands in awe of the words of sages. The mean man does not know the ordinances of Heaven, and consequently does not stand in awe of them. He is disrespectful to great men. He makes sport of the words of sages."</a:t>
            </a:r>
          </a:p>
        </p:txBody>
      </p:sp>
    </p:spTree>
    <p:extLst>
      <p:ext uri="{BB962C8B-B14F-4D97-AF65-F5344CB8AC3E}">
        <p14:creationId xmlns:p14="http://schemas.microsoft.com/office/powerpoint/2010/main" val="42820935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Analects – Selected Chapters</a:t>
            </a:r>
            <a:endParaRPr lang="en-GB" dirty="0"/>
          </a:p>
        </p:txBody>
      </p:sp>
      <p:sp>
        <p:nvSpPr>
          <p:cNvPr id="3" name="Content Placeholder 2"/>
          <p:cNvSpPr>
            <a:spLocks noGrp="1"/>
          </p:cNvSpPr>
          <p:nvPr>
            <p:ph idx="1"/>
          </p:nvPr>
        </p:nvSpPr>
        <p:spPr>
          <a:xfrm>
            <a:off x="771526" y="2528888"/>
            <a:ext cx="10615612" cy="3929062"/>
          </a:xfrm>
        </p:spPr>
        <p:txBody>
          <a:bodyPr>
            <a:normAutofit fontScale="77500" lnSpcReduction="20000"/>
          </a:bodyPr>
          <a:lstStyle/>
          <a:p>
            <a:pPr marL="0" indent="0">
              <a:buNone/>
            </a:pPr>
            <a:r>
              <a:rPr lang="zh-CN" altLang="en-US" dirty="0"/>
              <a:t>季氏</a:t>
            </a:r>
            <a:r>
              <a:rPr lang="en-US" altLang="zh-CN" dirty="0"/>
              <a:t>:	</a:t>
            </a:r>
          </a:p>
          <a:p>
            <a:pPr marL="0" indent="0">
              <a:buNone/>
            </a:pPr>
            <a:r>
              <a:rPr lang="zh-CN" altLang="en-US" dirty="0"/>
              <a:t>孔子曰：「天下有道，則禮樂征伐自天子出；天下無道，則禮樂征伐自諸侯出。自諸侯出，蓋十世希不失矣；自大夫出，五世希不失矣；陪臣執國命，三世希不失矣。天下有道，則政不在大夫。天下有道，則庶人不議。」</a:t>
            </a:r>
          </a:p>
          <a:p>
            <a:pPr marL="0" indent="0">
              <a:buNone/>
            </a:pPr>
            <a:r>
              <a:rPr lang="en-GB" dirty="0"/>
              <a:t>Ji Shi:	</a:t>
            </a:r>
          </a:p>
          <a:p>
            <a:pPr marL="0" indent="0">
              <a:buNone/>
            </a:pPr>
            <a:r>
              <a:rPr lang="en-GB" dirty="0"/>
              <a:t>Confucius said, "When good government prevails in the empire, ceremonies, music, and punitive military expeditions proceed from the son of Heaven. When bad government prevails in the empire, ceremonies, music, and punitive military expeditions proceed from the princes. When these things proceed from the princes, as a rule, the cases will be few in which they do not lose their power in ten generations. When they proceed from the great officers of the princes, as a rule, the case will be few in which they do not lose their power in five generations. When the subsidiary ministers of the great officers hold in their grasp the orders of the state, as a rule the cases will be few in which they do not lose their power in three generations. When right principles prevail in the kingdom, government will not be in the hands of the great officers. When right principles prevail in the kingdom, there will be no discussions among the common people."</a:t>
            </a:r>
          </a:p>
        </p:txBody>
      </p:sp>
    </p:spTree>
    <p:extLst>
      <p:ext uri="{BB962C8B-B14F-4D97-AF65-F5344CB8AC3E}">
        <p14:creationId xmlns:p14="http://schemas.microsoft.com/office/powerpoint/2010/main" val="23455476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Analects – Selected Chapters</a:t>
            </a:r>
          </a:p>
        </p:txBody>
      </p:sp>
      <p:sp>
        <p:nvSpPr>
          <p:cNvPr id="3" name="Content Placeholder 2"/>
          <p:cNvSpPr>
            <a:spLocks noGrp="1"/>
          </p:cNvSpPr>
          <p:nvPr>
            <p:ph idx="1"/>
          </p:nvPr>
        </p:nvSpPr>
        <p:spPr>
          <a:xfrm>
            <a:off x="742950" y="2414588"/>
            <a:ext cx="10687050" cy="3929062"/>
          </a:xfrm>
        </p:spPr>
        <p:txBody>
          <a:bodyPr>
            <a:normAutofit fontScale="92500" lnSpcReduction="20000"/>
          </a:bodyPr>
          <a:lstStyle/>
          <a:p>
            <a:pPr marL="0" indent="0">
              <a:buNone/>
            </a:pPr>
            <a:r>
              <a:rPr lang="zh-CN" altLang="en-US" dirty="0"/>
              <a:t>陽貨</a:t>
            </a:r>
            <a:r>
              <a:rPr lang="en-US" altLang="zh-CN" dirty="0"/>
              <a:t>:	</a:t>
            </a:r>
          </a:p>
          <a:p>
            <a:pPr marL="0" indent="0">
              <a:buNone/>
            </a:pPr>
            <a:r>
              <a:rPr lang="zh-CN" altLang="en-US" dirty="0"/>
              <a:t>子曰：「性相近也，習相遠也。」</a:t>
            </a:r>
          </a:p>
          <a:p>
            <a:pPr marL="0" indent="0">
              <a:buNone/>
            </a:pPr>
            <a:r>
              <a:rPr lang="en-GB" dirty="0"/>
              <a:t>Yang </a:t>
            </a:r>
            <a:r>
              <a:rPr lang="en-GB" dirty="0" err="1"/>
              <a:t>Huo</a:t>
            </a:r>
            <a:r>
              <a:rPr lang="en-GB" dirty="0"/>
              <a:t>:	</a:t>
            </a:r>
          </a:p>
          <a:p>
            <a:pPr marL="0" indent="0">
              <a:buNone/>
            </a:pPr>
            <a:r>
              <a:rPr lang="en-GB" dirty="0"/>
              <a:t>The Master said, "By nature, men are nearly alike; by practice, they get to be wide apart</a:t>
            </a:r>
            <a:r>
              <a:rPr lang="en-GB" dirty="0" smtClean="0"/>
              <a:t>.“</a:t>
            </a:r>
          </a:p>
          <a:p>
            <a:pPr marL="0" indent="0">
              <a:buNone/>
            </a:pPr>
            <a:r>
              <a:rPr lang="zh-CN" altLang="en-US" dirty="0"/>
              <a:t>堯曰</a:t>
            </a:r>
            <a:r>
              <a:rPr lang="en-US" altLang="zh-CN" dirty="0"/>
              <a:t>:	</a:t>
            </a:r>
          </a:p>
          <a:p>
            <a:pPr marL="0" indent="0">
              <a:buNone/>
            </a:pPr>
            <a:r>
              <a:rPr lang="zh-CN" altLang="en-US" dirty="0"/>
              <a:t>子曰：「不知命，無以為君子也。不知禮，無以立也。不知言，無以知人也。」</a:t>
            </a:r>
          </a:p>
          <a:p>
            <a:pPr marL="0" indent="0">
              <a:buNone/>
            </a:pPr>
            <a:r>
              <a:rPr lang="en-GB" dirty="0"/>
              <a:t>Yao Yue:	</a:t>
            </a:r>
          </a:p>
          <a:p>
            <a:pPr marL="0" indent="0">
              <a:buNone/>
            </a:pPr>
            <a:r>
              <a:rPr lang="en-GB" dirty="0"/>
              <a:t>The Master said, "Without recognizing the ordinances of Heaven, it is impossible to be a superior man. Without an acquaintance with the rules of Propriety, it is impossible for the character to be established. Without knowing the force of words, it is impossible to know men."</a:t>
            </a:r>
          </a:p>
        </p:txBody>
      </p:sp>
    </p:spTree>
    <p:extLst>
      <p:ext uri="{BB962C8B-B14F-4D97-AF65-F5344CB8AC3E}">
        <p14:creationId xmlns:p14="http://schemas.microsoft.com/office/powerpoint/2010/main" val="13574602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{0BCC9E90-A864-7E4F-A2C7-1166C33B5D98}tf10001064</Template>
  <TotalTime>1947</TotalTime>
  <Words>4938</Words>
  <Application>Microsoft Office PowerPoint</Application>
  <PresentationFormat>Widescreen</PresentationFormat>
  <Paragraphs>230</Paragraphs>
  <Slides>37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方正舒体</vt:lpstr>
      <vt:lpstr>新細明體</vt:lpstr>
      <vt:lpstr>Arial</vt:lpstr>
      <vt:lpstr>Garamond</vt:lpstr>
      <vt:lpstr>Organic</vt:lpstr>
      <vt:lpstr>HPCH5010/6010  Chinese Wellbeing: from Philosophy and Religion to Culture Week 2-3</vt:lpstr>
      <vt:lpstr>Jixia Academy</vt:lpstr>
      <vt:lpstr>Jixia Academy</vt:lpstr>
      <vt:lpstr>Jixia Academy</vt:lpstr>
      <vt:lpstr>Guanzi Neiye (Inward Training)</vt:lpstr>
      <vt:lpstr>子(zǐ) Zi in Ancient China</vt:lpstr>
      <vt:lpstr>Some Examples:</vt:lpstr>
      <vt:lpstr>The Origin of the Name for Confucius</vt:lpstr>
      <vt:lpstr>Confucianism</vt:lpstr>
      <vt:lpstr>Hong Fan (Great Plan) in the Book of Documents</vt:lpstr>
      <vt:lpstr>Confucius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The Analects – Selected Chapters</vt:lpstr>
      <vt:lpstr>PowerPoint Presentation</vt:lpstr>
      <vt:lpstr>The Analects – Selected Chapters</vt:lpstr>
      <vt:lpstr>The Analects – Selected Chapters</vt:lpstr>
      <vt:lpstr>The Analects – Selected Chapters</vt:lpstr>
      <vt:lpstr>The Analects – Selected Chapters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HPCH5010/6010  Chinese Wellbeing: from Philosophy and Religion to Culture Week 2-3</dc:title>
  <dc:creator>Yiying Jiao</dc:creator>
  <cp:lastModifiedBy>Yiying Jiao</cp:lastModifiedBy>
  <cp:revision>10</cp:revision>
  <dcterms:created xsi:type="dcterms:W3CDTF">2021-09-21T18:13:03Z</dcterms:created>
  <dcterms:modified xsi:type="dcterms:W3CDTF">2021-09-23T08:50:36Z</dcterms:modified>
</cp:coreProperties>
</file>