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70" r:id="rId2"/>
    <p:sldId id="269" r:id="rId3"/>
    <p:sldId id="267" r:id="rId4"/>
    <p:sldId id="257" r:id="rId5"/>
    <p:sldId id="258" r:id="rId6"/>
    <p:sldId id="259" r:id="rId7"/>
    <p:sldId id="268" r:id="rId8"/>
    <p:sldId id="261" r:id="rId9"/>
    <p:sldId id="262" r:id="rId10"/>
    <p:sldId id="263" r:id="rId11"/>
    <p:sldId id="264" r:id="rId12"/>
    <p:sldId id="273" r:id="rId13"/>
    <p:sldId id="265" r:id="rId14"/>
    <p:sldId id="272" r:id="rId15"/>
    <p:sldId id="275" r:id="rId16"/>
    <p:sldId id="266"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8" d="100"/>
          <a:sy n="78" d="100"/>
        </p:scale>
        <p:origin x="614" y="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imo Abdillahi Ahmed" userId="ac9cb2f915a4f019" providerId="LiveId" clId="{8AB9C578-6450-4D96-A576-3A312137764A}"/>
    <pc:docChg chg="custSel modSld">
      <pc:chgData name="Naimo Abdillahi Ahmed" userId="ac9cb2f915a4f019" providerId="LiveId" clId="{8AB9C578-6450-4D96-A576-3A312137764A}" dt="2024-11-21T10:09:49.646" v="0" actId="26606"/>
      <pc:docMkLst>
        <pc:docMk/>
      </pc:docMkLst>
      <pc:sldChg chg="addSp delSp modSp mod">
        <pc:chgData name="Naimo Abdillahi Ahmed" userId="ac9cb2f915a4f019" providerId="LiveId" clId="{8AB9C578-6450-4D96-A576-3A312137764A}" dt="2024-11-21T10:09:49.646" v="0" actId="26606"/>
        <pc:sldMkLst>
          <pc:docMk/>
          <pc:sldMk cId="3339056544" sldId="273"/>
        </pc:sldMkLst>
        <pc:spChg chg="mod">
          <ac:chgData name="Naimo Abdillahi Ahmed" userId="ac9cb2f915a4f019" providerId="LiveId" clId="{8AB9C578-6450-4D96-A576-3A312137764A}" dt="2024-11-21T10:09:49.646" v="0" actId="26606"/>
          <ac:spMkLst>
            <pc:docMk/>
            <pc:sldMk cId="3339056544" sldId="273"/>
            <ac:spMk id="7" creationId="{4CD9F1B8-E0B9-4F5B-DBA4-2EDE1BAB4852}"/>
          </ac:spMkLst>
        </pc:spChg>
        <pc:spChg chg="del">
          <ac:chgData name="Naimo Abdillahi Ahmed" userId="ac9cb2f915a4f019" providerId="LiveId" clId="{8AB9C578-6450-4D96-A576-3A312137764A}" dt="2024-11-21T10:09:49.646" v="0" actId="26606"/>
          <ac:spMkLst>
            <pc:docMk/>
            <pc:sldMk cId="3339056544" sldId="273"/>
            <ac:spMk id="34" creationId="{A8384FB5-9ADC-4DDC-881B-597D56F5B15D}"/>
          </ac:spMkLst>
        </pc:spChg>
        <pc:spChg chg="del">
          <ac:chgData name="Naimo Abdillahi Ahmed" userId="ac9cb2f915a4f019" providerId="LiveId" clId="{8AB9C578-6450-4D96-A576-3A312137764A}" dt="2024-11-21T10:09:49.646" v="0" actId="26606"/>
          <ac:spMkLst>
            <pc:docMk/>
            <pc:sldMk cId="3339056544" sldId="273"/>
            <ac:spMk id="36" creationId="{91E5A9A7-95C6-4F4F-B00E-C82E07FE62EF}"/>
          </ac:spMkLst>
        </pc:spChg>
        <pc:spChg chg="del">
          <ac:chgData name="Naimo Abdillahi Ahmed" userId="ac9cb2f915a4f019" providerId="LiveId" clId="{8AB9C578-6450-4D96-A576-3A312137764A}" dt="2024-11-21T10:09:49.646" v="0" actId="26606"/>
          <ac:spMkLst>
            <pc:docMk/>
            <pc:sldMk cId="3339056544" sldId="273"/>
            <ac:spMk id="38" creationId="{D07DD2DE-F619-49DD-B5E7-03A290FF4ED1}"/>
          </ac:spMkLst>
        </pc:spChg>
        <pc:spChg chg="del">
          <ac:chgData name="Naimo Abdillahi Ahmed" userId="ac9cb2f915a4f019" providerId="LiveId" clId="{8AB9C578-6450-4D96-A576-3A312137764A}" dt="2024-11-21T10:09:49.646" v="0" actId="26606"/>
          <ac:spMkLst>
            <pc:docMk/>
            <pc:sldMk cId="3339056544" sldId="273"/>
            <ac:spMk id="40" creationId="{85149191-5F60-4A28-AAFF-039F96B0F3EC}"/>
          </ac:spMkLst>
        </pc:spChg>
        <pc:spChg chg="del">
          <ac:chgData name="Naimo Abdillahi Ahmed" userId="ac9cb2f915a4f019" providerId="LiveId" clId="{8AB9C578-6450-4D96-A576-3A312137764A}" dt="2024-11-21T10:09:49.646" v="0" actId="26606"/>
          <ac:spMkLst>
            <pc:docMk/>
            <pc:sldMk cId="3339056544" sldId="273"/>
            <ac:spMk id="42" creationId="{F8260ED5-17F7-4158-B241-D51DD4CF1B7E}"/>
          </ac:spMkLst>
        </pc:spChg>
        <pc:spChg chg="add">
          <ac:chgData name="Naimo Abdillahi Ahmed" userId="ac9cb2f915a4f019" providerId="LiveId" clId="{8AB9C578-6450-4D96-A576-3A312137764A}" dt="2024-11-21T10:09:49.646" v="0" actId="26606"/>
          <ac:spMkLst>
            <pc:docMk/>
            <pc:sldMk cId="3339056544" sldId="273"/>
            <ac:spMk id="47" creationId="{A4E37431-20F0-4DD6-84A9-ED2B644943A2}"/>
          </ac:spMkLst>
        </pc:spChg>
        <pc:spChg chg="add">
          <ac:chgData name="Naimo Abdillahi Ahmed" userId="ac9cb2f915a4f019" providerId="LiveId" clId="{8AB9C578-6450-4D96-A576-3A312137764A}" dt="2024-11-21T10:09:49.646" v="0" actId="26606"/>
          <ac:spMkLst>
            <pc:docMk/>
            <pc:sldMk cId="3339056544" sldId="273"/>
            <ac:spMk id="49" creationId="{0AE98B72-66C6-4AB4-AF0D-BA830DE86393}"/>
          </ac:spMkLst>
        </pc:spChg>
        <pc:spChg chg="add">
          <ac:chgData name="Naimo Abdillahi Ahmed" userId="ac9cb2f915a4f019" providerId="LiveId" clId="{8AB9C578-6450-4D96-A576-3A312137764A}" dt="2024-11-21T10:09:49.646" v="0" actId="26606"/>
          <ac:spMkLst>
            <pc:docMk/>
            <pc:sldMk cId="3339056544" sldId="273"/>
            <ac:spMk id="51" creationId="{407EAFC6-733F-403D-BB4D-05A3A28742F1}"/>
          </ac:spMkLst>
        </pc:spChg>
        <pc:spChg chg="add">
          <ac:chgData name="Naimo Abdillahi Ahmed" userId="ac9cb2f915a4f019" providerId="LiveId" clId="{8AB9C578-6450-4D96-A576-3A312137764A}" dt="2024-11-21T10:09:49.646" v="0" actId="26606"/>
          <ac:spMkLst>
            <pc:docMk/>
            <pc:sldMk cId="3339056544" sldId="273"/>
            <ac:spMk id="53" creationId="{17A36730-4CB0-4F61-AD11-A44C9765833F}"/>
          </ac:spMkLst>
        </pc:spChg>
        <pc:spChg chg="add">
          <ac:chgData name="Naimo Abdillahi Ahmed" userId="ac9cb2f915a4f019" providerId="LiveId" clId="{8AB9C578-6450-4D96-A576-3A312137764A}" dt="2024-11-21T10:09:49.646" v="0" actId="26606"/>
          <ac:spMkLst>
            <pc:docMk/>
            <pc:sldMk cId="3339056544" sldId="273"/>
            <ac:spMk id="55" creationId="{C69C79E1-F916-4929-A4F3-DE763D4BFA57}"/>
          </ac:spMkLst>
        </pc:spChg>
        <pc:spChg chg="add">
          <ac:chgData name="Naimo Abdillahi Ahmed" userId="ac9cb2f915a4f019" providerId="LiveId" clId="{8AB9C578-6450-4D96-A576-3A312137764A}" dt="2024-11-21T10:09:49.646" v="0" actId="26606"/>
          <ac:spMkLst>
            <pc:docMk/>
            <pc:sldMk cId="3339056544" sldId="273"/>
            <ac:spMk id="57" creationId="{767334AB-16BD-4EC7-8C6B-4B5171600933}"/>
          </ac:spMkLst>
        </pc:spChg>
        <pc:picChg chg="mod">
          <ac:chgData name="Naimo Abdillahi Ahmed" userId="ac9cb2f915a4f019" providerId="LiveId" clId="{8AB9C578-6450-4D96-A576-3A312137764A}" dt="2024-11-21T10:09:49.646" v="0" actId="26606"/>
          <ac:picMkLst>
            <pc:docMk/>
            <pc:sldMk cId="3339056544" sldId="273"/>
            <ac:picMk id="5" creationId="{DC14FAAD-4CB6-3DC1-1F33-4D8C6B66523A}"/>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97400C6-8698-4ADA-89A5-1013E1995D93}" type="doc">
      <dgm:prSet loTypeId="urn:microsoft.com/office/officeart/2008/layout/LinedList" loCatId="list" qsTypeId="urn:microsoft.com/office/officeart/2005/8/quickstyle/simple2" qsCatId="simple" csTypeId="urn:microsoft.com/office/officeart/2005/8/colors/accent3_2" csCatId="accent3" phldr="1"/>
      <dgm:spPr/>
      <dgm:t>
        <a:bodyPr/>
        <a:lstStyle/>
        <a:p>
          <a:endParaRPr lang="en-US"/>
        </a:p>
      </dgm:t>
    </dgm:pt>
    <dgm:pt modelId="{0D31E296-691B-4B1D-8C75-712EA21D822A}">
      <dgm:prSet/>
      <dgm:spPr/>
      <dgm:t>
        <a:bodyPr/>
        <a:lstStyle/>
        <a:p>
          <a:r>
            <a:rPr lang="en-US" dirty="0"/>
            <a:t>Naima Bright Beginnings Childcare will provide professional childminding services for children aged 6 months to 12 years.</a:t>
          </a:r>
        </a:p>
      </dgm:t>
    </dgm:pt>
    <dgm:pt modelId="{5539643F-6327-42A7-99CC-B3A14F1F5F0B}" type="parTrans" cxnId="{5BBB4CFF-1C63-4EE1-B7E6-5FA7517BA3B8}">
      <dgm:prSet/>
      <dgm:spPr/>
      <dgm:t>
        <a:bodyPr/>
        <a:lstStyle/>
        <a:p>
          <a:endParaRPr lang="en-US"/>
        </a:p>
      </dgm:t>
    </dgm:pt>
    <dgm:pt modelId="{518A732D-8EFC-4900-8B92-C7AF0D77EAC5}" type="sibTrans" cxnId="{5BBB4CFF-1C63-4EE1-B7E6-5FA7517BA3B8}">
      <dgm:prSet/>
      <dgm:spPr/>
      <dgm:t>
        <a:bodyPr/>
        <a:lstStyle/>
        <a:p>
          <a:endParaRPr lang="en-US"/>
        </a:p>
      </dgm:t>
    </dgm:pt>
    <dgm:pt modelId="{5AD8ED6F-6C53-4272-BC19-7DF08E719A7A}">
      <dgm:prSet/>
      <dgm:spPr/>
      <dgm:t>
        <a:bodyPr/>
        <a:lstStyle/>
        <a:p>
          <a:r>
            <a:rPr lang="en-US" dirty="0"/>
            <a:t>Our service focuses on nurturing, educational care, healthy eating habits, with flexible hours for working parents, small class sizes, age-appropriate learning activities and creating an inviting, playful space for the child.</a:t>
          </a:r>
        </a:p>
        <a:p>
          <a:r>
            <a:rPr lang="en-US" dirty="0"/>
            <a:t>     </a:t>
          </a:r>
          <a:r>
            <a:rPr lang="en-GB" dirty="0"/>
            <a:t>Dalli, C., 2014. </a:t>
          </a:r>
          <a:endParaRPr lang="en-US" dirty="0"/>
        </a:p>
      </dgm:t>
    </dgm:pt>
    <dgm:pt modelId="{24DC4610-1A6B-4B1C-8CE8-AB8875C494C5}" type="parTrans" cxnId="{DD57AF03-C3FE-402D-885B-785383FE6284}">
      <dgm:prSet/>
      <dgm:spPr/>
      <dgm:t>
        <a:bodyPr/>
        <a:lstStyle/>
        <a:p>
          <a:endParaRPr lang="en-US"/>
        </a:p>
      </dgm:t>
    </dgm:pt>
    <dgm:pt modelId="{FA755509-860A-41A9-8C01-3F2C84B92747}" type="sibTrans" cxnId="{DD57AF03-C3FE-402D-885B-785383FE6284}">
      <dgm:prSet/>
      <dgm:spPr/>
      <dgm:t>
        <a:bodyPr/>
        <a:lstStyle/>
        <a:p>
          <a:endParaRPr lang="en-US"/>
        </a:p>
      </dgm:t>
    </dgm:pt>
    <dgm:pt modelId="{D6DDDDEF-9D47-439E-93AD-2C8626500CFA}" type="pres">
      <dgm:prSet presAssocID="{997400C6-8698-4ADA-89A5-1013E1995D93}" presName="vert0" presStyleCnt="0">
        <dgm:presLayoutVars>
          <dgm:dir/>
          <dgm:animOne val="branch"/>
          <dgm:animLvl val="lvl"/>
        </dgm:presLayoutVars>
      </dgm:prSet>
      <dgm:spPr/>
    </dgm:pt>
    <dgm:pt modelId="{C444BA4E-76F8-436E-80E7-3539EC3FB0A7}" type="pres">
      <dgm:prSet presAssocID="{0D31E296-691B-4B1D-8C75-712EA21D822A}" presName="thickLine" presStyleLbl="alignNode1" presStyleIdx="0" presStyleCnt="2"/>
      <dgm:spPr/>
    </dgm:pt>
    <dgm:pt modelId="{180E9A2A-BDF7-4BD8-A8E3-7D520D9BD7F6}" type="pres">
      <dgm:prSet presAssocID="{0D31E296-691B-4B1D-8C75-712EA21D822A}" presName="horz1" presStyleCnt="0"/>
      <dgm:spPr/>
    </dgm:pt>
    <dgm:pt modelId="{843C67E4-32F8-4BD3-B83D-BFA37B427A6E}" type="pres">
      <dgm:prSet presAssocID="{0D31E296-691B-4B1D-8C75-712EA21D822A}" presName="tx1" presStyleLbl="revTx" presStyleIdx="0" presStyleCnt="2"/>
      <dgm:spPr/>
    </dgm:pt>
    <dgm:pt modelId="{EC100F32-F5B3-4ABF-AA54-E677A76552F9}" type="pres">
      <dgm:prSet presAssocID="{0D31E296-691B-4B1D-8C75-712EA21D822A}" presName="vert1" presStyleCnt="0"/>
      <dgm:spPr/>
    </dgm:pt>
    <dgm:pt modelId="{5F7377CC-60B4-4D84-BD14-73AF8852565F}" type="pres">
      <dgm:prSet presAssocID="{5AD8ED6F-6C53-4272-BC19-7DF08E719A7A}" presName="thickLine" presStyleLbl="alignNode1" presStyleIdx="1" presStyleCnt="2"/>
      <dgm:spPr/>
    </dgm:pt>
    <dgm:pt modelId="{2819241B-838A-4B96-8950-BDD4E2D00813}" type="pres">
      <dgm:prSet presAssocID="{5AD8ED6F-6C53-4272-BC19-7DF08E719A7A}" presName="horz1" presStyleCnt="0"/>
      <dgm:spPr/>
    </dgm:pt>
    <dgm:pt modelId="{65A0B267-1B9F-472A-8C45-DB1A2633BF0D}" type="pres">
      <dgm:prSet presAssocID="{5AD8ED6F-6C53-4272-BC19-7DF08E719A7A}" presName="tx1" presStyleLbl="revTx" presStyleIdx="1" presStyleCnt="2"/>
      <dgm:spPr/>
    </dgm:pt>
    <dgm:pt modelId="{1287F635-596A-4444-833F-7E52A63EC9DC}" type="pres">
      <dgm:prSet presAssocID="{5AD8ED6F-6C53-4272-BC19-7DF08E719A7A}" presName="vert1" presStyleCnt="0"/>
      <dgm:spPr/>
    </dgm:pt>
  </dgm:ptLst>
  <dgm:cxnLst>
    <dgm:cxn modelId="{DD57AF03-C3FE-402D-885B-785383FE6284}" srcId="{997400C6-8698-4ADA-89A5-1013E1995D93}" destId="{5AD8ED6F-6C53-4272-BC19-7DF08E719A7A}" srcOrd="1" destOrd="0" parTransId="{24DC4610-1A6B-4B1C-8CE8-AB8875C494C5}" sibTransId="{FA755509-860A-41A9-8C01-3F2C84B92747}"/>
    <dgm:cxn modelId="{B3AD8926-F4A6-4DE8-813E-787B138EAEAB}" type="presOf" srcId="{997400C6-8698-4ADA-89A5-1013E1995D93}" destId="{D6DDDDEF-9D47-439E-93AD-2C8626500CFA}" srcOrd="0" destOrd="0" presId="urn:microsoft.com/office/officeart/2008/layout/LinedList"/>
    <dgm:cxn modelId="{11AFFF9E-90F6-431E-884D-138E430162EA}" type="presOf" srcId="{0D31E296-691B-4B1D-8C75-712EA21D822A}" destId="{843C67E4-32F8-4BD3-B83D-BFA37B427A6E}" srcOrd="0" destOrd="0" presId="urn:microsoft.com/office/officeart/2008/layout/LinedList"/>
    <dgm:cxn modelId="{EED80CB2-EFE8-4FA8-A034-58FC9D3E884E}" type="presOf" srcId="{5AD8ED6F-6C53-4272-BC19-7DF08E719A7A}" destId="{65A0B267-1B9F-472A-8C45-DB1A2633BF0D}" srcOrd="0" destOrd="0" presId="urn:microsoft.com/office/officeart/2008/layout/LinedList"/>
    <dgm:cxn modelId="{5BBB4CFF-1C63-4EE1-B7E6-5FA7517BA3B8}" srcId="{997400C6-8698-4ADA-89A5-1013E1995D93}" destId="{0D31E296-691B-4B1D-8C75-712EA21D822A}" srcOrd="0" destOrd="0" parTransId="{5539643F-6327-42A7-99CC-B3A14F1F5F0B}" sibTransId="{518A732D-8EFC-4900-8B92-C7AF0D77EAC5}"/>
    <dgm:cxn modelId="{E675937C-64E2-44F0-A739-6F64A551475E}" type="presParOf" srcId="{D6DDDDEF-9D47-439E-93AD-2C8626500CFA}" destId="{C444BA4E-76F8-436E-80E7-3539EC3FB0A7}" srcOrd="0" destOrd="0" presId="urn:microsoft.com/office/officeart/2008/layout/LinedList"/>
    <dgm:cxn modelId="{D59DFF76-128A-49C1-8174-2BFCE8AB296D}" type="presParOf" srcId="{D6DDDDEF-9D47-439E-93AD-2C8626500CFA}" destId="{180E9A2A-BDF7-4BD8-A8E3-7D520D9BD7F6}" srcOrd="1" destOrd="0" presId="urn:microsoft.com/office/officeart/2008/layout/LinedList"/>
    <dgm:cxn modelId="{81BAD58A-3C8C-4E95-B5A4-D357F6E2B75D}" type="presParOf" srcId="{180E9A2A-BDF7-4BD8-A8E3-7D520D9BD7F6}" destId="{843C67E4-32F8-4BD3-B83D-BFA37B427A6E}" srcOrd="0" destOrd="0" presId="urn:microsoft.com/office/officeart/2008/layout/LinedList"/>
    <dgm:cxn modelId="{C0D0E123-49B0-4B4B-B50E-0095CD8BBA85}" type="presParOf" srcId="{180E9A2A-BDF7-4BD8-A8E3-7D520D9BD7F6}" destId="{EC100F32-F5B3-4ABF-AA54-E677A76552F9}" srcOrd="1" destOrd="0" presId="urn:microsoft.com/office/officeart/2008/layout/LinedList"/>
    <dgm:cxn modelId="{EB87CC25-CE67-4809-99A3-134FDD96AB86}" type="presParOf" srcId="{D6DDDDEF-9D47-439E-93AD-2C8626500CFA}" destId="{5F7377CC-60B4-4D84-BD14-73AF8852565F}" srcOrd="2" destOrd="0" presId="urn:microsoft.com/office/officeart/2008/layout/LinedList"/>
    <dgm:cxn modelId="{8864FAD3-FEA4-4619-B36B-6EEE3C30E567}" type="presParOf" srcId="{D6DDDDEF-9D47-439E-93AD-2C8626500CFA}" destId="{2819241B-838A-4B96-8950-BDD4E2D00813}" srcOrd="3" destOrd="0" presId="urn:microsoft.com/office/officeart/2008/layout/LinedList"/>
    <dgm:cxn modelId="{2C346D71-601D-4ACD-BD07-EDF3E71316F2}" type="presParOf" srcId="{2819241B-838A-4B96-8950-BDD4E2D00813}" destId="{65A0B267-1B9F-472A-8C45-DB1A2633BF0D}" srcOrd="0" destOrd="0" presId="urn:microsoft.com/office/officeart/2008/layout/LinedList"/>
    <dgm:cxn modelId="{460244DD-5FC7-47E5-85E8-12F57A1F0A3C}" type="presParOf" srcId="{2819241B-838A-4B96-8950-BDD4E2D00813}" destId="{1287F635-596A-4444-833F-7E52A63EC9D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CA7D8F-4A0F-41E8-944A-598743640797}" type="doc">
      <dgm:prSet loTypeId="urn:microsoft.com/office/officeart/2008/layout/LinedList" loCatId="list" qsTypeId="urn:microsoft.com/office/officeart/2005/8/quickstyle/simple2" qsCatId="simple" csTypeId="urn:microsoft.com/office/officeart/2005/8/colors/accent3_2" csCatId="accent3" phldr="1"/>
      <dgm:spPr/>
      <dgm:t>
        <a:bodyPr/>
        <a:lstStyle/>
        <a:p>
          <a:endParaRPr lang="en-US"/>
        </a:p>
      </dgm:t>
    </dgm:pt>
    <dgm:pt modelId="{B9A365E8-1E5B-44F8-86C8-B11C2B7EF5AE}">
      <dgm:prSet/>
      <dgm:spPr/>
      <dgm:t>
        <a:bodyPr/>
        <a:lstStyle/>
        <a:p>
          <a:r>
            <a:rPr lang="en-US"/>
            <a:t>Business Name: Naima Bright Beginnings Childcare</a:t>
          </a:r>
        </a:p>
      </dgm:t>
    </dgm:pt>
    <dgm:pt modelId="{4E3B293B-F491-40A0-83D3-9ECA805CB813}" type="parTrans" cxnId="{6E384099-942D-439B-95C2-C81AF0C97BAD}">
      <dgm:prSet/>
      <dgm:spPr/>
      <dgm:t>
        <a:bodyPr/>
        <a:lstStyle/>
        <a:p>
          <a:endParaRPr lang="en-US"/>
        </a:p>
      </dgm:t>
    </dgm:pt>
    <dgm:pt modelId="{D6C49797-A10B-4131-A74C-78C591FC7D37}" type="sibTrans" cxnId="{6E384099-942D-439B-95C2-C81AF0C97BAD}">
      <dgm:prSet/>
      <dgm:spPr/>
      <dgm:t>
        <a:bodyPr/>
        <a:lstStyle/>
        <a:p>
          <a:endParaRPr lang="en-US"/>
        </a:p>
      </dgm:t>
    </dgm:pt>
    <dgm:pt modelId="{13B53D18-D199-4180-A01C-7E7CBA4C088E}">
      <dgm:prSet/>
      <dgm:spPr/>
      <dgm:t>
        <a:bodyPr/>
        <a:lstStyle/>
        <a:p>
          <a:r>
            <a:rPr lang="en-US"/>
            <a:t>Type of Ownership: Sole Trader</a:t>
          </a:r>
        </a:p>
      </dgm:t>
    </dgm:pt>
    <dgm:pt modelId="{5D1B0A9D-FC02-489C-A00D-C412D488937B}" type="parTrans" cxnId="{E73E9408-1407-47EF-955E-420B01D129B6}">
      <dgm:prSet/>
      <dgm:spPr/>
      <dgm:t>
        <a:bodyPr/>
        <a:lstStyle/>
        <a:p>
          <a:endParaRPr lang="en-US"/>
        </a:p>
      </dgm:t>
    </dgm:pt>
    <dgm:pt modelId="{85F4136E-2B35-43A2-ABCF-925265EC9A1D}" type="sibTrans" cxnId="{E73E9408-1407-47EF-955E-420B01D129B6}">
      <dgm:prSet/>
      <dgm:spPr/>
      <dgm:t>
        <a:bodyPr/>
        <a:lstStyle/>
        <a:p>
          <a:endParaRPr lang="en-US"/>
        </a:p>
      </dgm:t>
    </dgm:pt>
    <dgm:pt modelId="{D7158EEB-CE52-4F23-83C6-3D3D7513A7E9}">
      <dgm:prSet/>
      <dgm:spPr/>
      <dgm:t>
        <a:bodyPr/>
        <a:lstStyle/>
        <a:p>
          <a:r>
            <a:rPr lang="en-GB" dirty="0"/>
            <a:t>Astrachan, J. H., &amp; Shanker, M. C. (2003). </a:t>
          </a:r>
          <a:endParaRPr lang="en-US" dirty="0"/>
        </a:p>
      </dgm:t>
    </dgm:pt>
    <dgm:pt modelId="{0CDD4C06-EB89-4B40-8426-5D4EB6DED81B}" type="parTrans" cxnId="{53EF53F5-EFD8-43E7-82AC-2BC8346D664F}">
      <dgm:prSet/>
      <dgm:spPr/>
      <dgm:t>
        <a:bodyPr/>
        <a:lstStyle/>
        <a:p>
          <a:endParaRPr lang="en-US"/>
        </a:p>
      </dgm:t>
    </dgm:pt>
    <dgm:pt modelId="{401407B8-DB7E-463C-9F79-1725ECE8764E}" type="sibTrans" cxnId="{53EF53F5-EFD8-43E7-82AC-2BC8346D664F}">
      <dgm:prSet/>
      <dgm:spPr/>
      <dgm:t>
        <a:bodyPr/>
        <a:lstStyle/>
        <a:p>
          <a:endParaRPr lang="en-US"/>
        </a:p>
      </dgm:t>
    </dgm:pt>
    <dgm:pt modelId="{9D268556-D546-445D-8907-5D2B02883BC6}">
      <dgm:prSet/>
      <dgm:spPr/>
      <dgm:t>
        <a:bodyPr/>
        <a:lstStyle/>
        <a:p>
          <a:r>
            <a:rPr lang="en-US"/>
            <a:t>- Pros: Full control, lower costs, simpler taxes</a:t>
          </a:r>
        </a:p>
      </dgm:t>
    </dgm:pt>
    <dgm:pt modelId="{807B5FD0-5890-4BC0-9921-EE2CC57604DD}" type="parTrans" cxnId="{0C172395-1872-4E94-84F0-C511A973D20D}">
      <dgm:prSet/>
      <dgm:spPr/>
      <dgm:t>
        <a:bodyPr/>
        <a:lstStyle/>
        <a:p>
          <a:endParaRPr lang="en-US"/>
        </a:p>
      </dgm:t>
    </dgm:pt>
    <dgm:pt modelId="{49F18E87-4552-435D-BC6E-3C6EDB00C871}" type="sibTrans" cxnId="{0C172395-1872-4E94-84F0-C511A973D20D}">
      <dgm:prSet/>
      <dgm:spPr/>
      <dgm:t>
        <a:bodyPr/>
        <a:lstStyle/>
        <a:p>
          <a:endParaRPr lang="en-US"/>
        </a:p>
      </dgm:t>
    </dgm:pt>
    <dgm:pt modelId="{260D79E2-09D6-4E51-A4A8-F4FC5497C001}">
      <dgm:prSet/>
      <dgm:spPr/>
      <dgm:t>
        <a:bodyPr/>
        <a:lstStyle/>
        <a:p>
          <a:r>
            <a:rPr lang="en-US"/>
            <a:t>- Cons: Personal liability, limited growth potential</a:t>
          </a:r>
        </a:p>
      </dgm:t>
    </dgm:pt>
    <dgm:pt modelId="{4D4D0DE3-7A09-4776-BF1C-6FDB1680C151}" type="parTrans" cxnId="{D5F4B212-361B-45A3-928C-C88FA37C3DC8}">
      <dgm:prSet/>
      <dgm:spPr/>
      <dgm:t>
        <a:bodyPr/>
        <a:lstStyle/>
        <a:p>
          <a:endParaRPr lang="en-US"/>
        </a:p>
      </dgm:t>
    </dgm:pt>
    <dgm:pt modelId="{25F2FC85-FB9B-4110-9DCE-7074793D7AA5}" type="sibTrans" cxnId="{D5F4B212-361B-45A3-928C-C88FA37C3DC8}">
      <dgm:prSet/>
      <dgm:spPr/>
      <dgm:t>
        <a:bodyPr/>
        <a:lstStyle/>
        <a:p>
          <a:endParaRPr lang="en-US"/>
        </a:p>
      </dgm:t>
    </dgm:pt>
    <dgm:pt modelId="{A06E7213-0A9F-4584-9D9B-3569ED30E599}" type="pres">
      <dgm:prSet presAssocID="{D1CA7D8F-4A0F-41E8-944A-598743640797}" presName="vert0" presStyleCnt="0">
        <dgm:presLayoutVars>
          <dgm:dir/>
          <dgm:animOne val="branch"/>
          <dgm:animLvl val="lvl"/>
        </dgm:presLayoutVars>
      </dgm:prSet>
      <dgm:spPr/>
    </dgm:pt>
    <dgm:pt modelId="{A5D80F65-A542-422A-A1F1-113487EEC4F8}" type="pres">
      <dgm:prSet presAssocID="{B9A365E8-1E5B-44F8-86C8-B11C2B7EF5AE}" presName="thickLine" presStyleLbl="alignNode1" presStyleIdx="0" presStyleCnt="5"/>
      <dgm:spPr/>
    </dgm:pt>
    <dgm:pt modelId="{EFAE9D7E-025A-485F-82AE-37E11958E0E2}" type="pres">
      <dgm:prSet presAssocID="{B9A365E8-1E5B-44F8-86C8-B11C2B7EF5AE}" presName="horz1" presStyleCnt="0"/>
      <dgm:spPr/>
    </dgm:pt>
    <dgm:pt modelId="{D7B56430-B54E-496A-9198-EA398090DAB6}" type="pres">
      <dgm:prSet presAssocID="{B9A365E8-1E5B-44F8-86C8-B11C2B7EF5AE}" presName="tx1" presStyleLbl="revTx" presStyleIdx="0" presStyleCnt="5"/>
      <dgm:spPr/>
    </dgm:pt>
    <dgm:pt modelId="{38A3F6C4-1F99-4E89-BBC5-ED6E558A5E82}" type="pres">
      <dgm:prSet presAssocID="{B9A365E8-1E5B-44F8-86C8-B11C2B7EF5AE}" presName="vert1" presStyleCnt="0"/>
      <dgm:spPr/>
    </dgm:pt>
    <dgm:pt modelId="{F4FA6985-0FC2-4E68-BD8D-DFEA5362E3A1}" type="pres">
      <dgm:prSet presAssocID="{13B53D18-D199-4180-A01C-7E7CBA4C088E}" presName="thickLine" presStyleLbl="alignNode1" presStyleIdx="1" presStyleCnt="5"/>
      <dgm:spPr/>
    </dgm:pt>
    <dgm:pt modelId="{4102A946-05D1-4454-96D4-6EDFEDD8AAEF}" type="pres">
      <dgm:prSet presAssocID="{13B53D18-D199-4180-A01C-7E7CBA4C088E}" presName="horz1" presStyleCnt="0"/>
      <dgm:spPr/>
    </dgm:pt>
    <dgm:pt modelId="{BD2EAE29-CD6F-4C15-B230-C09CDFEAEED4}" type="pres">
      <dgm:prSet presAssocID="{13B53D18-D199-4180-A01C-7E7CBA4C088E}" presName="tx1" presStyleLbl="revTx" presStyleIdx="1" presStyleCnt="5"/>
      <dgm:spPr/>
    </dgm:pt>
    <dgm:pt modelId="{EDF3F4E3-E462-4E5D-887C-5C482A6AEF34}" type="pres">
      <dgm:prSet presAssocID="{13B53D18-D199-4180-A01C-7E7CBA4C088E}" presName="vert1" presStyleCnt="0"/>
      <dgm:spPr/>
    </dgm:pt>
    <dgm:pt modelId="{9E72087B-9307-474A-882C-9088DF396EBD}" type="pres">
      <dgm:prSet presAssocID="{D7158EEB-CE52-4F23-83C6-3D3D7513A7E9}" presName="thickLine" presStyleLbl="alignNode1" presStyleIdx="2" presStyleCnt="5"/>
      <dgm:spPr/>
    </dgm:pt>
    <dgm:pt modelId="{0BA297FA-EA65-478D-BAC0-ABF62CD6FB0B}" type="pres">
      <dgm:prSet presAssocID="{D7158EEB-CE52-4F23-83C6-3D3D7513A7E9}" presName="horz1" presStyleCnt="0"/>
      <dgm:spPr/>
    </dgm:pt>
    <dgm:pt modelId="{3465AAB0-A06F-4B88-A546-3C64F22CF0B0}" type="pres">
      <dgm:prSet presAssocID="{D7158EEB-CE52-4F23-83C6-3D3D7513A7E9}" presName="tx1" presStyleLbl="revTx" presStyleIdx="2" presStyleCnt="5"/>
      <dgm:spPr/>
    </dgm:pt>
    <dgm:pt modelId="{5E2D5861-5732-439B-B8A5-55F769A92C6D}" type="pres">
      <dgm:prSet presAssocID="{D7158EEB-CE52-4F23-83C6-3D3D7513A7E9}" presName="vert1" presStyleCnt="0"/>
      <dgm:spPr/>
    </dgm:pt>
    <dgm:pt modelId="{499BE701-EFEB-4A76-9440-1E61934DAFF2}" type="pres">
      <dgm:prSet presAssocID="{9D268556-D546-445D-8907-5D2B02883BC6}" presName="thickLine" presStyleLbl="alignNode1" presStyleIdx="3" presStyleCnt="5"/>
      <dgm:spPr/>
    </dgm:pt>
    <dgm:pt modelId="{4852A390-62B0-4355-86C5-0BC8557A9AF0}" type="pres">
      <dgm:prSet presAssocID="{9D268556-D546-445D-8907-5D2B02883BC6}" presName="horz1" presStyleCnt="0"/>
      <dgm:spPr/>
    </dgm:pt>
    <dgm:pt modelId="{030F9894-A13C-44B9-AD6A-E0DF16E8E0AB}" type="pres">
      <dgm:prSet presAssocID="{9D268556-D546-445D-8907-5D2B02883BC6}" presName="tx1" presStyleLbl="revTx" presStyleIdx="3" presStyleCnt="5"/>
      <dgm:spPr/>
    </dgm:pt>
    <dgm:pt modelId="{3C2C2B63-26C4-4C05-8079-6E08BA5167C8}" type="pres">
      <dgm:prSet presAssocID="{9D268556-D546-445D-8907-5D2B02883BC6}" presName="vert1" presStyleCnt="0"/>
      <dgm:spPr/>
    </dgm:pt>
    <dgm:pt modelId="{9F1BF7F2-3D90-4B7B-8753-72B00B19E445}" type="pres">
      <dgm:prSet presAssocID="{260D79E2-09D6-4E51-A4A8-F4FC5497C001}" presName="thickLine" presStyleLbl="alignNode1" presStyleIdx="4" presStyleCnt="5"/>
      <dgm:spPr/>
    </dgm:pt>
    <dgm:pt modelId="{E76CE6B9-EF49-4C37-B980-F27DE40BBD11}" type="pres">
      <dgm:prSet presAssocID="{260D79E2-09D6-4E51-A4A8-F4FC5497C001}" presName="horz1" presStyleCnt="0"/>
      <dgm:spPr/>
    </dgm:pt>
    <dgm:pt modelId="{EED1E8D0-AE29-4BC1-BEDC-E09ABF7472CC}" type="pres">
      <dgm:prSet presAssocID="{260D79E2-09D6-4E51-A4A8-F4FC5497C001}" presName="tx1" presStyleLbl="revTx" presStyleIdx="4" presStyleCnt="5"/>
      <dgm:spPr/>
    </dgm:pt>
    <dgm:pt modelId="{1B28115F-66D6-4B9F-AAF4-4DB4437C40FB}" type="pres">
      <dgm:prSet presAssocID="{260D79E2-09D6-4E51-A4A8-F4FC5497C001}" presName="vert1" presStyleCnt="0"/>
      <dgm:spPr/>
    </dgm:pt>
  </dgm:ptLst>
  <dgm:cxnLst>
    <dgm:cxn modelId="{E73E9408-1407-47EF-955E-420B01D129B6}" srcId="{D1CA7D8F-4A0F-41E8-944A-598743640797}" destId="{13B53D18-D199-4180-A01C-7E7CBA4C088E}" srcOrd="1" destOrd="0" parTransId="{5D1B0A9D-FC02-489C-A00D-C412D488937B}" sibTransId="{85F4136E-2B35-43A2-ABCF-925265EC9A1D}"/>
    <dgm:cxn modelId="{D5F4B212-361B-45A3-928C-C88FA37C3DC8}" srcId="{D1CA7D8F-4A0F-41E8-944A-598743640797}" destId="{260D79E2-09D6-4E51-A4A8-F4FC5497C001}" srcOrd="4" destOrd="0" parTransId="{4D4D0DE3-7A09-4776-BF1C-6FDB1680C151}" sibTransId="{25F2FC85-FB9B-4110-9DCE-7074793D7AA5}"/>
    <dgm:cxn modelId="{1EF14224-0319-4BE6-AB69-EED762D9F937}" type="presOf" srcId="{D1CA7D8F-4A0F-41E8-944A-598743640797}" destId="{A06E7213-0A9F-4584-9D9B-3569ED30E599}" srcOrd="0" destOrd="0" presId="urn:microsoft.com/office/officeart/2008/layout/LinedList"/>
    <dgm:cxn modelId="{E26D0730-557F-4D75-AA18-ADCCDF41D26C}" type="presOf" srcId="{B9A365E8-1E5B-44F8-86C8-B11C2B7EF5AE}" destId="{D7B56430-B54E-496A-9198-EA398090DAB6}" srcOrd="0" destOrd="0" presId="urn:microsoft.com/office/officeart/2008/layout/LinedList"/>
    <dgm:cxn modelId="{262C2042-6CE4-4BD4-8F6C-641F22C58483}" type="presOf" srcId="{9D268556-D546-445D-8907-5D2B02883BC6}" destId="{030F9894-A13C-44B9-AD6A-E0DF16E8E0AB}" srcOrd="0" destOrd="0" presId="urn:microsoft.com/office/officeart/2008/layout/LinedList"/>
    <dgm:cxn modelId="{0C172395-1872-4E94-84F0-C511A973D20D}" srcId="{D1CA7D8F-4A0F-41E8-944A-598743640797}" destId="{9D268556-D546-445D-8907-5D2B02883BC6}" srcOrd="3" destOrd="0" parTransId="{807B5FD0-5890-4BC0-9921-EE2CC57604DD}" sibTransId="{49F18E87-4552-435D-BC6E-3C6EDB00C871}"/>
    <dgm:cxn modelId="{6E384099-942D-439B-95C2-C81AF0C97BAD}" srcId="{D1CA7D8F-4A0F-41E8-944A-598743640797}" destId="{B9A365E8-1E5B-44F8-86C8-B11C2B7EF5AE}" srcOrd="0" destOrd="0" parTransId="{4E3B293B-F491-40A0-83D3-9ECA805CB813}" sibTransId="{D6C49797-A10B-4131-A74C-78C591FC7D37}"/>
    <dgm:cxn modelId="{0578F8AE-F3E4-4E13-A167-CB52E3C375A9}" type="presOf" srcId="{13B53D18-D199-4180-A01C-7E7CBA4C088E}" destId="{BD2EAE29-CD6F-4C15-B230-C09CDFEAEED4}" srcOrd="0" destOrd="0" presId="urn:microsoft.com/office/officeart/2008/layout/LinedList"/>
    <dgm:cxn modelId="{500F93E1-76F5-476C-8AA7-9BD35411C589}" type="presOf" srcId="{260D79E2-09D6-4E51-A4A8-F4FC5497C001}" destId="{EED1E8D0-AE29-4BC1-BEDC-E09ABF7472CC}" srcOrd="0" destOrd="0" presId="urn:microsoft.com/office/officeart/2008/layout/LinedList"/>
    <dgm:cxn modelId="{A26021EF-0FED-4DF2-A113-8F73C4C471EF}" type="presOf" srcId="{D7158EEB-CE52-4F23-83C6-3D3D7513A7E9}" destId="{3465AAB0-A06F-4B88-A546-3C64F22CF0B0}" srcOrd="0" destOrd="0" presId="urn:microsoft.com/office/officeart/2008/layout/LinedList"/>
    <dgm:cxn modelId="{53EF53F5-EFD8-43E7-82AC-2BC8346D664F}" srcId="{D1CA7D8F-4A0F-41E8-944A-598743640797}" destId="{D7158EEB-CE52-4F23-83C6-3D3D7513A7E9}" srcOrd="2" destOrd="0" parTransId="{0CDD4C06-EB89-4B40-8426-5D4EB6DED81B}" sibTransId="{401407B8-DB7E-463C-9F79-1725ECE8764E}"/>
    <dgm:cxn modelId="{A29E3626-4DD5-4022-84DA-57D5A1EB15AB}" type="presParOf" srcId="{A06E7213-0A9F-4584-9D9B-3569ED30E599}" destId="{A5D80F65-A542-422A-A1F1-113487EEC4F8}" srcOrd="0" destOrd="0" presId="urn:microsoft.com/office/officeart/2008/layout/LinedList"/>
    <dgm:cxn modelId="{5F3F4C7B-42EA-4417-82A2-4EB6FBC7F9A7}" type="presParOf" srcId="{A06E7213-0A9F-4584-9D9B-3569ED30E599}" destId="{EFAE9D7E-025A-485F-82AE-37E11958E0E2}" srcOrd="1" destOrd="0" presId="urn:microsoft.com/office/officeart/2008/layout/LinedList"/>
    <dgm:cxn modelId="{90970FE3-3BF7-4A88-AA38-94A11AA3085F}" type="presParOf" srcId="{EFAE9D7E-025A-485F-82AE-37E11958E0E2}" destId="{D7B56430-B54E-496A-9198-EA398090DAB6}" srcOrd="0" destOrd="0" presId="urn:microsoft.com/office/officeart/2008/layout/LinedList"/>
    <dgm:cxn modelId="{CD70E5D1-D279-4897-8572-CA3A06C528D3}" type="presParOf" srcId="{EFAE9D7E-025A-485F-82AE-37E11958E0E2}" destId="{38A3F6C4-1F99-4E89-BBC5-ED6E558A5E82}" srcOrd="1" destOrd="0" presId="urn:microsoft.com/office/officeart/2008/layout/LinedList"/>
    <dgm:cxn modelId="{4BE4F508-C134-4D63-A7C0-B05A01CF4DA2}" type="presParOf" srcId="{A06E7213-0A9F-4584-9D9B-3569ED30E599}" destId="{F4FA6985-0FC2-4E68-BD8D-DFEA5362E3A1}" srcOrd="2" destOrd="0" presId="urn:microsoft.com/office/officeart/2008/layout/LinedList"/>
    <dgm:cxn modelId="{12FAC195-8311-43FF-A870-3B5B6B0B3210}" type="presParOf" srcId="{A06E7213-0A9F-4584-9D9B-3569ED30E599}" destId="{4102A946-05D1-4454-96D4-6EDFEDD8AAEF}" srcOrd="3" destOrd="0" presId="urn:microsoft.com/office/officeart/2008/layout/LinedList"/>
    <dgm:cxn modelId="{72AC0798-1D71-4465-BB44-4D64DE05A2EF}" type="presParOf" srcId="{4102A946-05D1-4454-96D4-6EDFEDD8AAEF}" destId="{BD2EAE29-CD6F-4C15-B230-C09CDFEAEED4}" srcOrd="0" destOrd="0" presId="urn:microsoft.com/office/officeart/2008/layout/LinedList"/>
    <dgm:cxn modelId="{497F96B6-0BEB-4D18-BF2C-01E5807FF449}" type="presParOf" srcId="{4102A946-05D1-4454-96D4-6EDFEDD8AAEF}" destId="{EDF3F4E3-E462-4E5D-887C-5C482A6AEF34}" srcOrd="1" destOrd="0" presId="urn:microsoft.com/office/officeart/2008/layout/LinedList"/>
    <dgm:cxn modelId="{EBB868DE-25A5-4DF4-9AD6-E182ADAC786B}" type="presParOf" srcId="{A06E7213-0A9F-4584-9D9B-3569ED30E599}" destId="{9E72087B-9307-474A-882C-9088DF396EBD}" srcOrd="4" destOrd="0" presId="urn:microsoft.com/office/officeart/2008/layout/LinedList"/>
    <dgm:cxn modelId="{4B08F7C2-7978-4768-859E-4A198EE57F14}" type="presParOf" srcId="{A06E7213-0A9F-4584-9D9B-3569ED30E599}" destId="{0BA297FA-EA65-478D-BAC0-ABF62CD6FB0B}" srcOrd="5" destOrd="0" presId="urn:microsoft.com/office/officeart/2008/layout/LinedList"/>
    <dgm:cxn modelId="{4A3FAFF7-9E23-42AB-AF79-848F244F4224}" type="presParOf" srcId="{0BA297FA-EA65-478D-BAC0-ABF62CD6FB0B}" destId="{3465AAB0-A06F-4B88-A546-3C64F22CF0B0}" srcOrd="0" destOrd="0" presId="urn:microsoft.com/office/officeart/2008/layout/LinedList"/>
    <dgm:cxn modelId="{4B8ADA4B-CF26-4E6C-87B6-4A727D8F7673}" type="presParOf" srcId="{0BA297FA-EA65-478D-BAC0-ABF62CD6FB0B}" destId="{5E2D5861-5732-439B-B8A5-55F769A92C6D}" srcOrd="1" destOrd="0" presId="urn:microsoft.com/office/officeart/2008/layout/LinedList"/>
    <dgm:cxn modelId="{DB14A74E-955C-408C-B9AF-7E8A1C28905B}" type="presParOf" srcId="{A06E7213-0A9F-4584-9D9B-3569ED30E599}" destId="{499BE701-EFEB-4A76-9440-1E61934DAFF2}" srcOrd="6" destOrd="0" presId="urn:microsoft.com/office/officeart/2008/layout/LinedList"/>
    <dgm:cxn modelId="{C4F3080B-F318-438C-912F-38386A28A6F5}" type="presParOf" srcId="{A06E7213-0A9F-4584-9D9B-3569ED30E599}" destId="{4852A390-62B0-4355-86C5-0BC8557A9AF0}" srcOrd="7" destOrd="0" presId="urn:microsoft.com/office/officeart/2008/layout/LinedList"/>
    <dgm:cxn modelId="{5094438D-32B6-4E12-9382-A6487CE6AAD6}" type="presParOf" srcId="{4852A390-62B0-4355-86C5-0BC8557A9AF0}" destId="{030F9894-A13C-44B9-AD6A-E0DF16E8E0AB}" srcOrd="0" destOrd="0" presId="urn:microsoft.com/office/officeart/2008/layout/LinedList"/>
    <dgm:cxn modelId="{767E6C08-D009-4870-BEA9-5327B7771AA4}" type="presParOf" srcId="{4852A390-62B0-4355-86C5-0BC8557A9AF0}" destId="{3C2C2B63-26C4-4C05-8079-6E08BA5167C8}" srcOrd="1" destOrd="0" presId="urn:microsoft.com/office/officeart/2008/layout/LinedList"/>
    <dgm:cxn modelId="{0FC198D8-759A-4C28-9DC7-20019872B821}" type="presParOf" srcId="{A06E7213-0A9F-4584-9D9B-3569ED30E599}" destId="{9F1BF7F2-3D90-4B7B-8753-72B00B19E445}" srcOrd="8" destOrd="0" presId="urn:microsoft.com/office/officeart/2008/layout/LinedList"/>
    <dgm:cxn modelId="{4E3B28FC-D287-465D-AD25-D6A978F96885}" type="presParOf" srcId="{A06E7213-0A9F-4584-9D9B-3569ED30E599}" destId="{E76CE6B9-EF49-4C37-B980-F27DE40BBD11}" srcOrd="9" destOrd="0" presId="urn:microsoft.com/office/officeart/2008/layout/LinedList"/>
    <dgm:cxn modelId="{C751B3F2-EE71-46EA-8A21-7B9B3A8B72A5}" type="presParOf" srcId="{E76CE6B9-EF49-4C37-B980-F27DE40BBD11}" destId="{EED1E8D0-AE29-4BC1-BEDC-E09ABF7472CC}" srcOrd="0" destOrd="0" presId="urn:microsoft.com/office/officeart/2008/layout/LinedList"/>
    <dgm:cxn modelId="{1F2579E1-40F4-4134-AFCA-57646DFC720C}" type="presParOf" srcId="{E76CE6B9-EF49-4C37-B980-F27DE40BBD11}" destId="{1B28115F-66D6-4B9F-AAF4-4DB4437C40F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073F66C-976D-4032-92F7-488D19B7050B}" type="doc">
      <dgm:prSet loTypeId="urn:microsoft.com/office/officeart/2016/7/layout/VerticalSolidActionList" loCatId="List" qsTypeId="urn:microsoft.com/office/officeart/2005/8/quickstyle/simple2" qsCatId="simple" csTypeId="urn:microsoft.com/office/officeart/2005/8/colors/colorful2" csCatId="colorful" phldr="1"/>
      <dgm:spPr/>
      <dgm:t>
        <a:bodyPr/>
        <a:lstStyle/>
        <a:p>
          <a:endParaRPr lang="en-US"/>
        </a:p>
      </dgm:t>
    </dgm:pt>
    <dgm:pt modelId="{D5477B2B-3106-4E79-A79E-2140AA8A0976}">
      <dgm:prSet/>
      <dgm:spPr/>
      <dgm:t>
        <a:bodyPr/>
        <a:lstStyle/>
        <a:p>
          <a:r>
            <a:rPr lang="en-US"/>
            <a:t>Mission</a:t>
          </a:r>
        </a:p>
      </dgm:t>
    </dgm:pt>
    <dgm:pt modelId="{3D2A0F3D-D824-4BD6-9037-F34BB9030952}" type="parTrans" cxnId="{35C261DD-967A-40CB-AB6C-2EED2F763BAF}">
      <dgm:prSet/>
      <dgm:spPr/>
      <dgm:t>
        <a:bodyPr/>
        <a:lstStyle/>
        <a:p>
          <a:endParaRPr lang="en-US"/>
        </a:p>
      </dgm:t>
    </dgm:pt>
    <dgm:pt modelId="{02158E17-E604-4908-A760-1AA935DDF266}" type="sibTrans" cxnId="{35C261DD-967A-40CB-AB6C-2EED2F763BAF}">
      <dgm:prSet/>
      <dgm:spPr/>
      <dgm:t>
        <a:bodyPr/>
        <a:lstStyle/>
        <a:p>
          <a:endParaRPr lang="en-US"/>
        </a:p>
      </dgm:t>
    </dgm:pt>
    <dgm:pt modelId="{AE29E326-CD8D-43E1-8315-5C8884C68C3E}">
      <dgm:prSet/>
      <dgm:spPr/>
      <dgm:t>
        <a:bodyPr/>
        <a:lstStyle/>
        <a:p>
          <a:r>
            <a:rPr lang="en-US"/>
            <a:t>Mission: To provide a safe, nurturing, and stimulating environment for children's growth and development.</a:t>
          </a:r>
        </a:p>
      </dgm:t>
    </dgm:pt>
    <dgm:pt modelId="{683BA16F-83BF-4013-AD01-E0A7F795C438}" type="parTrans" cxnId="{594F23AB-DC35-4A07-A501-824E648E813C}">
      <dgm:prSet/>
      <dgm:spPr/>
      <dgm:t>
        <a:bodyPr/>
        <a:lstStyle/>
        <a:p>
          <a:endParaRPr lang="en-US"/>
        </a:p>
      </dgm:t>
    </dgm:pt>
    <dgm:pt modelId="{AEDD5F37-83E5-4E38-8667-AC6C0BB01524}" type="sibTrans" cxnId="{594F23AB-DC35-4A07-A501-824E648E813C}">
      <dgm:prSet/>
      <dgm:spPr/>
      <dgm:t>
        <a:bodyPr/>
        <a:lstStyle/>
        <a:p>
          <a:endParaRPr lang="en-US"/>
        </a:p>
      </dgm:t>
    </dgm:pt>
    <dgm:pt modelId="{D611DBE2-5670-434F-AE67-7607B56273FC}">
      <dgm:prSet/>
      <dgm:spPr/>
      <dgm:t>
        <a:bodyPr/>
        <a:lstStyle/>
        <a:p>
          <a:r>
            <a:rPr lang="en-US"/>
            <a:t>Aim</a:t>
          </a:r>
        </a:p>
      </dgm:t>
    </dgm:pt>
    <dgm:pt modelId="{BE38C012-335F-4602-833B-6D33FF2174E9}" type="parTrans" cxnId="{ADD1E2E1-4175-4075-B467-1FF7B251C092}">
      <dgm:prSet/>
      <dgm:spPr/>
      <dgm:t>
        <a:bodyPr/>
        <a:lstStyle/>
        <a:p>
          <a:endParaRPr lang="en-US"/>
        </a:p>
      </dgm:t>
    </dgm:pt>
    <dgm:pt modelId="{1F09C0F3-5942-4BE5-B124-7C2E4A684A5B}" type="sibTrans" cxnId="{ADD1E2E1-4175-4075-B467-1FF7B251C092}">
      <dgm:prSet/>
      <dgm:spPr/>
      <dgm:t>
        <a:bodyPr/>
        <a:lstStyle/>
        <a:p>
          <a:endParaRPr lang="en-US"/>
        </a:p>
      </dgm:t>
    </dgm:pt>
    <dgm:pt modelId="{9AFB58D5-E0A6-492A-A68C-E391BAFC6506}">
      <dgm:prSet/>
      <dgm:spPr/>
      <dgm:t>
        <a:bodyPr/>
        <a:lstStyle/>
        <a:p>
          <a:r>
            <a:rPr lang="en-US" dirty="0"/>
            <a:t>Aim: Establish a trusted childcare service that supports families and retains customers.</a:t>
          </a:r>
        </a:p>
      </dgm:t>
    </dgm:pt>
    <dgm:pt modelId="{F8D26042-31E0-4A96-8E28-98202C672B8A}" type="parTrans" cxnId="{26CD04D4-EE7A-4C3B-B3EF-24C6B08A219B}">
      <dgm:prSet/>
      <dgm:spPr/>
      <dgm:t>
        <a:bodyPr/>
        <a:lstStyle/>
        <a:p>
          <a:endParaRPr lang="en-US"/>
        </a:p>
      </dgm:t>
    </dgm:pt>
    <dgm:pt modelId="{60D38DC6-4CA7-4FE6-BA66-F4AA0EF2551D}" type="sibTrans" cxnId="{26CD04D4-EE7A-4C3B-B3EF-24C6B08A219B}">
      <dgm:prSet/>
      <dgm:spPr/>
      <dgm:t>
        <a:bodyPr/>
        <a:lstStyle/>
        <a:p>
          <a:endParaRPr lang="en-US"/>
        </a:p>
      </dgm:t>
    </dgm:pt>
    <dgm:pt modelId="{3AF5DE46-D4A5-4B35-90DA-896F9A834BEE}">
      <dgm:prSet/>
      <dgm:spPr/>
      <dgm:t>
        <a:bodyPr/>
        <a:lstStyle/>
        <a:p>
          <a:r>
            <a:rPr lang="en-US"/>
            <a:t>Enroll</a:t>
          </a:r>
        </a:p>
      </dgm:t>
    </dgm:pt>
    <dgm:pt modelId="{6EC71B38-CCCD-4736-AD7A-E47CA427AF1E}" type="parTrans" cxnId="{672AF0B4-CFF4-4F2C-8190-9C35C245BDDA}">
      <dgm:prSet/>
      <dgm:spPr/>
      <dgm:t>
        <a:bodyPr/>
        <a:lstStyle/>
        <a:p>
          <a:endParaRPr lang="en-US"/>
        </a:p>
      </dgm:t>
    </dgm:pt>
    <dgm:pt modelId="{1EE34E64-54CC-4A2A-8866-1FF65F2EFA1B}" type="sibTrans" cxnId="{672AF0B4-CFF4-4F2C-8190-9C35C245BDDA}">
      <dgm:prSet/>
      <dgm:spPr/>
      <dgm:t>
        <a:bodyPr/>
        <a:lstStyle/>
        <a:p>
          <a:endParaRPr lang="en-US"/>
        </a:p>
      </dgm:t>
    </dgm:pt>
    <dgm:pt modelId="{001B1D58-ABB6-428B-8FBE-550438A6F210}">
      <dgm:prSet/>
      <dgm:spPr/>
      <dgm:t>
        <a:bodyPr/>
        <a:lstStyle/>
        <a:p>
          <a:r>
            <a:rPr lang="en-US" dirty="0"/>
            <a:t>Objectives: Enroll 10 children in 3 months, achieve 90% satisfaction. </a:t>
          </a:r>
          <a:r>
            <a:rPr lang="en-GB" b="1" u="sng" dirty="0"/>
            <a:t>Department for Education, 2024. </a:t>
          </a:r>
          <a:endParaRPr lang="en-US" dirty="0"/>
        </a:p>
      </dgm:t>
    </dgm:pt>
    <dgm:pt modelId="{07A75EC0-0354-4B99-8B7B-D27C590CEF96}" type="parTrans" cxnId="{06163582-851B-48E8-9357-A99DCF004FA2}">
      <dgm:prSet/>
      <dgm:spPr/>
      <dgm:t>
        <a:bodyPr/>
        <a:lstStyle/>
        <a:p>
          <a:endParaRPr lang="en-US"/>
        </a:p>
      </dgm:t>
    </dgm:pt>
    <dgm:pt modelId="{76ADCD78-6AC3-497F-B014-6A780D96CCE7}" type="sibTrans" cxnId="{06163582-851B-48E8-9357-A99DCF004FA2}">
      <dgm:prSet/>
      <dgm:spPr/>
      <dgm:t>
        <a:bodyPr/>
        <a:lstStyle/>
        <a:p>
          <a:endParaRPr lang="en-US"/>
        </a:p>
      </dgm:t>
    </dgm:pt>
    <dgm:pt modelId="{DE2DA746-C2FB-45F1-BD52-6037FF2745E3}">
      <dgm:prSet/>
      <dgm:spPr/>
      <dgm:t>
        <a:bodyPr/>
        <a:lstStyle/>
        <a:p>
          <a:r>
            <a:rPr lang="en-US"/>
            <a:t>Class</a:t>
          </a:r>
        </a:p>
      </dgm:t>
    </dgm:pt>
    <dgm:pt modelId="{F163DAB0-1D9C-4571-A06C-B73085BCE379}" type="parTrans" cxnId="{4AE4CAE5-695E-4EC9-82A8-0CB113E705BF}">
      <dgm:prSet/>
      <dgm:spPr/>
      <dgm:t>
        <a:bodyPr/>
        <a:lstStyle/>
        <a:p>
          <a:endParaRPr lang="en-US"/>
        </a:p>
      </dgm:t>
    </dgm:pt>
    <dgm:pt modelId="{F3AAB2AF-0CC6-4E6A-B50C-43906292ED89}" type="sibTrans" cxnId="{4AE4CAE5-695E-4EC9-82A8-0CB113E705BF}">
      <dgm:prSet/>
      <dgm:spPr/>
      <dgm:t>
        <a:bodyPr/>
        <a:lstStyle/>
        <a:p>
          <a:endParaRPr lang="en-US"/>
        </a:p>
      </dgm:t>
    </dgm:pt>
    <dgm:pt modelId="{D5C6350F-DB69-4CDE-A1A4-37AD3F5E4181}">
      <dgm:prSet/>
      <dgm:spPr/>
      <dgm:t>
        <a:bodyPr/>
        <a:lstStyle/>
        <a:p>
          <a:r>
            <a:rPr lang="en-US" dirty="0"/>
            <a:t>USP: Small class sizes, flexible hours, tailored curriculum.</a:t>
          </a:r>
        </a:p>
      </dgm:t>
    </dgm:pt>
    <dgm:pt modelId="{37866BCD-C615-4716-89E1-A133D704F0C6}" type="parTrans" cxnId="{CBB5CA7D-8C57-4E19-B065-9C6F76045786}">
      <dgm:prSet/>
      <dgm:spPr/>
      <dgm:t>
        <a:bodyPr/>
        <a:lstStyle/>
        <a:p>
          <a:endParaRPr lang="en-US"/>
        </a:p>
      </dgm:t>
    </dgm:pt>
    <dgm:pt modelId="{CF5D38CD-86AD-4807-86D9-A6793614726C}" type="sibTrans" cxnId="{CBB5CA7D-8C57-4E19-B065-9C6F76045786}">
      <dgm:prSet/>
      <dgm:spPr/>
      <dgm:t>
        <a:bodyPr/>
        <a:lstStyle/>
        <a:p>
          <a:endParaRPr lang="en-US"/>
        </a:p>
      </dgm:t>
    </dgm:pt>
    <dgm:pt modelId="{7AF0F2F2-88A5-460C-99BF-A7096F5E610F}" type="pres">
      <dgm:prSet presAssocID="{D073F66C-976D-4032-92F7-488D19B7050B}" presName="Name0" presStyleCnt="0">
        <dgm:presLayoutVars>
          <dgm:dir/>
          <dgm:animLvl val="lvl"/>
          <dgm:resizeHandles val="exact"/>
        </dgm:presLayoutVars>
      </dgm:prSet>
      <dgm:spPr/>
    </dgm:pt>
    <dgm:pt modelId="{21515180-1362-4D62-8AA8-57CB64DED299}" type="pres">
      <dgm:prSet presAssocID="{D5477B2B-3106-4E79-A79E-2140AA8A0976}" presName="linNode" presStyleCnt="0"/>
      <dgm:spPr/>
    </dgm:pt>
    <dgm:pt modelId="{5B6500E1-1755-426D-96E8-87FA630B97A3}" type="pres">
      <dgm:prSet presAssocID="{D5477B2B-3106-4E79-A79E-2140AA8A0976}" presName="parentText" presStyleLbl="alignNode1" presStyleIdx="0" presStyleCnt="4">
        <dgm:presLayoutVars>
          <dgm:chMax val="1"/>
          <dgm:bulletEnabled/>
        </dgm:presLayoutVars>
      </dgm:prSet>
      <dgm:spPr/>
    </dgm:pt>
    <dgm:pt modelId="{A8A67E0B-7D1D-4870-95EE-3991CD837B30}" type="pres">
      <dgm:prSet presAssocID="{D5477B2B-3106-4E79-A79E-2140AA8A0976}" presName="descendantText" presStyleLbl="alignAccFollowNode1" presStyleIdx="0" presStyleCnt="4">
        <dgm:presLayoutVars>
          <dgm:bulletEnabled/>
        </dgm:presLayoutVars>
      </dgm:prSet>
      <dgm:spPr/>
    </dgm:pt>
    <dgm:pt modelId="{0AFB425B-8796-48A3-B6B2-FB3FEFACB328}" type="pres">
      <dgm:prSet presAssocID="{02158E17-E604-4908-A760-1AA935DDF266}" presName="sp" presStyleCnt="0"/>
      <dgm:spPr/>
    </dgm:pt>
    <dgm:pt modelId="{63F8BA3F-22A9-4306-B3BE-B7A9DB7940C9}" type="pres">
      <dgm:prSet presAssocID="{D611DBE2-5670-434F-AE67-7607B56273FC}" presName="linNode" presStyleCnt="0"/>
      <dgm:spPr/>
    </dgm:pt>
    <dgm:pt modelId="{1619CF9B-B3F7-4E89-9864-D1AF6C0F9505}" type="pres">
      <dgm:prSet presAssocID="{D611DBE2-5670-434F-AE67-7607B56273FC}" presName="parentText" presStyleLbl="alignNode1" presStyleIdx="1" presStyleCnt="4">
        <dgm:presLayoutVars>
          <dgm:chMax val="1"/>
          <dgm:bulletEnabled/>
        </dgm:presLayoutVars>
      </dgm:prSet>
      <dgm:spPr/>
    </dgm:pt>
    <dgm:pt modelId="{C0828817-A565-43CF-AA26-E0A167BE4AFF}" type="pres">
      <dgm:prSet presAssocID="{D611DBE2-5670-434F-AE67-7607B56273FC}" presName="descendantText" presStyleLbl="alignAccFollowNode1" presStyleIdx="1" presStyleCnt="4">
        <dgm:presLayoutVars>
          <dgm:bulletEnabled/>
        </dgm:presLayoutVars>
      </dgm:prSet>
      <dgm:spPr/>
    </dgm:pt>
    <dgm:pt modelId="{A9EE0291-0F1C-47E5-89A6-2053E68BBEA2}" type="pres">
      <dgm:prSet presAssocID="{1F09C0F3-5942-4BE5-B124-7C2E4A684A5B}" presName="sp" presStyleCnt="0"/>
      <dgm:spPr/>
    </dgm:pt>
    <dgm:pt modelId="{13915951-2518-475E-8DEB-A3E528A7B4C8}" type="pres">
      <dgm:prSet presAssocID="{3AF5DE46-D4A5-4B35-90DA-896F9A834BEE}" presName="linNode" presStyleCnt="0"/>
      <dgm:spPr/>
    </dgm:pt>
    <dgm:pt modelId="{4A879176-5BF9-4479-8A76-D8DF47BBC8E8}" type="pres">
      <dgm:prSet presAssocID="{3AF5DE46-D4A5-4B35-90DA-896F9A834BEE}" presName="parentText" presStyleLbl="alignNode1" presStyleIdx="2" presStyleCnt="4">
        <dgm:presLayoutVars>
          <dgm:chMax val="1"/>
          <dgm:bulletEnabled/>
        </dgm:presLayoutVars>
      </dgm:prSet>
      <dgm:spPr/>
    </dgm:pt>
    <dgm:pt modelId="{A99A9B7F-2B0D-41A6-BF66-C414C6265733}" type="pres">
      <dgm:prSet presAssocID="{3AF5DE46-D4A5-4B35-90DA-896F9A834BEE}" presName="descendantText" presStyleLbl="alignAccFollowNode1" presStyleIdx="2" presStyleCnt="4">
        <dgm:presLayoutVars>
          <dgm:bulletEnabled/>
        </dgm:presLayoutVars>
      </dgm:prSet>
      <dgm:spPr/>
    </dgm:pt>
    <dgm:pt modelId="{791E269F-7ADE-43EC-96BE-C1B88F371346}" type="pres">
      <dgm:prSet presAssocID="{1EE34E64-54CC-4A2A-8866-1FF65F2EFA1B}" presName="sp" presStyleCnt="0"/>
      <dgm:spPr/>
    </dgm:pt>
    <dgm:pt modelId="{F4B2604E-A8C0-4782-BE93-19217F7CBCF5}" type="pres">
      <dgm:prSet presAssocID="{DE2DA746-C2FB-45F1-BD52-6037FF2745E3}" presName="linNode" presStyleCnt="0"/>
      <dgm:spPr/>
    </dgm:pt>
    <dgm:pt modelId="{90617EEA-9DE6-4796-A98F-A9B044FD05D3}" type="pres">
      <dgm:prSet presAssocID="{DE2DA746-C2FB-45F1-BD52-6037FF2745E3}" presName="parentText" presStyleLbl="alignNode1" presStyleIdx="3" presStyleCnt="4">
        <dgm:presLayoutVars>
          <dgm:chMax val="1"/>
          <dgm:bulletEnabled/>
        </dgm:presLayoutVars>
      </dgm:prSet>
      <dgm:spPr/>
    </dgm:pt>
    <dgm:pt modelId="{965ACD2A-E85E-43A6-BED5-107DE4071368}" type="pres">
      <dgm:prSet presAssocID="{DE2DA746-C2FB-45F1-BD52-6037FF2745E3}" presName="descendantText" presStyleLbl="alignAccFollowNode1" presStyleIdx="3" presStyleCnt="4">
        <dgm:presLayoutVars>
          <dgm:bulletEnabled/>
        </dgm:presLayoutVars>
      </dgm:prSet>
      <dgm:spPr/>
    </dgm:pt>
  </dgm:ptLst>
  <dgm:cxnLst>
    <dgm:cxn modelId="{0FED0762-8E17-41CD-87BB-A500C949A1E4}" type="presOf" srcId="{D5477B2B-3106-4E79-A79E-2140AA8A0976}" destId="{5B6500E1-1755-426D-96E8-87FA630B97A3}" srcOrd="0" destOrd="0" presId="urn:microsoft.com/office/officeart/2016/7/layout/VerticalSolidActionList"/>
    <dgm:cxn modelId="{8F085F42-A402-4B1F-8BA2-1F15639E83EB}" type="presOf" srcId="{AE29E326-CD8D-43E1-8315-5C8884C68C3E}" destId="{A8A67E0B-7D1D-4870-95EE-3991CD837B30}" srcOrd="0" destOrd="0" presId="urn:microsoft.com/office/officeart/2016/7/layout/VerticalSolidActionList"/>
    <dgm:cxn modelId="{AA2EA36D-9E53-4272-82A6-29AE1AB7A9D0}" type="presOf" srcId="{D5C6350F-DB69-4CDE-A1A4-37AD3F5E4181}" destId="{965ACD2A-E85E-43A6-BED5-107DE4071368}" srcOrd="0" destOrd="0" presId="urn:microsoft.com/office/officeart/2016/7/layout/VerticalSolidActionList"/>
    <dgm:cxn modelId="{EB4AFD58-8FE2-460B-ACF1-DFDBB2B8E320}" type="presOf" srcId="{D611DBE2-5670-434F-AE67-7607B56273FC}" destId="{1619CF9B-B3F7-4E89-9864-D1AF6C0F9505}" srcOrd="0" destOrd="0" presId="urn:microsoft.com/office/officeart/2016/7/layout/VerticalSolidActionList"/>
    <dgm:cxn modelId="{CBB5CA7D-8C57-4E19-B065-9C6F76045786}" srcId="{DE2DA746-C2FB-45F1-BD52-6037FF2745E3}" destId="{D5C6350F-DB69-4CDE-A1A4-37AD3F5E4181}" srcOrd="0" destOrd="0" parTransId="{37866BCD-C615-4716-89E1-A133D704F0C6}" sibTransId="{CF5D38CD-86AD-4807-86D9-A6793614726C}"/>
    <dgm:cxn modelId="{06163582-851B-48E8-9357-A99DCF004FA2}" srcId="{3AF5DE46-D4A5-4B35-90DA-896F9A834BEE}" destId="{001B1D58-ABB6-428B-8FBE-550438A6F210}" srcOrd="0" destOrd="0" parTransId="{07A75EC0-0354-4B99-8B7B-D27C590CEF96}" sibTransId="{76ADCD78-6AC3-497F-B014-6A780D96CCE7}"/>
    <dgm:cxn modelId="{DCABDB96-9D73-4480-B21D-7C0DF74ED1B0}" type="presOf" srcId="{DE2DA746-C2FB-45F1-BD52-6037FF2745E3}" destId="{90617EEA-9DE6-4796-A98F-A9B044FD05D3}" srcOrd="0" destOrd="0" presId="urn:microsoft.com/office/officeart/2016/7/layout/VerticalSolidActionList"/>
    <dgm:cxn modelId="{F3E0959C-DFE3-4D90-91BB-89D4FA48BFA5}" type="presOf" srcId="{9AFB58D5-E0A6-492A-A68C-E391BAFC6506}" destId="{C0828817-A565-43CF-AA26-E0A167BE4AFF}" srcOrd="0" destOrd="0" presId="urn:microsoft.com/office/officeart/2016/7/layout/VerticalSolidActionList"/>
    <dgm:cxn modelId="{594F23AB-DC35-4A07-A501-824E648E813C}" srcId="{D5477B2B-3106-4E79-A79E-2140AA8A0976}" destId="{AE29E326-CD8D-43E1-8315-5C8884C68C3E}" srcOrd="0" destOrd="0" parTransId="{683BA16F-83BF-4013-AD01-E0A7F795C438}" sibTransId="{AEDD5F37-83E5-4E38-8667-AC6C0BB01524}"/>
    <dgm:cxn modelId="{150E7BAC-D77B-486B-B198-4847F1118CBA}" type="presOf" srcId="{D073F66C-976D-4032-92F7-488D19B7050B}" destId="{7AF0F2F2-88A5-460C-99BF-A7096F5E610F}" srcOrd="0" destOrd="0" presId="urn:microsoft.com/office/officeart/2016/7/layout/VerticalSolidActionList"/>
    <dgm:cxn modelId="{672AF0B4-CFF4-4F2C-8190-9C35C245BDDA}" srcId="{D073F66C-976D-4032-92F7-488D19B7050B}" destId="{3AF5DE46-D4A5-4B35-90DA-896F9A834BEE}" srcOrd="2" destOrd="0" parTransId="{6EC71B38-CCCD-4736-AD7A-E47CA427AF1E}" sibTransId="{1EE34E64-54CC-4A2A-8866-1FF65F2EFA1B}"/>
    <dgm:cxn modelId="{F91F11C8-994C-4DE7-B76F-B0C6B9474A86}" type="presOf" srcId="{001B1D58-ABB6-428B-8FBE-550438A6F210}" destId="{A99A9B7F-2B0D-41A6-BF66-C414C6265733}" srcOrd="0" destOrd="0" presId="urn:microsoft.com/office/officeart/2016/7/layout/VerticalSolidActionList"/>
    <dgm:cxn modelId="{13DF08D3-76B1-4543-9D49-9776247F033D}" type="presOf" srcId="{3AF5DE46-D4A5-4B35-90DA-896F9A834BEE}" destId="{4A879176-5BF9-4479-8A76-D8DF47BBC8E8}" srcOrd="0" destOrd="0" presId="urn:microsoft.com/office/officeart/2016/7/layout/VerticalSolidActionList"/>
    <dgm:cxn modelId="{26CD04D4-EE7A-4C3B-B3EF-24C6B08A219B}" srcId="{D611DBE2-5670-434F-AE67-7607B56273FC}" destId="{9AFB58D5-E0A6-492A-A68C-E391BAFC6506}" srcOrd="0" destOrd="0" parTransId="{F8D26042-31E0-4A96-8E28-98202C672B8A}" sibTransId="{60D38DC6-4CA7-4FE6-BA66-F4AA0EF2551D}"/>
    <dgm:cxn modelId="{35C261DD-967A-40CB-AB6C-2EED2F763BAF}" srcId="{D073F66C-976D-4032-92F7-488D19B7050B}" destId="{D5477B2B-3106-4E79-A79E-2140AA8A0976}" srcOrd="0" destOrd="0" parTransId="{3D2A0F3D-D824-4BD6-9037-F34BB9030952}" sibTransId="{02158E17-E604-4908-A760-1AA935DDF266}"/>
    <dgm:cxn modelId="{ADD1E2E1-4175-4075-B467-1FF7B251C092}" srcId="{D073F66C-976D-4032-92F7-488D19B7050B}" destId="{D611DBE2-5670-434F-AE67-7607B56273FC}" srcOrd="1" destOrd="0" parTransId="{BE38C012-335F-4602-833B-6D33FF2174E9}" sibTransId="{1F09C0F3-5942-4BE5-B124-7C2E4A684A5B}"/>
    <dgm:cxn modelId="{4AE4CAE5-695E-4EC9-82A8-0CB113E705BF}" srcId="{D073F66C-976D-4032-92F7-488D19B7050B}" destId="{DE2DA746-C2FB-45F1-BD52-6037FF2745E3}" srcOrd="3" destOrd="0" parTransId="{F163DAB0-1D9C-4571-A06C-B73085BCE379}" sibTransId="{F3AAB2AF-0CC6-4E6A-B50C-43906292ED89}"/>
    <dgm:cxn modelId="{5917A8D9-FF71-411C-9B14-21BAABFAA4E6}" type="presParOf" srcId="{7AF0F2F2-88A5-460C-99BF-A7096F5E610F}" destId="{21515180-1362-4D62-8AA8-57CB64DED299}" srcOrd="0" destOrd="0" presId="urn:microsoft.com/office/officeart/2016/7/layout/VerticalSolidActionList"/>
    <dgm:cxn modelId="{393AB700-4BFC-49F7-9496-41BEFC7B617B}" type="presParOf" srcId="{21515180-1362-4D62-8AA8-57CB64DED299}" destId="{5B6500E1-1755-426D-96E8-87FA630B97A3}" srcOrd="0" destOrd="0" presId="urn:microsoft.com/office/officeart/2016/7/layout/VerticalSolidActionList"/>
    <dgm:cxn modelId="{B3F892F9-7EE9-4027-8D35-9E0348D45CBC}" type="presParOf" srcId="{21515180-1362-4D62-8AA8-57CB64DED299}" destId="{A8A67E0B-7D1D-4870-95EE-3991CD837B30}" srcOrd="1" destOrd="0" presId="urn:microsoft.com/office/officeart/2016/7/layout/VerticalSolidActionList"/>
    <dgm:cxn modelId="{6FC7B719-5765-49F4-9D41-06E77F76A3B0}" type="presParOf" srcId="{7AF0F2F2-88A5-460C-99BF-A7096F5E610F}" destId="{0AFB425B-8796-48A3-B6B2-FB3FEFACB328}" srcOrd="1" destOrd="0" presId="urn:microsoft.com/office/officeart/2016/7/layout/VerticalSolidActionList"/>
    <dgm:cxn modelId="{9C9CC725-A70B-4E72-9EEA-14D1E8638DF7}" type="presParOf" srcId="{7AF0F2F2-88A5-460C-99BF-A7096F5E610F}" destId="{63F8BA3F-22A9-4306-B3BE-B7A9DB7940C9}" srcOrd="2" destOrd="0" presId="urn:microsoft.com/office/officeart/2016/7/layout/VerticalSolidActionList"/>
    <dgm:cxn modelId="{0BC44898-CCDC-4961-8B2B-1489036BC913}" type="presParOf" srcId="{63F8BA3F-22A9-4306-B3BE-B7A9DB7940C9}" destId="{1619CF9B-B3F7-4E89-9864-D1AF6C0F9505}" srcOrd="0" destOrd="0" presId="urn:microsoft.com/office/officeart/2016/7/layout/VerticalSolidActionList"/>
    <dgm:cxn modelId="{F30A542E-C259-40BA-84DB-BAF0E2EAA061}" type="presParOf" srcId="{63F8BA3F-22A9-4306-B3BE-B7A9DB7940C9}" destId="{C0828817-A565-43CF-AA26-E0A167BE4AFF}" srcOrd="1" destOrd="0" presId="urn:microsoft.com/office/officeart/2016/7/layout/VerticalSolidActionList"/>
    <dgm:cxn modelId="{ACC45B86-E338-40F1-B809-76E0824B6FF6}" type="presParOf" srcId="{7AF0F2F2-88A5-460C-99BF-A7096F5E610F}" destId="{A9EE0291-0F1C-47E5-89A6-2053E68BBEA2}" srcOrd="3" destOrd="0" presId="urn:microsoft.com/office/officeart/2016/7/layout/VerticalSolidActionList"/>
    <dgm:cxn modelId="{FD65B30A-B274-4552-823C-29196D621659}" type="presParOf" srcId="{7AF0F2F2-88A5-460C-99BF-A7096F5E610F}" destId="{13915951-2518-475E-8DEB-A3E528A7B4C8}" srcOrd="4" destOrd="0" presId="urn:microsoft.com/office/officeart/2016/7/layout/VerticalSolidActionList"/>
    <dgm:cxn modelId="{B3BC1687-0D2A-4892-A46E-ED767519522F}" type="presParOf" srcId="{13915951-2518-475E-8DEB-A3E528A7B4C8}" destId="{4A879176-5BF9-4479-8A76-D8DF47BBC8E8}" srcOrd="0" destOrd="0" presId="urn:microsoft.com/office/officeart/2016/7/layout/VerticalSolidActionList"/>
    <dgm:cxn modelId="{C7128695-A02F-42C0-9011-7DD4E0D2ABBB}" type="presParOf" srcId="{13915951-2518-475E-8DEB-A3E528A7B4C8}" destId="{A99A9B7F-2B0D-41A6-BF66-C414C6265733}" srcOrd="1" destOrd="0" presId="urn:microsoft.com/office/officeart/2016/7/layout/VerticalSolidActionList"/>
    <dgm:cxn modelId="{07A83B69-3270-4CEB-8F8A-F0B8A13010EA}" type="presParOf" srcId="{7AF0F2F2-88A5-460C-99BF-A7096F5E610F}" destId="{791E269F-7ADE-43EC-96BE-C1B88F371346}" srcOrd="5" destOrd="0" presId="urn:microsoft.com/office/officeart/2016/7/layout/VerticalSolidActionList"/>
    <dgm:cxn modelId="{5FE25F9F-7883-4C65-AE5F-EF079F5F0397}" type="presParOf" srcId="{7AF0F2F2-88A5-460C-99BF-A7096F5E610F}" destId="{F4B2604E-A8C0-4782-BE93-19217F7CBCF5}" srcOrd="6" destOrd="0" presId="urn:microsoft.com/office/officeart/2016/7/layout/VerticalSolidActionList"/>
    <dgm:cxn modelId="{F90CE871-E851-450B-9BB8-E0492AE06823}" type="presParOf" srcId="{F4B2604E-A8C0-4782-BE93-19217F7CBCF5}" destId="{90617EEA-9DE6-4796-A98F-A9B044FD05D3}" srcOrd="0" destOrd="0" presId="urn:microsoft.com/office/officeart/2016/7/layout/VerticalSolidActionList"/>
    <dgm:cxn modelId="{9F645E49-3873-450C-890E-8353E1D106AC}" type="presParOf" srcId="{F4B2604E-A8C0-4782-BE93-19217F7CBCF5}" destId="{965ACD2A-E85E-43A6-BED5-107DE4071368}" srcOrd="1" destOrd="0" presId="urn:microsoft.com/office/officeart/2016/7/layout/VerticalSolidAction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99EC834-3A32-41AC-BE4A-037ACDE2044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43350D69-E2A8-4D05-AD2B-EAE7917CD840}">
      <dgm:prSet/>
      <dgm:spPr/>
      <dgm:t>
        <a:bodyPr/>
        <a:lstStyle/>
        <a:p>
          <a:r>
            <a:rPr lang="en-US"/>
            <a:t>Potential Threat: Health-related closures (e.g., illness outbreaks) or competition.</a:t>
          </a:r>
        </a:p>
      </dgm:t>
    </dgm:pt>
    <dgm:pt modelId="{28370C60-1B76-440B-9511-09C61254CBEE}" type="parTrans" cxnId="{5E276C07-79D2-4FF1-8326-778750D461C0}">
      <dgm:prSet/>
      <dgm:spPr/>
      <dgm:t>
        <a:bodyPr/>
        <a:lstStyle/>
        <a:p>
          <a:endParaRPr lang="en-US"/>
        </a:p>
      </dgm:t>
    </dgm:pt>
    <dgm:pt modelId="{805D483C-8CC5-4069-95ED-530033F30979}" type="sibTrans" cxnId="{5E276C07-79D2-4FF1-8326-778750D461C0}">
      <dgm:prSet/>
      <dgm:spPr/>
      <dgm:t>
        <a:bodyPr/>
        <a:lstStyle/>
        <a:p>
          <a:endParaRPr lang="en-US"/>
        </a:p>
      </dgm:t>
    </dgm:pt>
    <dgm:pt modelId="{8C32755C-F756-424E-8727-C522D545771B}">
      <dgm:prSet/>
      <dgm:spPr/>
      <dgm:t>
        <a:bodyPr/>
        <a:lstStyle/>
        <a:p>
          <a:r>
            <a:rPr lang="en-US"/>
            <a:t>Mitigation: Strict hygiene, transparency with parents, contingency funds.</a:t>
          </a:r>
        </a:p>
      </dgm:t>
    </dgm:pt>
    <dgm:pt modelId="{7D6BB4BD-00DC-4CD3-9335-CAEC13C978CB}" type="parTrans" cxnId="{C62333A4-9AAA-4051-B232-4740B00E652C}">
      <dgm:prSet/>
      <dgm:spPr/>
      <dgm:t>
        <a:bodyPr/>
        <a:lstStyle/>
        <a:p>
          <a:endParaRPr lang="en-US"/>
        </a:p>
      </dgm:t>
    </dgm:pt>
    <dgm:pt modelId="{352208C4-F942-416D-8068-89B906D5B24A}" type="sibTrans" cxnId="{C62333A4-9AAA-4051-B232-4740B00E652C}">
      <dgm:prSet/>
      <dgm:spPr/>
      <dgm:t>
        <a:bodyPr/>
        <a:lstStyle/>
        <a:p>
          <a:endParaRPr lang="en-US"/>
        </a:p>
      </dgm:t>
    </dgm:pt>
    <dgm:pt modelId="{CD4E0BA4-CFED-48AD-B4B8-C0DDAC5077AF}" type="pres">
      <dgm:prSet presAssocID="{B99EC834-3A32-41AC-BE4A-037ACDE2044F}" presName="linear" presStyleCnt="0">
        <dgm:presLayoutVars>
          <dgm:animLvl val="lvl"/>
          <dgm:resizeHandles val="exact"/>
        </dgm:presLayoutVars>
      </dgm:prSet>
      <dgm:spPr/>
    </dgm:pt>
    <dgm:pt modelId="{0932EA2C-4678-4503-91C7-0A19756C3053}" type="pres">
      <dgm:prSet presAssocID="{43350D69-E2A8-4D05-AD2B-EAE7917CD840}" presName="parentText" presStyleLbl="node1" presStyleIdx="0" presStyleCnt="2">
        <dgm:presLayoutVars>
          <dgm:chMax val="0"/>
          <dgm:bulletEnabled val="1"/>
        </dgm:presLayoutVars>
      </dgm:prSet>
      <dgm:spPr/>
    </dgm:pt>
    <dgm:pt modelId="{69090436-571A-4411-A37B-4A263C137719}" type="pres">
      <dgm:prSet presAssocID="{805D483C-8CC5-4069-95ED-530033F30979}" presName="spacer" presStyleCnt="0"/>
      <dgm:spPr/>
    </dgm:pt>
    <dgm:pt modelId="{D4F4067B-1CFA-400B-B949-DBEC4FAD39C4}" type="pres">
      <dgm:prSet presAssocID="{8C32755C-F756-424E-8727-C522D545771B}" presName="parentText" presStyleLbl="node1" presStyleIdx="1" presStyleCnt="2">
        <dgm:presLayoutVars>
          <dgm:chMax val="0"/>
          <dgm:bulletEnabled val="1"/>
        </dgm:presLayoutVars>
      </dgm:prSet>
      <dgm:spPr/>
    </dgm:pt>
  </dgm:ptLst>
  <dgm:cxnLst>
    <dgm:cxn modelId="{5E276C07-79D2-4FF1-8326-778750D461C0}" srcId="{B99EC834-3A32-41AC-BE4A-037ACDE2044F}" destId="{43350D69-E2A8-4D05-AD2B-EAE7917CD840}" srcOrd="0" destOrd="0" parTransId="{28370C60-1B76-440B-9511-09C61254CBEE}" sibTransId="{805D483C-8CC5-4069-95ED-530033F30979}"/>
    <dgm:cxn modelId="{C87F695B-3913-411F-8D14-F5A6A48566FE}" type="presOf" srcId="{43350D69-E2A8-4D05-AD2B-EAE7917CD840}" destId="{0932EA2C-4678-4503-91C7-0A19756C3053}" srcOrd="0" destOrd="0" presId="urn:microsoft.com/office/officeart/2005/8/layout/vList2"/>
    <dgm:cxn modelId="{C62333A4-9AAA-4051-B232-4740B00E652C}" srcId="{B99EC834-3A32-41AC-BE4A-037ACDE2044F}" destId="{8C32755C-F756-424E-8727-C522D545771B}" srcOrd="1" destOrd="0" parTransId="{7D6BB4BD-00DC-4CD3-9335-CAEC13C978CB}" sibTransId="{352208C4-F942-416D-8068-89B906D5B24A}"/>
    <dgm:cxn modelId="{C43BEBDF-BE11-4CA5-AD11-7164FBAEF30B}" type="presOf" srcId="{8C32755C-F756-424E-8727-C522D545771B}" destId="{D4F4067B-1CFA-400B-B949-DBEC4FAD39C4}" srcOrd="0" destOrd="0" presId="urn:microsoft.com/office/officeart/2005/8/layout/vList2"/>
    <dgm:cxn modelId="{480A27EA-72C3-481D-A564-ECCFC12C70C5}" type="presOf" srcId="{B99EC834-3A32-41AC-BE4A-037ACDE2044F}" destId="{CD4E0BA4-CFED-48AD-B4B8-C0DDAC5077AF}" srcOrd="0" destOrd="0" presId="urn:microsoft.com/office/officeart/2005/8/layout/vList2"/>
    <dgm:cxn modelId="{178ADABA-7533-442F-9C2D-0C5D9E519D00}" type="presParOf" srcId="{CD4E0BA4-CFED-48AD-B4B8-C0DDAC5077AF}" destId="{0932EA2C-4678-4503-91C7-0A19756C3053}" srcOrd="0" destOrd="0" presId="urn:microsoft.com/office/officeart/2005/8/layout/vList2"/>
    <dgm:cxn modelId="{081ECD9A-50F3-448B-AAD9-87A6A4D52E3E}" type="presParOf" srcId="{CD4E0BA4-CFED-48AD-B4B8-C0DDAC5077AF}" destId="{69090436-571A-4411-A37B-4A263C137719}" srcOrd="1" destOrd="0" presId="urn:microsoft.com/office/officeart/2005/8/layout/vList2"/>
    <dgm:cxn modelId="{B1017168-F5E6-4DF8-ABF5-7FDEBE619E32}" type="presParOf" srcId="{CD4E0BA4-CFED-48AD-B4B8-C0DDAC5077AF}" destId="{D4F4067B-1CFA-400B-B949-DBEC4FAD39C4}"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44BA4E-76F8-436E-80E7-3539EC3FB0A7}">
      <dsp:nvSpPr>
        <dsp:cNvPr id="0" name=""/>
        <dsp:cNvSpPr/>
      </dsp:nvSpPr>
      <dsp:spPr>
        <a:xfrm>
          <a:off x="0" y="0"/>
          <a:ext cx="3993357" cy="0"/>
        </a:xfrm>
        <a:prstGeom prst="lin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843C67E4-32F8-4BD3-B83D-BFA37B427A6E}">
      <dsp:nvSpPr>
        <dsp:cNvPr id="0" name=""/>
        <dsp:cNvSpPr/>
      </dsp:nvSpPr>
      <dsp:spPr>
        <a:xfrm>
          <a:off x="0" y="0"/>
          <a:ext cx="3993357" cy="19597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t>Naima Bright Beginnings Childcare will provide professional childminding services for children aged 6 months to 12 years.</a:t>
          </a:r>
        </a:p>
      </dsp:txBody>
      <dsp:txXfrm>
        <a:off x="0" y="0"/>
        <a:ext cx="3993357" cy="1959768"/>
      </dsp:txXfrm>
    </dsp:sp>
    <dsp:sp modelId="{5F7377CC-60B4-4D84-BD14-73AF8852565F}">
      <dsp:nvSpPr>
        <dsp:cNvPr id="0" name=""/>
        <dsp:cNvSpPr/>
      </dsp:nvSpPr>
      <dsp:spPr>
        <a:xfrm>
          <a:off x="0" y="1959768"/>
          <a:ext cx="3993357" cy="0"/>
        </a:xfrm>
        <a:prstGeom prst="lin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65A0B267-1B9F-472A-8C45-DB1A2633BF0D}">
      <dsp:nvSpPr>
        <dsp:cNvPr id="0" name=""/>
        <dsp:cNvSpPr/>
      </dsp:nvSpPr>
      <dsp:spPr>
        <a:xfrm>
          <a:off x="0" y="1959768"/>
          <a:ext cx="3993357" cy="19597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t>Our service focuses on nurturing, educational care, healthy eating habits, with flexible hours for working parents, small class sizes, age-appropriate learning activities and creating an inviting, playful space for the child.</a:t>
          </a:r>
        </a:p>
        <a:p>
          <a:pPr marL="0" lvl="0" indent="0" algn="l" defTabSz="755650">
            <a:lnSpc>
              <a:spcPct val="90000"/>
            </a:lnSpc>
            <a:spcBef>
              <a:spcPct val="0"/>
            </a:spcBef>
            <a:spcAft>
              <a:spcPct val="35000"/>
            </a:spcAft>
            <a:buNone/>
          </a:pPr>
          <a:r>
            <a:rPr lang="en-US" sz="1700" kern="1200" dirty="0"/>
            <a:t>     </a:t>
          </a:r>
          <a:r>
            <a:rPr lang="en-GB" sz="1700" kern="1200" dirty="0"/>
            <a:t>Dalli, C., 2014. </a:t>
          </a:r>
          <a:endParaRPr lang="en-US" sz="1700" kern="1200" dirty="0"/>
        </a:p>
      </dsp:txBody>
      <dsp:txXfrm>
        <a:off x="0" y="1959768"/>
        <a:ext cx="3993357" cy="19597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D80F65-A542-422A-A1F1-113487EEC4F8}">
      <dsp:nvSpPr>
        <dsp:cNvPr id="0" name=""/>
        <dsp:cNvSpPr/>
      </dsp:nvSpPr>
      <dsp:spPr>
        <a:xfrm>
          <a:off x="0" y="445"/>
          <a:ext cx="3813560" cy="0"/>
        </a:xfrm>
        <a:prstGeom prst="lin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D7B56430-B54E-496A-9198-EA398090DAB6}">
      <dsp:nvSpPr>
        <dsp:cNvPr id="0" name=""/>
        <dsp:cNvSpPr/>
      </dsp:nvSpPr>
      <dsp:spPr>
        <a:xfrm>
          <a:off x="0" y="445"/>
          <a:ext cx="3813560" cy="730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Business Name: Naima Bright Beginnings Childcare</a:t>
          </a:r>
        </a:p>
      </dsp:txBody>
      <dsp:txXfrm>
        <a:off x="0" y="445"/>
        <a:ext cx="3813560" cy="730071"/>
      </dsp:txXfrm>
    </dsp:sp>
    <dsp:sp modelId="{F4FA6985-0FC2-4E68-BD8D-DFEA5362E3A1}">
      <dsp:nvSpPr>
        <dsp:cNvPr id="0" name=""/>
        <dsp:cNvSpPr/>
      </dsp:nvSpPr>
      <dsp:spPr>
        <a:xfrm>
          <a:off x="0" y="730517"/>
          <a:ext cx="3813560" cy="0"/>
        </a:xfrm>
        <a:prstGeom prst="lin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BD2EAE29-CD6F-4C15-B230-C09CDFEAEED4}">
      <dsp:nvSpPr>
        <dsp:cNvPr id="0" name=""/>
        <dsp:cNvSpPr/>
      </dsp:nvSpPr>
      <dsp:spPr>
        <a:xfrm>
          <a:off x="0" y="730517"/>
          <a:ext cx="3813560" cy="730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Type of Ownership: Sole Trader</a:t>
          </a:r>
        </a:p>
      </dsp:txBody>
      <dsp:txXfrm>
        <a:off x="0" y="730517"/>
        <a:ext cx="3813560" cy="730071"/>
      </dsp:txXfrm>
    </dsp:sp>
    <dsp:sp modelId="{9E72087B-9307-474A-882C-9088DF396EBD}">
      <dsp:nvSpPr>
        <dsp:cNvPr id="0" name=""/>
        <dsp:cNvSpPr/>
      </dsp:nvSpPr>
      <dsp:spPr>
        <a:xfrm>
          <a:off x="0" y="1460589"/>
          <a:ext cx="3813560" cy="0"/>
        </a:xfrm>
        <a:prstGeom prst="lin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3465AAB0-A06F-4B88-A546-3C64F22CF0B0}">
      <dsp:nvSpPr>
        <dsp:cNvPr id="0" name=""/>
        <dsp:cNvSpPr/>
      </dsp:nvSpPr>
      <dsp:spPr>
        <a:xfrm>
          <a:off x="0" y="1460589"/>
          <a:ext cx="3813560" cy="730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dirty="0"/>
            <a:t>Astrachan, J. H., &amp; Shanker, M. C. (2003). </a:t>
          </a:r>
          <a:endParaRPr lang="en-US" sz="2000" kern="1200" dirty="0"/>
        </a:p>
      </dsp:txBody>
      <dsp:txXfrm>
        <a:off x="0" y="1460589"/>
        <a:ext cx="3813560" cy="730071"/>
      </dsp:txXfrm>
    </dsp:sp>
    <dsp:sp modelId="{499BE701-EFEB-4A76-9440-1E61934DAFF2}">
      <dsp:nvSpPr>
        <dsp:cNvPr id="0" name=""/>
        <dsp:cNvSpPr/>
      </dsp:nvSpPr>
      <dsp:spPr>
        <a:xfrm>
          <a:off x="0" y="2190660"/>
          <a:ext cx="3813560" cy="0"/>
        </a:xfrm>
        <a:prstGeom prst="lin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030F9894-A13C-44B9-AD6A-E0DF16E8E0AB}">
      <dsp:nvSpPr>
        <dsp:cNvPr id="0" name=""/>
        <dsp:cNvSpPr/>
      </dsp:nvSpPr>
      <dsp:spPr>
        <a:xfrm>
          <a:off x="0" y="2190660"/>
          <a:ext cx="3813560" cy="730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 Pros: Full control, lower costs, simpler taxes</a:t>
          </a:r>
        </a:p>
      </dsp:txBody>
      <dsp:txXfrm>
        <a:off x="0" y="2190660"/>
        <a:ext cx="3813560" cy="730071"/>
      </dsp:txXfrm>
    </dsp:sp>
    <dsp:sp modelId="{9F1BF7F2-3D90-4B7B-8753-72B00B19E445}">
      <dsp:nvSpPr>
        <dsp:cNvPr id="0" name=""/>
        <dsp:cNvSpPr/>
      </dsp:nvSpPr>
      <dsp:spPr>
        <a:xfrm>
          <a:off x="0" y="2920732"/>
          <a:ext cx="3813560" cy="0"/>
        </a:xfrm>
        <a:prstGeom prst="lin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EED1E8D0-AE29-4BC1-BEDC-E09ABF7472CC}">
      <dsp:nvSpPr>
        <dsp:cNvPr id="0" name=""/>
        <dsp:cNvSpPr/>
      </dsp:nvSpPr>
      <dsp:spPr>
        <a:xfrm>
          <a:off x="0" y="2920732"/>
          <a:ext cx="3813560" cy="730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 Cons: Personal liability, limited growth potential</a:t>
          </a:r>
        </a:p>
      </dsp:txBody>
      <dsp:txXfrm>
        <a:off x="0" y="2920732"/>
        <a:ext cx="3813560" cy="73007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A67E0B-7D1D-4870-95EE-3991CD837B30}">
      <dsp:nvSpPr>
        <dsp:cNvPr id="0" name=""/>
        <dsp:cNvSpPr/>
      </dsp:nvSpPr>
      <dsp:spPr>
        <a:xfrm>
          <a:off x="798671" y="1808"/>
          <a:ext cx="3194685" cy="936823"/>
        </a:xfrm>
        <a:prstGeom prst="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1986" tIns="237953" rIns="61986" bIns="237953" numCol="1" spcCol="1270" anchor="ctr" anchorCtr="0">
          <a:noAutofit/>
        </a:bodyPr>
        <a:lstStyle/>
        <a:p>
          <a:pPr marL="0" lvl="0" indent="0" algn="l" defTabSz="488950">
            <a:lnSpc>
              <a:spcPct val="90000"/>
            </a:lnSpc>
            <a:spcBef>
              <a:spcPct val="0"/>
            </a:spcBef>
            <a:spcAft>
              <a:spcPct val="35000"/>
            </a:spcAft>
            <a:buNone/>
          </a:pPr>
          <a:r>
            <a:rPr lang="en-US" sz="1100" kern="1200"/>
            <a:t>Mission: To provide a safe, nurturing, and stimulating environment for children's growth and development.</a:t>
          </a:r>
        </a:p>
      </dsp:txBody>
      <dsp:txXfrm>
        <a:off x="798671" y="1808"/>
        <a:ext cx="3194685" cy="936823"/>
      </dsp:txXfrm>
    </dsp:sp>
    <dsp:sp modelId="{5B6500E1-1755-426D-96E8-87FA630B97A3}">
      <dsp:nvSpPr>
        <dsp:cNvPr id="0" name=""/>
        <dsp:cNvSpPr/>
      </dsp:nvSpPr>
      <dsp:spPr>
        <a:xfrm>
          <a:off x="0" y="1808"/>
          <a:ext cx="798671" cy="936823"/>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42263" tIns="92537" rIns="42263" bIns="92537" numCol="1" spcCol="1270" anchor="ctr" anchorCtr="0">
          <a:noAutofit/>
        </a:bodyPr>
        <a:lstStyle/>
        <a:p>
          <a:pPr marL="0" lvl="0" indent="0" algn="ctr" defTabSz="622300">
            <a:lnSpc>
              <a:spcPct val="90000"/>
            </a:lnSpc>
            <a:spcBef>
              <a:spcPct val="0"/>
            </a:spcBef>
            <a:spcAft>
              <a:spcPct val="35000"/>
            </a:spcAft>
            <a:buNone/>
          </a:pPr>
          <a:r>
            <a:rPr lang="en-US" sz="1400" kern="1200"/>
            <a:t>Mission</a:t>
          </a:r>
        </a:p>
      </dsp:txBody>
      <dsp:txXfrm>
        <a:off x="0" y="1808"/>
        <a:ext cx="798671" cy="936823"/>
      </dsp:txXfrm>
    </dsp:sp>
    <dsp:sp modelId="{C0828817-A565-43CF-AA26-E0A167BE4AFF}">
      <dsp:nvSpPr>
        <dsp:cNvPr id="0" name=""/>
        <dsp:cNvSpPr/>
      </dsp:nvSpPr>
      <dsp:spPr>
        <a:xfrm>
          <a:off x="798671" y="994841"/>
          <a:ext cx="3194685" cy="936823"/>
        </a:xfrm>
        <a:prstGeom prst="rect">
          <a:avLst/>
        </a:prstGeom>
        <a:solidFill>
          <a:schemeClr val="accent2">
            <a:tint val="40000"/>
            <a:alpha val="90000"/>
            <a:hueOff val="1675274"/>
            <a:satOff val="-1459"/>
            <a:lumOff val="-2"/>
            <a:alphaOff val="0"/>
          </a:schemeClr>
        </a:solidFill>
        <a:ln w="25400" cap="flat" cmpd="sng" algn="ctr">
          <a:solidFill>
            <a:schemeClr val="accent2">
              <a:tint val="40000"/>
              <a:alpha val="90000"/>
              <a:hueOff val="1675274"/>
              <a:satOff val="-1459"/>
              <a:lumOff val="-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1986" tIns="237953" rIns="61986" bIns="237953" numCol="1" spcCol="1270" anchor="ctr" anchorCtr="0">
          <a:noAutofit/>
        </a:bodyPr>
        <a:lstStyle/>
        <a:p>
          <a:pPr marL="0" lvl="0" indent="0" algn="l" defTabSz="488950">
            <a:lnSpc>
              <a:spcPct val="90000"/>
            </a:lnSpc>
            <a:spcBef>
              <a:spcPct val="0"/>
            </a:spcBef>
            <a:spcAft>
              <a:spcPct val="35000"/>
            </a:spcAft>
            <a:buNone/>
          </a:pPr>
          <a:r>
            <a:rPr lang="en-US" sz="1100" kern="1200" dirty="0"/>
            <a:t>Aim: Establish a trusted childcare service that supports families and retains customers.</a:t>
          </a:r>
        </a:p>
      </dsp:txBody>
      <dsp:txXfrm>
        <a:off x="798671" y="994841"/>
        <a:ext cx="3194685" cy="936823"/>
      </dsp:txXfrm>
    </dsp:sp>
    <dsp:sp modelId="{1619CF9B-B3F7-4E89-9864-D1AF6C0F9505}">
      <dsp:nvSpPr>
        <dsp:cNvPr id="0" name=""/>
        <dsp:cNvSpPr/>
      </dsp:nvSpPr>
      <dsp:spPr>
        <a:xfrm>
          <a:off x="0" y="994841"/>
          <a:ext cx="798671" cy="936823"/>
        </a:xfrm>
        <a:prstGeom prst="rect">
          <a:avLst/>
        </a:prstGeom>
        <a:solidFill>
          <a:schemeClr val="accent2">
            <a:hueOff val="1560506"/>
            <a:satOff val="-1946"/>
            <a:lumOff val="458"/>
            <a:alphaOff val="0"/>
          </a:schemeClr>
        </a:solidFill>
        <a:ln w="25400" cap="flat" cmpd="sng" algn="ctr">
          <a:solidFill>
            <a:schemeClr val="accent2">
              <a:hueOff val="1560506"/>
              <a:satOff val="-1946"/>
              <a:lumOff val="458"/>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42263" tIns="92537" rIns="42263" bIns="92537" numCol="1" spcCol="1270" anchor="ctr" anchorCtr="0">
          <a:noAutofit/>
        </a:bodyPr>
        <a:lstStyle/>
        <a:p>
          <a:pPr marL="0" lvl="0" indent="0" algn="ctr" defTabSz="622300">
            <a:lnSpc>
              <a:spcPct val="90000"/>
            </a:lnSpc>
            <a:spcBef>
              <a:spcPct val="0"/>
            </a:spcBef>
            <a:spcAft>
              <a:spcPct val="35000"/>
            </a:spcAft>
            <a:buNone/>
          </a:pPr>
          <a:r>
            <a:rPr lang="en-US" sz="1400" kern="1200"/>
            <a:t>Aim</a:t>
          </a:r>
        </a:p>
      </dsp:txBody>
      <dsp:txXfrm>
        <a:off x="0" y="994841"/>
        <a:ext cx="798671" cy="936823"/>
      </dsp:txXfrm>
    </dsp:sp>
    <dsp:sp modelId="{A99A9B7F-2B0D-41A6-BF66-C414C6265733}">
      <dsp:nvSpPr>
        <dsp:cNvPr id="0" name=""/>
        <dsp:cNvSpPr/>
      </dsp:nvSpPr>
      <dsp:spPr>
        <a:xfrm>
          <a:off x="798671" y="1987873"/>
          <a:ext cx="3194685" cy="936823"/>
        </a:xfrm>
        <a:prstGeom prst="rect">
          <a:avLst/>
        </a:prstGeom>
        <a:solidFill>
          <a:schemeClr val="accent2">
            <a:tint val="40000"/>
            <a:alpha val="90000"/>
            <a:hueOff val="3350547"/>
            <a:satOff val="-2919"/>
            <a:lumOff val="-4"/>
            <a:alphaOff val="0"/>
          </a:schemeClr>
        </a:solidFill>
        <a:ln w="25400" cap="flat" cmpd="sng" algn="ctr">
          <a:solidFill>
            <a:schemeClr val="accent2">
              <a:tint val="40000"/>
              <a:alpha val="90000"/>
              <a:hueOff val="3350547"/>
              <a:satOff val="-2919"/>
              <a:lumOff val="-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1986" tIns="237953" rIns="61986" bIns="237953" numCol="1" spcCol="1270" anchor="ctr" anchorCtr="0">
          <a:noAutofit/>
        </a:bodyPr>
        <a:lstStyle/>
        <a:p>
          <a:pPr marL="0" lvl="0" indent="0" algn="l" defTabSz="488950">
            <a:lnSpc>
              <a:spcPct val="90000"/>
            </a:lnSpc>
            <a:spcBef>
              <a:spcPct val="0"/>
            </a:spcBef>
            <a:spcAft>
              <a:spcPct val="35000"/>
            </a:spcAft>
            <a:buNone/>
          </a:pPr>
          <a:r>
            <a:rPr lang="en-US" sz="1100" kern="1200" dirty="0"/>
            <a:t>Objectives: Enroll 10 children in 3 months, achieve 90% satisfaction. </a:t>
          </a:r>
          <a:r>
            <a:rPr lang="en-GB" sz="1100" b="1" u="sng" kern="1200" dirty="0"/>
            <a:t>Department for Education, 2024. </a:t>
          </a:r>
          <a:endParaRPr lang="en-US" sz="1100" kern="1200" dirty="0"/>
        </a:p>
      </dsp:txBody>
      <dsp:txXfrm>
        <a:off x="798671" y="1987873"/>
        <a:ext cx="3194685" cy="936823"/>
      </dsp:txXfrm>
    </dsp:sp>
    <dsp:sp modelId="{4A879176-5BF9-4479-8A76-D8DF47BBC8E8}">
      <dsp:nvSpPr>
        <dsp:cNvPr id="0" name=""/>
        <dsp:cNvSpPr/>
      </dsp:nvSpPr>
      <dsp:spPr>
        <a:xfrm>
          <a:off x="0" y="1987873"/>
          <a:ext cx="798671" cy="936823"/>
        </a:xfrm>
        <a:prstGeom prst="rect">
          <a:avLst/>
        </a:prstGeom>
        <a:solidFill>
          <a:schemeClr val="accent2">
            <a:hueOff val="3121013"/>
            <a:satOff val="-3893"/>
            <a:lumOff val="915"/>
            <a:alphaOff val="0"/>
          </a:schemeClr>
        </a:solidFill>
        <a:ln w="25400" cap="flat" cmpd="sng" algn="ctr">
          <a:solidFill>
            <a:schemeClr val="accent2">
              <a:hueOff val="3121013"/>
              <a:satOff val="-3893"/>
              <a:lumOff val="915"/>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42263" tIns="92537" rIns="42263" bIns="92537" numCol="1" spcCol="1270" anchor="ctr" anchorCtr="0">
          <a:noAutofit/>
        </a:bodyPr>
        <a:lstStyle/>
        <a:p>
          <a:pPr marL="0" lvl="0" indent="0" algn="ctr" defTabSz="622300">
            <a:lnSpc>
              <a:spcPct val="90000"/>
            </a:lnSpc>
            <a:spcBef>
              <a:spcPct val="0"/>
            </a:spcBef>
            <a:spcAft>
              <a:spcPct val="35000"/>
            </a:spcAft>
            <a:buNone/>
          </a:pPr>
          <a:r>
            <a:rPr lang="en-US" sz="1400" kern="1200"/>
            <a:t>Enroll</a:t>
          </a:r>
        </a:p>
      </dsp:txBody>
      <dsp:txXfrm>
        <a:off x="0" y="1987873"/>
        <a:ext cx="798671" cy="936823"/>
      </dsp:txXfrm>
    </dsp:sp>
    <dsp:sp modelId="{965ACD2A-E85E-43A6-BED5-107DE4071368}">
      <dsp:nvSpPr>
        <dsp:cNvPr id="0" name=""/>
        <dsp:cNvSpPr/>
      </dsp:nvSpPr>
      <dsp:spPr>
        <a:xfrm>
          <a:off x="798671" y="2980906"/>
          <a:ext cx="3194685" cy="936823"/>
        </a:xfrm>
        <a:prstGeom prst="rect">
          <a:avLst/>
        </a:prstGeom>
        <a:solidFill>
          <a:schemeClr val="accent2">
            <a:tint val="40000"/>
            <a:alpha val="90000"/>
            <a:hueOff val="5025821"/>
            <a:satOff val="-4378"/>
            <a:lumOff val="-6"/>
            <a:alphaOff val="0"/>
          </a:schemeClr>
        </a:solidFill>
        <a:ln w="25400" cap="flat" cmpd="sng" algn="ctr">
          <a:solidFill>
            <a:schemeClr val="accent2">
              <a:tint val="40000"/>
              <a:alpha val="90000"/>
              <a:hueOff val="5025821"/>
              <a:satOff val="-4378"/>
              <a:lumOff val="-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1986" tIns="237953" rIns="61986" bIns="237953" numCol="1" spcCol="1270" anchor="ctr" anchorCtr="0">
          <a:noAutofit/>
        </a:bodyPr>
        <a:lstStyle/>
        <a:p>
          <a:pPr marL="0" lvl="0" indent="0" algn="l" defTabSz="488950">
            <a:lnSpc>
              <a:spcPct val="90000"/>
            </a:lnSpc>
            <a:spcBef>
              <a:spcPct val="0"/>
            </a:spcBef>
            <a:spcAft>
              <a:spcPct val="35000"/>
            </a:spcAft>
            <a:buNone/>
          </a:pPr>
          <a:r>
            <a:rPr lang="en-US" sz="1100" kern="1200" dirty="0"/>
            <a:t>USP: Small class sizes, flexible hours, tailored curriculum.</a:t>
          </a:r>
        </a:p>
      </dsp:txBody>
      <dsp:txXfrm>
        <a:off x="798671" y="2980906"/>
        <a:ext cx="3194685" cy="936823"/>
      </dsp:txXfrm>
    </dsp:sp>
    <dsp:sp modelId="{90617EEA-9DE6-4796-A98F-A9B044FD05D3}">
      <dsp:nvSpPr>
        <dsp:cNvPr id="0" name=""/>
        <dsp:cNvSpPr/>
      </dsp:nvSpPr>
      <dsp:spPr>
        <a:xfrm>
          <a:off x="0" y="2980906"/>
          <a:ext cx="798671" cy="936823"/>
        </a:xfrm>
        <a:prstGeom prst="rect">
          <a:avLst/>
        </a:prstGeom>
        <a:solidFill>
          <a:schemeClr val="accent2">
            <a:hueOff val="4681519"/>
            <a:satOff val="-5839"/>
            <a:lumOff val="1373"/>
            <a:alphaOff val="0"/>
          </a:schemeClr>
        </a:solidFill>
        <a:ln w="25400" cap="flat" cmpd="sng" algn="ctr">
          <a:solidFill>
            <a:schemeClr val="accent2">
              <a:hueOff val="4681519"/>
              <a:satOff val="-5839"/>
              <a:lumOff val="1373"/>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42263" tIns="92537" rIns="42263" bIns="92537" numCol="1" spcCol="1270" anchor="ctr" anchorCtr="0">
          <a:noAutofit/>
        </a:bodyPr>
        <a:lstStyle/>
        <a:p>
          <a:pPr marL="0" lvl="0" indent="0" algn="ctr" defTabSz="622300">
            <a:lnSpc>
              <a:spcPct val="90000"/>
            </a:lnSpc>
            <a:spcBef>
              <a:spcPct val="0"/>
            </a:spcBef>
            <a:spcAft>
              <a:spcPct val="35000"/>
            </a:spcAft>
            <a:buNone/>
          </a:pPr>
          <a:r>
            <a:rPr lang="en-US" sz="1400" kern="1200"/>
            <a:t>Class</a:t>
          </a:r>
        </a:p>
      </dsp:txBody>
      <dsp:txXfrm>
        <a:off x="0" y="2980906"/>
        <a:ext cx="798671" cy="93682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32EA2C-4678-4503-91C7-0A19756C3053}">
      <dsp:nvSpPr>
        <dsp:cNvPr id="0" name=""/>
        <dsp:cNvSpPr/>
      </dsp:nvSpPr>
      <dsp:spPr>
        <a:xfrm>
          <a:off x="0" y="66708"/>
          <a:ext cx="3993357" cy="185562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Potential Threat: Health-related closures (e.g., illness outbreaks) or competition.</a:t>
          </a:r>
        </a:p>
      </dsp:txBody>
      <dsp:txXfrm>
        <a:off x="90584" y="157292"/>
        <a:ext cx="3812189" cy="1674452"/>
      </dsp:txXfrm>
    </dsp:sp>
    <dsp:sp modelId="{D4F4067B-1CFA-400B-B949-DBEC4FAD39C4}">
      <dsp:nvSpPr>
        <dsp:cNvPr id="0" name=""/>
        <dsp:cNvSpPr/>
      </dsp:nvSpPr>
      <dsp:spPr>
        <a:xfrm>
          <a:off x="0" y="1997209"/>
          <a:ext cx="3993357" cy="1855620"/>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Mitigation: Strict hygiene, transparency with parents, contingency funds.</a:t>
          </a:r>
        </a:p>
      </dsp:txBody>
      <dsp:txXfrm>
        <a:off x="90584" y="2087793"/>
        <a:ext cx="3812189" cy="1674452"/>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7B8764-081F-4F29-9C27-9E676B89E0B8}" type="datetimeFigureOut">
              <a:rPr lang="en-GB" smtClean="0"/>
              <a:t>14/11/2024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605120-9C65-4372-BF31-9B7F74F96951}" type="slidenum">
              <a:rPr lang="en-GB" smtClean="0"/>
              <a:t>‹#›</a:t>
            </a:fld>
            <a:endParaRPr lang="en-GB"/>
          </a:p>
        </p:txBody>
      </p:sp>
    </p:spTree>
    <p:extLst>
      <p:ext uri="{BB962C8B-B14F-4D97-AF65-F5344CB8AC3E}">
        <p14:creationId xmlns:p14="http://schemas.microsoft.com/office/powerpoint/2010/main" val="2266680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605120-9C65-4372-BF31-9B7F74F96951}" type="slidenum">
              <a:rPr lang="en-GB" smtClean="0"/>
              <a:t>6</a:t>
            </a:fld>
            <a:endParaRPr lang="en-GB"/>
          </a:p>
        </p:txBody>
      </p:sp>
    </p:spTree>
    <p:extLst>
      <p:ext uri="{BB962C8B-B14F-4D97-AF65-F5344CB8AC3E}">
        <p14:creationId xmlns:p14="http://schemas.microsoft.com/office/powerpoint/2010/main" val="40211883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605120-9C65-4372-BF31-9B7F74F96951}" type="slidenum">
              <a:rPr lang="en-GB" smtClean="0"/>
              <a:t>9</a:t>
            </a:fld>
            <a:endParaRPr lang="en-GB"/>
          </a:p>
        </p:txBody>
      </p:sp>
    </p:spTree>
    <p:extLst>
      <p:ext uri="{BB962C8B-B14F-4D97-AF65-F5344CB8AC3E}">
        <p14:creationId xmlns:p14="http://schemas.microsoft.com/office/powerpoint/2010/main" val="40048130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11/14/2024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11/14/2024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11/14/2024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11/14/2024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5.jpeg"/><Relationship Id="rId7" Type="http://schemas.openxmlformats.org/officeDocument/2006/relationships/diagramColors" Target="../diagrams/colors3.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hyperlink" Target="https://www.youtube.com/watch?v=ocCEtt1eM_s&amp;t=6s" TargetMode="External"/><Relationship Id="rId3" Type="http://schemas.openxmlformats.org/officeDocument/2006/relationships/hyperlink" Target="https://help-for-early-years-providers.education.gov.uk/support-for-practitioners/changes-to-the-eyfs-framework" TargetMode="External"/><Relationship Id="rId7" Type="http://schemas.openxmlformats.org/officeDocument/2006/relationships/hyperlink" Target="https://www.positiveaction.net/blog/communicating-with-parents" TargetMode="External"/><Relationship Id="rId2" Type="http://schemas.openxmlformats.org/officeDocument/2006/relationships/hyperlink" Target="https://doi.org/10.1177/08944865030160030601" TargetMode="External"/><Relationship Id="rId1" Type="http://schemas.openxmlformats.org/officeDocument/2006/relationships/slideLayout" Target="../slideLayouts/slideLayout2.xml"/><Relationship Id="rId6" Type="http://schemas.openxmlformats.org/officeDocument/2006/relationships/hyperlink" Target="https://www.nurseryresources.org/articles/parents-as-partners/communication-with-parents/" TargetMode="External"/><Relationship Id="rId5" Type="http://schemas.openxmlformats.org/officeDocument/2006/relationships/hyperlink" Target="http://businesswales.gov.wales/" TargetMode="External"/><Relationship Id="rId10" Type="http://schemas.openxmlformats.org/officeDocument/2006/relationships/hyperlink" Target="https://www.statista.com/" TargetMode="External"/><Relationship Id="rId4" Type="http://schemas.openxmlformats.org/officeDocument/2006/relationships/hyperlink" Target="https://assets.publishing.service.gov.uk/government/uploads/system/uploads/attachment_data/file/1039675/Main_summary_survey_of_childcare_and_early_years_providers_2021.pdf" TargetMode="External"/><Relationship Id="rId9" Type="http://schemas.openxmlformats.org/officeDocument/2006/relationships/hyperlink" Target="https://www.pearsonhighered.com/assets/preface/0/1/3/5/0135173949.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6680F1D3-7650-4307-A001-0163AD371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BA11116-85F3-4679-91C6-89551D4A455A}"/>
              </a:ext>
            </a:extLst>
          </p:cNvPr>
          <p:cNvPicPr>
            <a:picLocks noChangeAspect="1"/>
          </p:cNvPicPr>
          <p:nvPr/>
        </p:nvPicPr>
        <p:blipFill>
          <a:blip r:embed="rId2"/>
          <a:srcRect l="17496" r="20164" b="2"/>
          <a:stretch/>
        </p:blipFill>
        <p:spPr>
          <a:xfrm>
            <a:off x="1271587" y="283941"/>
            <a:ext cx="6600825" cy="5955873"/>
          </a:xfrm>
          <a:custGeom>
            <a:avLst/>
            <a:gdLst/>
            <a:ahLst/>
            <a:cxnLst/>
            <a:rect l="l" t="t" r="r" b="b"/>
            <a:pathLst>
              <a:path w="8678780" h="5873097">
                <a:moveTo>
                  <a:pt x="1379513" y="25"/>
                </a:moveTo>
                <a:cubicBezTo>
                  <a:pt x="1399326" y="458"/>
                  <a:pt x="1419819" y="6516"/>
                  <a:pt x="1438386" y="8439"/>
                </a:cubicBezTo>
                <a:cubicBezTo>
                  <a:pt x="1848256" y="51517"/>
                  <a:pt x="2258124" y="98056"/>
                  <a:pt x="2668443" y="139209"/>
                </a:cubicBezTo>
                <a:cubicBezTo>
                  <a:pt x="3052045" y="177671"/>
                  <a:pt x="3438361" y="186516"/>
                  <a:pt x="3823773" y="206516"/>
                </a:cubicBezTo>
                <a:cubicBezTo>
                  <a:pt x="4290252" y="230748"/>
                  <a:pt x="4755825" y="264980"/>
                  <a:pt x="5219588" y="318825"/>
                </a:cubicBezTo>
                <a:cubicBezTo>
                  <a:pt x="5541595" y="356518"/>
                  <a:pt x="5866772" y="382670"/>
                  <a:pt x="6193307" y="352672"/>
                </a:cubicBezTo>
                <a:cubicBezTo>
                  <a:pt x="6209610" y="351131"/>
                  <a:pt x="6228180" y="346134"/>
                  <a:pt x="6241767" y="351131"/>
                </a:cubicBezTo>
                <a:cubicBezTo>
                  <a:pt x="6400280" y="407287"/>
                  <a:pt x="6573284" y="366901"/>
                  <a:pt x="6737683" y="402287"/>
                </a:cubicBezTo>
                <a:cubicBezTo>
                  <a:pt x="6695564" y="538826"/>
                  <a:pt x="6514862" y="527670"/>
                  <a:pt x="6412962" y="622288"/>
                </a:cubicBezTo>
                <a:cubicBezTo>
                  <a:pt x="6579172" y="659979"/>
                  <a:pt x="6728627" y="698057"/>
                  <a:pt x="6880346" y="726518"/>
                </a:cubicBezTo>
                <a:cubicBezTo>
                  <a:pt x="7041122" y="756519"/>
                  <a:pt x="7177442" y="837673"/>
                  <a:pt x="7334594" y="873826"/>
                </a:cubicBezTo>
                <a:cubicBezTo>
                  <a:pt x="7368112" y="881518"/>
                  <a:pt x="7408419" y="908442"/>
                  <a:pt x="7420192" y="934596"/>
                </a:cubicBezTo>
                <a:cubicBezTo>
                  <a:pt x="7458235" y="1019211"/>
                  <a:pt x="8217735" y="1256521"/>
                  <a:pt x="8128063" y="1331904"/>
                </a:cubicBezTo>
                <a:cubicBezTo>
                  <a:pt x="8090926" y="1363059"/>
                  <a:pt x="8042918" y="1385367"/>
                  <a:pt x="7992648" y="1416136"/>
                </a:cubicBezTo>
                <a:cubicBezTo>
                  <a:pt x="8068283" y="1474214"/>
                  <a:pt x="8153426" y="1499598"/>
                  <a:pt x="8244004" y="1516906"/>
                </a:cubicBezTo>
                <a:cubicBezTo>
                  <a:pt x="8271178" y="1522290"/>
                  <a:pt x="8297900" y="1533059"/>
                  <a:pt x="8300615" y="1559214"/>
                </a:cubicBezTo>
                <a:cubicBezTo>
                  <a:pt x="8303332" y="1586521"/>
                  <a:pt x="8275706" y="1597289"/>
                  <a:pt x="8252610" y="1609983"/>
                </a:cubicBezTo>
                <a:cubicBezTo>
                  <a:pt x="8220454" y="1627674"/>
                  <a:pt x="8189205" y="1643059"/>
                  <a:pt x="8148444" y="1645368"/>
                </a:cubicBezTo>
                <a:cubicBezTo>
                  <a:pt x="8081415" y="1648828"/>
                  <a:pt x="8049262" y="1698059"/>
                  <a:pt x="8010314" y="1734983"/>
                </a:cubicBezTo>
                <a:cubicBezTo>
                  <a:pt x="7988574" y="1755753"/>
                  <a:pt x="7977704" y="1797675"/>
                  <a:pt x="8015746" y="1804984"/>
                </a:cubicBezTo>
                <a:cubicBezTo>
                  <a:pt x="8107232" y="1822675"/>
                  <a:pt x="8099984" y="1873831"/>
                  <a:pt x="8097722" y="1931908"/>
                </a:cubicBezTo>
                <a:cubicBezTo>
                  <a:pt x="8094550" y="2003830"/>
                  <a:pt x="8040654" y="2036908"/>
                  <a:pt x="7974534" y="2064601"/>
                </a:cubicBezTo>
                <a:cubicBezTo>
                  <a:pt x="7951888" y="2074215"/>
                  <a:pt x="7919734" y="2073829"/>
                  <a:pt x="7911128" y="2103831"/>
                </a:cubicBezTo>
                <a:cubicBezTo>
                  <a:pt x="7948266" y="2132293"/>
                  <a:pt x="7993555" y="2109215"/>
                  <a:pt x="8033411" y="2117292"/>
                </a:cubicBezTo>
                <a:cubicBezTo>
                  <a:pt x="8066471" y="2123831"/>
                  <a:pt x="8121271" y="2120370"/>
                  <a:pt x="8075982" y="2172677"/>
                </a:cubicBezTo>
                <a:cubicBezTo>
                  <a:pt x="8062847" y="2187676"/>
                  <a:pt x="8078246" y="2199215"/>
                  <a:pt x="8095004" y="2200369"/>
                </a:cubicBezTo>
                <a:cubicBezTo>
                  <a:pt x="8229060" y="2212293"/>
                  <a:pt x="8167466" y="2318063"/>
                  <a:pt x="8210492" y="2373833"/>
                </a:cubicBezTo>
                <a:cubicBezTo>
                  <a:pt x="8222264" y="2389215"/>
                  <a:pt x="8209584" y="2415754"/>
                  <a:pt x="8191016" y="2422293"/>
                </a:cubicBezTo>
                <a:cubicBezTo>
                  <a:pt x="8072357" y="2465372"/>
                  <a:pt x="8056054" y="2568063"/>
                  <a:pt x="7998536" y="2656525"/>
                </a:cubicBezTo>
                <a:cubicBezTo>
                  <a:pt x="8061036" y="2691525"/>
                  <a:pt x="8135764" y="2699217"/>
                  <a:pt x="8203244" y="2721909"/>
                </a:cubicBezTo>
                <a:cubicBezTo>
                  <a:pt x="8273442" y="2745756"/>
                  <a:pt x="8273442" y="2763447"/>
                  <a:pt x="8215472" y="2832678"/>
                </a:cubicBezTo>
                <a:cubicBezTo>
                  <a:pt x="8366284" y="2847680"/>
                  <a:pt x="8366284" y="2847680"/>
                  <a:pt x="8319638" y="2956526"/>
                </a:cubicBezTo>
                <a:cubicBezTo>
                  <a:pt x="8445996" y="2966525"/>
                  <a:pt x="8529327" y="3018064"/>
                  <a:pt x="8548800" y="3130757"/>
                </a:cubicBezTo>
                <a:cubicBezTo>
                  <a:pt x="8558311" y="3185372"/>
                  <a:pt x="8615377" y="3211141"/>
                  <a:pt x="8678780" y="3247679"/>
                </a:cubicBezTo>
                <a:cubicBezTo>
                  <a:pt x="8599978" y="3283066"/>
                  <a:pt x="8546537" y="3356911"/>
                  <a:pt x="8454599" y="3278833"/>
                </a:cubicBezTo>
                <a:cubicBezTo>
                  <a:pt x="8421087" y="3250373"/>
                  <a:pt x="8424254" y="3286526"/>
                  <a:pt x="8419728" y="3296911"/>
                </a:cubicBezTo>
                <a:cubicBezTo>
                  <a:pt x="8408859" y="3322295"/>
                  <a:pt x="8431501" y="3339218"/>
                  <a:pt x="8446448" y="3358448"/>
                </a:cubicBezTo>
                <a:cubicBezTo>
                  <a:pt x="8460939" y="3377681"/>
                  <a:pt x="8478149" y="3398064"/>
                  <a:pt x="8482226" y="3419605"/>
                </a:cubicBezTo>
                <a:cubicBezTo>
                  <a:pt x="8484942" y="3434604"/>
                  <a:pt x="8471809" y="3456526"/>
                  <a:pt x="8457318" y="3467682"/>
                </a:cubicBezTo>
                <a:cubicBezTo>
                  <a:pt x="8381232" y="3526527"/>
                  <a:pt x="8426520" y="3658836"/>
                  <a:pt x="8282501" y="3675759"/>
                </a:cubicBezTo>
                <a:cubicBezTo>
                  <a:pt x="8217735" y="3683450"/>
                  <a:pt x="8186486" y="3731913"/>
                  <a:pt x="8138932" y="3758451"/>
                </a:cubicBezTo>
                <a:cubicBezTo>
                  <a:pt x="7973628" y="3851144"/>
                  <a:pt x="7863120" y="3970376"/>
                  <a:pt x="7811946" y="4134221"/>
                </a:cubicBezTo>
                <a:cubicBezTo>
                  <a:pt x="7797906" y="4179605"/>
                  <a:pt x="7744010" y="4216145"/>
                  <a:pt x="7709139" y="4256145"/>
                </a:cubicBezTo>
                <a:cubicBezTo>
                  <a:pt x="7725896" y="4285376"/>
                  <a:pt x="7817379" y="4222298"/>
                  <a:pt x="7785224" y="4299221"/>
                </a:cubicBezTo>
                <a:cubicBezTo>
                  <a:pt x="7760768" y="4356915"/>
                  <a:pt x="7698269" y="4392684"/>
                  <a:pt x="7639392" y="4426916"/>
                </a:cubicBezTo>
                <a:cubicBezTo>
                  <a:pt x="7572364" y="4465762"/>
                  <a:pt x="7498091" y="4496914"/>
                  <a:pt x="7467746" y="4568838"/>
                </a:cubicBezTo>
                <a:cubicBezTo>
                  <a:pt x="7461405" y="4584223"/>
                  <a:pt x="7441025" y="4600376"/>
                  <a:pt x="7422910" y="4606531"/>
                </a:cubicBezTo>
                <a:cubicBezTo>
                  <a:pt x="6478176" y="5872304"/>
                  <a:pt x="4152572" y="5880765"/>
                  <a:pt x="3884462" y="5871919"/>
                </a:cubicBezTo>
                <a:cubicBezTo>
                  <a:pt x="3559738" y="5860765"/>
                  <a:pt x="3252674" y="5782688"/>
                  <a:pt x="2951503" y="5685381"/>
                </a:cubicBezTo>
                <a:cubicBezTo>
                  <a:pt x="2824239" y="5644226"/>
                  <a:pt x="2706035" y="5585765"/>
                  <a:pt x="2582393" y="5540381"/>
                </a:cubicBezTo>
                <a:cubicBezTo>
                  <a:pt x="2411654" y="5477686"/>
                  <a:pt x="2279862" y="5358071"/>
                  <a:pt x="2109575" y="5307686"/>
                </a:cubicBezTo>
                <a:cubicBezTo>
                  <a:pt x="1934305" y="5255763"/>
                  <a:pt x="1784398" y="5160762"/>
                  <a:pt x="1604145" y="5120379"/>
                </a:cubicBezTo>
                <a:cubicBezTo>
                  <a:pt x="1509040" y="5098840"/>
                  <a:pt x="1417102" y="5059994"/>
                  <a:pt x="1432046" y="4948840"/>
                </a:cubicBezTo>
                <a:cubicBezTo>
                  <a:pt x="1436123" y="4917301"/>
                  <a:pt x="1411214" y="4891532"/>
                  <a:pt x="1371813" y="4900763"/>
                </a:cubicBezTo>
                <a:cubicBezTo>
                  <a:pt x="1296633" y="4918071"/>
                  <a:pt x="1262665" y="4872300"/>
                  <a:pt x="1220998" y="4838069"/>
                </a:cubicBezTo>
                <a:cubicBezTo>
                  <a:pt x="1146725" y="4777302"/>
                  <a:pt x="1076074" y="4712685"/>
                  <a:pt x="957869" y="4702684"/>
                </a:cubicBezTo>
                <a:cubicBezTo>
                  <a:pt x="980512" y="4654991"/>
                  <a:pt x="1019009" y="4661916"/>
                  <a:pt x="1054336" y="4671915"/>
                </a:cubicBezTo>
                <a:cubicBezTo>
                  <a:pt x="1147177" y="4698070"/>
                  <a:pt x="1239115" y="4727684"/>
                  <a:pt x="1331957" y="4753839"/>
                </a:cubicBezTo>
                <a:cubicBezTo>
                  <a:pt x="1392645" y="4770763"/>
                  <a:pt x="1452881" y="4794609"/>
                  <a:pt x="1533949" y="4775761"/>
                </a:cubicBezTo>
                <a:cubicBezTo>
                  <a:pt x="1464202" y="4679607"/>
                  <a:pt x="1345545" y="4662300"/>
                  <a:pt x="1249533" y="4632685"/>
                </a:cubicBezTo>
                <a:cubicBezTo>
                  <a:pt x="1129515" y="4595378"/>
                  <a:pt x="1058865" y="4524991"/>
                  <a:pt x="974172" y="4446530"/>
                </a:cubicBezTo>
                <a:cubicBezTo>
                  <a:pt x="1062487" y="4427683"/>
                  <a:pt x="1117287" y="4485377"/>
                  <a:pt x="1186579" y="4482299"/>
                </a:cubicBezTo>
                <a:cubicBezTo>
                  <a:pt x="1190203" y="4472300"/>
                  <a:pt x="1196544" y="4457684"/>
                  <a:pt x="1195637" y="4457299"/>
                </a:cubicBezTo>
                <a:cubicBezTo>
                  <a:pt x="1082415" y="4414222"/>
                  <a:pt x="1029426" y="4333453"/>
                  <a:pt x="1011761" y="4235759"/>
                </a:cubicBezTo>
                <a:cubicBezTo>
                  <a:pt x="1002706" y="4185376"/>
                  <a:pt x="961492" y="4169607"/>
                  <a:pt x="920731" y="4146528"/>
                </a:cubicBezTo>
                <a:cubicBezTo>
                  <a:pt x="778522" y="4064606"/>
                  <a:pt x="628163" y="3990375"/>
                  <a:pt x="511316" y="3877683"/>
                </a:cubicBezTo>
                <a:cubicBezTo>
                  <a:pt x="646279" y="3892682"/>
                  <a:pt x="754521" y="3966143"/>
                  <a:pt x="899898" y="3997682"/>
                </a:cubicBezTo>
                <a:cubicBezTo>
                  <a:pt x="784411" y="3873836"/>
                  <a:pt x="634956" y="3811144"/>
                  <a:pt x="498636" y="3736143"/>
                </a:cubicBezTo>
                <a:cubicBezTo>
                  <a:pt x="436588" y="3701912"/>
                  <a:pt x="379073" y="3658065"/>
                  <a:pt x="303890" y="3639604"/>
                </a:cubicBezTo>
                <a:cubicBezTo>
                  <a:pt x="277170" y="3633065"/>
                  <a:pt x="233240" y="3619219"/>
                  <a:pt x="254527" y="3582680"/>
                </a:cubicBezTo>
                <a:cubicBezTo>
                  <a:pt x="272641" y="3552297"/>
                  <a:pt x="308419" y="3561526"/>
                  <a:pt x="341028" y="3570373"/>
                </a:cubicBezTo>
                <a:cubicBezTo>
                  <a:pt x="419378" y="3592297"/>
                  <a:pt x="500446" y="3592682"/>
                  <a:pt x="606424" y="3592297"/>
                </a:cubicBezTo>
                <a:cubicBezTo>
                  <a:pt x="517657" y="3491912"/>
                  <a:pt x="355067" y="3521913"/>
                  <a:pt x="278984" y="3416526"/>
                </a:cubicBezTo>
                <a:cubicBezTo>
                  <a:pt x="374088" y="3398064"/>
                  <a:pt x="447458" y="3436142"/>
                  <a:pt x="524452" y="3443448"/>
                </a:cubicBezTo>
                <a:cubicBezTo>
                  <a:pt x="594195" y="3449987"/>
                  <a:pt x="611405" y="3432296"/>
                  <a:pt x="595102" y="3374218"/>
                </a:cubicBezTo>
                <a:cubicBezTo>
                  <a:pt x="569741" y="3283833"/>
                  <a:pt x="607782" y="3237678"/>
                  <a:pt x="709231" y="3262295"/>
                </a:cubicBezTo>
                <a:cubicBezTo>
                  <a:pt x="803432" y="3285372"/>
                  <a:pt x="813394" y="3251526"/>
                  <a:pt x="788033" y="3199987"/>
                </a:cubicBezTo>
                <a:cubicBezTo>
                  <a:pt x="751802" y="3124988"/>
                  <a:pt x="793015" y="3066910"/>
                  <a:pt x="821094" y="3003833"/>
                </a:cubicBezTo>
                <a:cubicBezTo>
                  <a:pt x="864120" y="2907680"/>
                  <a:pt x="846003" y="2860755"/>
                  <a:pt x="753161" y="2789218"/>
                </a:cubicBezTo>
                <a:cubicBezTo>
                  <a:pt x="701080" y="2749216"/>
                  <a:pt x="644921" y="2715371"/>
                  <a:pt x="569285" y="2680756"/>
                </a:cubicBezTo>
                <a:cubicBezTo>
                  <a:pt x="743651" y="2661909"/>
                  <a:pt x="560683" y="2598448"/>
                  <a:pt x="622275" y="2558832"/>
                </a:cubicBezTo>
                <a:cubicBezTo>
                  <a:pt x="745462" y="2542678"/>
                  <a:pt x="846003" y="2668833"/>
                  <a:pt x="1013576" y="2632679"/>
                </a:cubicBezTo>
                <a:cubicBezTo>
                  <a:pt x="806602" y="2523446"/>
                  <a:pt x="577892" y="2487677"/>
                  <a:pt x="427984" y="2342293"/>
                </a:cubicBezTo>
                <a:cubicBezTo>
                  <a:pt x="462405" y="2309216"/>
                  <a:pt x="496823" y="2339985"/>
                  <a:pt x="526263" y="2327678"/>
                </a:cubicBezTo>
                <a:cubicBezTo>
                  <a:pt x="525356" y="2319985"/>
                  <a:pt x="527622" y="2308446"/>
                  <a:pt x="522186" y="2304986"/>
                </a:cubicBezTo>
                <a:cubicBezTo>
                  <a:pt x="410323" y="2225754"/>
                  <a:pt x="408509" y="2223831"/>
                  <a:pt x="528526" y="2165368"/>
                </a:cubicBezTo>
                <a:cubicBezTo>
                  <a:pt x="570645" y="2144984"/>
                  <a:pt x="567023" y="2126906"/>
                  <a:pt x="544832" y="2101138"/>
                </a:cubicBezTo>
                <a:cubicBezTo>
                  <a:pt x="528978" y="2083061"/>
                  <a:pt x="509957" y="2066906"/>
                  <a:pt x="519016" y="2027291"/>
                </a:cubicBezTo>
                <a:cubicBezTo>
                  <a:pt x="584685" y="2078062"/>
                  <a:pt x="902162" y="2061522"/>
                  <a:pt x="958321" y="2056137"/>
                </a:cubicBezTo>
                <a:cubicBezTo>
                  <a:pt x="1021272" y="2050369"/>
                  <a:pt x="1083319" y="2025753"/>
                  <a:pt x="1149440" y="2039214"/>
                </a:cubicBezTo>
                <a:cubicBezTo>
                  <a:pt x="1202430" y="2049985"/>
                  <a:pt x="1447897" y="2154215"/>
                  <a:pt x="1482772" y="2034599"/>
                </a:cubicBezTo>
                <a:cubicBezTo>
                  <a:pt x="1484583" y="2028831"/>
                  <a:pt x="1583765" y="2042293"/>
                  <a:pt x="1637208" y="2048831"/>
                </a:cubicBezTo>
                <a:cubicBezTo>
                  <a:pt x="1684309" y="2054216"/>
                  <a:pt x="1737297" y="2078062"/>
                  <a:pt x="1768999" y="2030369"/>
                </a:cubicBezTo>
                <a:cubicBezTo>
                  <a:pt x="1787568" y="2002293"/>
                  <a:pt x="1711030" y="1948062"/>
                  <a:pt x="1642642" y="1943445"/>
                </a:cubicBezTo>
                <a:cubicBezTo>
                  <a:pt x="1583312" y="1939214"/>
                  <a:pt x="1521266" y="1933060"/>
                  <a:pt x="1464655" y="1944599"/>
                </a:cubicBezTo>
                <a:cubicBezTo>
                  <a:pt x="1394911" y="1958446"/>
                  <a:pt x="1357322" y="1936138"/>
                  <a:pt x="1337846" y="1888061"/>
                </a:cubicBezTo>
                <a:cubicBezTo>
                  <a:pt x="1316106" y="1834985"/>
                  <a:pt x="1274439" y="1810368"/>
                  <a:pt x="1216924" y="1785752"/>
                </a:cubicBezTo>
                <a:cubicBezTo>
                  <a:pt x="1077431" y="1726138"/>
                  <a:pt x="943377" y="1657291"/>
                  <a:pt x="790299" y="1622676"/>
                </a:cubicBezTo>
                <a:cubicBezTo>
                  <a:pt x="759953" y="1615751"/>
                  <a:pt x="726441" y="1606521"/>
                  <a:pt x="712401" y="1560751"/>
                </a:cubicBezTo>
                <a:cubicBezTo>
                  <a:pt x="1126798" y="1629213"/>
                  <a:pt x="1504511" y="1807676"/>
                  <a:pt x="1932039" y="1797291"/>
                </a:cubicBezTo>
                <a:cubicBezTo>
                  <a:pt x="1815195" y="1740752"/>
                  <a:pt x="1679780" y="1737675"/>
                  <a:pt x="1555234" y="1698059"/>
                </a:cubicBezTo>
                <a:cubicBezTo>
                  <a:pt x="1643549" y="1668444"/>
                  <a:pt x="1726428" y="1699213"/>
                  <a:pt x="1810212" y="1716137"/>
                </a:cubicBezTo>
                <a:cubicBezTo>
                  <a:pt x="1880410" y="1729982"/>
                  <a:pt x="1943817" y="1732290"/>
                  <a:pt x="1951515" y="1649598"/>
                </a:cubicBezTo>
                <a:cubicBezTo>
                  <a:pt x="1948798" y="1644214"/>
                  <a:pt x="1949249" y="1637291"/>
                  <a:pt x="1949704" y="1630753"/>
                </a:cubicBezTo>
                <a:cubicBezTo>
                  <a:pt x="1926152" y="1596522"/>
                  <a:pt x="1889468" y="1578830"/>
                  <a:pt x="1845990" y="1568828"/>
                </a:cubicBezTo>
                <a:cubicBezTo>
                  <a:pt x="1819722" y="1562674"/>
                  <a:pt x="1784851" y="1553443"/>
                  <a:pt x="1785302" y="1528829"/>
                </a:cubicBezTo>
                <a:cubicBezTo>
                  <a:pt x="1786662" y="1437674"/>
                  <a:pt x="1702878" y="1411136"/>
                  <a:pt x="1619092" y="1384597"/>
                </a:cubicBezTo>
                <a:cubicBezTo>
                  <a:pt x="1665740" y="1339213"/>
                  <a:pt x="1702423" y="1372674"/>
                  <a:pt x="1737750" y="1369214"/>
                </a:cubicBezTo>
                <a:cubicBezTo>
                  <a:pt x="1760848" y="1366906"/>
                  <a:pt x="1781679" y="1362675"/>
                  <a:pt x="1781679" y="1339213"/>
                </a:cubicBezTo>
                <a:cubicBezTo>
                  <a:pt x="1782132" y="1319597"/>
                  <a:pt x="1771262" y="1297288"/>
                  <a:pt x="1748620" y="1296905"/>
                </a:cubicBezTo>
                <a:cubicBezTo>
                  <a:pt x="1606863" y="1293442"/>
                  <a:pt x="1528513" y="1167288"/>
                  <a:pt x="1381324" y="1166904"/>
                </a:cubicBezTo>
                <a:cubicBezTo>
                  <a:pt x="1293462" y="1166904"/>
                  <a:pt x="1427065" y="1095751"/>
                  <a:pt x="1352792" y="1066135"/>
                </a:cubicBezTo>
                <a:cubicBezTo>
                  <a:pt x="1336486" y="1059596"/>
                  <a:pt x="1395363" y="1049597"/>
                  <a:pt x="1421631" y="1051135"/>
                </a:cubicBezTo>
                <a:cubicBezTo>
                  <a:pt x="1447445" y="1052673"/>
                  <a:pt x="1470543" y="1071519"/>
                  <a:pt x="1501793" y="1058058"/>
                </a:cubicBezTo>
                <a:cubicBezTo>
                  <a:pt x="1519003" y="1009981"/>
                  <a:pt x="1474621" y="992289"/>
                  <a:pt x="1437935" y="978826"/>
                </a:cubicBezTo>
                <a:cubicBezTo>
                  <a:pt x="1353244" y="947673"/>
                  <a:pt x="1270817" y="909981"/>
                  <a:pt x="1177975" y="898826"/>
                </a:cubicBezTo>
                <a:cubicBezTo>
                  <a:pt x="1144915" y="894980"/>
                  <a:pt x="1225528" y="843440"/>
                  <a:pt x="1241378" y="825366"/>
                </a:cubicBezTo>
                <a:cubicBezTo>
                  <a:pt x="867743" y="635366"/>
                  <a:pt x="418474" y="644980"/>
                  <a:pt x="0" y="491517"/>
                </a:cubicBezTo>
                <a:cubicBezTo>
                  <a:pt x="92391" y="461518"/>
                  <a:pt x="160326" y="483440"/>
                  <a:pt x="223277" y="488057"/>
                </a:cubicBezTo>
                <a:cubicBezTo>
                  <a:pt x="380429" y="499594"/>
                  <a:pt x="535773" y="523440"/>
                  <a:pt x="692473" y="537671"/>
                </a:cubicBezTo>
                <a:cubicBezTo>
                  <a:pt x="769465" y="544594"/>
                  <a:pt x="841022" y="570749"/>
                  <a:pt x="927071" y="529211"/>
                </a:cubicBezTo>
                <a:cubicBezTo>
                  <a:pt x="984589" y="501518"/>
                  <a:pt x="1076527" y="531517"/>
                  <a:pt x="1147177" y="556134"/>
                </a:cubicBezTo>
                <a:cubicBezTo>
                  <a:pt x="1205600" y="576517"/>
                  <a:pt x="1261306" y="581901"/>
                  <a:pt x="1338752" y="556134"/>
                </a:cubicBezTo>
                <a:cubicBezTo>
                  <a:pt x="1268554" y="540364"/>
                  <a:pt x="1214658" y="526519"/>
                  <a:pt x="1159406" y="516901"/>
                </a:cubicBezTo>
                <a:cubicBezTo>
                  <a:pt x="1115475" y="509211"/>
                  <a:pt x="1220094" y="478056"/>
                  <a:pt x="1273535" y="481902"/>
                </a:cubicBezTo>
                <a:cubicBezTo>
                  <a:pt x="1348263" y="487287"/>
                  <a:pt x="1306144" y="467287"/>
                  <a:pt x="1293462" y="439595"/>
                </a:cubicBezTo>
                <a:cubicBezTo>
                  <a:pt x="1279875" y="409979"/>
                  <a:pt x="1320183" y="400749"/>
                  <a:pt x="1345545" y="406900"/>
                </a:cubicBezTo>
                <a:cubicBezTo>
                  <a:pt x="1442916" y="431133"/>
                  <a:pt x="1539834" y="388441"/>
                  <a:pt x="1640379" y="423057"/>
                </a:cubicBezTo>
                <a:cubicBezTo>
                  <a:pt x="1615015" y="337670"/>
                  <a:pt x="1560215" y="300363"/>
                  <a:pt x="1445634" y="288439"/>
                </a:cubicBezTo>
                <a:cubicBezTo>
                  <a:pt x="1402608" y="283826"/>
                  <a:pt x="1357773" y="290748"/>
                  <a:pt x="1320636" y="266131"/>
                </a:cubicBezTo>
                <a:cubicBezTo>
                  <a:pt x="1299349" y="251902"/>
                  <a:pt x="1275346" y="234978"/>
                  <a:pt x="1292104" y="208824"/>
                </a:cubicBezTo>
                <a:cubicBezTo>
                  <a:pt x="1303877" y="190363"/>
                  <a:pt x="1329242" y="190363"/>
                  <a:pt x="1350074" y="196517"/>
                </a:cubicBezTo>
                <a:cubicBezTo>
                  <a:pt x="1443371" y="223826"/>
                  <a:pt x="1540741" y="233825"/>
                  <a:pt x="1638113" y="243826"/>
                </a:cubicBezTo>
                <a:cubicBezTo>
                  <a:pt x="1653059" y="245364"/>
                  <a:pt x="1669814" y="250365"/>
                  <a:pt x="1686573" y="224977"/>
                </a:cubicBezTo>
                <a:cubicBezTo>
                  <a:pt x="1504511" y="183824"/>
                  <a:pt x="1331505" y="125362"/>
                  <a:pt x="1144459" y="102670"/>
                </a:cubicBezTo>
                <a:cubicBezTo>
                  <a:pt x="1147177" y="91900"/>
                  <a:pt x="1149896" y="81131"/>
                  <a:pt x="1152614" y="70362"/>
                </a:cubicBezTo>
                <a:cubicBezTo>
                  <a:pt x="1298896" y="85746"/>
                  <a:pt x="1445182" y="101131"/>
                  <a:pt x="1629961" y="120363"/>
                </a:cubicBezTo>
                <a:cubicBezTo>
                  <a:pt x="1516284" y="59207"/>
                  <a:pt x="1408951" y="79594"/>
                  <a:pt x="1324712" y="25362"/>
                </a:cubicBezTo>
                <a:cubicBezTo>
                  <a:pt x="1340563" y="4786"/>
                  <a:pt x="1359698" y="-407"/>
                  <a:pt x="1379513" y="25"/>
                </a:cubicBezTo>
                <a:close/>
              </a:path>
            </a:pathLst>
          </a:custGeom>
        </p:spPr>
      </p:pic>
    </p:spTree>
    <p:extLst>
      <p:ext uri="{BB962C8B-B14F-4D97-AF65-F5344CB8AC3E}">
        <p14:creationId xmlns:p14="http://schemas.microsoft.com/office/powerpoint/2010/main" val="3558992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203DE33-2CD4-4CA8-9AF3-37C3B6513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9144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AF57B88-1D4C-41FA-A761-EC1DD10C3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2548F45-5164-4ABB-8212-7F293FDED8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4123" y="3164497"/>
            <a:ext cx="4355594" cy="3030557"/>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47D30451-E4FD-0189-2FD8-4B6C576E3E69}"/>
              </a:ext>
            </a:extLst>
          </p:cNvPr>
          <p:cNvPicPr>
            <a:picLocks noGrp="1" noChangeAspect="1"/>
          </p:cNvPicPr>
          <p:nvPr>
            <p:ph idx="1"/>
          </p:nvPr>
        </p:nvPicPr>
        <p:blipFill>
          <a:blip r:embed="rId2"/>
          <a:srcRect l="3549" r="7446" b="3"/>
          <a:stretch/>
        </p:blipFill>
        <p:spPr>
          <a:xfrm>
            <a:off x="3028949" y="10"/>
            <a:ext cx="6120019" cy="6875809"/>
          </a:xfrm>
          <a:prstGeom prst="rect">
            <a:avLst/>
          </a:prstGeom>
        </p:spPr>
      </p:pic>
      <p:sp>
        <p:nvSpPr>
          <p:cNvPr id="16" name="Freeform: Shape 15">
            <a:extLst>
              <a:ext uri="{FF2B5EF4-FFF2-40B4-BE49-F238E27FC236}">
                <a16:creationId xmlns:a16="http://schemas.microsoft.com/office/drawing/2014/main" id="{5E81CCFB-7BEF-4186-86FB-D09450B4D0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9B325BE-4E0D-19B3-23AF-B1D4FDD112A1}"/>
              </a:ext>
            </a:extLst>
          </p:cNvPr>
          <p:cNvSpPr>
            <a:spLocks noGrp="1"/>
          </p:cNvSpPr>
          <p:nvPr>
            <p:ph type="title"/>
          </p:nvPr>
        </p:nvSpPr>
        <p:spPr>
          <a:xfrm>
            <a:off x="400854" y="2950387"/>
            <a:ext cx="2289220" cy="3531403"/>
          </a:xfrm>
        </p:spPr>
        <p:txBody>
          <a:bodyPr vert="horz" lIns="91440" tIns="45720" rIns="91440" bIns="45720" rtlCol="0" anchor="t">
            <a:normAutofit/>
          </a:bodyPr>
          <a:lstStyle/>
          <a:p>
            <a:pPr algn="r" defTabSz="914400">
              <a:lnSpc>
                <a:spcPct val="90000"/>
              </a:lnSpc>
            </a:pPr>
            <a:r>
              <a:rPr lang="en-US" sz="3000">
                <a:solidFill>
                  <a:srgbClr val="FFFFFF"/>
                </a:solidFill>
              </a:rPr>
              <a:t>Naima Bright Beginnings Childcare</a:t>
            </a:r>
            <a:br>
              <a:rPr lang="en-US" sz="3000">
                <a:solidFill>
                  <a:srgbClr val="FFFFFF"/>
                </a:solidFill>
              </a:rPr>
            </a:br>
            <a:r>
              <a:rPr lang="en-US" sz="3000">
                <a:solidFill>
                  <a:srgbClr val="FFFFFF"/>
                </a:solidFill>
              </a:rPr>
              <a:t>Business Plan Overview</a:t>
            </a:r>
            <a:br>
              <a:rPr lang="en-US" sz="3000">
                <a:solidFill>
                  <a:srgbClr val="FFFFFF"/>
                </a:solidFill>
              </a:rPr>
            </a:br>
            <a:endParaRPr lang="en-US" sz="3000">
              <a:solidFill>
                <a:srgbClr val="FFFFFF"/>
              </a:solidFill>
            </a:endParaRPr>
          </a:p>
        </p:txBody>
      </p:sp>
    </p:spTree>
    <p:extLst>
      <p:ext uri="{BB962C8B-B14F-4D97-AF65-F5344CB8AC3E}">
        <p14:creationId xmlns:p14="http://schemas.microsoft.com/office/powerpoint/2010/main" val="31043531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12658F-50BD-3310-CB55-329CA9816F9E}"/>
              </a:ext>
            </a:extLst>
          </p:cNvPr>
          <p:cNvSpPr>
            <a:spLocks noGrp="1"/>
          </p:cNvSpPr>
          <p:nvPr>
            <p:ph type="title"/>
          </p:nvPr>
        </p:nvSpPr>
        <p:spPr>
          <a:xfrm>
            <a:off x="628650" y="365125"/>
            <a:ext cx="4168866" cy="1325563"/>
          </a:xfrm>
        </p:spPr>
        <p:txBody>
          <a:bodyPr>
            <a:normAutofit/>
          </a:bodyPr>
          <a:lstStyle/>
          <a:p>
            <a:pPr>
              <a:lnSpc>
                <a:spcPct val="90000"/>
              </a:lnSpc>
            </a:pPr>
            <a:r>
              <a:rPr lang="en-GB" dirty="0"/>
              <a:t>Presentation Overview</a:t>
            </a:r>
            <a:endParaRPr lang="en-GB"/>
          </a:p>
        </p:txBody>
      </p:sp>
      <p:sp>
        <p:nvSpPr>
          <p:cNvPr id="11" name="Freeform: Shape 10">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1"/>
            <a:ext cx="851299"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Rectangle 1">
            <a:extLst>
              <a:ext uri="{FF2B5EF4-FFF2-40B4-BE49-F238E27FC236}">
                <a16:creationId xmlns:a16="http://schemas.microsoft.com/office/drawing/2014/main" id="{3E796D31-C7D9-1F8F-FB3B-88EECE17E250}"/>
              </a:ext>
            </a:extLst>
          </p:cNvPr>
          <p:cNvSpPr>
            <a:spLocks noGrp="1" noChangeArrowheads="1"/>
          </p:cNvSpPr>
          <p:nvPr>
            <p:ph idx="1"/>
          </p:nvPr>
        </p:nvSpPr>
        <p:spPr bwMode="auto">
          <a:xfrm>
            <a:off x="628650" y="1825625"/>
            <a:ext cx="4168866" cy="435133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lnSpc>
                <a:spcPct val="90000"/>
              </a:lnSpc>
              <a:spcBef>
                <a:spcPct val="0"/>
              </a:spcBef>
              <a:spcAft>
                <a:spcPts val="600"/>
              </a:spcAft>
              <a:buClrTx/>
              <a:buSzTx/>
              <a:buFontTx/>
              <a:buNone/>
              <a:tabLst/>
            </a:pPr>
            <a:endParaRPr kumimoji="0" lang="en-US" altLang="en-US" sz="1800" b="0" i="0" u="none" strike="noStrike" cap="none" normalizeH="0" baseline="0" dirty="0">
              <a:ln>
                <a:noFill/>
              </a:ln>
              <a:effectLst/>
              <a:latin typeface="Arial" panose="020B0604020202020204" pitchFamily="34" charset="0"/>
            </a:endParaRP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 Product/Service Proposition</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 Business Name &amp; Ownership</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 Mission, Aims, Objectives, and USP</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 Location &amp; Rationale</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 Human Resources</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 Marketing &amp; Promotional Activities</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 Market Research</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 Financial Resources &amp; Cash Flow     Forecast</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 SWOT Analysis</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 Threats &amp; Mitigation Strategies</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 References </a:t>
            </a:r>
          </a:p>
        </p:txBody>
      </p:sp>
      <p:sp>
        <p:nvSpPr>
          <p:cNvPr id="13" name="Oval 12">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2624479"/>
            <a:ext cx="609320"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Block Arc 14">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85863" y="1516981"/>
            <a:ext cx="2387600" cy="17907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eeform: Shape 16">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0"/>
            <a:ext cx="1736438"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9" name="Straight Connector 18">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9347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1" name="Freeform: Shape 20">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54162" y="4112081"/>
            <a:ext cx="889838"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3" name="Arc 22">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4565205" y="4145122"/>
            <a:ext cx="3062574"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4962670"/>
            <a:ext cx="1982514"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65143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60758" y="327025"/>
            <a:ext cx="3993358" cy="1630363"/>
          </a:xfrm>
        </p:spPr>
        <p:txBody>
          <a:bodyPr anchor="b">
            <a:normAutofit/>
          </a:bodyPr>
          <a:lstStyle/>
          <a:p>
            <a:r>
              <a:rPr lang="en-GB" sz="3100"/>
              <a:t>1. Product/Service Proposition</a:t>
            </a:r>
          </a:p>
        </p:txBody>
      </p:sp>
      <p:pic>
        <p:nvPicPr>
          <p:cNvPr id="6" name="Picture 5">
            <a:extLst>
              <a:ext uri="{FF2B5EF4-FFF2-40B4-BE49-F238E27FC236}">
                <a16:creationId xmlns:a16="http://schemas.microsoft.com/office/drawing/2014/main" id="{9D7F6303-C42B-DA5C-B24A-480A49ABC2D2}"/>
              </a:ext>
            </a:extLst>
          </p:cNvPr>
          <p:cNvPicPr>
            <a:picLocks noChangeAspect="1"/>
          </p:cNvPicPr>
          <p:nvPr/>
        </p:nvPicPr>
        <p:blipFill>
          <a:blip r:embed="rId2"/>
          <a:srcRect l="21002" r="21002"/>
          <a:stretch/>
        </p:blipFill>
        <p:spPr>
          <a:xfrm>
            <a:off x="4474766" y="1588"/>
            <a:ext cx="4669234" cy="6856412"/>
          </a:xfrm>
          <a:custGeom>
            <a:avLst/>
            <a:gdLst/>
            <a:ahLst/>
            <a:cxnLst/>
            <a:rect l="l" t="t" r="r" b="b"/>
            <a:pathLst>
              <a:path w="5620032" h="6856412">
                <a:moveTo>
                  <a:pt x="13187" y="0"/>
                </a:moveTo>
                <a:lnTo>
                  <a:pt x="5620032" y="0"/>
                </a:lnTo>
                <a:lnTo>
                  <a:pt x="5620032" y="6856412"/>
                </a:lnTo>
                <a:lnTo>
                  <a:pt x="0" y="6856412"/>
                </a:lnTo>
                <a:lnTo>
                  <a:pt x="64318" y="6298274"/>
                </a:lnTo>
                <a:cubicBezTo>
                  <a:pt x="203221" y="4970220"/>
                  <a:pt x="240510" y="3632077"/>
                  <a:pt x="97152" y="2276000"/>
                </a:cubicBezTo>
                <a:cubicBezTo>
                  <a:pt x="35713" y="1694824"/>
                  <a:pt x="7455" y="1116942"/>
                  <a:pt x="6154" y="541737"/>
                </a:cubicBezTo>
                <a:close/>
              </a:path>
            </a:pathLst>
          </a:custGeom>
        </p:spPr>
      </p:pic>
      <p:graphicFrame>
        <p:nvGraphicFramePr>
          <p:cNvPr id="5" name="Content Placeholder 2">
            <a:extLst>
              <a:ext uri="{FF2B5EF4-FFF2-40B4-BE49-F238E27FC236}">
                <a16:creationId xmlns:a16="http://schemas.microsoft.com/office/drawing/2014/main" id="{30D97E03-B1DF-C008-2BE8-BB47DC9F4134}"/>
              </a:ext>
            </a:extLst>
          </p:cNvPr>
          <p:cNvGraphicFramePr>
            <a:graphicFrameLocks noGrp="1"/>
          </p:cNvGraphicFramePr>
          <p:nvPr>
            <p:ph idx="1"/>
            <p:extLst>
              <p:ext uri="{D42A27DB-BD31-4B8C-83A1-F6EECF244321}">
                <p14:modId xmlns:p14="http://schemas.microsoft.com/office/powerpoint/2010/main" val="62096482"/>
              </p:ext>
            </p:extLst>
          </p:nvPr>
        </p:nvGraphicFramePr>
        <p:xfrm>
          <a:off x="360759" y="2286001"/>
          <a:ext cx="3993357" cy="39195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3D5FBB81-B61B-416A-8F5D-A8DDF62530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 y="0"/>
            <a:ext cx="914377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6" name="Picture 5">
            <a:extLst>
              <a:ext uri="{FF2B5EF4-FFF2-40B4-BE49-F238E27FC236}">
                <a16:creationId xmlns:a16="http://schemas.microsoft.com/office/drawing/2014/main" id="{1B71260F-B72B-E6FA-60F6-0B80338CF622}"/>
              </a:ext>
            </a:extLst>
          </p:cNvPr>
          <p:cNvPicPr>
            <a:picLocks noChangeAspect="1"/>
          </p:cNvPicPr>
          <p:nvPr/>
        </p:nvPicPr>
        <p:blipFill>
          <a:blip r:embed="rId2"/>
          <a:srcRect l="24269" r="24269"/>
          <a:stretch/>
        </p:blipFill>
        <p:spPr>
          <a:xfrm>
            <a:off x="3518338" y="1"/>
            <a:ext cx="5625662" cy="6857999"/>
          </a:xfrm>
          <a:custGeom>
            <a:avLst/>
            <a:gdLst/>
            <a:ahLst/>
            <a:cxnLst/>
            <a:rect l="l" t="t" r="r" b="b"/>
            <a:pathLst>
              <a:path w="7500882" h="6857999">
                <a:moveTo>
                  <a:pt x="898230" y="0"/>
                </a:moveTo>
                <a:lnTo>
                  <a:pt x="7500882" y="0"/>
                </a:lnTo>
                <a:lnTo>
                  <a:pt x="7500882" y="6857999"/>
                </a:lnTo>
                <a:lnTo>
                  <a:pt x="0" y="6857999"/>
                </a:lnTo>
                <a:lnTo>
                  <a:pt x="114106" y="6780598"/>
                </a:lnTo>
                <a:cubicBezTo>
                  <a:pt x="291579" y="6653107"/>
                  <a:pt x="465794" y="6515396"/>
                  <a:pt x="641619" y="6374813"/>
                </a:cubicBezTo>
                <a:cubicBezTo>
                  <a:pt x="1607125" y="5602838"/>
                  <a:pt x="2555378" y="4969130"/>
                  <a:pt x="2555378" y="3621655"/>
                </a:cubicBezTo>
                <a:cubicBezTo>
                  <a:pt x="2555378" y="2093191"/>
                  <a:pt x="1969579" y="754640"/>
                  <a:pt x="920818" y="14996"/>
                </a:cubicBezTo>
                <a:close/>
              </a:path>
            </a:pathLst>
          </a:custGeom>
        </p:spPr>
      </p:pic>
      <p:sp>
        <p:nvSpPr>
          <p:cNvPr id="13" name="Freeform: Shape 12">
            <a:extLst>
              <a:ext uri="{FF2B5EF4-FFF2-40B4-BE49-F238E27FC236}">
                <a16:creationId xmlns:a16="http://schemas.microsoft.com/office/drawing/2014/main" id="{40C0D7D4-D83D-4C58-87D1-955F0A9173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07038" cy="6858000"/>
          </a:xfrm>
          <a:custGeom>
            <a:avLst/>
            <a:gdLst>
              <a:gd name="connsiteX0" fmla="*/ 0 w 7476051"/>
              <a:gd name="connsiteY0" fmla="*/ 0 h 6858000"/>
              <a:gd name="connsiteX1" fmla="*/ 5853028 w 7476051"/>
              <a:gd name="connsiteY1" fmla="*/ 0 h 6858000"/>
              <a:gd name="connsiteX2" fmla="*/ 5875152 w 7476051"/>
              <a:gd name="connsiteY2" fmla="*/ 14997 h 6858000"/>
              <a:gd name="connsiteX3" fmla="*/ 7476051 w 7476051"/>
              <a:gd name="connsiteY3" fmla="*/ 3621656 h 6858000"/>
              <a:gd name="connsiteX4" fmla="*/ 5601702 w 7476051"/>
              <a:gd name="connsiteY4" fmla="*/ 6374814 h 6858000"/>
              <a:gd name="connsiteX5" fmla="*/ 5085053 w 7476051"/>
              <a:gd name="connsiteY5" fmla="*/ 6780599 h 6858000"/>
              <a:gd name="connsiteX6" fmla="*/ 4973297 w 7476051"/>
              <a:gd name="connsiteY6" fmla="*/ 6858000 h 6858000"/>
              <a:gd name="connsiteX7" fmla="*/ 0 w 7476051"/>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6051" h="6858000">
                <a:moveTo>
                  <a:pt x="0" y="0"/>
                </a:moveTo>
                <a:lnTo>
                  <a:pt x="5853028" y="0"/>
                </a:lnTo>
                <a:lnTo>
                  <a:pt x="5875152" y="14997"/>
                </a:lnTo>
                <a:cubicBezTo>
                  <a:pt x="6902315" y="754641"/>
                  <a:pt x="7476051" y="2093192"/>
                  <a:pt x="7476051" y="3621656"/>
                </a:cubicBezTo>
                <a:cubicBezTo>
                  <a:pt x="7476051" y="4969131"/>
                  <a:pt x="6547326" y="5602839"/>
                  <a:pt x="5601702" y="6374814"/>
                </a:cubicBezTo>
                <a:cubicBezTo>
                  <a:pt x="5429499" y="6515397"/>
                  <a:pt x="5258871" y="6653108"/>
                  <a:pt x="5085053" y="6780599"/>
                </a:cubicBezTo>
                <a:lnTo>
                  <a:pt x="4973297"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useBgFill="1">
        <p:nvSpPr>
          <p:cNvPr id="28" name="Freeform: Shape 14">
            <a:extLst>
              <a:ext uri="{FF2B5EF4-FFF2-40B4-BE49-F238E27FC236}">
                <a16:creationId xmlns:a16="http://schemas.microsoft.com/office/drawing/2014/main" id="{CA35125A-A1A4-40EB-B5EE-4371BC4DD4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510253" cy="6858000"/>
          </a:xfrm>
          <a:custGeom>
            <a:avLst/>
            <a:gdLst>
              <a:gd name="connsiteX0" fmla="*/ 39602 w 7347004"/>
              <a:gd name="connsiteY0" fmla="*/ 0 h 6858000"/>
              <a:gd name="connsiteX1" fmla="*/ 5675927 w 7347004"/>
              <a:gd name="connsiteY1" fmla="*/ 0 h 6858000"/>
              <a:gd name="connsiteX2" fmla="*/ 5698706 w 7347004"/>
              <a:gd name="connsiteY2" fmla="*/ 14997 h 6858000"/>
              <a:gd name="connsiteX3" fmla="*/ 7347004 w 7347004"/>
              <a:gd name="connsiteY3" fmla="*/ 3621656 h 6858000"/>
              <a:gd name="connsiteX4" fmla="*/ 5417159 w 7347004"/>
              <a:gd name="connsiteY4" fmla="*/ 6374814 h 6858000"/>
              <a:gd name="connsiteX5" fmla="*/ 4885213 w 7347004"/>
              <a:gd name="connsiteY5" fmla="*/ 6780599 h 6858000"/>
              <a:gd name="connsiteX6" fmla="*/ 4770148 w 7347004"/>
              <a:gd name="connsiteY6" fmla="*/ 6858000 h 6858000"/>
              <a:gd name="connsiteX7" fmla="*/ 850790 w 7347004"/>
              <a:gd name="connsiteY7" fmla="*/ 6858000 h 6858000"/>
              <a:gd name="connsiteX8" fmla="*/ 39602 w 7347004"/>
              <a:gd name="connsiteY8" fmla="*/ 6858000 h 6858000"/>
              <a:gd name="connsiteX9" fmla="*/ 0 w 7347004"/>
              <a:gd name="connsiteY9" fmla="*/ 6858000 h 6858000"/>
              <a:gd name="connsiteX10" fmla="*/ 0 w 7347004"/>
              <a:gd name="connsiteY10" fmla="*/ 1 h 6858000"/>
              <a:gd name="connsiteX11" fmla="*/ 39602 w 7347004"/>
              <a:gd name="connsiteY11" fmla="*/ 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347004" h="6858000">
                <a:moveTo>
                  <a:pt x="39602" y="0"/>
                </a:moveTo>
                <a:lnTo>
                  <a:pt x="5675927" y="0"/>
                </a:lnTo>
                <a:lnTo>
                  <a:pt x="5698706" y="14997"/>
                </a:lnTo>
                <a:cubicBezTo>
                  <a:pt x="6756281" y="754641"/>
                  <a:pt x="7347004" y="2093192"/>
                  <a:pt x="7347004" y="3621656"/>
                </a:cubicBezTo>
                <a:cubicBezTo>
                  <a:pt x="7347004" y="4969131"/>
                  <a:pt x="6390781" y="5602839"/>
                  <a:pt x="5417159" y="6374814"/>
                </a:cubicBezTo>
                <a:cubicBezTo>
                  <a:pt x="5239858" y="6515397"/>
                  <a:pt x="5064178" y="6653108"/>
                  <a:pt x="4885213" y="6780599"/>
                </a:cubicBezTo>
                <a:lnTo>
                  <a:pt x="4770148" y="6858000"/>
                </a:lnTo>
                <a:lnTo>
                  <a:pt x="850790" y="6858000"/>
                </a:lnTo>
                <a:lnTo>
                  <a:pt x="39602" y="6858000"/>
                </a:lnTo>
                <a:lnTo>
                  <a:pt x="0" y="6858000"/>
                </a:lnTo>
                <a:lnTo>
                  <a:pt x="0" y="1"/>
                </a:lnTo>
                <a:lnTo>
                  <a:pt x="39602" y="1"/>
                </a:ln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prstClr val="white"/>
              </a:solidFill>
              <a:latin typeface="Meiryo"/>
            </a:endParaRPr>
          </a:p>
        </p:txBody>
      </p:sp>
      <p:sp>
        <p:nvSpPr>
          <p:cNvPr id="29" name="Freeform: Shape 16">
            <a:extLst>
              <a:ext uri="{FF2B5EF4-FFF2-40B4-BE49-F238E27FC236}">
                <a16:creationId xmlns:a16="http://schemas.microsoft.com/office/drawing/2014/main" id="{15F9A324-404E-4C5D-AFF0-C5D0D84182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54275" y="-1"/>
            <a:ext cx="1901448" cy="6858001"/>
          </a:xfrm>
          <a:custGeom>
            <a:avLst/>
            <a:gdLst>
              <a:gd name="connsiteX0" fmla="*/ 1218585 w 2535264"/>
              <a:gd name="connsiteY0" fmla="*/ 0 h 6858001"/>
              <a:gd name="connsiteX1" fmla="*/ 1236561 w 2535264"/>
              <a:gd name="connsiteY1" fmla="*/ 0 h 6858001"/>
              <a:gd name="connsiteX2" fmla="*/ 1264452 w 2535264"/>
              <a:gd name="connsiteY2" fmla="*/ 24550 h 6858001"/>
              <a:gd name="connsiteX3" fmla="*/ 2528121 w 2535264"/>
              <a:gd name="connsiteY3" fmla="*/ 3710502 h 6858001"/>
              <a:gd name="connsiteX4" fmla="*/ 492890 w 2535264"/>
              <a:gd name="connsiteY4" fmla="*/ 6507511 h 6858001"/>
              <a:gd name="connsiteX5" fmla="*/ 221418 w 2535264"/>
              <a:gd name="connsiteY5" fmla="*/ 6713387 h 6858001"/>
              <a:gd name="connsiteX6" fmla="*/ 20100 w 2535264"/>
              <a:gd name="connsiteY6" fmla="*/ 6858001 h 6858001"/>
              <a:gd name="connsiteX7" fmla="*/ 0 w 2535264"/>
              <a:gd name="connsiteY7" fmla="*/ 6858001 h 6858001"/>
              <a:gd name="connsiteX8" fmla="*/ 202488 w 2535264"/>
              <a:gd name="connsiteY8" fmla="*/ 6712547 h 6858001"/>
              <a:gd name="connsiteX9" fmla="*/ 473961 w 2535264"/>
              <a:gd name="connsiteY9" fmla="*/ 6506670 h 6858001"/>
              <a:gd name="connsiteX10" fmla="*/ 2509192 w 2535264"/>
              <a:gd name="connsiteY10" fmla="*/ 3709662 h 6858001"/>
              <a:gd name="connsiteX11" fmla="*/ 1245521 w 2535264"/>
              <a:gd name="connsiteY11" fmla="*/ 23708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264" h="6858001">
                <a:moveTo>
                  <a:pt x="1218585" y="0"/>
                </a:moveTo>
                <a:lnTo>
                  <a:pt x="1236561" y="0"/>
                </a:lnTo>
                <a:lnTo>
                  <a:pt x="1264452" y="24550"/>
                </a:lnTo>
                <a:cubicBezTo>
                  <a:pt x="2149109" y="863108"/>
                  <a:pt x="2598329" y="2210814"/>
                  <a:pt x="2528121" y="3710502"/>
                </a:cubicBezTo>
                <a:cubicBezTo>
                  <a:pt x="2462100" y="5120751"/>
                  <a:pt x="1489450" y="5742158"/>
                  <a:pt x="492890" y="6507511"/>
                </a:cubicBezTo>
                <a:cubicBezTo>
                  <a:pt x="402151" y="6577199"/>
                  <a:pt x="311847" y="6646154"/>
                  <a:pt x="221418" y="6713387"/>
                </a:cubicBezTo>
                <a:lnTo>
                  <a:pt x="20100" y="6858001"/>
                </a:lnTo>
                <a:lnTo>
                  <a:pt x="0" y="6858001"/>
                </a:lnTo>
                <a:lnTo>
                  <a:pt x="202488" y="6712547"/>
                </a:lnTo>
                <a:cubicBezTo>
                  <a:pt x="292917" y="6645314"/>
                  <a:pt x="383222" y="6576359"/>
                  <a:pt x="473961" y="6506670"/>
                </a:cubicBezTo>
                <a:cubicBezTo>
                  <a:pt x="1470520" y="5741317"/>
                  <a:pt x="2443170" y="5119911"/>
                  <a:pt x="2509192" y="3709662"/>
                </a:cubicBezTo>
                <a:cubicBezTo>
                  <a:pt x="2579400" y="2209973"/>
                  <a:pt x="2130178" y="862268"/>
                  <a:pt x="1245521" y="23708"/>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p:cNvSpPr>
            <a:spLocks noGrp="1"/>
          </p:cNvSpPr>
          <p:nvPr>
            <p:ph type="title"/>
          </p:nvPr>
        </p:nvSpPr>
        <p:spPr>
          <a:xfrm>
            <a:off x="884682" y="442913"/>
            <a:ext cx="3585096" cy="1639888"/>
          </a:xfrm>
        </p:spPr>
        <p:txBody>
          <a:bodyPr anchor="b">
            <a:normAutofit/>
          </a:bodyPr>
          <a:lstStyle/>
          <a:p>
            <a:r>
              <a:rPr lang="en-GB" sz="3100"/>
              <a:t>2. Business Name and Ownership</a:t>
            </a:r>
          </a:p>
        </p:txBody>
      </p:sp>
      <p:graphicFrame>
        <p:nvGraphicFramePr>
          <p:cNvPr id="5" name="Content Placeholder 2">
            <a:extLst>
              <a:ext uri="{FF2B5EF4-FFF2-40B4-BE49-F238E27FC236}">
                <a16:creationId xmlns:a16="http://schemas.microsoft.com/office/drawing/2014/main" id="{CF7777A4-B209-2E8C-46D6-334C260D6B65}"/>
              </a:ext>
            </a:extLst>
          </p:cNvPr>
          <p:cNvGraphicFramePr>
            <a:graphicFrameLocks noGrp="1"/>
          </p:cNvGraphicFramePr>
          <p:nvPr>
            <p:ph idx="1"/>
            <p:extLst>
              <p:ext uri="{D42A27DB-BD31-4B8C-83A1-F6EECF244321}">
                <p14:modId xmlns:p14="http://schemas.microsoft.com/office/powerpoint/2010/main" val="508314209"/>
              </p:ext>
            </p:extLst>
          </p:nvPr>
        </p:nvGraphicFramePr>
        <p:xfrm>
          <a:off x="884682" y="2312988"/>
          <a:ext cx="3813560" cy="3651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60758" y="327025"/>
            <a:ext cx="3993358" cy="1630363"/>
          </a:xfrm>
        </p:spPr>
        <p:txBody>
          <a:bodyPr anchor="b">
            <a:normAutofit/>
          </a:bodyPr>
          <a:lstStyle/>
          <a:p>
            <a:r>
              <a:rPr lang="en-GB" sz="3100"/>
              <a:t>3. Mission, Aim, Objectives, and USP</a:t>
            </a:r>
          </a:p>
        </p:txBody>
      </p:sp>
      <p:pic>
        <p:nvPicPr>
          <p:cNvPr id="6" name="Picture 5">
            <a:extLst>
              <a:ext uri="{FF2B5EF4-FFF2-40B4-BE49-F238E27FC236}">
                <a16:creationId xmlns:a16="http://schemas.microsoft.com/office/drawing/2014/main" id="{43853894-8D52-ABED-DD9E-8C20C0B41685}"/>
              </a:ext>
            </a:extLst>
          </p:cNvPr>
          <p:cNvPicPr>
            <a:picLocks noChangeAspect="1"/>
          </p:cNvPicPr>
          <p:nvPr/>
        </p:nvPicPr>
        <p:blipFill>
          <a:blip r:embed="rId3"/>
          <a:srcRect l="40693" r="28151" b="1"/>
          <a:stretch/>
        </p:blipFill>
        <p:spPr>
          <a:xfrm>
            <a:off x="4474766" y="1"/>
            <a:ext cx="4669234" cy="6856412"/>
          </a:xfrm>
          <a:custGeom>
            <a:avLst/>
            <a:gdLst/>
            <a:ahLst/>
            <a:cxnLst/>
            <a:rect l="l" t="t" r="r" b="b"/>
            <a:pathLst>
              <a:path w="5620032" h="6856412">
                <a:moveTo>
                  <a:pt x="13187" y="0"/>
                </a:moveTo>
                <a:lnTo>
                  <a:pt x="5620032" y="0"/>
                </a:lnTo>
                <a:lnTo>
                  <a:pt x="5620032" y="6856412"/>
                </a:lnTo>
                <a:lnTo>
                  <a:pt x="0" y="6856412"/>
                </a:lnTo>
                <a:lnTo>
                  <a:pt x="64318" y="6298274"/>
                </a:lnTo>
                <a:cubicBezTo>
                  <a:pt x="203221" y="4970220"/>
                  <a:pt x="240510" y="3632077"/>
                  <a:pt x="97152" y="2276000"/>
                </a:cubicBezTo>
                <a:cubicBezTo>
                  <a:pt x="35713" y="1694824"/>
                  <a:pt x="7455" y="1116942"/>
                  <a:pt x="6154" y="541737"/>
                </a:cubicBezTo>
                <a:close/>
              </a:path>
            </a:pathLst>
          </a:custGeom>
        </p:spPr>
      </p:pic>
      <p:graphicFrame>
        <p:nvGraphicFramePr>
          <p:cNvPr id="5" name="Content Placeholder 2">
            <a:extLst>
              <a:ext uri="{FF2B5EF4-FFF2-40B4-BE49-F238E27FC236}">
                <a16:creationId xmlns:a16="http://schemas.microsoft.com/office/drawing/2014/main" id="{9AEEBA3F-F149-92C4-4F00-4C141070DDBC}"/>
              </a:ext>
            </a:extLst>
          </p:cNvPr>
          <p:cNvGraphicFramePr>
            <a:graphicFrameLocks noGrp="1"/>
          </p:cNvGraphicFramePr>
          <p:nvPr>
            <p:ph idx="1"/>
            <p:extLst>
              <p:ext uri="{D42A27DB-BD31-4B8C-83A1-F6EECF244321}">
                <p14:modId xmlns:p14="http://schemas.microsoft.com/office/powerpoint/2010/main" val="2573943031"/>
              </p:ext>
            </p:extLst>
          </p:nvPr>
        </p:nvGraphicFramePr>
        <p:xfrm>
          <a:off x="360759" y="2286001"/>
          <a:ext cx="3993357" cy="39195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0E58A-A092-4A2D-859B-83A1C1623598}"/>
              </a:ext>
            </a:extLst>
          </p:cNvPr>
          <p:cNvSpPr>
            <a:spLocks noGrp="1"/>
          </p:cNvSpPr>
          <p:nvPr>
            <p:ph type="title"/>
          </p:nvPr>
        </p:nvSpPr>
        <p:spPr>
          <a:xfrm>
            <a:off x="571500" y="1141712"/>
            <a:ext cx="6022179" cy="1061161"/>
          </a:xfrm>
        </p:spPr>
        <p:txBody>
          <a:bodyPr vert="horz" lIns="91440" tIns="45720" rIns="91440" bIns="45720" rtlCol="0" anchor="t">
            <a:normAutofit/>
          </a:bodyPr>
          <a:lstStyle/>
          <a:p>
            <a:pPr algn="l" defTabSz="914400">
              <a:lnSpc>
                <a:spcPct val="90000"/>
              </a:lnSpc>
            </a:pPr>
            <a:r>
              <a:rPr lang="en-US" sz="3500"/>
              <a:t>4. Location and Rationale</a:t>
            </a:r>
          </a:p>
        </p:txBody>
      </p:sp>
      <p:cxnSp>
        <p:nvCxnSpPr>
          <p:cNvPr id="17" name="Straight Connector 16">
            <a:extLst>
              <a:ext uri="{FF2B5EF4-FFF2-40B4-BE49-F238E27FC236}">
                <a16:creationId xmlns:a16="http://schemas.microsoft.com/office/drawing/2014/main" id="{192712F8-36FA-35DF-0CE8-4098D93322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8855" y="871146"/>
            <a:ext cx="552704"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5" name="Content Placeholder 4" descr="A screenshot of a map&#10;&#10;Description automatically generated">
            <a:extLst>
              <a:ext uri="{FF2B5EF4-FFF2-40B4-BE49-F238E27FC236}">
                <a16:creationId xmlns:a16="http://schemas.microsoft.com/office/drawing/2014/main" id="{F1CA8A5E-F78D-79BA-8522-A9980285577A}"/>
              </a:ext>
            </a:extLst>
          </p:cNvPr>
          <p:cNvPicPr>
            <a:picLocks noGrp="1" noChangeAspect="1"/>
          </p:cNvPicPr>
          <p:nvPr>
            <p:ph idx="1"/>
          </p:nvPr>
        </p:nvPicPr>
        <p:blipFill>
          <a:blip r:embed="rId2"/>
          <a:stretch>
            <a:fillRect/>
          </a:stretch>
        </p:blipFill>
        <p:spPr>
          <a:xfrm>
            <a:off x="5956185" y="2940343"/>
            <a:ext cx="2513237" cy="2029438"/>
          </a:xfrm>
          <a:prstGeom prst="rect">
            <a:avLst/>
          </a:prstGeom>
        </p:spPr>
      </p:pic>
      <p:cxnSp>
        <p:nvCxnSpPr>
          <p:cNvPr id="19" name="Straight Connector 18">
            <a:extLst>
              <a:ext uri="{FF2B5EF4-FFF2-40B4-BE49-F238E27FC236}">
                <a16:creationId xmlns:a16="http://schemas.microsoft.com/office/drawing/2014/main" id="{AF9469B9-6468-5B6A-E832-8D45903884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66672" y="5231580"/>
            <a:ext cx="7844367" cy="0"/>
          </a:xfrm>
          <a:prstGeom prst="line">
            <a:avLst/>
          </a:prstGeom>
          <a:ln w="127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FDA7AC14-4D50-F82C-9480-7987FED2ACB6}"/>
              </a:ext>
            </a:extLst>
          </p:cNvPr>
          <p:cNvGrpSpPr/>
          <p:nvPr/>
        </p:nvGrpSpPr>
        <p:grpSpPr>
          <a:xfrm>
            <a:off x="3303054" y="4085938"/>
            <a:ext cx="2513236" cy="883842"/>
            <a:chOff x="0" y="0"/>
            <a:chExt cx="3993357" cy="1913169"/>
          </a:xfrm>
        </p:grpSpPr>
        <p:sp>
          <p:nvSpPr>
            <p:cNvPr id="7" name="Rectangle: Rounded Corners 6">
              <a:extLst>
                <a:ext uri="{FF2B5EF4-FFF2-40B4-BE49-F238E27FC236}">
                  <a16:creationId xmlns:a16="http://schemas.microsoft.com/office/drawing/2014/main" id="{83258F92-52AA-DA70-424F-90F8E21511F2}"/>
                </a:ext>
              </a:extLst>
            </p:cNvPr>
            <p:cNvSpPr/>
            <p:nvPr/>
          </p:nvSpPr>
          <p:spPr>
            <a:xfrm>
              <a:off x="0" y="0"/>
              <a:ext cx="3993357" cy="1913169"/>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en-GB"/>
            </a:p>
          </p:txBody>
        </p:sp>
        <p:sp>
          <p:nvSpPr>
            <p:cNvPr id="8" name="Rectangle: Rounded Corners 4">
              <a:extLst>
                <a:ext uri="{FF2B5EF4-FFF2-40B4-BE49-F238E27FC236}">
                  <a16:creationId xmlns:a16="http://schemas.microsoft.com/office/drawing/2014/main" id="{DAE6F531-A510-A053-DDC1-799C83490E93}"/>
                </a:ext>
              </a:extLst>
            </p:cNvPr>
            <p:cNvSpPr txBox="1"/>
            <p:nvPr/>
          </p:nvSpPr>
          <p:spPr>
            <a:xfrm>
              <a:off x="93393" y="93393"/>
              <a:ext cx="3806571" cy="172638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2870" tIns="102870" rIns="102870" bIns="102870" numCol="1" spcCol="1270" anchor="ctr" anchorCtr="0">
              <a:noAutofit/>
            </a:bodyPr>
            <a:lstStyle/>
            <a:p>
              <a:pPr defTabSz="744093">
                <a:lnSpc>
                  <a:spcPct val="90000"/>
                </a:lnSpc>
                <a:spcBef>
                  <a:spcPct val="0"/>
                </a:spcBef>
                <a:spcAft>
                  <a:spcPct val="35000"/>
                </a:spcAft>
              </a:pPr>
              <a:r>
                <a:rPr lang="en-US" sz="1674" kern="1200">
                  <a:solidFill>
                    <a:schemeClr val="lt1"/>
                  </a:solidFill>
                  <a:latin typeface="+mn-lt"/>
                  <a:ea typeface="+mn-ea"/>
                  <a:cs typeface="+mn-cs"/>
                </a:rPr>
                <a:t>Location: Dedicated home </a:t>
              </a:r>
              <a:r>
                <a:rPr lang="en-GB" sz="1674" kern="1200">
                  <a:solidFill>
                    <a:schemeClr val="lt1"/>
                  </a:solidFill>
                  <a:latin typeface="+mn-lt"/>
                  <a:ea typeface="+mn-ea"/>
                  <a:cs typeface="+mn-cs"/>
                </a:rPr>
                <a:t>area.</a:t>
              </a:r>
              <a:endParaRPr lang="en-US" sz="2700" kern="1200"/>
            </a:p>
          </p:txBody>
        </p:sp>
      </p:grpSp>
      <p:grpSp>
        <p:nvGrpSpPr>
          <p:cNvPr id="10" name="Group 9">
            <a:extLst>
              <a:ext uri="{FF2B5EF4-FFF2-40B4-BE49-F238E27FC236}">
                <a16:creationId xmlns:a16="http://schemas.microsoft.com/office/drawing/2014/main" id="{8A16C5B8-D243-364A-7229-AA54EE4837BF}"/>
              </a:ext>
            </a:extLst>
          </p:cNvPr>
          <p:cNvGrpSpPr/>
          <p:nvPr/>
        </p:nvGrpSpPr>
        <p:grpSpPr>
          <a:xfrm>
            <a:off x="648855" y="3429001"/>
            <a:ext cx="2514303" cy="1540780"/>
            <a:chOff x="0" y="1998649"/>
            <a:chExt cx="4086749" cy="1913169"/>
          </a:xfrm>
        </p:grpSpPr>
        <p:sp>
          <p:nvSpPr>
            <p:cNvPr id="11" name="Rectangle: Rounded Corners 10">
              <a:extLst>
                <a:ext uri="{FF2B5EF4-FFF2-40B4-BE49-F238E27FC236}">
                  <a16:creationId xmlns:a16="http://schemas.microsoft.com/office/drawing/2014/main" id="{80E0E95C-F6CB-D7A6-83BB-56E2EEBF4840}"/>
                </a:ext>
              </a:extLst>
            </p:cNvPr>
            <p:cNvSpPr/>
            <p:nvPr/>
          </p:nvSpPr>
          <p:spPr>
            <a:xfrm>
              <a:off x="0" y="1998649"/>
              <a:ext cx="3993357" cy="1913169"/>
            </a:xfrm>
            <a:prstGeom prst="roundRect">
              <a:avLst/>
            </a:prstGeom>
          </p:spPr>
          <p:style>
            <a:lnRef idx="2">
              <a:schemeClr val="lt1">
                <a:hueOff val="0"/>
                <a:satOff val="0"/>
                <a:lumOff val="0"/>
                <a:alphaOff val="0"/>
              </a:schemeClr>
            </a:lnRef>
            <a:fillRef idx="1">
              <a:schemeClr val="accent2">
                <a:hueOff val="4681519"/>
                <a:satOff val="-5839"/>
                <a:lumOff val="1373"/>
                <a:alphaOff val="0"/>
              </a:schemeClr>
            </a:fillRef>
            <a:effectRef idx="0">
              <a:schemeClr val="accent2">
                <a:hueOff val="4681519"/>
                <a:satOff val="-5839"/>
                <a:lumOff val="1373"/>
                <a:alphaOff val="0"/>
              </a:schemeClr>
            </a:effectRef>
            <a:fontRef idx="minor">
              <a:schemeClr val="lt1"/>
            </a:fontRef>
          </p:style>
          <p:txBody>
            <a:bodyPr/>
            <a:lstStyle/>
            <a:p>
              <a:endParaRPr lang="en-GB"/>
            </a:p>
          </p:txBody>
        </p:sp>
        <p:sp>
          <p:nvSpPr>
            <p:cNvPr id="12" name="Rectangle: Rounded Corners 4">
              <a:extLst>
                <a:ext uri="{FF2B5EF4-FFF2-40B4-BE49-F238E27FC236}">
                  <a16:creationId xmlns:a16="http://schemas.microsoft.com/office/drawing/2014/main" id="{5E07409A-7401-84C4-686B-742190BDA709}"/>
                </a:ext>
              </a:extLst>
            </p:cNvPr>
            <p:cNvSpPr txBox="1"/>
            <p:nvPr/>
          </p:nvSpPr>
          <p:spPr>
            <a:xfrm>
              <a:off x="93392" y="1998650"/>
              <a:ext cx="3993357" cy="181977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2870" tIns="102870" rIns="102870" bIns="102870" numCol="1" spcCol="1270" anchor="ctr" anchorCtr="0">
              <a:noAutofit/>
            </a:bodyPr>
            <a:lstStyle/>
            <a:p>
              <a:pPr defTabSz="648081">
                <a:lnSpc>
                  <a:spcPct val="90000"/>
                </a:lnSpc>
                <a:spcBef>
                  <a:spcPct val="0"/>
                </a:spcBef>
                <a:spcAft>
                  <a:spcPct val="35000"/>
                </a:spcAft>
              </a:pPr>
              <a:r>
                <a:rPr lang="en-GB" sz="1400" kern="1200" dirty="0">
                  <a:solidFill>
                    <a:schemeClr val="lt1"/>
                  </a:solidFill>
                  <a:latin typeface="+mn-lt"/>
                  <a:ea typeface="+mn-ea"/>
                  <a:cs typeface="+mn-cs"/>
                </a:rPr>
                <a:t>Rationale: Accessibility for working parents, low</a:t>
              </a:r>
            </a:p>
            <a:p>
              <a:pPr defTabSz="648081">
                <a:lnSpc>
                  <a:spcPct val="90000"/>
                </a:lnSpc>
                <a:spcBef>
                  <a:spcPct val="0"/>
                </a:spcBef>
                <a:spcAft>
                  <a:spcPct val="35000"/>
                </a:spcAft>
              </a:pPr>
              <a:r>
                <a:rPr lang="en-GB" sz="1400" kern="1200" dirty="0">
                  <a:solidFill>
                    <a:schemeClr val="lt1"/>
                  </a:solidFill>
                  <a:latin typeface="+mn-lt"/>
                  <a:ea typeface="+mn-ea"/>
                  <a:cs typeface="+mn-cs"/>
                </a:rPr>
                <a:t>costs, strong community trust. </a:t>
              </a:r>
              <a:r>
                <a:rPr lang="en-GB" sz="1400" dirty="0">
                  <a:effectLst/>
                  <a:latin typeface="Aptos" panose="020B0004020202020204" pitchFamily="34" charset="0"/>
                  <a:ea typeface="Aptos" panose="020B0004020202020204" pitchFamily="34" charset="0"/>
                  <a:cs typeface="Times New Roman" panose="02020603050405020304" pitchFamily="18" charset="0"/>
                </a:rPr>
                <a:t>Barnett, W.   Hansen, C, L. et al. 2022.</a:t>
              </a:r>
              <a:r>
                <a:rPr lang="en-GB" sz="1400" b="1" kern="1800" dirty="0">
                  <a:solidFill>
                    <a:srgbClr val="333333"/>
                  </a:solidFill>
                  <a:effectLst/>
                  <a:latin typeface="Noto Sans" panose="020B0502040504020204" pitchFamily="34" charset="0"/>
                  <a:ea typeface="Aptos" panose="020B0004020202020204" pitchFamily="34" charset="0"/>
                </a:rPr>
                <a:t> </a:t>
              </a:r>
              <a:endParaRPr lang="en-US" sz="1400" kern="1200" dirty="0"/>
            </a:p>
          </p:txBody>
        </p:sp>
      </p:grpSp>
    </p:spTree>
    <p:extLst>
      <p:ext uri="{BB962C8B-B14F-4D97-AF65-F5344CB8AC3E}">
        <p14:creationId xmlns:p14="http://schemas.microsoft.com/office/powerpoint/2010/main" val="2890869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560AFAAC-EA6C-45A9-9E03-C9C9F0193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863AC5F7-BACA-85FD-B4B6-51BEC6CFE461}"/>
              </a:ext>
            </a:extLst>
          </p:cNvPr>
          <p:cNvPicPr>
            <a:picLocks noChangeAspect="1"/>
          </p:cNvPicPr>
          <p:nvPr/>
        </p:nvPicPr>
        <p:blipFill>
          <a:blip r:embed="rId2"/>
          <a:srcRect l="19339" r="19339"/>
          <a:stretch/>
        </p:blipFill>
        <p:spPr>
          <a:xfrm>
            <a:off x="3662266" y="10"/>
            <a:ext cx="5481734"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useBgFill="1">
        <p:nvSpPr>
          <p:cNvPr id="18" name="Freeform: Shape 10">
            <a:extLst>
              <a:ext uri="{FF2B5EF4-FFF2-40B4-BE49-F238E27FC236}">
                <a16:creationId xmlns:a16="http://schemas.microsoft.com/office/drawing/2014/main" id="{83549E37-C86B-4401-90BD-D8BF83859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custGeom>
            <a:avLst/>
            <a:gdLst>
              <a:gd name="connsiteX0" fmla="*/ 0 w 6096001"/>
              <a:gd name="connsiteY0" fmla="*/ 0 h 6858000"/>
              <a:gd name="connsiteX1" fmla="*/ 4883023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3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3" y="0"/>
                </a:lnTo>
                <a:lnTo>
                  <a:pt x="4946006" y="69271"/>
                </a:lnTo>
                <a:cubicBezTo>
                  <a:pt x="5656532" y="929100"/>
                  <a:pt x="6096001" y="2116944"/>
                  <a:pt x="6096001" y="3429000"/>
                </a:cubicBezTo>
                <a:cubicBezTo>
                  <a:pt x="6096001" y="4741056"/>
                  <a:pt x="5656532" y="5928900"/>
                  <a:pt x="4946006" y="6788730"/>
                </a:cubicBezTo>
                <a:lnTo>
                  <a:pt x="4883023"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8A17784E-76D8-4521-A77D-0D2EBB9230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65142" cy="6858000"/>
          </a:xfrm>
          <a:custGeom>
            <a:avLst/>
            <a:gdLst>
              <a:gd name="connsiteX0" fmla="*/ 0 w 6086857"/>
              <a:gd name="connsiteY0" fmla="*/ 0 h 6858000"/>
              <a:gd name="connsiteX1" fmla="*/ 4873879 w 6086857"/>
              <a:gd name="connsiteY1" fmla="*/ 0 h 6858000"/>
              <a:gd name="connsiteX2" fmla="*/ 4936862 w 6086857"/>
              <a:gd name="connsiteY2" fmla="*/ 69271 h 6858000"/>
              <a:gd name="connsiteX3" fmla="*/ 6086857 w 6086857"/>
              <a:gd name="connsiteY3" fmla="*/ 3429000 h 6858000"/>
              <a:gd name="connsiteX4" fmla="*/ 4936862 w 6086857"/>
              <a:gd name="connsiteY4" fmla="*/ 6788730 h 6858000"/>
              <a:gd name="connsiteX5" fmla="*/ 4873879 w 6086857"/>
              <a:gd name="connsiteY5" fmla="*/ 6858000 h 6858000"/>
              <a:gd name="connsiteX6" fmla="*/ 0 w 608685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857" h="6858000">
                <a:moveTo>
                  <a:pt x="0" y="0"/>
                </a:moveTo>
                <a:lnTo>
                  <a:pt x="4873879" y="0"/>
                </a:lnTo>
                <a:lnTo>
                  <a:pt x="4936862" y="69271"/>
                </a:lnTo>
                <a:cubicBezTo>
                  <a:pt x="5647388" y="929100"/>
                  <a:pt x="6086857" y="2116944"/>
                  <a:pt x="6086857" y="3429000"/>
                </a:cubicBezTo>
                <a:cubicBezTo>
                  <a:pt x="6086857" y="4741056"/>
                  <a:pt x="5647388" y="5928900"/>
                  <a:pt x="4936862" y="6788730"/>
                </a:cubicBezTo>
                <a:lnTo>
                  <a:pt x="487387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81178" y="856488"/>
            <a:ext cx="3744468" cy="1243584"/>
          </a:xfrm>
        </p:spPr>
        <p:txBody>
          <a:bodyPr anchor="ctr">
            <a:normAutofit/>
          </a:bodyPr>
          <a:lstStyle/>
          <a:p>
            <a:r>
              <a:rPr lang="en-GB" sz="3000"/>
              <a:t>5. Human Resources</a:t>
            </a:r>
          </a:p>
        </p:txBody>
      </p:sp>
      <p:sp>
        <p:nvSpPr>
          <p:cNvPr id="15" name="Rectangle 14">
            <a:extLst>
              <a:ext uri="{FF2B5EF4-FFF2-40B4-BE49-F238E27FC236}">
                <a16:creationId xmlns:a16="http://schemas.microsoft.com/office/drawing/2014/main" id="{C0036C6B-F09C-4EAB-AE02-8D056EE74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24325"/>
            <a:ext cx="96012"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FC8D5885-2804-4D3C-BE31-902E4D32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8326" y="2195336"/>
            <a:ext cx="373761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9" name="Content Placeholder 2"/>
          <p:cNvSpPr>
            <a:spLocks noGrp="1"/>
          </p:cNvSpPr>
          <p:nvPr>
            <p:ph idx="1"/>
          </p:nvPr>
        </p:nvSpPr>
        <p:spPr>
          <a:xfrm>
            <a:off x="281178" y="2522949"/>
            <a:ext cx="3799332" cy="3402363"/>
          </a:xfrm>
        </p:spPr>
        <p:txBody>
          <a:bodyPr anchor="t">
            <a:normAutofit/>
          </a:bodyPr>
          <a:lstStyle/>
          <a:p>
            <a:r>
              <a:rPr sz="1700" dirty="0"/>
              <a:t>Staff: Initially sole childminder (</a:t>
            </a:r>
            <a:r>
              <a:rPr lang="en-GB" sz="1700" dirty="0"/>
              <a:t>me</a:t>
            </a:r>
            <a:r>
              <a:rPr sz="1700" dirty="0"/>
              <a:t>), with potential for one assistant if enrollment grows.</a:t>
            </a:r>
          </a:p>
          <a:p>
            <a:r>
              <a:rPr sz="1700" dirty="0"/>
              <a:t>Roles: Childminding, activity planning, communication with parents.</a:t>
            </a:r>
          </a:p>
          <a:p>
            <a:r>
              <a:rPr sz="1700" dirty="0"/>
              <a:t>Sourcing: Local job boards for any future hires.</a:t>
            </a:r>
            <a:r>
              <a:rPr lang="en-GB" sz="1700" dirty="0"/>
              <a:t> </a:t>
            </a:r>
            <a:r>
              <a:rPr lang="en-GB" sz="1800" dirty="0">
                <a:effectLst/>
                <a:latin typeface="Aptos" panose="020B0004020202020204" pitchFamily="34" charset="0"/>
                <a:ea typeface="Aptos" panose="020B0004020202020204" pitchFamily="34" charset="0"/>
                <a:cs typeface="Times New Roman" panose="02020603050405020304" pitchFamily="18" charset="0"/>
              </a:rPr>
              <a:t>Dessler, G., 2020. </a:t>
            </a:r>
            <a:endParaRPr sz="17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ulti-coloured paper-craft art">
            <a:extLst>
              <a:ext uri="{FF2B5EF4-FFF2-40B4-BE49-F238E27FC236}">
                <a16:creationId xmlns:a16="http://schemas.microsoft.com/office/drawing/2014/main" id="{A4069BA2-3BD6-2699-E448-0779A013A123}"/>
              </a:ext>
            </a:extLst>
          </p:cNvPr>
          <p:cNvPicPr>
            <a:picLocks noChangeAspect="1"/>
          </p:cNvPicPr>
          <p:nvPr/>
        </p:nvPicPr>
        <p:blipFill>
          <a:blip r:embed="rId3"/>
          <a:srcRect l="15825" r="13587" b="-1"/>
          <a:stretch/>
        </p:blipFill>
        <p:spPr>
          <a:xfrm>
            <a:off x="1891767" y="10"/>
            <a:ext cx="7252231"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542696"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28650" y="365125"/>
            <a:ext cx="2866641" cy="1899912"/>
          </a:xfrm>
        </p:spPr>
        <p:txBody>
          <a:bodyPr>
            <a:normAutofit/>
          </a:bodyPr>
          <a:lstStyle/>
          <a:p>
            <a:pPr>
              <a:lnSpc>
                <a:spcPct val="90000"/>
              </a:lnSpc>
            </a:pPr>
            <a:r>
              <a:rPr lang="en-GB" sz="3200"/>
              <a:t>6. Marketing and Promotional Activities</a:t>
            </a:r>
          </a:p>
        </p:txBody>
      </p:sp>
      <p:sp>
        <p:nvSpPr>
          <p:cNvPr id="3" name="Content Placeholder 2"/>
          <p:cNvSpPr>
            <a:spLocks noGrp="1"/>
          </p:cNvSpPr>
          <p:nvPr>
            <p:ph idx="1"/>
          </p:nvPr>
        </p:nvSpPr>
        <p:spPr>
          <a:xfrm>
            <a:off x="628650" y="2434201"/>
            <a:ext cx="2866641" cy="3742762"/>
          </a:xfrm>
        </p:spPr>
        <p:txBody>
          <a:bodyPr>
            <a:normAutofit fontScale="92500"/>
          </a:bodyPr>
          <a:lstStyle/>
          <a:p>
            <a:r>
              <a:rPr lang="en-GB" sz="1700" dirty="0"/>
              <a:t>Marketing Strategy: Focus on community-based marketing and word-of-mouth.</a:t>
            </a:r>
          </a:p>
          <a:p>
            <a:r>
              <a:rPr lang="en-GB" sz="1700" dirty="0"/>
              <a:t>Promotional Tactics: Flyers, social media posts, open-house events.</a:t>
            </a:r>
          </a:p>
          <a:p>
            <a:r>
              <a:rPr lang="en-GB" sz="1700" dirty="0"/>
              <a:t>Branding: Friendly, vibrant, welcoming, warm logo and visuals that appeals to both the child and parent in order to  build trust.</a:t>
            </a:r>
          </a:p>
          <a:p>
            <a:pPr marL="0" indent="0">
              <a:buNone/>
            </a:pPr>
            <a:r>
              <a:rPr lang="en-GB" sz="1800" dirty="0">
                <a:effectLst/>
                <a:latin typeface="Aptos" panose="020B0004020202020204" pitchFamily="34" charset="0"/>
                <a:ea typeface="Aptos" panose="020B0004020202020204" pitchFamily="34" charset="0"/>
                <a:cs typeface="Times New Roman" panose="02020603050405020304" pitchFamily="18" charset="0"/>
              </a:rPr>
              <a:t> </a:t>
            </a:r>
          </a:p>
          <a:p>
            <a:pPr marL="0" indent="0">
              <a:buNone/>
            </a:pPr>
            <a:r>
              <a:rPr lang="en-GB" sz="1800" dirty="0">
                <a:effectLst/>
                <a:latin typeface="Aptos" panose="020B0004020202020204" pitchFamily="34" charset="0"/>
                <a:ea typeface="Aptos" panose="020B0004020202020204" pitchFamily="34" charset="0"/>
                <a:cs typeface="Times New Roman" panose="02020603050405020304" pitchFamily="18" charset="0"/>
              </a:rPr>
              <a:t>Kotler P.  2019 </a:t>
            </a:r>
            <a:endParaRPr lang="en-GB" sz="17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FCDD1AA-C372-6242-1E87-04609EC06A71}"/>
              </a:ext>
            </a:extLst>
          </p:cNvPr>
          <p:cNvPicPr>
            <a:picLocks noChangeAspect="1"/>
          </p:cNvPicPr>
          <p:nvPr/>
        </p:nvPicPr>
        <p:blipFill>
          <a:blip r:embed="rId2"/>
          <a:srcRect l="8681" r="8681"/>
          <a:stretch/>
        </p:blipFill>
        <p:spPr>
          <a:xfrm>
            <a:off x="2771348" y="10"/>
            <a:ext cx="7252231"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542696"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28650" y="365125"/>
            <a:ext cx="2866641" cy="1899912"/>
          </a:xfrm>
        </p:spPr>
        <p:txBody>
          <a:bodyPr>
            <a:normAutofit/>
          </a:bodyPr>
          <a:lstStyle/>
          <a:p>
            <a:r>
              <a:rPr lang="en-GB" sz="3500"/>
              <a:t>7. Market Research</a:t>
            </a:r>
          </a:p>
        </p:txBody>
      </p:sp>
      <p:sp>
        <p:nvSpPr>
          <p:cNvPr id="3" name="Content Placeholder 2"/>
          <p:cNvSpPr>
            <a:spLocks noGrp="1"/>
          </p:cNvSpPr>
          <p:nvPr>
            <p:ph idx="1"/>
          </p:nvPr>
        </p:nvSpPr>
        <p:spPr>
          <a:xfrm>
            <a:off x="628650" y="2434201"/>
            <a:ext cx="2866641" cy="3742762"/>
          </a:xfrm>
        </p:spPr>
        <p:txBody>
          <a:bodyPr>
            <a:normAutofit fontScale="70000" lnSpcReduction="20000"/>
          </a:bodyPr>
          <a:lstStyle/>
          <a:p>
            <a:r>
              <a:rPr lang="en-GB" sz="1700" dirty="0"/>
              <a:t>Research Methods: Surveys with local parents and competitor analysis.</a:t>
            </a:r>
          </a:p>
          <a:p>
            <a:r>
              <a:rPr lang="en-GB" sz="1700" dirty="0"/>
              <a:t>Findings: Parents prioritise safety, flexible hours, and educational value.</a:t>
            </a:r>
          </a:p>
          <a:p>
            <a:r>
              <a:rPr lang="en-GB" sz="1700" dirty="0"/>
              <a:t>Application: Informed service offerings, pricing, and location choice.</a:t>
            </a:r>
          </a:p>
          <a:p>
            <a:r>
              <a:rPr lang="en-GB" sz="1700" dirty="0"/>
              <a:t>Setting the price: Compare the prices of local Childminders and decide on a price regarding if you offer more or less than them. </a:t>
            </a:r>
          </a:p>
          <a:p>
            <a:r>
              <a:rPr lang="en-GB" sz="1700" dirty="0"/>
              <a:t>Invoicing: Encourage parents to only pay by BACS or direct debit</a:t>
            </a:r>
          </a:p>
          <a:p>
            <a:r>
              <a:rPr lang="en-GB" sz="1700" dirty="0"/>
              <a:t>Funded childcare: 3- and 4-year-olds are eligible for 30 hours of funded childcare per week over a period of 38 weeks a year. Charging parents more with children under this age will prevent financial decline.</a:t>
            </a:r>
          </a:p>
          <a:p>
            <a:r>
              <a:rPr lang="en-GB" sz="1800" dirty="0">
                <a:effectLst/>
                <a:latin typeface="Aptos" panose="020B0004020202020204" pitchFamily="34" charset="0"/>
                <a:ea typeface="Aptos" panose="020B0004020202020204" pitchFamily="34" charset="0"/>
                <a:cs typeface="Times New Roman" panose="02020603050405020304" pitchFamily="18" charset="0"/>
              </a:rPr>
              <a:t>McQuarrie, E.F., 2015</a:t>
            </a:r>
            <a:endParaRPr lang="en-GB" sz="17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esk with productivity items">
            <a:extLst>
              <a:ext uri="{FF2B5EF4-FFF2-40B4-BE49-F238E27FC236}">
                <a16:creationId xmlns:a16="http://schemas.microsoft.com/office/drawing/2014/main" id="{9F5FEEEB-55BD-DE90-097A-17794664D524}"/>
              </a:ext>
            </a:extLst>
          </p:cNvPr>
          <p:cNvPicPr>
            <a:picLocks noChangeAspect="1"/>
          </p:cNvPicPr>
          <p:nvPr/>
        </p:nvPicPr>
        <p:blipFill>
          <a:blip r:embed="rId2"/>
          <a:srcRect l="22331" r="7081" b="-1"/>
          <a:stretch/>
        </p:blipFill>
        <p:spPr>
          <a:xfrm>
            <a:off x="1891767" y="10"/>
            <a:ext cx="7252231"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542696"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28650" y="365125"/>
            <a:ext cx="2866641" cy="1899912"/>
          </a:xfrm>
        </p:spPr>
        <p:txBody>
          <a:bodyPr>
            <a:normAutofit/>
          </a:bodyPr>
          <a:lstStyle/>
          <a:p>
            <a:pPr>
              <a:lnSpc>
                <a:spcPct val="90000"/>
              </a:lnSpc>
            </a:pPr>
            <a:r>
              <a:rPr lang="en-GB" sz="3200"/>
              <a:t>8. Financial Resources and Cash Flow Forecast</a:t>
            </a:r>
          </a:p>
        </p:txBody>
      </p:sp>
      <p:sp>
        <p:nvSpPr>
          <p:cNvPr id="3" name="Content Placeholder 2"/>
          <p:cNvSpPr>
            <a:spLocks noGrp="1"/>
          </p:cNvSpPr>
          <p:nvPr>
            <p:ph idx="1"/>
          </p:nvPr>
        </p:nvSpPr>
        <p:spPr>
          <a:xfrm>
            <a:off x="628650" y="2434201"/>
            <a:ext cx="2866641" cy="3742762"/>
          </a:xfrm>
        </p:spPr>
        <p:txBody>
          <a:bodyPr>
            <a:normAutofit/>
          </a:bodyPr>
          <a:lstStyle/>
          <a:p>
            <a:r>
              <a:rPr lang="en-GB" sz="1700" dirty="0"/>
              <a:t>Operating Costs: Rent, utilities, insurance, supplies, income tax.</a:t>
            </a:r>
          </a:p>
          <a:p>
            <a:r>
              <a:rPr lang="en-GB" sz="1700" dirty="0"/>
              <a:t>Revenue: Client fees, with options for additional services.</a:t>
            </a:r>
          </a:p>
          <a:p>
            <a:r>
              <a:rPr lang="en-GB" sz="1700" dirty="0"/>
              <a:t>12-Month Forecast: Expected monthly income, fixed expenses, and projected growth.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A4E37431-20F0-4DD6-84A9-ED2B644943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0AE98B72-66C6-4AB4-AF0D-BA830DE863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407EAFC6-733F-403D-BB4D-05A3A2874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17A36730-4CB0-4F61-AD11-A44C976583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C69C79E1-F916-4929-A4F3-DE763D4BFA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Oval 56">
            <a:extLst>
              <a:ext uri="{FF2B5EF4-FFF2-40B4-BE49-F238E27FC236}">
                <a16:creationId xmlns:a16="http://schemas.microsoft.com/office/drawing/2014/main" id="{767334AB-16BD-4EC7-8C6B-4B51716009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4CD9F1B8-E0B9-4F5B-DBA4-2EDE1BAB4852}"/>
              </a:ext>
            </a:extLst>
          </p:cNvPr>
          <p:cNvSpPr txBox="1"/>
          <p:nvPr/>
        </p:nvSpPr>
        <p:spPr>
          <a:xfrm>
            <a:off x="495031" y="891652"/>
            <a:ext cx="3309016" cy="3030724"/>
          </a:xfrm>
          <a:prstGeom prst="rect">
            <a:avLst/>
          </a:prstGeom>
        </p:spPr>
        <p:txBody>
          <a:bodyPr vert="horz" lIns="91440" tIns="45720" rIns="91440" bIns="45720" rtlCol="0" anchor="b">
            <a:normAutofit/>
          </a:bodyPr>
          <a:lstStyle/>
          <a:p>
            <a:pPr algn="r" defTabSz="914400">
              <a:lnSpc>
                <a:spcPct val="90000"/>
              </a:lnSpc>
              <a:spcBef>
                <a:spcPct val="0"/>
              </a:spcBef>
              <a:spcAft>
                <a:spcPts val="600"/>
              </a:spcAft>
            </a:pPr>
            <a:r>
              <a:rPr lang="en-US" sz="3500" kern="1200">
                <a:solidFill>
                  <a:srgbClr val="FFFFFF"/>
                </a:solidFill>
                <a:latin typeface="+mj-lt"/>
                <a:ea typeface="+mj-ea"/>
                <a:cs typeface="+mj-cs"/>
              </a:rPr>
              <a:t>9. Monthly income and profit/losses</a:t>
            </a:r>
          </a:p>
        </p:txBody>
      </p:sp>
      <p:pic>
        <p:nvPicPr>
          <p:cNvPr id="5" name="Picture 4">
            <a:extLst>
              <a:ext uri="{FF2B5EF4-FFF2-40B4-BE49-F238E27FC236}">
                <a16:creationId xmlns:a16="http://schemas.microsoft.com/office/drawing/2014/main" id="{DC14FAAD-4CB6-3DC1-1F33-4D8C6B66523A}"/>
              </a:ext>
            </a:extLst>
          </p:cNvPr>
          <p:cNvPicPr>
            <a:picLocks noChangeAspect="1"/>
          </p:cNvPicPr>
          <p:nvPr/>
        </p:nvPicPr>
        <p:blipFill>
          <a:blip r:embed="rId2"/>
          <a:stretch>
            <a:fillRect/>
          </a:stretch>
        </p:blipFill>
        <p:spPr>
          <a:xfrm>
            <a:off x="4572000" y="1933083"/>
            <a:ext cx="4206240" cy="2947383"/>
          </a:xfrm>
          <a:prstGeom prst="rect">
            <a:avLst/>
          </a:prstGeom>
        </p:spPr>
      </p:pic>
    </p:spTree>
    <p:extLst>
      <p:ext uri="{BB962C8B-B14F-4D97-AF65-F5344CB8AC3E}">
        <p14:creationId xmlns:p14="http://schemas.microsoft.com/office/powerpoint/2010/main" val="33390565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60758" y="327025"/>
            <a:ext cx="3993358" cy="1630363"/>
          </a:xfrm>
        </p:spPr>
        <p:txBody>
          <a:bodyPr anchor="b">
            <a:normAutofit/>
          </a:bodyPr>
          <a:lstStyle/>
          <a:p>
            <a:r>
              <a:rPr lang="en-GB" sz="3100" dirty="0"/>
              <a:t>10. Threats and Mitigation</a:t>
            </a:r>
          </a:p>
        </p:txBody>
      </p:sp>
      <p:pic>
        <p:nvPicPr>
          <p:cNvPr id="6" name="Picture 5">
            <a:extLst>
              <a:ext uri="{FF2B5EF4-FFF2-40B4-BE49-F238E27FC236}">
                <a16:creationId xmlns:a16="http://schemas.microsoft.com/office/drawing/2014/main" id="{0EC67E67-33F2-52EA-4D0D-974B9BF6EDD4}"/>
              </a:ext>
            </a:extLst>
          </p:cNvPr>
          <p:cNvPicPr>
            <a:picLocks noChangeAspect="1"/>
          </p:cNvPicPr>
          <p:nvPr/>
        </p:nvPicPr>
        <p:blipFill>
          <a:blip r:embed="rId2"/>
          <a:srcRect l="15950" r="15950"/>
          <a:stretch/>
        </p:blipFill>
        <p:spPr>
          <a:xfrm>
            <a:off x="4474766" y="1"/>
            <a:ext cx="4669234" cy="6856412"/>
          </a:xfrm>
          <a:custGeom>
            <a:avLst/>
            <a:gdLst/>
            <a:ahLst/>
            <a:cxnLst/>
            <a:rect l="l" t="t" r="r" b="b"/>
            <a:pathLst>
              <a:path w="5620032" h="6856412">
                <a:moveTo>
                  <a:pt x="13187" y="0"/>
                </a:moveTo>
                <a:lnTo>
                  <a:pt x="5620032" y="0"/>
                </a:lnTo>
                <a:lnTo>
                  <a:pt x="5620032" y="6856412"/>
                </a:lnTo>
                <a:lnTo>
                  <a:pt x="0" y="6856412"/>
                </a:lnTo>
                <a:lnTo>
                  <a:pt x="64318" y="6298274"/>
                </a:lnTo>
                <a:cubicBezTo>
                  <a:pt x="203221" y="4970220"/>
                  <a:pt x="240510" y="3632077"/>
                  <a:pt x="97152" y="2276000"/>
                </a:cubicBezTo>
                <a:cubicBezTo>
                  <a:pt x="35713" y="1694824"/>
                  <a:pt x="7455" y="1116942"/>
                  <a:pt x="6154" y="541737"/>
                </a:cubicBezTo>
                <a:close/>
              </a:path>
            </a:pathLst>
          </a:custGeom>
        </p:spPr>
      </p:pic>
      <p:graphicFrame>
        <p:nvGraphicFramePr>
          <p:cNvPr id="5" name="Content Placeholder 2">
            <a:extLst>
              <a:ext uri="{FF2B5EF4-FFF2-40B4-BE49-F238E27FC236}">
                <a16:creationId xmlns:a16="http://schemas.microsoft.com/office/drawing/2014/main" id="{7FAAD4FE-8062-AA9F-E685-81899EC1658D}"/>
              </a:ext>
            </a:extLst>
          </p:cNvPr>
          <p:cNvGraphicFramePr>
            <a:graphicFrameLocks noGrp="1"/>
          </p:cNvGraphicFramePr>
          <p:nvPr>
            <p:ph idx="1"/>
            <p:extLst>
              <p:ext uri="{D42A27DB-BD31-4B8C-83A1-F6EECF244321}">
                <p14:modId xmlns:p14="http://schemas.microsoft.com/office/powerpoint/2010/main" val="1210479221"/>
              </p:ext>
            </p:extLst>
          </p:nvPr>
        </p:nvGraphicFramePr>
        <p:xfrm>
          <a:off x="360759" y="2286001"/>
          <a:ext cx="3993357" cy="39195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F1DF6C-8E40-6D4E-3D64-E3F5A4A5EAA9}"/>
              </a:ext>
            </a:extLst>
          </p:cNvPr>
          <p:cNvSpPr>
            <a:spLocks noGrp="1"/>
          </p:cNvSpPr>
          <p:nvPr>
            <p:ph type="title"/>
          </p:nvPr>
        </p:nvSpPr>
        <p:spPr>
          <a:xfrm>
            <a:off x="515125" y="1153572"/>
            <a:ext cx="2400300" cy="4461163"/>
          </a:xfrm>
        </p:spPr>
        <p:txBody>
          <a:bodyPr>
            <a:normAutofit/>
          </a:bodyPr>
          <a:lstStyle/>
          <a:p>
            <a:r>
              <a:rPr lang="en-GB" kern="150">
                <a:solidFill>
                  <a:srgbClr val="FFFFFF"/>
                </a:solidFill>
                <a:effectLst/>
                <a:latin typeface="Aptos" panose="020B0004020202020204" pitchFamily="34" charset="0"/>
                <a:ea typeface="Aptos" panose="020B0004020202020204" pitchFamily="34" charset="0"/>
                <a:cs typeface="Times New Roman" panose="02020603050405020304" pitchFamily="18" charset="0"/>
              </a:rPr>
              <a:t>SWOT:</a:t>
            </a:r>
            <a:br>
              <a:rPr lang="en-GB" kern="150">
                <a:solidFill>
                  <a:srgbClr val="FFFFFF"/>
                </a:solidFill>
                <a:effectLst/>
                <a:latin typeface="Aptos" panose="020B0004020202020204" pitchFamily="34" charset="0"/>
                <a:ea typeface="Aptos" panose="020B0004020202020204" pitchFamily="34" charset="0"/>
                <a:cs typeface="Times New Roman" panose="02020603050405020304" pitchFamily="18" charset="0"/>
              </a:rPr>
            </a:b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471C274-2275-F5DE-E6C2-211A943C6E25}"/>
              </a:ext>
            </a:extLst>
          </p:cNvPr>
          <p:cNvSpPr>
            <a:spLocks noGrp="1"/>
          </p:cNvSpPr>
          <p:nvPr>
            <p:ph idx="1"/>
          </p:nvPr>
        </p:nvSpPr>
        <p:spPr>
          <a:xfrm>
            <a:off x="3335481" y="591344"/>
            <a:ext cx="5179868" cy="5585619"/>
          </a:xfrm>
        </p:spPr>
        <p:txBody>
          <a:bodyPr anchor="ctr">
            <a:normAutofit/>
          </a:bodyPr>
          <a:lstStyle/>
          <a:p>
            <a:pPr marL="0" indent="0">
              <a:lnSpc>
                <a:spcPct val="90000"/>
              </a:lnSpc>
              <a:spcAft>
                <a:spcPts val="800"/>
              </a:spcAft>
              <a:buNone/>
            </a:pPr>
            <a:endParaRPr lang="en-GB" sz="1000" kern="150" dirty="0">
              <a:effectLst/>
              <a:latin typeface="Aptos" panose="020B0004020202020204" pitchFamily="34" charset="0"/>
              <a:ea typeface="Aptos" panose="020B0004020202020204" pitchFamily="34" charset="0"/>
              <a:cs typeface="Times New Roman" panose="02020603050405020304" pitchFamily="18" charset="0"/>
            </a:endParaRPr>
          </a:p>
          <a:p>
            <a:pPr>
              <a:lnSpc>
                <a:spcPct val="90000"/>
              </a:lnSpc>
              <a:spcAft>
                <a:spcPts val="800"/>
              </a:spcAft>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Strengths</a:t>
            </a:r>
          </a:p>
          <a:p>
            <a:pPr marL="0" indent="0">
              <a:lnSpc>
                <a:spcPct val="90000"/>
              </a:lnSpc>
              <a:spcAft>
                <a:spcPts val="800"/>
              </a:spcAft>
              <a:buNone/>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A sole trader can offer personalised care, setting them apart from larger centres. My direct involvement ensures high-quality service and personal dedication. Being a small-scale operation, I can cultivate close relationships with families, fostering trust and a compelling reputation. This allows for more flexibility in responding to parent requests, schedule changes, or introducing new activities based on children's interests. This small-scale operation allows for adaptable service.</a:t>
            </a:r>
          </a:p>
          <a:p>
            <a:pPr>
              <a:lnSpc>
                <a:spcPct val="90000"/>
              </a:lnSpc>
              <a:spcAft>
                <a:spcPts val="800"/>
              </a:spcAft>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Weaknesses</a:t>
            </a:r>
          </a:p>
          <a:p>
            <a:pPr marL="0" indent="0">
              <a:lnSpc>
                <a:spcPct val="90000"/>
              </a:lnSpc>
              <a:spcAft>
                <a:spcPts val="800"/>
              </a:spcAft>
              <a:buNone/>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Being a sole proprietor might result in a lack of funding, which can impact marketing, growth, and unforeseen costs. Lack of ability may restrict revenue and possibilities for advancement, while reliance on a single provider may affect continuity of treatment. Additionally, since I manage every business, it might be difficult and time-consuming to have no other partners.</a:t>
            </a:r>
          </a:p>
          <a:p>
            <a:pPr>
              <a:lnSpc>
                <a:spcPct val="90000"/>
              </a:lnSpc>
              <a:spcAft>
                <a:spcPts val="800"/>
              </a:spcAft>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Opportunity</a:t>
            </a:r>
          </a:p>
          <a:p>
            <a:pPr marL="0" indent="0">
              <a:lnSpc>
                <a:spcPct val="90000"/>
              </a:lnSpc>
              <a:spcAft>
                <a:spcPts val="800"/>
              </a:spcAft>
              <a:buNone/>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Parents' awareness of poor child-to-caregiver ratios has led to an increase in demand for individualised daycare. As a result, childcare services are now preferred over larger centres. Niche requirements can be met by specialised programs like educational activities or sensory play. Adding new services, such as weekend care or after-school activities, can boost revenue and draw in more customers. Digital marketing is an effective way to get new customers.</a:t>
            </a:r>
          </a:p>
          <a:p>
            <a:pPr>
              <a:lnSpc>
                <a:spcPct val="90000"/>
              </a:lnSpc>
              <a:spcAft>
                <a:spcPts val="800"/>
              </a:spcAft>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Threats</a:t>
            </a:r>
          </a:p>
          <a:p>
            <a:pPr marL="0" indent="0">
              <a:lnSpc>
                <a:spcPct val="90000"/>
              </a:lnSpc>
              <a:spcAft>
                <a:spcPts val="800"/>
              </a:spcAft>
              <a:buNone/>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Economic downturns, competition from larger centres, and legislative changes all affect childcare. There may be difficulties with new regulations, more stringent rules, and higher licensing costs. Parents may be drawn to larger centres because they provide more services or longer hours. Families' capacity to pay for childcare may be impacted by economic uncertainty, which might lower disposable income. Increased susceptibility to diseases, service interruptions, and higher expenses for preventative measures are all examples of health and safety hazards </a:t>
            </a:r>
            <a:r>
              <a:rPr lang="en-GB" sz="1800" dirty="0">
                <a:effectLst/>
                <a:latin typeface="Aptos" panose="020B0004020202020204" pitchFamily="34" charset="0"/>
                <a:ea typeface="Aptos" panose="020B0004020202020204" pitchFamily="34" charset="0"/>
                <a:cs typeface="Times New Roman" panose="02020603050405020304" pitchFamily="18" charset="0"/>
              </a:rPr>
              <a:t>Byington, T, A. 2020. </a:t>
            </a:r>
            <a:endParaRPr lang="en-GB" sz="1000" kern="150" dirty="0">
              <a:effectLst/>
              <a:latin typeface="Aptos" panose="020B0004020202020204" pitchFamily="34" charset="0"/>
              <a:ea typeface="Aptos" panose="020B0004020202020204" pitchFamily="34" charset="0"/>
              <a:cs typeface="Times New Roman" panose="02020603050405020304" pitchFamily="18" charset="0"/>
            </a:endParaRPr>
          </a:p>
          <a:p>
            <a:pPr>
              <a:lnSpc>
                <a:spcPct val="90000"/>
              </a:lnSpc>
            </a:pPr>
            <a:endParaRPr lang="en-GB" sz="1000" dirty="0"/>
          </a:p>
        </p:txBody>
      </p:sp>
    </p:spTree>
    <p:extLst>
      <p:ext uri="{BB962C8B-B14F-4D97-AF65-F5344CB8AC3E}">
        <p14:creationId xmlns:p14="http://schemas.microsoft.com/office/powerpoint/2010/main" val="37205741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5F9CFCE6-877F-4858-B8BD-2C52CA8AF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646F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213F8A0-12AE-4514-8372-0DD766EC2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2649" y="480060"/>
            <a:ext cx="409359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a:extLst>
              <a:ext uri="{FF2B5EF4-FFF2-40B4-BE49-F238E27FC236}">
                <a16:creationId xmlns:a16="http://schemas.microsoft.com/office/drawing/2014/main" id="{B86E34AC-8AC0-07E4-6A56-1B5B588729B7}"/>
              </a:ext>
            </a:extLst>
          </p:cNvPr>
          <p:cNvPicPr>
            <a:picLocks noGrp="1" noChangeAspect="1"/>
          </p:cNvPicPr>
          <p:nvPr>
            <p:ph sz="half" idx="1"/>
          </p:nvPr>
        </p:nvPicPr>
        <p:blipFill>
          <a:blip r:embed="rId2"/>
          <a:stretch>
            <a:fillRect/>
          </a:stretch>
        </p:blipFill>
        <p:spPr>
          <a:xfrm>
            <a:off x="5137763" y="643467"/>
            <a:ext cx="3203363" cy="5571066"/>
          </a:xfrm>
          <a:prstGeom prst="rect">
            <a:avLst/>
          </a:prstGeom>
        </p:spPr>
      </p:pic>
      <p:sp>
        <p:nvSpPr>
          <p:cNvPr id="17" name="Rectangle 16">
            <a:extLst>
              <a:ext uri="{FF2B5EF4-FFF2-40B4-BE49-F238E27FC236}">
                <a16:creationId xmlns:a16="http://schemas.microsoft.com/office/drawing/2014/main" id="{9EFF17D4-9A8C-4CE5-B096-D8CCD4400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4093590"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Content Placeholder 7">
            <a:extLst>
              <a:ext uri="{FF2B5EF4-FFF2-40B4-BE49-F238E27FC236}">
                <a16:creationId xmlns:a16="http://schemas.microsoft.com/office/drawing/2014/main" id="{F6B7FB87-5908-9AA0-8CE1-933911CB311F}"/>
              </a:ext>
            </a:extLst>
          </p:cNvPr>
          <p:cNvPicPr>
            <a:picLocks noGrp="1" noChangeAspect="1"/>
          </p:cNvPicPr>
          <p:nvPr>
            <p:ph sz="half" idx="2"/>
          </p:nvPr>
        </p:nvPicPr>
        <p:blipFill>
          <a:blip r:embed="rId3"/>
          <a:stretch>
            <a:fillRect/>
          </a:stretch>
        </p:blipFill>
        <p:spPr>
          <a:xfrm>
            <a:off x="480885" y="1553423"/>
            <a:ext cx="3847338" cy="3751153"/>
          </a:xfrm>
          <a:prstGeom prst="rect">
            <a:avLst/>
          </a:prstGeom>
        </p:spPr>
      </p:pic>
    </p:spTree>
    <p:extLst>
      <p:ext uri="{BB962C8B-B14F-4D97-AF65-F5344CB8AC3E}">
        <p14:creationId xmlns:p14="http://schemas.microsoft.com/office/powerpoint/2010/main" val="24672765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A872EF-4011-6C2F-F92E-7D8D75352748}"/>
              </a:ext>
            </a:extLst>
          </p:cNvPr>
          <p:cNvSpPr>
            <a:spLocks noGrp="1"/>
          </p:cNvSpPr>
          <p:nvPr>
            <p:ph type="title"/>
          </p:nvPr>
        </p:nvSpPr>
        <p:spPr>
          <a:xfrm>
            <a:off x="515125" y="1153572"/>
            <a:ext cx="2400300" cy="4461163"/>
          </a:xfrm>
        </p:spPr>
        <p:txBody>
          <a:bodyPr>
            <a:normAutofit/>
          </a:bodyPr>
          <a:lstStyle/>
          <a:p>
            <a:r>
              <a:rPr lang="en-GB" sz="4100">
                <a:solidFill>
                  <a:srgbClr val="FFFFFF"/>
                </a:solidFill>
              </a:rPr>
              <a:t>Reference </a:t>
            </a:r>
          </a:p>
        </p:txBody>
      </p:sp>
      <p:sp>
        <p:nvSpPr>
          <p:cNvPr id="38" name="Arc 3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EB9266F-8708-EC21-5C6E-58E8BA892C7D}"/>
              </a:ext>
            </a:extLst>
          </p:cNvPr>
          <p:cNvSpPr>
            <a:spLocks noGrp="1"/>
          </p:cNvSpPr>
          <p:nvPr>
            <p:ph idx="1"/>
          </p:nvPr>
        </p:nvSpPr>
        <p:spPr>
          <a:xfrm>
            <a:off x="3335481" y="78658"/>
            <a:ext cx="5179868" cy="6538452"/>
          </a:xfrm>
        </p:spPr>
        <p:txBody>
          <a:bodyPr anchor="ctr">
            <a:normAutofit/>
          </a:bodyPr>
          <a:lstStyle/>
          <a:p>
            <a:pPr marL="0" lvl="0" indent="0">
              <a:lnSpc>
                <a:spcPct val="90000"/>
              </a:lnSpc>
              <a:spcAft>
                <a:spcPts val="800"/>
              </a:spcAft>
              <a:buNone/>
            </a:pPr>
            <a:r>
              <a:rPr lang="en-GB" sz="800" kern="150" dirty="0">
                <a:effectLst/>
                <a:latin typeface="+mj-lt"/>
                <a:ea typeface="Aptos" panose="020B0004020202020204" pitchFamily="34" charset="0"/>
                <a:cs typeface="Times New Roman" panose="02020603050405020304" pitchFamily="18" charset="0"/>
              </a:rPr>
              <a:t>Astrachan, J. H., &amp; Shanker, M. C. (2003). Family Businesses’ Contribution to the U.S. Economy: A Closer Look. Access 26-10-2024. </a:t>
            </a:r>
            <a:r>
              <a:rPr lang="en-GB" sz="800" u="sng" kern="150" dirty="0">
                <a:effectLst/>
                <a:uFill>
                  <a:solidFill>
                    <a:srgbClr val="000000"/>
                  </a:solidFill>
                </a:uFill>
                <a:latin typeface="+mj-lt"/>
                <a:ea typeface="Aptos" panose="020B0004020202020204" pitchFamily="34" charset="0"/>
                <a:cs typeface="Times New Roman" panose="02020603050405020304" pitchFamily="18" charset="0"/>
                <a:hlinkClick r:id="rId2"/>
              </a:rPr>
              <a:t>https://doi.org/10.1177/08944865030160030601</a:t>
            </a:r>
            <a:endParaRPr lang="en-GB" sz="800" kern="150" dirty="0">
              <a:effectLst/>
              <a:latin typeface="+mj-lt"/>
              <a:ea typeface="Aptos" panose="020B0004020202020204" pitchFamily="34" charset="0"/>
              <a:cs typeface="Times New Roman" panose="02020603050405020304" pitchFamily="18" charset="0"/>
            </a:endParaRPr>
          </a:p>
          <a:p>
            <a:pPr marL="0" lvl="0" indent="0">
              <a:lnSpc>
                <a:spcPct val="90000"/>
              </a:lnSpc>
              <a:spcAft>
                <a:spcPts val="800"/>
              </a:spcAft>
              <a:buNone/>
            </a:pPr>
            <a:r>
              <a:rPr lang="en-GB" sz="800" kern="150" dirty="0">
                <a:effectLst/>
                <a:latin typeface="+mj-lt"/>
                <a:ea typeface="Aptos" panose="020B0004020202020204" pitchFamily="34" charset="0"/>
                <a:cs typeface="Times New Roman" panose="02020603050405020304" pitchFamily="18" charset="0"/>
              </a:rPr>
              <a:t>Barnett, W. Hansen, C, L. et al. 2022.</a:t>
            </a:r>
            <a:r>
              <a:rPr lang="en-GB" sz="800" b="1" kern="150" dirty="0">
                <a:effectLst/>
                <a:latin typeface="+mj-lt"/>
                <a:ea typeface="Aptos" panose="020B0004020202020204" pitchFamily="34" charset="0"/>
                <a:cs typeface="Times New Roman" panose="02020603050405020304" pitchFamily="18" charset="0"/>
              </a:rPr>
              <a:t> </a:t>
            </a:r>
            <a:r>
              <a:rPr lang="en-GB" sz="800" kern="150" dirty="0">
                <a:effectLst/>
                <a:latin typeface="+mj-lt"/>
                <a:ea typeface="Aptos" panose="020B0004020202020204" pitchFamily="34" charset="0"/>
                <a:cs typeface="Times New Roman" panose="02020603050405020304" pitchFamily="18" charset="0"/>
              </a:rPr>
              <a:t>Caregiver–child proximity as a dimension of early experience. </a:t>
            </a:r>
            <a:r>
              <a:rPr lang="en-GB" sz="800" i="1" kern="150" dirty="0">
                <a:effectLst/>
                <a:latin typeface="+mj-lt"/>
                <a:ea typeface="Aptos" panose="020B0004020202020204" pitchFamily="34" charset="0"/>
                <a:cs typeface="Times New Roman" panose="02020603050405020304" pitchFamily="18" charset="0"/>
              </a:rPr>
              <a:t>Development and Psychopathology</a:t>
            </a:r>
            <a:r>
              <a:rPr lang="en-GB" sz="800" kern="150" dirty="0">
                <a:effectLst/>
                <a:latin typeface="+mj-lt"/>
                <a:ea typeface="Aptos" panose="020B0004020202020204" pitchFamily="34" charset="0"/>
                <a:cs typeface="Times New Roman" panose="02020603050405020304" pitchFamily="18" charset="0"/>
              </a:rPr>
              <a:t>. doi:10.1017/S0954579421001644. </a:t>
            </a:r>
          </a:p>
          <a:p>
            <a:pPr marL="0" lvl="0" indent="0">
              <a:lnSpc>
                <a:spcPct val="90000"/>
              </a:lnSpc>
              <a:spcAft>
                <a:spcPts val="800"/>
              </a:spcAft>
              <a:buNone/>
            </a:pPr>
            <a:r>
              <a:rPr lang="en-GB" sz="800" kern="150" dirty="0">
                <a:effectLst/>
                <a:latin typeface="+mj-lt"/>
                <a:ea typeface="Aptos" panose="020B0004020202020204" pitchFamily="34" charset="0"/>
                <a:cs typeface="Times New Roman" panose="02020603050405020304" pitchFamily="18" charset="0"/>
              </a:rPr>
              <a:t>Butler, M, R. and </a:t>
            </a:r>
            <a:r>
              <a:rPr lang="en-GB" sz="800" kern="150" dirty="0" err="1">
                <a:effectLst/>
                <a:latin typeface="+mj-lt"/>
                <a:ea typeface="Aptos" panose="020B0004020202020204" pitchFamily="34" charset="0"/>
                <a:cs typeface="Times New Roman" panose="02020603050405020304" pitchFamily="18" charset="0"/>
              </a:rPr>
              <a:t>Butow</a:t>
            </a:r>
            <a:r>
              <a:rPr lang="en-GB" sz="800" kern="150" dirty="0">
                <a:effectLst/>
                <a:latin typeface="+mj-lt"/>
                <a:ea typeface="Aptos" panose="020B0004020202020204" pitchFamily="34" charset="0"/>
                <a:cs typeface="Times New Roman" panose="02020603050405020304" pitchFamily="18" charset="0"/>
              </a:rPr>
              <a:t>, E. 2024. Funding a New Business (For Dummies: Traveling Made Easy). Publisher: Dummies.</a:t>
            </a:r>
          </a:p>
          <a:p>
            <a:pPr marL="0" lvl="0" indent="0">
              <a:lnSpc>
                <a:spcPct val="90000"/>
              </a:lnSpc>
              <a:spcAft>
                <a:spcPts val="800"/>
              </a:spcAft>
              <a:buNone/>
            </a:pPr>
            <a:r>
              <a:rPr lang="en-GB" sz="800" kern="150" dirty="0">
                <a:effectLst/>
                <a:latin typeface="+mj-lt"/>
                <a:ea typeface="Aptos" panose="020B0004020202020204" pitchFamily="34" charset="0"/>
                <a:cs typeface="Times New Roman" panose="02020603050405020304" pitchFamily="18" charset="0"/>
              </a:rPr>
              <a:t>Byington, T, A. 2020. SWOT Analysis of an Early Childhood Literacy Train-the-Trainer Program Literacy in the Early Childhood Classroom: A SWOT Analysis of a Multi-State Literacy Train-the-Trainer Program. VL: 8. DO -10.54718/LATZ6328. Dalli, C., 2014. </a:t>
            </a:r>
            <a:r>
              <a:rPr lang="en-GB" sz="800" i="1" kern="150" dirty="0">
                <a:effectLst/>
                <a:latin typeface="+mj-lt"/>
                <a:ea typeface="Aptos" panose="020B0004020202020204" pitchFamily="34" charset="0"/>
                <a:cs typeface="Times New Roman" panose="02020603050405020304" pitchFamily="18" charset="0"/>
              </a:rPr>
              <a:t>Quality Early Childhood Education for Under-Two-Year-Olds.</a:t>
            </a:r>
            <a:endParaRPr lang="en-GB" sz="800" kern="150" dirty="0">
              <a:effectLst/>
              <a:latin typeface="+mj-lt"/>
              <a:ea typeface="Aptos" panose="020B0004020202020204" pitchFamily="34" charset="0"/>
              <a:cs typeface="Times New Roman" panose="02020603050405020304" pitchFamily="18" charset="0"/>
            </a:endParaRPr>
          </a:p>
          <a:p>
            <a:pPr marL="0" lvl="0" indent="0">
              <a:lnSpc>
                <a:spcPct val="90000"/>
              </a:lnSpc>
              <a:spcAft>
                <a:spcPts val="800"/>
              </a:spcAft>
              <a:buNone/>
            </a:pPr>
            <a:r>
              <a:rPr lang="en-GB" sz="800" u="sng" kern="150" dirty="0">
                <a:effectLst/>
                <a:latin typeface="+mj-lt"/>
                <a:ea typeface="Aptos" panose="020B0004020202020204" pitchFamily="34" charset="0"/>
                <a:cs typeface="Times New Roman" panose="02020603050405020304" pitchFamily="18" charset="0"/>
              </a:rPr>
              <a:t>Department for Education, 2024. Help for early years providers. Changes to the EYFS framework.</a:t>
            </a:r>
            <a:endParaRPr lang="en-GB" sz="800" kern="150" dirty="0">
              <a:effectLst/>
              <a:latin typeface="+mj-lt"/>
              <a:ea typeface="Aptos" panose="020B0004020202020204" pitchFamily="34" charset="0"/>
              <a:cs typeface="Times New Roman" panose="02020603050405020304" pitchFamily="18" charset="0"/>
            </a:endParaRPr>
          </a:p>
          <a:p>
            <a:pPr marL="0" indent="0">
              <a:lnSpc>
                <a:spcPct val="90000"/>
              </a:lnSpc>
              <a:spcAft>
                <a:spcPts val="800"/>
              </a:spcAft>
              <a:buNone/>
            </a:pPr>
            <a:r>
              <a:rPr lang="en-GB" sz="800" b="1" u="sng" kern="150" dirty="0">
                <a:effectLst/>
                <a:latin typeface="+mj-lt"/>
                <a:ea typeface="Aptos" panose="020B0004020202020204" pitchFamily="34" charset="0"/>
                <a:cs typeface="Times New Roman" panose="02020603050405020304" pitchFamily="18" charset="0"/>
              </a:rPr>
              <a:t> </a:t>
            </a:r>
            <a:r>
              <a:rPr lang="en-GB" sz="800" u="sng" kern="150" dirty="0">
                <a:effectLst/>
                <a:latin typeface="+mj-lt"/>
                <a:ea typeface="Aptos" panose="020B0004020202020204" pitchFamily="34" charset="0"/>
                <a:cs typeface="Times New Roman" panose="02020603050405020304" pitchFamily="18" charset="0"/>
              </a:rPr>
              <a:t>Access [online] 11-10-2024. </a:t>
            </a:r>
            <a:r>
              <a:rPr lang="en-GB" sz="800" u="sng" kern="150" dirty="0">
                <a:effectLst/>
                <a:uFill>
                  <a:solidFill>
                    <a:srgbClr val="000000"/>
                  </a:solidFill>
                </a:uFill>
                <a:latin typeface="+mj-lt"/>
                <a:ea typeface="Aptos" panose="020B0004020202020204" pitchFamily="34" charset="0"/>
                <a:cs typeface="Times New Roman" panose="02020603050405020304" pitchFamily="18" charset="0"/>
                <a:hlinkClick r:id="rId3"/>
              </a:rPr>
              <a:t>https://help-for-early-years-providers.education.gov.uk/support-for-practitioners/changes-to-the-eyfs-framework</a:t>
            </a:r>
            <a:r>
              <a:rPr lang="en-GB" sz="800" u="sng" kern="150" dirty="0">
                <a:effectLst/>
                <a:latin typeface="+mj-lt"/>
                <a:ea typeface="Aptos" panose="020B0004020202020204" pitchFamily="34" charset="0"/>
                <a:cs typeface="Times New Roman" panose="02020603050405020304" pitchFamily="18" charset="0"/>
              </a:rPr>
              <a:t>.</a:t>
            </a:r>
            <a:endParaRPr lang="en-GB" sz="800" kern="150" dirty="0">
              <a:effectLst/>
              <a:latin typeface="+mj-lt"/>
              <a:ea typeface="Aptos" panose="020B0004020202020204" pitchFamily="34" charset="0"/>
              <a:cs typeface="Times New Roman" panose="02020603050405020304" pitchFamily="18" charset="0"/>
            </a:endParaRPr>
          </a:p>
          <a:p>
            <a:pPr marL="0" lvl="0" indent="0">
              <a:lnSpc>
                <a:spcPct val="90000"/>
              </a:lnSpc>
              <a:spcAft>
                <a:spcPts val="800"/>
              </a:spcAft>
              <a:buNone/>
            </a:pPr>
            <a:r>
              <a:rPr lang="en-GB" sz="800" kern="150" dirty="0">
                <a:effectLst/>
                <a:latin typeface="+mj-lt"/>
                <a:ea typeface="Aptos" panose="020B0004020202020204" pitchFamily="34" charset="0"/>
                <a:cs typeface="Times New Roman" panose="02020603050405020304" pitchFamily="18" charset="0"/>
              </a:rPr>
              <a:t>David, F.R. &amp; David, F.R. 2020. Strategic Management: Concepts and Cases. 17th edition. published:  Boston: Pearson. </a:t>
            </a:r>
          </a:p>
          <a:p>
            <a:pPr marL="0" lvl="0" indent="0">
              <a:lnSpc>
                <a:spcPct val="90000"/>
              </a:lnSpc>
              <a:spcAft>
                <a:spcPts val="800"/>
              </a:spcAft>
              <a:buNone/>
            </a:pPr>
            <a:r>
              <a:rPr lang="en-GB" sz="800" kern="150" dirty="0">
                <a:effectLst/>
                <a:latin typeface="+mj-lt"/>
                <a:ea typeface="Aptos" panose="020B0004020202020204" pitchFamily="34" charset="0"/>
                <a:cs typeface="Times New Roman" panose="02020603050405020304" pitchFamily="18" charset="0"/>
              </a:rPr>
              <a:t>Davies, H. 2021. Main summary: survey of childcare and early years providers. Access [online] 23-10-2024. </a:t>
            </a:r>
            <a:r>
              <a:rPr lang="en-GB" sz="800" u="sng" kern="150" dirty="0">
                <a:effectLst/>
                <a:uFill>
                  <a:solidFill>
                    <a:srgbClr val="000000"/>
                  </a:solidFill>
                </a:uFill>
                <a:latin typeface="+mj-lt"/>
                <a:ea typeface="Aptos" panose="020B0004020202020204" pitchFamily="34" charset="0"/>
                <a:cs typeface="Times New Roman" panose="02020603050405020304" pitchFamily="18" charset="0"/>
                <a:hlinkClick r:id="rId4"/>
              </a:rPr>
              <a:t>https://assets.publishing.service.gov.uk/government/uploads/system/uploads/attachment_data/file/1039675/Main_summary_survey_of_childcare_and_early_years_providers_2021.pdf</a:t>
            </a:r>
            <a:endParaRPr lang="en-GB" sz="800" kern="150" dirty="0">
              <a:effectLst/>
              <a:latin typeface="+mj-lt"/>
              <a:ea typeface="Aptos" panose="020B0004020202020204" pitchFamily="34" charset="0"/>
              <a:cs typeface="Times New Roman" panose="02020603050405020304" pitchFamily="18" charset="0"/>
            </a:endParaRPr>
          </a:p>
          <a:p>
            <a:pPr marL="0" lvl="0" indent="0">
              <a:lnSpc>
                <a:spcPct val="90000"/>
              </a:lnSpc>
              <a:spcAft>
                <a:spcPts val="800"/>
              </a:spcAft>
              <a:buNone/>
            </a:pPr>
            <a:r>
              <a:rPr lang="en-GB" sz="800" kern="150" dirty="0">
                <a:effectLst/>
                <a:latin typeface="+mj-lt"/>
                <a:ea typeface="Aptos" panose="020B0004020202020204" pitchFamily="34" charset="0"/>
                <a:cs typeface="Times New Roman" panose="02020603050405020304" pitchFamily="18" charset="0"/>
              </a:rPr>
              <a:t>Dessler, G., 2020. </a:t>
            </a:r>
            <a:r>
              <a:rPr lang="en-GB" sz="800" i="1" kern="150" dirty="0">
                <a:effectLst/>
                <a:latin typeface="+mj-lt"/>
                <a:ea typeface="Aptos" panose="020B0004020202020204" pitchFamily="34" charset="0"/>
                <a:cs typeface="Times New Roman" panose="02020603050405020304" pitchFamily="18" charset="0"/>
              </a:rPr>
              <a:t>Human Resource Management. 16</a:t>
            </a:r>
            <a:r>
              <a:rPr lang="en-GB" sz="800" i="1" kern="150" baseline="30000" dirty="0">
                <a:effectLst/>
                <a:latin typeface="+mj-lt"/>
                <a:ea typeface="Aptos" panose="020B0004020202020204" pitchFamily="34" charset="0"/>
                <a:cs typeface="Times New Roman" panose="02020603050405020304" pitchFamily="18" charset="0"/>
              </a:rPr>
              <a:t>th</a:t>
            </a:r>
            <a:r>
              <a:rPr lang="en-GB" sz="800" i="1" kern="150" dirty="0">
                <a:effectLst/>
                <a:latin typeface="+mj-lt"/>
                <a:ea typeface="Aptos" panose="020B0004020202020204" pitchFamily="34" charset="0"/>
                <a:cs typeface="Times New Roman" panose="02020603050405020304" pitchFamily="18" charset="0"/>
              </a:rPr>
              <a:t> edition. Published: Pearson.</a:t>
            </a:r>
            <a:endParaRPr lang="en-GB" sz="800" kern="150" dirty="0">
              <a:effectLst/>
              <a:latin typeface="+mj-lt"/>
              <a:ea typeface="Aptos" panose="020B0004020202020204" pitchFamily="34" charset="0"/>
              <a:cs typeface="Times New Roman" panose="02020603050405020304" pitchFamily="18" charset="0"/>
            </a:endParaRPr>
          </a:p>
          <a:p>
            <a:pPr marL="0" lvl="0" indent="0">
              <a:lnSpc>
                <a:spcPct val="90000"/>
              </a:lnSpc>
              <a:spcAft>
                <a:spcPts val="800"/>
              </a:spcAft>
              <a:buNone/>
            </a:pPr>
            <a:r>
              <a:rPr lang="en-GB" sz="800" u="sng" kern="150" dirty="0">
                <a:effectLst/>
                <a:uFill>
                  <a:solidFill>
                    <a:srgbClr val="000000"/>
                  </a:solidFill>
                </a:uFill>
                <a:latin typeface="+mj-lt"/>
                <a:ea typeface="Aptos" panose="020B0004020202020204" pitchFamily="34" charset="0"/>
                <a:cs typeface="Times New Roman" panose="02020603050405020304" pitchFamily="18" charset="0"/>
                <a:hlinkClick r:id="rId5"/>
              </a:rPr>
              <a:t>http://businesswales.gov.wales/</a:t>
            </a:r>
            <a:endParaRPr lang="en-GB" sz="800" kern="150" dirty="0">
              <a:effectLst/>
              <a:latin typeface="+mj-lt"/>
              <a:ea typeface="Aptos" panose="020B0004020202020204" pitchFamily="34" charset="0"/>
              <a:cs typeface="Times New Roman" panose="02020603050405020304" pitchFamily="18" charset="0"/>
            </a:endParaRPr>
          </a:p>
          <a:p>
            <a:pPr marL="0" lvl="0" indent="0">
              <a:lnSpc>
                <a:spcPct val="90000"/>
              </a:lnSpc>
              <a:spcAft>
                <a:spcPts val="800"/>
              </a:spcAft>
              <a:buNone/>
            </a:pPr>
            <a:r>
              <a:rPr lang="en-GB" sz="800" u="sng" kern="150" dirty="0">
                <a:effectLst/>
                <a:uFill>
                  <a:solidFill>
                    <a:srgbClr val="000000"/>
                  </a:solidFill>
                </a:uFill>
                <a:latin typeface="+mj-lt"/>
                <a:ea typeface="Aptos" panose="020B0004020202020204" pitchFamily="34" charset="0"/>
                <a:cs typeface="Times New Roman" panose="02020603050405020304" pitchFamily="18" charset="0"/>
                <a:hlinkClick r:id="rId6"/>
              </a:rPr>
              <a:t>https://www.nurseryresources.org/articles/parents-as-partners/communication-with-parents/</a:t>
            </a:r>
            <a:r>
              <a:rPr lang="en-GB" sz="800" u="sng" kern="150" dirty="0">
                <a:effectLst/>
                <a:uFill>
                  <a:solidFill>
                    <a:srgbClr val="000000"/>
                  </a:solidFill>
                </a:uFill>
                <a:latin typeface="+mj-lt"/>
                <a:ea typeface="Aptos" panose="020B0004020202020204" pitchFamily="34" charset="0"/>
                <a:cs typeface="Times New Roman" panose="02020603050405020304" pitchFamily="18" charset="0"/>
              </a:rPr>
              <a:t>. </a:t>
            </a:r>
            <a:r>
              <a:rPr lang="en-GB" sz="800" u="none" strike="noStrike" kern="150" dirty="0">
                <a:effectLst/>
                <a:uFill>
                  <a:solidFill>
                    <a:srgbClr val="000000"/>
                  </a:solidFill>
                </a:uFill>
                <a:latin typeface="+mj-lt"/>
                <a:ea typeface="Aptos" panose="020B0004020202020204" pitchFamily="34" charset="0"/>
                <a:cs typeface="Times New Roman" panose="02020603050405020304" pitchFamily="18" charset="0"/>
              </a:rPr>
              <a:t>Access [online] 28-10-2024.</a:t>
            </a:r>
            <a:endParaRPr lang="en-GB" sz="800" kern="150" dirty="0">
              <a:effectLst/>
              <a:latin typeface="+mj-lt"/>
              <a:ea typeface="Aptos" panose="020B0004020202020204" pitchFamily="34" charset="0"/>
              <a:cs typeface="Times New Roman" panose="02020603050405020304" pitchFamily="18" charset="0"/>
            </a:endParaRPr>
          </a:p>
          <a:p>
            <a:pPr marL="0" lvl="0" indent="0">
              <a:lnSpc>
                <a:spcPct val="90000"/>
              </a:lnSpc>
              <a:spcAft>
                <a:spcPts val="800"/>
              </a:spcAft>
              <a:buNone/>
            </a:pPr>
            <a:r>
              <a:rPr lang="en-GB" sz="800" u="sng" kern="150" dirty="0">
                <a:effectLst/>
                <a:uFill>
                  <a:solidFill>
                    <a:srgbClr val="000000"/>
                  </a:solidFill>
                </a:uFill>
                <a:latin typeface="+mj-lt"/>
                <a:ea typeface="Aptos" panose="020B0004020202020204" pitchFamily="34" charset="0"/>
                <a:cs typeface="Times New Roman" panose="02020603050405020304" pitchFamily="18" charset="0"/>
                <a:hlinkClick r:id="rId7"/>
              </a:rPr>
              <a:t>https://www.positiveaction.net/blog/communicating-with-parents</a:t>
            </a:r>
            <a:r>
              <a:rPr lang="en-GB" sz="800" u="sng" kern="150" dirty="0">
                <a:effectLst/>
                <a:uFill>
                  <a:solidFill>
                    <a:srgbClr val="000000"/>
                  </a:solidFill>
                </a:uFill>
                <a:latin typeface="+mj-lt"/>
                <a:ea typeface="Aptos" panose="020B0004020202020204" pitchFamily="34" charset="0"/>
                <a:cs typeface="Times New Roman" panose="02020603050405020304" pitchFamily="18" charset="0"/>
              </a:rPr>
              <a:t>. </a:t>
            </a:r>
            <a:r>
              <a:rPr lang="en-GB" sz="800" u="none" strike="noStrike" kern="150" dirty="0">
                <a:effectLst/>
                <a:uFill>
                  <a:solidFill>
                    <a:srgbClr val="000000"/>
                  </a:solidFill>
                </a:uFill>
                <a:latin typeface="+mj-lt"/>
                <a:ea typeface="Aptos" panose="020B0004020202020204" pitchFamily="34" charset="0"/>
                <a:cs typeface="Times New Roman" panose="02020603050405020304" pitchFamily="18" charset="0"/>
              </a:rPr>
              <a:t>Access [online] </a:t>
            </a:r>
            <a:r>
              <a:rPr lang="en-GB" sz="800" u="sng" kern="150" dirty="0">
                <a:effectLst/>
                <a:uFill>
                  <a:solidFill>
                    <a:srgbClr val="000000"/>
                  </a:solidFill>
                </a:uFill>
                <a:latin typeface="+mj-lt"/>
                <a:ea typeface="Aptos" panose="020B0004020202020204" pitchFamily="34" charset="0"/>
                <a:cs typeface="Times New Roman" panose="02020603050405020304" pitchFamily="18" charset="0"/>
              </a:rPr>
              <a:t>30</a:t>
            </a:r>
            <a:r>
              <a:rPr lang="en-GB" sz="800" u="none" strike="noStrike" kern="150" dirty="0">
                <a:effectLst/>
                <a:uFill>
                  <a:solidFill>
                    <a:srgbClr val="000000"/>
                  </a:solidFill>
                </a:uFill>
                <a:latin typeface="+mj-lt"/>
                <a:ea typeface="Aptos" panose="020B0004020202020204" pitchFamily="34" charset="0"/>
                <a:cs typeface="Times New Roman" panose="02020603050405020304" pitchFamily="18" charset="0"/>
              </a:rPr>
              <a:t>-10-2024.</a:t>
            </a:r>
            <a:endParaRPr lang="en-GB" sz="800" kern="150" dirty="0">
              <a:effectLst/>
              <a:latin typeface="+mj-lt"/>
              <a:ea typeface="Aptos" panose="020B0004020202020204" pitchFamily="34" charset="0"/>
              <a:cs typeface="Times New Roman" panose="02020603050405020304" pitchFamily="18" charset="0"/>
            </a:endParaRPr>
          </a:p>
          <a:p>
            <a:pPr marL="0" lvl="0" indent="0">
              <a:lnSpc>
                <a:spcPct val="90000"/>
              </a:lnSpc>
              <a:spcAft>
                <a:spcPts val="800"/>
              </a:spcAft>
              <a:buNone/>
            </a:pPr>
            <a:r>
              <a:rPr lang="en-GB" sz="800" kern="150" dirty="0">
                <a:effectLst/>
                <a:latin typeface="+mj-lt"/>
                <a:ea typeface="Aptos" panose="020B0004020202020204" pitchFamily="34" charset="0"/>
                <a:cs typeface="Times New Roman" panose="02020603050405020304" pitchFamily="18" charset="0"/>
              </a:rPr>
              <a:t>Kotler P. 2019 Community-based marketing enhances local brand awareness. Access [online] 15-10 2024. </a:t>
            </a:r>
            <a:r>
              <a:rPr lang="en-GB" sz="800" u="sng" kern="150" dirty="0">
                <a:effectLst/>
                <a:uFill>
                  <a:solidFill>
                    <a:srgbClr val="000000"/>
                  </a:solidFill>
                </a:uFill>
                <a:latin typeface="+mj-lt"/>
                <a:ea typeface="Aptos" panose="020B0004020202020204" pitchFamily="34" charset="0"/>
                <a:cs typeface="Times New Roman" panose="02020603050405020304" pitchFamily="18" charset="0"/>
                <a:hlinkClick r:id="rId8"/>
              </a:rPr>
              <a:t>https://www.youtube.com/watch?v=ocCEtt1eM_s&amp;t=6s</a:t>
            </a:r>
            <a:r>
              <a:rPr lang="en-GB" sz="800" kern="150" dirty="0">
                <a:effectLst/>
                <a:latin typeface="+mj-lt"/>
                <a:ea typeface="Aptos" panose="020B0004020202020204" pitchFamily="34" charset="0"/>
                <a:cs typeface="Times New Roman" panose="02020603050405020304" pitchFamily="18" charset="0"/>
              </a:rPr>
              <a:t>.</a:t>
            </a:r>
          </a:p>
          <a:p>
            <a:pPr marL="0" lvl="0" indent="0">
              <a:lnSpc>
                <a:spcPct val="90000"/>
              </a:lnSpc>
              <a:spcAft>
                <a:spcPts val="800"/>
              </a:spcAft>
              <a:buNone/>
            </a:pPr>
            <a:r>
              <a:rPr lang="en-GB" sz="800" kern="150" dirty="0">
                <a:effectLst/>
                <a:latin typeface="+mj-lt"/>
                <a:ea typeface="Aptos" panose="020B0004020202020204" pitchFamily="34" charset="0"/>
                <a:cs typeface="Times New Roman" panose="02020603050405020304" pitchFamily="18" charset="0"/>
              </a:rPr>
              <a:t>Lee, A. 2006. Starting Your Own Childminding Business: How to Set Up High Quality Childcare in Your Own House, publisher: </a:t>
            </a:r>
            <a:r>
              <a:rPr lang="en-GB" sz="800" kern="0" spc="-10" dirty="0">
                <a:effectLst/>
                <a:latin typeface="+mj-lt"/>
                <a:ea typeface="Times New Roman" panose="02020603050405020304" pitchFamily="18" charset="0"/>
                <a:cs typeface="Times New Roman" panose="02020603050405020304" pitchFamily="18" charset="0"/>
              </a:rPr>
              <a:t>Little, Brown Book Group.</a:t>
            </a:r>
            <a:endParaRPr lang="en-GB" sz="800" kern="150" dirty="0">
              <a:effectLst/>
              <a:latin typeface="+mj-lt"/>
              <a:ea typeface="Aptos" panose="020B0004020202020204" pitchFamily="34" charset="0"/>
              <a:cs typeface="Times New Roman" panose="02020603050405020304" pitchFamily="18" charset="0"/>
            </a:endParaRPr>
          </a:p>
          <a:p>
            <a:pPr marL="0" lvl="0" indent="0">
              <a:lnSpc>
                <a:spcPct val="90000"/>
              </a:lnSpc>
              <a:spcAft>
                <a:spcPts val="800"/>
              </a:spcAft>
              <a:buNone/>
            </a:pPr>
            <a:r>
              <a:rPr lang="en-GB" sz="800" kern="150" dirty="0">
                <a:effectLst/>
                <a:latin typeface="+mj-lt"/>
                <a:ea typeface="Aptos" panose="020B0004020202020204" pitchFamily="34" charset="0"/>
                <a:cs typeface="Times New Roman" panose="02020603050405020304" pitchFamily="18" charset="0"/>
              </a:rPr>
              <a:t>McQuarrie, E.F., 2015. The Market Research Toolbox. Edition	4thPublisher	SAGE Publications,</a:t>
            </a:r>
          </a:p>
          <a:p>
            <a:pPr marL="114300" indent="0">
              <a:lnSpc>
                <a:spcPct val="90000"/>
              </a:lnSpc>
              <a:spcAft>
                <a:spcPts val="800"/>
              </a:spcAft>
              <a:buNone/>
            </a:pPr>
            <a:r>
              <a:rPr lang="en-GB" sz="800" kern="150" dirty="0">
                <a:effectLst/>
                <a:latin typeface="+mj-lt"/>
                <a:ea typeface="Aptos" panose="020B0004020202020204" pitchFamily="34" charset="0"/>
                <a:cs typeface="Times New Roman" panose="02020603050405020304" pitchFamily="18" charset="0"/>
              </a:rPr>
              <a:t>Access [online] 02-11-2024. </a:t>
            </a:r>
            <a:r>
              <a:rPr lang="en-GB" sz="800" u="sng" kern="150" dirty="0">
                <a:effectLst/>
                <a:uFill>
                  <a:solidFill>
                    <a:srgbClr val="000000"/>
                  </a:solidFill>
                </a:uFill>
                <a:latin typeface="+mj-lt"/>
                <a:ea typeface="Aptos" panose="020B0004020202020204" pitchFamily="34" charset="0"/>
                <a:cs typeface="Times New Roman" panose="02020603050405020304" pitchFamily="18" charset="0"/>
                <a:hlinkClick r:id="rId9"/>
              </a:rPr>
              <a:t>https://www.pearsonhighered.com/assets/preface/0/1/3/5/0135173949.pdf</a:t>
            </a:r>
            <a:r>
              <a:rPr lang="en-GB" sz="800" kern="150" dirty="0">
                <a:effectLst/>
                <a:latin typeface="+mj-lt"/>
                <a:ea typeface="Aptos" panose="020B0004020202020204" pitchFamily="34" charset="0"/>
                <a:cs typeface="Times New Roman" panose="02020603050405020304" pitchFamily="18" charset="0"/>
              </a:rPr>
              <a:t>. </a:t>
            </a:r>
          </a:p>
          <a:p>
            <a:pPr marL="0" lvl="0" indent="0">
              <a:lnSpc>
                <a:spcPct val="90000"/>
              </a:lnSpc>
              <a:spcAft>
                <a:spcPts val="800"/>
              </a:spcAft>
              <a:buNone/>
            </a:pPr>
            <a:r>
              <a:rPr lang="en-GB" sz="800" kern="150" dirty="0">
                <a:effectLst/>
                <a:latin typeface="+mj-lt"/>
                <a:ea typeface="Aptos" panose="020B0004020202020204" pitchFamily="34" charset="0"/>
                <a:cs typeface="Times New Roman" panose="02020603050405020304" pitchFamily="18" charset="0"/>
              </a:rPr>
              <a:t>Statista (2023). </a:t>
            </a:r>
            <a:r>
              <a:rPr lang="en-GB" sz="800" i="1" kern="150" dirty="0">
                <a:effectLst/>
                <a:latin typeface="+mj-lt"/>
                <a:ea typeface="Aptos" panose="020B0004020202020204" pitchFamily="34" charset="0"/>
                <a:cs typeface="Times New Roman" panose="02020603050405020304" pitchFamily="18" charset="0"/>
              </a:rPr>
              <a:t>Childcare Market in the UK</a:t>
            </a:r>
            <a:r>
              <a:rPr lang="en-GB" sz="800" kern="150" dirty="0">
                <a:effectLst/>
                <a:latin typeface="+mj-lt"/>
                <a:ea typeface="Aptos" panose="020B0004020202020204" pitchFamily="34" charset="0"/>
                <a:cs typeface="Times New Roman" panose="02020603050405020304" pitchFamily="18" charset="0"/>
              </a:rPr>
              <a:t>. Access [online] 05-11-2024. Available at: </a:t>
            </a:r>
            <a:r>
              <a:rPr lang="en-GB" sz="800" u="sng" kern="150" dirty="0">
                <a:effectLst/>
                <a:uFill>
                  <a:solidFill>
                    <a:srgbClr val="000000"/>
                  </a:solidFill>
                </a:uFill>
                <a:latin typeface="+mj-lt"/>
                <a:ea typeface="Aptos" panose="020B0004020202020204" pitchFamily="34" charset="0"/>
                <a:cs typeface="Times New Roman" panose="02020603050405020304" pitchFamily="18" charset="0"/>
                <a:hlinkClick r:id="rId10"/>
              </a:rPr>
              <a:t>www.statista.com</a:t>
            </a:r>
            <a:r>
              <a:rPr lang="en-GB" sz="800" u="sng" kern="150" dirty="0">
                <a:effectLst/>
                <a:uFill>
                  <a:solidFill>
                    <a:srgbClr val="000000"/>
                  </a:solidFill>
                </a:uFill>
                <a:latin typeface="+mj-lt"/>
                <a:ea typeface="Aptos" panose="020B0004020202020204" pitchFamily="34" charset="0"/>
                <a:cs typeface="Times New Roman" panose="02020603050405020304" pitchFamily="18" charset="0"/>
              </a:rPr>
              <a:t>. </a:t>
            </a:r>
            <a:endParaRPr lang="en-GB" sz="800" kern="150" dirty="0">
              <a:effectLst/>
              <a:latin typeface="+mj-lt"/>
              <a:ea typeface="Aptos" panose="020B0004020202020204" pitchFamily="34" charset="0"/>
              <a:cs typeface="Times New Roman" panose="02020603050405020304" pitchFamily="18" charset="0"/>
            </a:endParaRPr>
          </a:p>
          <a:p>
            <a:pPr marL="0" lvl="0" indent="0">
              <a:lnSpc>
                <a:spcPct val="90000"/>
              </a:lnSpc>
              <a:spcAft>
                <a:spcPts val="800"/>
              </a:spcAft>
              <a:buNone/>
            </a:pPr>
            <a:r>
              <a:rPr lang="en-GB" sz="800" kern="150" dirty="0">
                <a:effectLst/>
                <a:latin typeface="+mj-lt"/>
                <a:ea typeface="Aptos" panose="020B0004020202020204" pitchFamily="34" charset="0"/>
                <a:cs typeface="Times New Roman" panose="02020603050405020304" pitchFamily="18" charset="0"/>
              </a:rPr>
              <a:t>  </a:t>
            </a:r>
            <a:r>
              <a:rPr lang="en-GB" sz="800" kern="150" dirty="0" err="1">
                <a:effectLst/>
                <a:latin typeface="+mj-lt"/>
                <a:ea typeface="Aptos" panose="020B0004020202020204" pitchFamily="34" charset="0"/>
                <a:cs typeface="Times New Roman" panose="02020603050405020304" pitchFamily="18" charset="0"/>
              </a:rPr>
              <a:t>Stowes</a:t>
            </a:r>
            <a:r>
              <a:rPr lang="en-GB" sz="800" kern="150" dirty="0">
                <a:effectLst/>
                <a:latin typeface="+mj-lt"/>
                <a:ea typeface="Aptos" panose="020B0004020202020204" pitchFamily="34" charset="0"/>
                <a:cs typeface="Times New Roman" panose="02020603050405020304" pitchFamily="18" charset="0"/>
              </a:rPr>
              <a:t>, T. 2017. Early Years Childminding Accounts Book: A practical Accounts book for childminders. Publisher</a:t>
            </a:r>
            <a:r>
              <a:rPr lang="en-GB" sz="800" b="1" kern="150" dirty="0">
                <a:effectLst/>
                <a:latin typeface="+mj-lt"/>
                <a:ea typeface="Aptos" panose="020B0004020202020204" pitchFamily="34" charset="0"/>
                <a:cs typeface="Times New Roman" panose="02020603050405020304" pitchFamily="18" charset="0"/>
              </a:rPr>
              <a:t>: </a:t>
            </a:r>
            <a:r>
              <a:rPr lang="ar-SA" sz="800" b="1" kern="150" dirty="0">
                <a:effectLst/>
                <a:latin typeface="+mj-lt"/>
                <a:ea typeface="Aptos" panose="020B0004020202020204" pitchFamily="34" charset="0"/>
                <a:cs typeface="Times New Roman" panose="02020603050405020304" pitchFamily="18" charset="0"/>
              </a:rPr>
              <a:t>‎</a:t>
            </a:r>
            <a:r>
              <a:rPr lang="en-GB" sz="800" b="1" kern="150" dirty="0">
                <a:effectLst/>
                <a:latin typeface="+mj-lt"/>
                <a:ea typeface="Aptos" panose="020B0004020202020204" pitchFamily="34" charset="0"/>
                <a:cs typeface="Times New Roman" panose="02020603050405020304" pitchFamily="18" charset="0"/>
              </a:rPr>
              <a:t> </a:t>
            </a:r>
            <a:r>
              <a:rPr lang="en-GB" sz="800" kern="150" dirty="0">
                <a:effectLst/>
                <a:latin typeface="+mj-lt"/>
                <a:ea typeface="Aptos" panose="020B0004020202020204" pitchFamily="34" charset="0"/>
                <a:cs typeface="Times New Roman" panose="02020603050405020304" pitchFamily="18" charset="0"/>
              </a:rPr>
              <a:t>CreateSpace Independent Publishing Platform</a:t>
            </a:r>
          </a:p>
          <a:p>
            <a:pPr marL="0" lvl="0" indent="0">
              <a:lnSpc>
                <a:spcPct val="90000"/>
              </a:lnSpc>
              <a:spcAft>
                <a:spcPts val="800"/>
              </a:spcAft>
              <a:buNone/>
            </a:pPr>
            <a:r>
              <a:rPr lang="en-GB" sz="800" kern="150" dirty="0">
                <a:effectLst/>
                <a:latin typeface="+mj-lt"/>
                <a:ea typeface="Aptos" panose="020B0004020202020204" pitchFamily="34" charset="0"/>
                <a:cs typeface="Times New Roman" panose="02020603050405020304" pitchFamily="18" charset="0"/>
              </a:rPr>
              <a:t>Watkins, M, D. 2023. The First 90 Days, Updated and Expanded: Proven Strategies for Getting Up to Speed Faster and Smarter. Published Harvard Business Review Press. </a:t>
            </a:r>
          </a:p>
          <a:p>
            <a:pPr>
              <a:lnSpc>
                <a:spcPct val="90000"/>
              </a:lnSpc>
            </a:pPr>
            <a:endParaRPr lang="en-GB" sz="800" dirty="0">
              <a:latin typeface="+mj-lt"/>
            </a:endParaRPr>
          </a:p>
        </p:txBody>
      </p:sp>
    </p:spTree>
    <p:extLst>
      <p:ext uri="{BB962C8B-B14F-4D97-AF65-F5344CB8AC3E}">
        <p14:creationId xmlns:p14="http://schemas.microsoft.com/office/powerpoint/2010/main" val="1509554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11050</TotalTime>
  <Words>1516</Words>
  <Application>Microsoft Office PowerPoint</Application>
  <PresentationFormat>On-screen Show (4:3)</PresentationFormat>
  <Paragraphs>95</Paragraphs>
  <Slides>16</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Meiryo</vt:lpstr>
      <vt:lpstr>Aptos</vt:lpstr>
      <vt:lpstr>Arial</vt:lpstr>
      <vt:lpstr>Calibri</vt:lpstr>
      <vt:lpstr>Noto Sans</vt:lpstr>
      <vt:lpstr>Office Theme</vt:lpstr>
      <vt:lpstr>PowerPoint Presentation</vt:lpstr>
      <vt:lpstr>Naima Bright Beginnings Childcare Business Plan Overview </vt:lpstr>
      <vt:lpstr>Presentation Overview</vt:lpstr>
      <vt:lpstr>1. Product/Service Proposition</vt:lpstr>
      <vt:lpstr>2. Business Name and Ownership</vt:lpstr>
      <vt:lpstr>3. Mission, Aim, Objectives, and USP</vt:lpstr>
      <vt:lpstr>4. Location and Rationale</vt:lpstr>
      <vt:lpstr>5. Human Resources</vt:lpstr>
      <vt:lpstr>6. Marketing and Promotional Activities</vt:lpstr>
      <vt:lpstr>7. Market Research</vt:lpstr>
      <vt:lpstr>8. Financial Resources and Cash Flow Forecast</vt:lpstr>
      <vt:lpstr>PowerPoint Presentation</vt:lpstr>
      <vt:lpstr>10. Threats and Mitigation</vt:lpstr>
      <vt:lpstr>SWOT: </vt:lpstr>
      <vt:lpstr>PowerPoint Presentation</vt:lpstr>
      <vt:lpstr>Reference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Naimo Abdillahi Ahmed</dc:creator>
  <cp:keywords/>
  <dc:description>generated using python-pptx</dc:description>
  <cp:lastModifiedBy>Naimo Abdillahi Ahmed</cp:lastModifiedBy>
  <cp:revision>4</cp:revision>
  <dcterms:created xsi:type="dcterms:W3CDTF">2013-01-27T09:14:16Z</dcterms:created>
  <dcterms:modified xsi:type="dcterms:W3CDTF">2024-11-21T10:09:57Z</dcterms:modified>
  <cp:category/>
</cp:coreProperties>
</file>