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84"/>
  </p:notesMasterIdLst>
  <p:sldIdLst>
    <p:sldId id="256" r:id="rId4"/>
    <p:sldId id="269" r:id="rId5"/>
    <p:sldId id="805" r:id="rId6"/>
    <p:sldId id="354" r:id="rId7"/>
    <p:sldId id="807" r:id="rId8"/>
    <p:sldId id="808" r:id="rId9"/>
    <p:sldId id="806" r:id="rId10"/>
    <p:sldId id="810" r:id="rId11"/>
    <p:sldId id="809" r:id="rId12"/>
    <p:sldId id="819" r:id="rId13"/>
    <p:sldId id="816" r:id="rId14"/>
    <p:sldId id="817" r:id="rId15"/>
    <p:sldId id="811" r:id="rId16"/>
    <p:sldId id="812" r:id="rId17"/>
    <p:sldId id="290" r:id="rId18"/>
    <p:sldId id="813" r:id="rId19"/>
    <p:sldId id="814" r:id="rId20"/>
    <p:sldId id="815" r:id="rId21"/>
    <p:sldId id="291" r:id="rId22"/>
    <p:sldId id="820" r:id="rId23"/>
    <p:sldId id="278" r:id="rId24"/>
    <p:sldId id="292" r:id="rId25"/>
    <p:sldId id="272" r:id="rId26"/>
    <p:sldId id="821" r:id="rId27"/>
    <p:sldId id="822" r:id="rId28"/>
    <p:sldId id="823" r:id="rId29"/>
    <p:sldId id="824" r:id="rId30"/>
    <p:sldId id="825" r:id="rId31"/>
    <p:sldId id="826" r:id="rId32"/>
    <p:sldId id="277" r:id="rId33"/>
    <p:sldId id="827" r:id="rId34"/>
    <p:sldId id="831" r:id="rId35"/>
    <p:sldId id="832" r:id="rId36"/>
    <p:sldId id="829" r:id="rId37"/>
    <p:sldId id="830" r:id="rId38"/>
    <p:sldId id="350" r:id="rId39"/>
    <p:sldId id="833" r:id="rId40"/>
    <p:sldId id="834" r:id="rId41"/>
    <p:sldId id="835" r:id="rId42"/>
    <p:sldId id="836" r:id="rId43"/>
    <p:sldId id="837" r:id="rId44"/>
    <p:sldId id="838" r:id="rId45"/>
    <p:sldId id="854" r:id="rId46"/>
    <p:sldId id="857" r:id="rId47"/>
    <p:sldId id="858" r:id="rId48"/>
    <p:sldId id="859" r:id="rId49"/>
    <p:sldId id="839" r:id="rId50"/>
    <p:sldId id="855" r:id="rId51"/>
    <p:sldId id="860" r:id="rId52"/>
    <p:sldId id="861" r:id="rId53"/>
    <p:sldId id="862" r:id="rId54"/>
    <p:sldId id="840" r:id="rId55"/>
    <p:sldId id="856" r:id="rId56"/>
    <p:sldId id="863" r:id="rId57"/>
    <p:sldId id="864" r:id="rId58"/>
    <p:sldId id="865" r:id="rId59"/>
    <p:sldId id="313" r:id="rId60"/>
    <p:sldId id="353" r:id="rId61"/>
    <p:sldId id="866" r:id="rId62"/>
    <p:sldId id="818" r:id="rId63"/>
    <p:sldId id="274" r:id="rId64"/>
    <p:sldId id="283" r:id="rId65"/>
    <p:sldId id="285" r:id="rId66"/>
    <p:sldId id="286" r:id="rId67"/>
    <p:sldId id="295" r:id="rId68"/>
    <p:sldId id="848" r:id="rId69"/>
    <p:sldId id="849" r:id="rId70"/>
    <p:sldId id="296" r:id="rId71"/>
    <p:sldId id="852" r:id="rId72"/>
    <p:sldId id="298" r:id="rId73"/>
    <p:sldId id="853" r:id="rId74"/>
    <p:sldId id="289" r:id="rId75"/>
    <p:sldId id="841" r:id="rId76"/>
    <p:sldId id="871" r:id="rId77"/>
    <p:sldId id="869" r:id="rId78"/>
    <p:sldId id="870" r:id="rId79"/>
    <p:sldId id="868" r:id="rId80"/>
    <p:sldId id="867" r:id="rId81"/>
    <p:sldId id="287" r:id="rId82"/>
    <p:sldId id="288"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6" autoAdjust="0"/>
  </p:normalViewPr>
  <p:slideViewPr>
    <p:cSldViewPr snapToGrid="0">
      <p:cViewPr>
        <p:scale>
          <a:sx n="39" d="100"/>
          <a:sy n="39" d="100"/>
        </p:scale>
        <p:origin x="693"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notesMaster" Target="notesMasters/notesMaster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theme" Target="theme/theme1.xml"/><Relationship Id="rId61" Type="http://schemas.openxmlformats.org/officeDocument/2006/relationships/slide" Target="slides/slide58.xml"/><Relationship Id="rId82" Type="http://schemas.openxmlformats.org/officeDocument/2006/relationships/slide" Target="slides/slide79.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702F2-F76E-475A-BE60-FB2E78FA5D3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19EB67F-9A6C-4B19-A220-32E4F6E42005}">
      <dgm:prSet/>
      <dgm:spPr/>
      <dgm:t>
        <a:bodyPr/>
        <a:lstStyle/>
        <a:p>
          <a:r>
            <a:rPr lang="en-GB"/>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a:p>
      </dgm:t>
    </dgm:pt>
    <dgm:pt modelId="{5E271BDF-27A2-4551-AC59-CE76D94D46E6}" type="parTrans" cxnId="{73079FE9-8F6A-4F86-8EDC-D8C6B63B9A54}">
      <dgm:prSet/>
      <dgm:spPr/>
      <dgm:t>
        <a:bodyPr/>
        <a:lstStyle/>
        <a:p>
          <a:endParaRPr lang="en-US"/>
        </a:p>
      </dgm:t>
    </dgm:pt>
    <dgm:pt modelId="{E8096EFD-54C4-44E5-A794-0F05141AD95D}" type="sibTrans" cxnId="{73079FE9-8F6A-4F86-8EDC-D8C6B63B9A54}">
      <dgm:prSet/>
      <dgm:spPr/>
      <dgm:t>
        <a:bodyPr/>
        <a:lstStyle/>
        <a:p>
          <a:endParaRPr lang="en-US"/>
        </a:p>
      </dgm:t>
    </dgm:pt>
    <dgm:pt modelId="{F4775F02-BE96-4905-A454-841CC00E623C}">
      <dgm:prSet/>
      <dgm:spPr/>
      <dgm:t>
        <a:bodyPr/>
        <a:lstStyle/>
        <a:p>
          <a:r>
            <a:rPr lang="en-GB"/>
            <a:t>A pilot study strengthens the trustworthiness of qualitative research by testing and refining your approach before committing to the main study. In qualitative research, pilot studies enhance: </a:t>
          </a:r>
          <a:endParaRPr lang="en-US"/>
        </a:p>
      </dgm:t>
    </dgm:pt>
    <dgm:pt modelId="{FBC0FD7E-EC99-4E4F-A4A8-952B02ED622F}" type="parTrans" cxnId="{4F309F08-D839-4BAF-8382-71D121227635}">
      <dgm:prSet/>
      <dgm:spPr/>
      <dgm:t>
        <a:bodyPr/>
        <a:lstStyle/>
        <a:p>
          <a:endParaRPr lang="en-US"/>
        </a:p>
      </dgm:t>
    </dgm:pt>
    <dgm:pt modelId="{1E07005A-07BC-4673-B992-D967AD2AA870}" type="sibTrans" cxnId="{4F309F08-D839-4BAF-8382-71D121227635}">
      <dgm:prSet/>
      <dgm:spPr/>
      <dgm:t>
        <a:bodyPr/>
        <a:lstStyle/>
        <a:p>
          <a:endParaRPr lang="en-US"/>
        </a:p>
      </dgm:t>
    </dgm:pt>
    <dgm:pt modelId="{7F9EF85B-0B67-484E-8A87-0BD4FC100142}" type="pres">
      <dgm:prSet presAssocID="{B1C702F2-F76E-475A-BE60-FB2E78FA5D37}" presName="hierChild1" presStyleCnt="0">
        <dgm:presLayoutVars>
          <dgm:chPref val="1"/>
          <dgm:dir/>
          <dgm:animOne val="branch"/>
          <dgm:animLvl val="lvl"/>
          <dgm:resizeHandles/>
        </dgm:presLayoutVars>
      </dgm:prSet>
      <dgm:spPr/>
    </dgm:pt>
    <dgm:pt modelId="{079B14D3-CA45-4537-ACB1-E362B7948E3A}" type="pres">
      <dgm:prSet presAssocID="{119EB67F-9A6C-4B19-A220-32E4F6E42005}" presName="hierRoot1" presStyleCnt="0"/>
      <dgm:spPr/>
    </dgm:pt>
    <dgm:pt modelId="{FBBE98DA-EC58-4769-81B0-BE8A95CCE9EB}" type="pres">
      <dgm:prSet presAssocID="{119EB67F-9A6C-4B19-A220-32E4F6E42005}" presName="composite" presStyleCnt="0"/>
      <dgm:spPr/>
    </dgm:pt>
    <dgm:pt modelId="{3603A2AE-B0DF-445B-B64F-CB95E35859F1}" type="pres">
      <dgm:prSet presAssocID="{119EB67F-9A6C-4B19-A220-32E4F6E42005}" presName="background" presStyleLbl="node0" presStyleIdx="0" presStyleCnt="2"/>
      <dgm:spPr/>
    </dgm:pt>
    <dgm:pt modelId="{07B38B72-8B6F-46B1-B1B0-824FF167C326}" type="pres">
      <dgm:prSet presAssocID="{119EB67F-9A6C-4B19-A220-32E4F6E42005}" presName="text" presStyleLbl="fgAcc0" presStyleIdx="0" presStyleCnt="2">
        <dgm:presLayoutVars>
          <dgm:chPref val="3"/>
        </dgm:presLayoutVars>
      </dgm:prSet>
      <dgm:spPr/>
    </dgm:pt>
    <dgm:pt modelId="{900FE846-978C-48F0-AB08-A73F6293EC04}" type="pres">
      <dgm:prSet presAssocID="{119EB67F-9A6C-4B19-A220-32E4F6E42005}" presName="hierChild2" presStyleCnt="0"/>
      <dgm:spPr/>
    </dgm:pt>
    <dgm:pt modelId="{96B7FCE5-C115-48A5-9581-3ABCE42B6EBA}" type="pres">
      <dgm:prSet presAssocID="{F4775F02-BE96-4905-A454-841CC00E623C}" presName="hierRoot1" presStyleCnt="0"/>
      <dgm:spPr/>
    </dgm:pt>
    <dgm:pt modelId="{698B552F-E200-4191-B015-BA0CFA1697B7}" type="pres">
      <dgm:prSet presAssocID="{F4775F02-BE96-4905-A454-841CC00E623C}" presName="composite" presStyleCnt="0"/>
      <dgm:spPr/>
    </dgm:pt>
    <dgm:pt modelId="{B458CA21-AE81-44BF-A9E8-2FB9C17C2BE9}" type="pres">
      <dgm:prSet presAssocID="{F4775F02-BE96-4905-A454-841CC00E623C}" presName="background" presStyleLbl="node0" presStyleIdx="1" presStyleCnt="2"/>
      <dgm:spPr/>
    </dgm:pt>
    <dgm:pt modelId="{46792664-42C0-4808-B36D-E8DF61F387D5}" type="pres">
      <dgm:prSet presAssocID="{F4775F02-BE96-4905-A454-841CC00E623C}" presName="text" presStyleLbl="fgAcc0" presStyleIdx="1" presStyleCnt="2">
        <dgm:presLayoutVars>
          <dgm:chPref val="3"/>
        </dgm:presLayoutVars>
      </dgm:prSet>
      <dgm:spPr/>
    </dgm:pt>
    <dgm:pt modelId="{155AD9EB-8051-4D87-8D81-F5695FEEA248}" type="pres">
      <dgm:prSet presAssocID="{F4775F02-BE96-4905-A454-841CC00E623C}" presName="hierChild2" presStyleCnt="0"/>
      <dgm:spPr/>
    </dgm:pt>
  </dgm:ptLst>
  <dgm:cxnLst>
    <dgm:cxn modelId="{4F309F08-D839-4BAF-8382-71D121227635}" srcId="{B1C702F2-F76E-475A-BE60-FB2E78FA5D37}" destId="{F4775F02-BE96-4905-A454-841CC00E623C}" srcOrd="1" destOrd="0" parTransId="{FBC0FD7E-EC99-4E4F-A4A8-952B02ED622F}" sibTransId="{1E07005A-07BC-4673-B992-D967AD2AA870}"/>
    <dgm:cxn modelId="{0B202A2B-8AB0-4941-A073-F0E4F6774039}" type="presOf" srcId="{B1C702F2-F76E-475A-BE60-FB2E78FA5D37}" destId="{7F9EF85B-0B67-484E-8A87-0BD4FC100142}" srcOrd="0" destOrd="0" presId="urn:microsoft.com/office/officeart/2005/8/layout/hierarchy1"/>
    <dgm:cxn modelId="{C68D2A63-8EFE-4D72-BABC-6C473DE72088}" type="presOf" srcId="{119EB67F-9A6C-4B19-A220-32E4F6E42005}" destId="{07B38B72-8B6F-46B1-B1B0-824FF167C326}" srcOrd="0" destOrd="0" presId="urn:microsoft.com/office/officeart/2005/8/layout/hierarchy1"/>
    <dgm:cxn modelId="{CF65FF65-9041-4FE2-89BD-66DAFA88A4B4}" type="presOf" srcId="{F4775F02-BE96-4905-A454-841CC00E623C}" destId="{46792664-42C0-4808-B36D-E8DF61F387D5}" srcOrd="0" destOrd="0" presId="urn:microsoft.com/office/officeart/2005/8/layout/hierarchy1"/>
    <dgm:cxn modelId="{73079FE9-8F6A-4F86-8EDC-D8C6B63B9A54}" srcId="{B1C702F2-F76E-475A-BE60-FB2E78FA5D37}" destId="{119EB67F-9A6C-4B19-A220-32E4F6E42005}" srcOrd="0" destOrd="0" parTransId="{5E271BDF-27A2-4551-AC59-CE76D94D46E6}" sibTransId="{E8096EFD-54C4-44E5-A794-0F05141AD95D}"/>
    <dgm:cxn modelId="{8F1855EA-2C98-41AB-B71E-33844A558558}" type="presParOf" srcId="{7F9EF85B-0B67-484E-8A87-0BD4FC100142}" destId="{079B14D3-CA45-4537-ACB1-E362B7948E3A}" srcOrd="0" destOrd="0" presId="urn:microsoft.com/office/officeart/2005/8/layout/hierarchy1"/>
    <dgm:cxn modelId="{BE3C2EBD-8CA7-409D-B7E7-B7AF0CF62ADD}" type="presParOf" srcId="{079B14D3-CA45-4537-ACB1-E362B7948E3A}" destId="{FBBE98DA-EC58-4769-81B0-BE8A95CCE9EB}" srcOrd="0" destOrd="0" presId="urn:microsoft.com/office/officeart/2005/8/layout/hierarchy1"/>
    <dgm:cxn modelId="{D97A3BCB-9050-4938-AD4E-435A377231C5}" type="presParOf" srcId="{FBBE98DA-EC58-4769-81B0-BE8A95CCE9EB}" destId="{3603A2AE-B0DF-445B-B64F-CB95E35859F1}" srcOrd="0" destOrd="0" presId="urn:microsoft.com/office/officeart/2005/8/layout/hierarchy1"/>
    <dgm:cxn modelId="{51A73418-6178-49DB-A5A2-4FD55D5AD3F4}" type="presParOf" srcId="{FBBE98DA-EC58-4769-81B0-BE8A95CCE9EB}" destId="{07B38B72-8B6F-46B1-B1B0-824FF167C326}" srcOrd="1" destOrd="0" presId="urn:microsoft.com/office/officeart/2005/8/layout/hierarchy1"/>
    <dgm:cxn modelId="{870F971B-3470-4EAE-83C7-F98CD9338C53}" type="presParOf" srcId="{079B14D3-CA45-4537-ACB1-E362B7948E3A}" destId="{900FE846-978C-48F0-AB08-A73F6293EC04}" srcOrd="1" destOrd="0" presId="urn:microsoft.com/office/officeart/2005/8/layout/hierarchy1"/>
    <dgm:cxn modelId="{B8B48134-15A1-451C-A3FC-5D2BF5558C58}" type="presParOf" srcId="{7F9EF85B-0B67-484E-8A87-0BD4FC100142}" destId="{96B7FCE5-C115-48A5-9581-3ABCE42B6EBA}" srcOrd="1" destOrd="0" presId="urn:microsoft.com/office/officeart/2005/8/layout/hierarchy1"/>
    <dgm:cxn modelId="{21CA0BA4-1D9F-4618-8B22-C066ED42BD1D}" type="presParOf" srcId="{96B7FCE5-C115-48A5-9581-3ABCE42B6EBA}" destId="{698B552F-E200-4191-B015-BA0CFA1697B7}" srcOrd="0" destOrd="0" presId="urn:microsoft.com/office/officeart/2005/8/layout/hierarchy1"/>
    <dgm:cxn modelId="{21EFD245-B7F7-4D93-9C16-1204FE4740FE}" type="presParOf" srcId="{698B552F-E200-4191-B015-BA0CFA1697B7}" destId="{B458CA21-AE81-44BF-A9E8-2FB9C17C2BE9}" srcOrd="0" destOrd="0" presId="urn:microsoft.com/office/officeart/2005/8/layout/hierarchy1"/>
    <dgm:cxn modelId="{838D7D0C-1C99-47F1-9BFD-9A4D98934032}" type="presParOf" srcId="{698B552F-E200-4191-B015-BA0CFA1697B7}" destId="{46792664-42C0-4808-B36D-E8DF61F387D5}" srcOrd="1" destOrd="0" presId="urn:microsoft.com/office/officeart/2005/8/layout/hierarchy1"/>
    <dgm:cxn modelId="{DFB69771-B00B-4F62-8A6A-329F1758405B}" type="presParOf" srcId="{96B7FCE5-C115-48A5-9581-3ABCE42B6EBA}" destId="{155AD9EB-8051-4D87-8D81-F5695FEEA2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3A2AE-B0DF-445B-B64F-CB95E35859F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38B72-8B6F-46B1-B1B0-824FF167C32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sz="2100" kern="1200"/>
        </a:p>
      </dsp:txBody>
      <dsp:txXfrm>
        <a:off x="696297" y="538547"/>
        <a:ext cx="4171627" cy="2590157"/>
      </dsp:txXfrm>
    </dsp:sp>
    <dsp:sp modelId="{B458CA21-AE81-44BF-A9E8-2FB9C17C2BE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92664-42C0-4808-B36D-E8DF61F387D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pilot study strengthens the trustworthiness of qualitative research by testing and refining your approach before committing to the main study. In qualitative research, pilot studies enhance: </a:t>
          </a:r>
          <a:endParaRPr lang="en-US" sz="21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A53EF-AE82-4F27-812D-460C4BB78A0F}"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E5DB2-6CE0-4149-8674-C1DD74DC68EE}" type="slidenum">
              <a:rPr lang="en-GB" smtClean="0"/>
              <a:t>‹#›</a:t>
            </a:fld>
            <a:endParaRPr lang="en-GB"/>
          </a:p>
        </p:txBody>
      </p:sp>
    </p:spTree>
    <p:extLst>
      <p:ext uri="{BB962C8B-B14F-4D97-AF65-F5344CB8AC3E}">
        <p14:creationId xmlns:p14="http://schemas.microsoft.com/office/powerpoint/2010/main" val="223598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15</a:t>
            </a:fld>
            <a:endParaRPr lang="en-GB"/>
          </a:p>
        </p:txBody>
      </p:sp>
    </p:spTree>
    <p:extLst>
      <p:ext uri="{BB962C8B-B14F-4D97-AF65-F5344CB8AC3E}">
        <p14:creationId xmlns:p14="http://schemas.microsoft.com/office/powerpoint/2010/main" val="390110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AF9C-44E4-2B1D-2BDC-13AF30AA0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E3882-6267-9F15-3A09-3EE3ECB2D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965762-B6C9-50AC-BDBF-267D45582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9657D-AE3D-FC30-32EE-FDED044A8813}"/>
              </a:ext>
            </a:extLst>
          </p:cNvPr>
          <p:cNvSpPr>
            <a:spLocks noGrp="1"/>
          </p:cNvSpPr>
          <p:nvPr>
            <p:ph type="sldNum" sz="quarter" idx="5"/>
          </p:nvPr>
        </p:nvSpPr>
        <p:spPr/>
        <p:txBody>
          <a:bodyPr/>
          <a:lstStyle/>
          <a:p>
            <a:fld id="{893E5DB2-6CE0-4149-8674-C1DD74DC68EE}" type="slidenum">
              <a:rPr lang="en-GB" smtClean="0"/>
              <a:t>16</a:t>
            </a:fld>
            <a:endParaRPr lang="en-GB"/>
          </a:p>
        </p:txBody>
      </p:sp>
    </p:spTree>
    <p:extLst>
      <p:ext uri="{BB962C8B-B14F-4D97-AF65-F5344CB8AC3E}">
        <p14:creationId xmlns:p14="http://schemas.microsoft.com/office/powerpoint/2010/main" val="2568267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Droid Serif"/>
              </a:rPr>
              <a:t>Completing a pilot study so early on in the research process is daunting and time consuming. I saw it as an opportunity to get the ball rolling, to get my hands dirty and to prepare myself for the second year. It provided invaluable information and time to develop a sufficient process of methods that will (hopefully!) answer my questions and will provide an in-depth understanding of how self-care activities are practiced.</a:t>
            </a:r>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21</a:t>
            </a:fld>
            <a:endParaRPr lang="en-GB"/>
          </a:p>
        </p:txBody>
      </p:sp>
    </p:spTree>
    <p:extLst>
      <p:ext uri="{BB962C8B-B14F-4D97-AF65-F5344CB8AC3E}">
        <p14:creationId xmlns:p14="http://schemas.microsoft.com/office/powerpoint/2010/main" val="162028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important reasons for undertaking a pilot study, but there are additional reasons, for example convincing funding bodies that your research proposal for the main study is worth funding. Thus pilot studies are conducted for a range of different reasons.</a:t>
            </a:r>
          </a:p>
        </p:txBody>
      </p:sp>
      <p:sp>
        <p:nvSpPr>
          <p:cNvPr id="4" name="Slide Number Placeholder 3"/>
          <p:cNvSpPr>
            <a:spLocks noGrp="1"/>
          </p:cNvSpPr>
          <p:nvPr>
            <p:ph type="sldNum" sz="quarter" idx="5"/>
          </p:nvPr>
        </p:nvSpPr>
        <p:spPr/>
        <p:txBody>
          <a:bodyPr/>
          <a:lstStyle/>
          <a:p>
            <a:fld id="{893E5DB2-6CE0-4149-8674-C1DD74DC68EE}" type="slidenum">
              <a:rPr lang="en-GB" smtClean="0"/>
              <a:t>30</a:t>
            </a:fld>
            <a:endParaRPr lang="en-GB"/>
          </a:p>
        </p:txBody>
      </p:sp>
    </p:spTree>
    <p:extLst>
      <p:ext uri="{BB962C8B-B14F-4D97-AF65-F5344CB8AC3E}">
        <p14:creationId xmlns:p14="http://schemas.microsoft.com/office/powerpoint/2010/main" val="3760955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Sharing drafts of data for feedback:</a:t>
            </a:r>
            <a:r>
              <a:rPr lang="en-US" baseline="0" dirty="0"/>
              <a:t> </a:t>
            </a:r>
            <a:r>
              <a:rPr lang="en-IN" sz="1200" i="1" kern="1200" dirty="0">
                <a:solidFill>
                  <a:schemeClr val="tx1"/>
                </a:solidFill>
                <a:effectLst/>
                <a:latin typeface="+mn-lt"/>
                <a:ea typeface="+mn-ea"/>
                <a:cs typeface="+mn-cs"/>
              </a:rPr>
              <a:t>Vetting instruments </a:t>
            </a:r>
            <a:r>
              <a:rPr lang="en-IN" sz="1200" kern="1200" dirty="0">
                <a:solidFill>
                  <a:schemeClr val="tx1"/>
                </a:solidFill>
                <a:effectLst/>
                <a:latin typeface="+mn-lt"/>
                <a:ea typeface="+mn-ea"/>
                <a:cs typeface="+mn-cs"/>
              </a:rPr>
              <a:t>entails sharing multiple, iterating drafts of your data collection instruments with knowledgeable others who can give you both technical (wording and sequencing of questions) and critical (blindspots, assumptions, deficit or leading language) feedback.</a:t>
            </a:r>
          </a:p>
          <a:p>
            <a:endParaRPr lang="en-US" dirty="0"/>
          </a:p>
          <a:p>
            <a:r>
              <a:rPr lang="en-US" dirty="0"/>
              <a:t>Iterative process: </a:t>
            </a:r>
            <a:r>
              <a:rPr lang="en-IN" sz="1200" kern="1200" dirty="0">
                <a:solidFill>
                  <a:schemeClr val="tx1"/>
                </a:solidFill>
                <a:effectLst/>
                <a:latin typeface="+mn-lt"/>
                <a:ea typeface="+mn-ea"/>
                <a:cs typeface="+mn-cs"/>
              </a:rPr>
              <a:t>A first draft would be shared with multiple readers (approximately two to three) and revised based on the careful integration of feedback, and then later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drafts are shared with these thought partners again until the instruments have been fully challenged, discussed, and improved upon based directly on this focused feedback. </a:t>
            </a:r>
          </a:p>
          <a:p>
            <a:endParaRPr lang="en-US" dirty="0"/>
          </a:p>
          <a:p>
            <a:r>
              <a:rPr lang="en-US" dirty="0"/>
              <a:t>Quality of instruments:</a:t>
            </a:r>
            <a:r>
              <a:rPr lang="en-US" baseline="0" dirty="0"/>
              <a:t> </a:t>
            </a:r>
            <a:r>
              <a:rPr lang="en-IN" sz="1200" kern="1200" baseline="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quality of your data collection instruments has everything to do with the validity of your study and the quality of your data and therefore directly shapes what you are able to do with your data in your analysis and writing.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1055046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The instrument piloting process:</a:t>
            </a:r>
            <a:r>
              <a:rPr lang="en-US" baseline="0" dirty="0"/>
              <a:t> </a:t>
            </a:r>
            <a:r>
              <a:rPr lang="en-IN" sz="1200" kern="1200" dirty="0">
                <a:solidFill>
                  <a:schemeClr val="tx1"/>
                </a:solidFill>
                <a:effectLst/>
                <a:latin typeface="+mn-lt"/>
                <a:ea typeface="+mn-ea"/>
                <a:cs typeface="+mn-cs"/>
              </a:rPr>
              <a:t>The instrument piloting process, which includes vetting and rehearsing your instruments, is vital for achieving rigor and for the validity of your study.</a:t>
            </a:r>
          </a:p>
          <a:p>
            <a:endParaRPr lang="en-US" dirty="0"/>
          </a:p>
          <a:p>
            <a:r>
              <a:rPr lang="en-US" dirty="0"/>
              <a:t>Steps for vetting instruments:</a:t>
            </a:r>
            <a:r>
              <a:rPr lang="en-US" baseline="0" dirty="0"/>
              <a:t> </a:t>
            </a:r>
            <a:r>
              <a:rPr lang="en-IN" sz="1200" kern="1200" dirty="0">
                <a:solidFill>
                  <a:schemeClr val="tx1"/>
                </a:solidFill>
                <a:effectLst/>
                <a:latin typeface="+mn-lt"/>
                <a:ea typeface="+mn-ea"/>
                <a:cs typeface="+mn-cs"/>
              </a:rPr>
              <a:t>To vet your instruments, engage in the following processes:</a:t>
            </a:r>
          </a:p>
          <a:p>
            <a:pPr marL="228600" lvl="0" indent="-228600">
              <a:buFont typeface="+mj-lt"/>
              <a:buAutoNum type="arabicPeriod"/>
            </a:pPr>
            <a:r>
              <a:rPr lang="en-IN" sz="1200" kern="1200" dirty="0">
                <a:solidFill>
                  <a:schemeClr val="tx1"/>
                </a:solidFill>
                <a:effectLst/>
                <a:latin typeface="+mn-lt"/>
                <a:ea typeface="+mn-ea"/>
                <a:cs typeface="+mn-cs"/>
              </a:rPr>
              <a:t>Develop a solid working draft of your data collection instrument(s).</a:t>
            </a:r>
          </a:p>
          <a:p>
            <a:pPr marL="228600" lvl="0" indent="-228600">
              <a:buFont typeface="+mj-lt"/>
              <a:buAutoNum type="arabicPeriod"/>
            </a:pPr>
            <a:r>
              <a:rPr lang="en-IN" sz="1200" kern="1200" dirty="0">
                <a:solidFill>
                  <a:schemeClr val="tx1"/>
                </a:solidFill>
                <a:effectLst/>
                <a:latin typeface="+mn-lt"/>
                <a:ea typeface="+mn-ea"/>
                <a:cs typeface="+mn-cs"/>
              </a:rPr>
              <a:t>Vet instruments by two to three thought partners, advisers, and/or knowledgeable others.</a:t>
            </a:r>
          </a:p>
          <a:p>
            <a:pPr marL="228600" lvl="0" indent="-228600">
              <a:buFont typeface="+mj-lt"/>
              <a:buAutoNum type="arabicPeriod"/>
            </a:pPr>
            <a:r>
              <a:rPr lang="en-IN" sz="1200" kern="1200" dirty="0">
                <a:solidFill>
                  <a:schemeClr val="tx1"/>
                </a:solidFill>
                <a:effectLst/>
                <a:latin typeface="+mn-lt"/>
                <a:ea typeface="+mn-ea"/>
                <a:cs typeface="+mn-cs"/>
              </a:rPr>
              <a:t>Integrate their suggestions and feedback into a revised version of the instrument(s).</a:t>
            </a:r>
          </a:p>
          <a:p>
            <a:pPr marL="228600" lvl="0" indent="-228600">
              <a:buFont typeface="+mj-lt"/>
              <a:buAutoNum type="arabicPeriod"/>
            </a:pPr>
            <a:r>
              <a:rPr lang="en-IN" sz="1200" kern="1200" dirty="0">
                <a:solidFill>
                  <a:schemeClr val="tx1"/>
                </a:solidFill>
                <a:effectLst/>
                <a:latin typeface="+mn-lt"/>
                <a:ea typeface="+mn-ea"/>
                <a:cs typeface="+mn-cs"/>
              </a:rPr>
              <a:t>Repeat this process one or two more times until the instruments have benefited from multiple perspectives and iterations.</a:t>
            </a:r>
          </a:p>
          <a:p>
            <a:endParaRPr lang="en-US" dirty="0"/>
          </a:p>
          <a:p>
            <a:r>
              <a:rPr lang="en-US" dirty="0"/>
              <a:t>Steps for rehearsing instruments:</a:t>
            </a:r>
          </a:p>
          <a:p>
            <a:pPr marL="228600" indent="-228600">
              <a:buFont typeface="+mj-lt"/>
              <a:buAutoNum type="arabicPeriod"/>
            </a:pPr>
            <a:r>
              <a:rPr lang="en-IN" sz="1200" kern="1200" dirty="0">
                <a:solidFill>
                  <a:schemeClr val="tx1"/>
                </a:solidFill>
                <a:effectLst/>
                <a:latin typeface="+mn-lt"/>
                <a:ea typeface="+mn-ea"/>
                <a:cs typeface="+mn-cs"/>
              </a:rPr>
              <a:t>To rehearse your instruments, engage in the following processes:</a:t>
            </a:r>
          </a:p>
          <a:p>
            <a:pPr marL="228600" indent="-228600">
              <a:buFont typeface="+mj-lt"/>
              <a:buAutoNum type="arabicPeriod"/>
            </a:pPr>
            <a:r>
              <a:rPr lang="en-IN" sz="1200" kern="1200" dirty="0">
                <a:solidFill>
                  <a:schemeClr val="tx1"/>
                </a:solidFill>
                <a:effectLst/>
                <a:latin typeface="+mn-lt"/>
                <a:ea typeface="+mn-ea"/>
                <a:cs typeface="+mn-cs"/>
              </a:rPr>
              <a:t>Engage in rehearsing the instrument with two to three thought partners, advisers, or knowledgeable others.</a:t>
            </a:r>
          </a:p>
          <a:p>
            <a:pPr marL="228600" indent="-228600">
              <a:buFont typeface="+mj-lt"/>
              <a:buAutoNum type="arabicPeriod"/>
            </a:pPr>
            <a:r>
              <a:rPr lang="en-IN" sz="1200" kern="1200" dirty="0">
                <a:solidFill>
                  <a:schemeClr val="tx1"/>
                </a:solidFill>
                <a:effectLst/>
                <a:latin typeface="+mn-lt"/>
                <a:ea typeface="+mn-ea"/>
                <a:cs typeface="+mn-cs"/>
              </a:rPr>
              <a:t>Just after the interview (or other data source) is completed, debrief with these thought partners by asking them to:</a:t>
            </a:r>
          </a:p>
          <a:p>
            <a:pPr marL="685800" lvl="1" indent="-228600">
              <a:buFont typeface="+mj-lt"/>
              <a:buAutoNum type="arabicPeriod"/>
            </a:pPr>
            <a:r>
              <a:rPr lang="en-IN" sz="1200" kern="1200" dirty="0">
                <a:solidFill>
                  <a:schemeClr val="tx1"/>
                </a:solidFill>
                <a:effectLst/>
                <a:latin typeface="+mn-lt"/>
                <a:ea typeface="+mn-ea"/>
                <a:cs typeface="+mn-cs"/>
              </a:rPr>
              <a:t>Share what they noticed about the instrument overall, specific questions, and the flow of the interview. </a:t>
            </a:r>
          </a:p>
          <a:p>
            <a:pPr marL="685800" lvl="1" indent="-228600">
              <a:buFont typeface="+mj-lt"/>
              <a:buAutoNum type="arabicPeriod"/>
            </a:pPr>
            <a:r>
              <a:rPr lang="en-IN" sz="1200" kern="1200" dirty="0">
                <a:solidFill>
                  <a:schemeClr val="tx1"/>
                </a:solidFill>
                <a:effectLst/>
                <a:latin typeface="+mn-lt"/>
                <a:ea typeface="+mn-ea"/>
                <a:cs typeface="+mn-cs"/>
              </a:rPr>
              <a:t>Share</a:t>
            </a:r>
            <a:r>
              <a:rPr lang="en-IN" sz="1200" kern="1200" baseline="0" dirty="0">
                <a:solidFill>
                  <a:schemeClr val="tx1"/>
                </a:solidFill>
                <a:effectLst/>
                <a:latin typeface="+mn-lt"/>
                <a:ea typeface="+mn-ea"/>
                <a:cs typeface="+mn-cs"/>
              </a:rPr>
              <a:t> s</a:t>
            </a:r>
            <a:r>
              <a:rPr lang="en-IN" sz="1200" kern="1200" dirty="0">
                <a:solidFill>
                  <a:schemeClr val="tx1"/>
                </a:solidFill>
                <a:effectLst/>
                <a:latin typeface="+mn-lt"/>
                <a:ea typeface="+mn-ea"/>
                <a:cs typeface="+mn-cs"/>
              </a:rPr>
              <a:t>uggestions on structure and wording of questions as well as sequencing. </a:t>
            </a:r>
          </a:p>
          <a:p>
            <a:pPr marL="685800" lvl="1" indent="-228600">
              <a:buFont typeface="+mj-lt"/>
              <a:buAutoNum type="arabicPeriod"/>
            </a:pPr>
            <a:r>
              <a:rPr lang="en-IN" sz="1200" kern="1200" dirty="0">
                <a:solidFill>
                  <a:schemeClr val="tx1"/>
                </a:solidFill>
                <a:effectLst/>
                <a:latin typeface="+mn-lt"/>
                <a:ea typeface="+mn-ea"/>
                <a:cs typeface="+mn-cs"/>
              </a:rPr>
              <a:t>Suggest how your interview style might need refinement. </a:t>
            </a:r>
          </a:p>
          <a:p>
            <a:pPr marL="685800" lvl="1" indent="-228600">
              <a:buFont typeface="+mj-lt"/>
              <a:buAutoNum type="arabicPeriod"/>
            </a:pPr>
            <a:r>
              <a:rPr lang="en-IN" sz="1200" kern="1200" dirty="0">
                <a:solidFill>
                  <a:schemeClr val="tx1"/>
                </a:solidFill>
                <a:effectLst/>
                <a:latin typeface="+mn-lt"/>
                <a:ea typeface="+mn-ea"/>
                <a:cs typeface="+mn-cs"/>
              </a:rPr>
              <a:t>Suggest anything problematic or missing from the instrument.</a:t>
            </a:r>
          </a:p>
          <a:p>
            <a:pPr marL="228600" indent="-228600">
              <a:buFont typeface="+mj-lt"/>
              <a:buAutoNum type="arabicPeriod"/>
            </a:pPr>
            <a:r>
              <a:rPr lang="en-IN" sz="1200" kern="1200" dirty="0">
                <a:solidFill>
                  <a:schemeClr val="tx1"/>
                </a:solidFill>
                <a:effectLst/>
                <a:latin typeface="+mn-lt"/>
                <a:ea typeface="+mn-ea"/>
                <a:cs typeface="+mn-cs"/>
              </a:rPr>
              <a:t>Record and take notes during each of these discussions if possible.</a:t>
            </a:r>
          </a:p>
          <a:p>
            <a:pPr marL="228600" indent="-228600">
              <a:buFont typeface="+mj-lt"/>
              <a:buAutoNum type="arabicPeriod"/>
            </a:pPr>
            <a:r>
              <a:rPr lang="en-IN" sz="1200" kern="1200" dirty="0">
                <a:solidFill>
                  <a:schemeClr val="tx1"/>
                </a:solidFill>
                <a:effectLst/>
                <a:latin typeface="+mn-lt"/>
                <a:ea typeface="+mn-ea"/>
                <a:cs typeface="+mn-cs"/>
              </a:rPr>
              <a:t>Once each conversation happens, look for patterns in the feedback across thought partners. </a:t>
            </a:r>
          </a:p>
          <a:p>
            <a:pPr marL="228600" indent="-228600">
              <a:buFont typeface="+mj-lt"/>
              <a:buAutoNum type="arabicPeriod"/>
            </a:pPr>
            <a:r>
              <a:rPr lang="en-IN" sz="1200" kern="1200" dirty="0">
                <a:solidFill>
                  <a:schemeClr val="tx1"/>
                </a:solidFill>
                <a:effectLst/>
                <a:latin typeface="+mn-lt"/>
                <a:ea typeface="+mn-ea"/>
                <a:cs typeface="+mn-cs"/>
              </a:rPr>
              <a:t>Use these responses to revise the instruments.</a:t>
            </a:r>
          </a:p>
          <a:p>
            <a:endParaRPr lang="en-US" dirty="0"/>
          </a:p>
          <a:p>
            <a:r>
              <a:rPr lang="en-US" dirty="0"/>
              <a:t>Steps for piloting instruments:</a:t>
            </a:r>
            <a:r>
              <a:rPr lang="en-US" baseline="0" dirty="0"/>
              <a:t> </a:t>
            </a:r>
            <a:r>
              <a:rPr lang="en-IN" sz="1200" kern="1200" dirty="0">
                <a:solidFill>
                  <a:schemeClr val="tx1"/>
                </a:solidFill>
                <a:effectLst/>
                <a:latin typeface="+mn-lt"/>
                <a:ea typeface="+mn-ea"/>
                <a:cs typeface="+mn-cs"/>
              </a:rPr>
              <a:t>After engaging in the vetting and rehearsing of instruments, pilot them by engaging in the following processes:</a:t>
            </a:r>
          </a:p>
          <a:p>
            <a:pPr marL="228600" indent="-228600">
              <a:buFont typeface="+mj-lt"/>
              <a:buAutoNum type="arabicPeriod"/>
            </a:pPr>
            <a:r>
              <a:rPr lang="en-IN" sz="1200" kern="1200" dirty="0">
                <a:solidFill>
                  <a:schemeClr val="tx1"/>
                </a:solidFill>
                <a:effectLst/>
                <a:latin typeface="+mn-lt"/>
                <a:ea typeface="+mn-ea"/>
                <a:cs typeface="+mn-cs"/>
              </a:rPr>
              <a:t>Take the vetted, post-rehearsal, and revised instruments and pilot test them in their entirety with the population to be included in your study.</a:t>
            </a:r>
          </a:p>
          <a:p>
            <a:pPr marL="228600" indent="-228600">
              <a:buFont typeface="+mj-lt"/>
              <a:buAutoNum type="arabicPeriod"/>
            </a:pPr>
            <a:r>
              <a:rPr lang="en-IN" sz="1200" kern="1200" dirty="0">
                <a:solidFill>
                  <a:schemeClr val="tx1"/>
                </a:solidFill>
                <a:effectLst/>
                <a:latin typeface="+mn-lt"/>
                <a:ea typeface="+mn-ea"/>
                <a:cs typeface="+mn-cs"/>
              </a:rPr>
              <a:t>Audio-record (with permission) and transcribe these interviews/focus groups to analyze them and also take notes during the interview if possible and not distracting to the participants.</a:t>
            </a:r>
          </a:p>
          <a:p>
            <a:pPr marL="228600" indent="-228600">
              <a:buFont typeface="+mj-lt"/>
              <a:buAutoNum type="arabicPeriod"/>
            </a:pPr>
            <a:r>
              <a:rPr lang="en-IN" sz="1200" kern="1200" dirty="0">
                <a:solidFill>
                  <a:schemeClr val="tx1"/>
                </a:solidFill>
                <a:effectLst/>
                <a:latin typeface="+mn-lt"/>
                <a:ea typeface="+mn-ea"/>
                <a:cs typeface="+mn-cs"/>
              </a:rPr>
              <a:t>Look for patterns in the responses.</a:t>
            </a:r>
          </a:p>
          <a:p>
            <a:pPr marL="228600" indent="-228600">
              <a:buFont typeface="+mj-lt"/>
              <a:buAutoNum type="arabicPeriod"/>
            </a:pPr>
            <a:r>
              <a:rPr lang="en-IN" sz="1200" kern="1200" dirty="0">
                <a:solidFill>
                  <a:schemeClr val="tx1"/>
                </a:solidFill>
                <a:effectLst/>
                <a:latin typeface="+mn-lt"/>
                <a:ea typeface="+mn-ea"/>
                <a:cs typeface="+mn-cs"/>
              </a:rPr>
              <a:t>Use responses and your (and perhaps others’) analysis to revise, reorder, add, and/or delete questions.</a:t>
            </a:r>
          </a:p>
          <a:p>
            <a:pPr marL="228600" indent="-228600">
              <a:buFont typeface="+mj-lt"/>
              <a:buAutoNum type="arabicPeriod"/>
            </a:pPr>
            <a:r>
              <a:rPr lang="en-IN" sz="1200" kern="1200" dirty="0">
                <a:solidFill>
                  <a:schemeClr val="tx1"/>
                </a:solidFill>
                <a:effectLst/>
                <a:latin typeface="+mn-lt"/>
                <a:ea typeface="+mn-ea"/>
                <a:cs typeface="+mn-cs"/>
              </a:rPr>
              <a:t>Look to see if these changes influence other changes to your overall research design.</a:t>
            </a:r>
          </a:p>
          <a:p>
            <a:pPr marL="228600" indent="-228600">
              <a:buFont typeface="+mj-lt"/>
              <a:buAutoNum type="arabicPeriod"/>
            </a:pPr>
            <a:r>
              <a:rPr lang="en-IN" sz="1200" kern="1200" dirty="0">
                <a:solidFill>
                  <a:schemeClr val="tx1"/>
                </a:solidFill>
                <a:effectLst/>
                <a:latin typeface="+mn-lt"/>
                <a:ea typeface="+mn-ea"/>
                <a:cs typeface="+mn-cs"/>
              </a:rPr>
              <a:t>Test the revised version if possible before starting actual data collection.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58</a:t>
            </a:fld>
            <a:endParaRPr lang="en-US" dirty="0"/>
          </a:p>
        </p:txBody>
      </p:sp>
    </p:spTree>
    <p:extLst>
      <p:ext uri="{BB962C8B-B14F-4D97-AF65-F5344CB8AC3E}">
        <p14:creationId xmlns:p14="http://schemas.microsoft.com/office/powerpoint/2010/main" val="590609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Conducting a pilot study might give advance warning about problems where the main research project could fail, where research protocols may not be followed, or whether proposed methods or instruments are inappropriate or too complicated.</a:t>
            </a:r>
          </a:p>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61</a:t>
            </a:fld>
            <a:endParaRPr lang="en-GB"/>
          </a:p>
        </p:txBody>
      </p:sp>
    </p:spTree>
    <p:extLst>
      <p:ext uri="{BB962C8B-B14F-4D97-AF65-F5344CB8AC3E}">
        <p14:creationId xmlns:p14="http://schemas.microsoft.com/office/powerpoint/2010/main" val="3747782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Completing a pilot study successfully is not a guarantee of the success of the full-scale survey. Although pilot study findings may offer some indication of the likely size of the response rate in the main survey, they cannot guarantee this because they do not have a statistical foundation and are nearly always based on small numbers. Furthermore, other problems or headaches may not be come obvious until the larger scale study is conducted.</a:t>
            </a:r>
          </a:p>
        </p:txBody>
      </p:sp>
      <p:sp>
        <p:nvSpPr>
          <p:cNvPr id="4" name="Slide Number Placeholder 3"/>
          <p:cNvSpPr>
            <a:spLocks noGrp="1"/>
          </p:cNvSpPr>
          <p:nvPr>
            <p:ph type="sldNum" sz="quarter" idx="5"/>
          </p:nvPr>
        </p:nvSpPr>
        <p:spPr/>
        <p:txBody>
          <a:bodyPr/>
          <a:lstStyle/>
          <a:p>
            <a:fld id="{893E5DB2-6CE0-4149-8674-C1DD74DC68EE}" type="slidenum">
              <a:rPr lang="en-GB" smtClean="0"/>
              <a:t>62</a:t>
            </a:fld>
            <a:endParaRPr lang="en-GB"/>
          </a:p>
        </p:txBody>
      </p:sp>
    </p:spTree>
    <p:extLst>
      <p:ext uri="{BB962C8B-B14F-4D97-AF65-F5344CB8AC3E}">
        <p14:creationId xmlns:p14="http://schemas.microsoft.com/office/powerpoint/2010/main" val="3838138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Publication bias may occur because of a tendency for journals to accept only papers that have statistically significant results and not to report non-significant effects (</a:t>
            </a:r>
          </a:p>
          <a:p>
            <a:r>
              <a:rPr lang="en-GB" dirty="0"/>
              <a:t>In the past editors have recognised the dangers of publication bias with respect to clinical trials and have offered ‘an amnesty for unpublished trials’ in an attempt to overcome these problems (Smith &amp; Roberts, 1997). However, it is equally important to ensure that lessons learned with respect to the research method are shared, otherwise patients may be subjected to poorly developed tools or money may be wasted because methods of recruitment failed.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
        <p:nvSpPr>
          <p:cNvPr id="4" name="Slide Number Placeholder 3"/>
          <p:cNvSpPr>
            <a:spLocks noGrp="1"/>
          </p:cNvSpPr>
          <p:nvPr>
            <p:ph type="sldNum" sz="quarter" idx="5"/>
          </p:nvPr>
        </p:nvSpPr>
        <p:spPr/>
        <p:txBody>
          <a:bodyPr/>
          <a:lstStyle/>
          <a:p>
            <a:fld id="{893E5DB2-6CE0-4149-8674-C1DD74DC68EE}" type="slidenum">
              <a:rPr lang="en-GB" smtClean="0"/>
              <a:t>63</a:t>
            </a:fld>
            <a:endParaRPr lang="en-GB"/>
          </a:p>
        </p:txBody>
      </p:sp>
    </p:spTree>
    <p:extLst>
      <p:ext uri="{BB962C8B-B14F-4D97-AF65-F5344CB8AC3E}">
        <p14:creationId xmlns:p14="http://schemas.microsoft.com/office/powerpoint/2010/main" val="2999656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said that pilot studies are likely to be “underdiscussed, underused and underreported” (Prescott and </a:t>
            </a:r>
            <a:r>
              <a:rPr lang="en-GB" dirty="0" err="1"/>
              <a:t>Soeken</a:t>
            </a:r>
            <a:r>
              <a:rPr lang="en-GB" dirty="0"/>
              <a:t>, 1989 p60). Full reports of pilot studies are rare in the research literature (Lindquist, 1991; </a:t>
            </a:r>
            <a:r>
              <a:rPr lang="en-GB" dirty="0" err="1"/>
              <a:t>Muoio</a:t>
            </a:r>
            <a:r>
              <a:rPr lang="en-GB" dirty="0"/>
              <a:t> et al, 1995, van </a:t>
            </a:r>
            <a:r>
              <a:rPr lang="en-GB" dirty="0" err="1"/>
              <a:t>Teijlingen</a:t>
            </a:r>
            <a:r>
              <a:rPr lang="en-GB" dirty="0"/>
              <a:t> et al. 2001). When reported, they often only justify the research methods or particular research tool used. Too often research papers only refer to one element of the pilot study, for example, to the ‘pre-testing’ or ‘pilot testing’ of a questionnaire (De Vaus, 1993). Such papers simply state: “the questionnaire was tested for validity and reliability.” When pilot studies are mentioned in more detail in academic papers and reports, researchers regularly comment that they “had learned from the pilot study” and made the necessary changes, without offering the reader details about what exactly was learnt. Some of these processes and outcomes from both successful and failed pilot studies might be very useful to others embarking on projects using similar methods and instruments. This is particularly important because pilot studies can be “time-consuming, frustrating, and fraught with unanticipated problems, but it is better to … deal with them before investing a great deal of time, money, and effort in the full study” (Mason and </a:t>
            </a:r>
            <a:r>
              <a:rPr lang="en-GB" dirty="0" err="1"/>
              <a:t>Zuercher</a:t>
            </a:r>
            <a:r>
              <a:rPr lang="en-GB" dirty="0"/>
              <a:t>, 1998). It has also been argued that the current research climate demands accountability from researchers, which means that there is a need to ensure the best possible use of research results (</a:t>
            </a:r>
            <a:r>
              <a:rPr lang="en-GB" dirty="0" err="1"/>
              <a:t>Crosswaite</a:t>
            </a:r>
            <a:r>
              <a:rPr lang="en-GB" dirty="0"/>
              <a:t> and </a:t>
            </a:r>
            <a:r>
              <a:rPr lang="en-GB" dirty="0" err="1"/>
              <a:t>Curtice</a:t>
            </a:r>
            <a:r>
              <a:rPr lang="en-GB" dirty="0"/>
              <a:t> 1994). We would like to go one step further and argue that 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Therefore investigators should be encouraged to report their pilot studies, and in particular to report in more detail the actual improvements made to the study design and the research process.</a:t>
            </a:r>
          </a:p>
        </p:txBody>
      </p:sp>
      <p:sp>
        <p:nvSpPr>
          <p:cNvPr id="4" name="Slide Number Placeholder 3"/>
          <p:cNvSpPr>
            <a:spLocks noGrp="1"/>
          </p:cNvSpPr>
          <p:nvPr>
            <p:ph type="sldNum" sz="quarter" idx="5"/>
          </p:nvPr>
        </p:nvSpPr>
        <p:spPr/>
        <p:txBody>
          <a:bodyPr/>
          <a:lstStyle/>
          <a:p>
            <a:fld id="{893E5DB2-6CE0-4149-8674-C1DD74DC68EE}" type="slidenum">
              <a:rPr lang="en-GB" smtClean="0"/>
              <a:t>64</a:t>
            </a:fld>
            <a:endParaRPr lang="en-GB"/>
          </a:p>
        </p:txBody>
      </p:sp>
    </p:spTree>
    <p:extLst>
      <p:ext uri="{BB962C8B-B14F-4D97-AF65-F5344CB8AC3E}">
        <p14:creationId xmlns:p14="http://schemas.microsoft.com/office/powerpoint/2010/main" val="488502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AC0A-6A1C-4E3E-BF34-D7E1E23ECD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B3F2E-8970-45C1-A3E0-ADDD39AC78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CEF77-6630-4903-A1DB-290ADF41D663}"/>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4B7E68EC-2BE0-47C1-B4D3-2DA3E3422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BFE87-87E7-498E-9B61-3C27E31270E0}"/>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40826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AD4F5-E5C0-418A-960D-B41A5172A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5778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950F-A329-4452-B6E6-11A85B9744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66579C-37EC-4C82-8F86-D3EAA175A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43C91E-A967-4F0A-A4EE-040D17D27BF5}"/>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6C1F3C94-ABF4-4468-A86A-C7956FCE0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99E36-3629-4A29-8421-5401D9B1623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62884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64048-1C5A-4417-8D26-DBE8DA584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98AC6-92E4-403A-A14B-78FB22D322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795010-F276-4CDF-93F4-F3C7C02232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9C0435-9286-476F-B7AC-AC7BA7C334B9}"/>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8A37917F-1D1D-47BE-90AC-2731A24EA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2F237-3F33-45F7-B253-A3E59464CBB4}"/>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6699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1736-DB3C-439B-A7E0-196996671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F3B26-8B2A-47F3-97FE-14B9A52A5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4993A-0E8E-422D-A763-4AB709B73E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13C869-675B-487B-AAAE-E391F5FE57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8F3DB9-1A4F-4FC4-A4DF-A5C296DF6F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2518C6-9415-4EC1-9FBF-D64C9FB0B352}"/>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8" name="Footer Placeholder 7">
            <a:extLst>
              <a:ext uri="{FF2B5EF4-FFF2-40B4-BE49-F238E27FC236}">
                <a16:creationId xmlns:a16="http://schemas.microsoft.com/office/drawing/2014/main" id="{DBB44979-7100-48D3-B068-852A57D709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4FFA3-010A-49DF-9AC7-7AC857C8FA1E}"/>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3046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3586-9280-4C7B-BC6E-DB7D9C3608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EAB271-C3AE-4953-A7B0-71FDB5BEB9DB}"/>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4" name="Footer Placeholder 3">
            <a:extLst>
              <a:ext uri="{FF2B5EF4-FFF2-40B4-BE49-F238E27FC236}">
                <a16:creationId xmlns:a16="http://schemas.microsoft.com/office/drawing/2014/main" id="{69814051-1847-41F6-B84E-634858DCE1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300CE-C592-4565-820B-936341A2E392}"/>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79564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83AEFE-3F1C-4DCA-9F15-AA0C5CBA87D5}"/>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3" name="Footer Placeholder 2">
            <a:extLst>
              <a:ext uri="{FF2B5EF4-FFF2-40B4-BE49-F238E27FC236}">
                <a16:creationId xmlns:a16="http://schemas.microsoft.com/office/drawing/2014/main" id="{F15DEE3D-2E69-4384-BF33-51A5328389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9F84D5-4E25-442B-92AB-7B2355E7D9D6}"/>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2942977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E979-8372-4EA6-B987-280B2D529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D3092B-A03A-4620-B91F-FFEF14B998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72C3E-ECA5-45AA-9751-68ED2CD32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F068F9-AEE2-4DAE-844A-65F89A154FFE}"/>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046A0190-6104-4F1D-A392-5E14ED8FE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522F9-2A1D-410F-9679-F4C4FBF7D487}"/>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306321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0CE0-A660-4776-B937-55D7595895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A74AA3-03E8-4F5E-8E8B-8A5FE8729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6A3F61-A94C-471E-975E-2E421804C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B553D3-3D14-4703-BEFC-D479085DC8D7}"/>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5844146B-BBFF-417E-A4E0-5831A1C9A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FB996-F92B-48F3-9016-1E1DDEE9ABAF}"/>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937348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0ACDD-E09D-40E8-89D5-ED22326D7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6F91F-3B37-4AD1-9293-39021A7808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782A6-B7F4-4785-B101-9915360C85F8}"/>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FF787EE6-7B50-412A-8C48-74CB4F87F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9D5DC-1FA2-4861-BFA2-20E1DE03CC5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76409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9D1474-4EC5-4125-BA1F-13EA09942F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21C35D-0FB3-44DC-B7AD-543BDBF913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E0032-01B0-4840-9DF0-E7ECF24AE158}"/>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D3C9769E-BA5B-4E5B-871C-68D80A8D9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CCA24-2704-4002-A654-C4BE8E966AF1}"/>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83167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4F8-3692-9A34-FD65-D1104D2DCC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408B7E-3B6B-AF09-7EB4-EC39B6AC81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E9C186-4BA5-C80D-992D-924A25614539}"/>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B7E9EE5D-636D-63F8-4E19-963A0D6B4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BEBB9-8895-2E6C-3E79-95D1098AD6C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326877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FDBF-E4DC-2270-6F20-CE0BEF2E55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0B5E55-B01E-C53F-3437-2418A4CA9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3FCC6-2031-6CA6-8351-667B87D6F2BD}"/>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9D81031A-C87E-ECD5-D441-CA5E29895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705390-F0BA-4E9F-9768-7ECF3E0DF1D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446159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150E-C499-6261-BDC0-48CFC886EB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69F330-2369-2E64-56A2-5635DBCB23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F68F00-E89A-B958-A9BF-C25EDAEE870F}"/>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0938BC2E-5430-A517-7D1A-91FD6086C4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D3215-4DEC-CB6D-2EA9-E35170E750D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382765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52C5-0104-DA3A-ACD3-4632F60C7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A4B3B-72AA-D0BD-984E-023BCAD601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54C9A1-CD13-4F1B-5E01-17E36CAA46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BF4063-CF2D-F8F5-3E2F-014AF51D41DB}"/>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E61BE12E-EE01-5822-AF37-A3FBA7F68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E25D1E-A749-E4A1-F669-164F1038F5A3}"/>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774145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DF25-D4F7-BB8F-67C8-14898ACAEB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004269-24F0-0933-A375-9DE0C1F3EE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586119-0AA0-B859-4DB9-4707FFD8EB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28BAB-0B43-D17D-1C94-2A87E72CD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27E802-285E-307B-79E1-3B629CDF22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2EB7C-FE8B-5119-7031-0D21434ED592}"/>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8" name="Footer Placeholder 7">
            <a:extLst>
              <a:ext uri="{FF2B5EF4-FFF2-40B4-BE49-F238E27FC236}">
                <a16:creationId xmlns:a16="http://schemas.microsoft.com/office/drawing/2014/main" id="{3F7F38BB-D611-C142-D6C5-936D802E9F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43E9AA-B4A0-E96A-0B61-96ABB680CB5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730086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0017-AA7C-8887-D1D2-87FCA147D1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98047-C9B7-4FDA-93FA-4733DAFAD467}"/>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4" name="Footer Placeholder 3">
            <a:extLst>
              <a:ext uri="{FF2B5EF4-FFF2-40B4-BE49-F238E27FC236}">
                <a16:creationId xmlns:a16="http://schemas.microsoft.com/office/drawing/2014/main" id="{BEF1407F-58AF-F1DC-E1E8-BBB3F79CBD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BFC477-AA41-9A36-6CA9-F2032384A47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21060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34AFD7-9ABF-E94A-A250-1A8379251178}"/>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3" name="Footer Placeholder 2">
            <a:extLst>
              <a:ext uri="{FF2B5EF4-FFF2-40B4-BE49-F238E27FC236}">
                <a16:creationId xmlns:a16="http://schemas.microsoft.com/office/drawing/2014/main" id="{D06031AE-8118-7ECC-264B-53CAAFF076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FFC558-100F-A89A-A642-FD1A856787C1}"/>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7968329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12EC4-7B39-F98C-C20B-EC9DD93FD3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698020-77B4-0506-36D9-C11AECECF4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771098-97EE-AC78-7F5A-B3652D35D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50462-D09A-621C-335A-1AF7DA80C152}"/>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41FC521F-5E4D-DB05-F22A-B3E69FDFF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21FCCE-0032-85EB-62A6-F79B5DFC549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51179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099D5-2F42-DDD3-B861-958804F860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3B36A3-BFB5-44C6-E527-29E38FF17F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F1CADD-5EA9-6A61-AEEA-84175A5131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EA5986-5CFE-55A8-7A6C-48E538B22F13}"/>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CC099282-B4F7-AF18-8E1B-8A79D6ACD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0A4A8-F468-5640-D63E-636E3F2275BD}"/>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0361168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7E50-7598-8DB2-14AC-8F44E47CAB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E02682-65F1-CC78-AD41-E89A37F834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8105D-A135-FC60-BF8F-6DC31502478C}"/>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B5C0F0D5-F317-EFD3-B658-3B85D129D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FC3B9-4835-BD80-E504-0CA5CA220EF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2194128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479A72-E805-331A-0852-336AD4F162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FAE1C1-2652-D9BD-557A-AB6DA0AA7D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0DC640-FE17-796D-B259-6475D7FCD5CC}"/>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FC7F631B-67D8-B283-EF99-97CCF65C4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77BCE-CF76-837C-4064-397743CEB97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6544812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9FBD-2319-4BCC-221A-EFDF496571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0E4595-417C-7CE0-ABF4-7BB74D807A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9B1ED0-9A4B-09F8-3ABA-8839D3826FD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F5B02F08-9681-C5B4-C855-DBBFAB16F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6EC56-3FFE-0F24-0A84-5FF645E8CF2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42292996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8787-BC3D-8E5A-5A11-12B302072E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D58E26-C62E-04E8-B518-91C9F930E9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2124A-570D-1F5A-BEA8-1525C8E7202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7D6D231D-6A21-DB8F-98B0-582AE1D8A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75D27-6974-B190-C35F-8F4D8AD42B1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7350216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B28E-E639-C84D-3CB6-F1C1D44EDF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177EF8-AE80-6005-3EFB-EB67B75BDA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BB6A5-AFC1-6E4B-F918-2EE64B438819}"/>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02D2E777-3DB8-5DFD-AEDF-7B569A9A1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6666E-B27F-4730-EA43-A609FF294B8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258661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F1C7-837D-658C-48B8-6F95D3CE7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8C2D5-3E25-9F6B-D064-63FF06972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C9276A-1509-9ED0-44E3-3B68755025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C211E4-D5A2-D67D-FDE2-8E41444FB58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6B4FFB09-3E0D-D67F-6649-AD027036D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848BDE-4659-9C24-3CEA-B9AF31B7674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3569120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BEDAB-8FE5-D663-7142-7DD85EABF1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DF9B61-1260-F7F4-FCCD-19A19EE62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F23B0E-48BE-1E4E-0108-4E4BD24737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10D41B-AB34-41D7-6642-4BA34513E7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43510-FAE8-977F-9CE2-E6D172FE8E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F805D5-1A1C-1D0D-E46E-F48EEE3F42AF}"/>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8" name="Footer Placeholder 7">
            <a:extLst>
              <a:ext uri="{FF2B5EF4-FFF2-40B4-BE49-F238E27FC236}">
                <a16:creationId xmlns:a16="http://schemas.microsoft.com/office/drawing/2014/main" id="{E69C2D20-0DF2-39EB-7795-E55E374C5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68DDB5-0172-44B5-947A-5D24120A1A80}"/>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5594843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DF8F-5708-F3E2-EBC1-40F818CEFB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D5E04A-05FE-4539-6A17-977A6A18084E}"/>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4" name="Footer Placeholder 3">
            <a:extLst>
              <a:ext uri="{FF2B5EF4-FFF2-40B4-BE49-F238E27FC236}">
                <a16:creationId xmlns:a16="http://schemas.microsoft.com/office/drawing/2014/main" id="{0CED0B81-9F6C-34DC-8AC5-4BCC8BB041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EC7EE-9D9D-E53C-C815-B60C3A4B42A3}"/>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5207048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0FFF5A-7FFA-3F93-01F5-C43E8DABD210}"/>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3" name="Footer Placeholder 2">
            <a:extLst>
              <a:ext uri="{FF2B5EF4-FFF2-40B4-BE49-F238E27FC236}">
                <a16:creationId xmlns:a16="http://schemas.microsoft.com/office/drawing/2014/main" id="{A36FC168-BC41-63BC-1904-4C769AF0D3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15D860-8302-4E41-50A1-28BD191A77E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846911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A9DE5-14A6-CB90-C58F-80A45F72F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851DEF-A96C-1D61-89D4-1084B0C287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ACDD1D-1678-0CF6-3946-6299C06D63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9A2C47-FB18-C93F-0505-2157B2B80EE3}"/>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B89D7B1E-B1B9-9844-450D-5EB3B29ACE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B42CEC-B7CB-A7C1-0DFC-2190700EC0AF}"/>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0560067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7AEA-3172-D645-19C8-D89E563526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0B07AE-B98B-27C1-4AA8-0AECEC423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A77E69-7804-CE91-ACFB-BD1CCCBD3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264226-8EBD-5451-2AB9-031189671E1C}"/>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100EF410-BF59-3810-DB5B-329DF4EA1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9717E2-3F9F-7B9B-BCD8-6F53C0D333E7}"/>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7609353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6EB07-043F-1930-EC76-DF668A1C9D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6B161E-9F87-CE88-5F2E-CD8AE4D236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D245FA-30F4-6151-1506-ECAA0EF11035}"/>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670E9FDA-547E-A763-FFE5-386DB54AD2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5F46F-947B-3025-37EA-DBFB02681104}"/>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959306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88732-EDF1-0811-1A3F-61D449114F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176352-DAAE-DB49-404B-E57CB59B98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79082-86BC-B3B7-0AAD-A5BDDF3A78DD}"/>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C9763D27-EA31-3EEC-C6A4-598786ACF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5DD77-43E6-1997-22F5-AB3EA275F39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45267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125BF-1FD8-4D3A-9742-17F0F271F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723B3-0C22-42DF-9130-C3DAF234B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90318-014D-4BF1-8547-0FA1E653C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A6E69755-31F1-4B9B-AC23-70C642BF0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3ACE9-222D-4CA2-9768-E87F94D505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D4A34-89B8-4479-BF63-8E5917092089}" type="slidenum">
              <a:rPr lang="en-GB" smtClean="0"/>
              <a:t>‹#›</a:t>
            </a:fld>
            <a:endParaRPr lang="en-GB"/>
          </a:p>
        </p:txBody>
      </p:sp>
    </p:spTree>
    <p:extLst>
      <p:ext uri="{BB962C8B-B14F-4D97-AF65-F5344CB8AC3E}">
        <p14:creationId xmlns:p14="http://schemas.microsoft.com/office/powerpoint/2010/main" val="209673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3F9C94-228B-1896-25D0-604A6DE89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76F28B-EB2B-141B-8C07-240FBB706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7C5A62-EEE7-E3F8-FB07-709A9D2C9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0E1B1E12-EDB7-9B21-472E-AEA3537604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CC7172-88EE-0ADD-63F7-C279897F0B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A88449-39CE-479E-AFE0-95A33CB09AEF}" type="slidenum">
              <a:rPr lang="en-GB" smtClean="0"/>
              <a:t>‹#›</a:t>
            </a:fld>
            <a:endParaRPr lang="en-GB"/>
          </a:p>
        </p:txBody>
      </p:sp>
    </p:spTree>
    <p:extLst>
      <p:ext uri="{BB962C8B-B14F-4D97-AF65-F5344CB8AC3E}">
        <p14:creationId xmlns:p14="http://schemas.microsoft.com/office/powerpoint/2010/main" val="31156257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810642-3CC4-CB03-D968-9BB2EDA913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899FDE-C7DE-7A60-D902-D9DD1290A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E7F61-8C88-39F9-2C21-49A8D894F9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46AD6998-0970-05BE-8399-C5EB23582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21E410-564C-D6B5-CDD1-FBC8DA3FB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ECA93A-2439-4FBE-B4E1-DCE035E919E8}" type="slidenum">
              <a:rPr lang="en-GB" smtClean="0"/>
              <a:t>‹#›</a:t>
            </a:fld>
            <a:endParaRPr lang="en-GB"/>
          </a:p>
        </p:txBody>
      </p:sp>
    </p:spTree>
    <p:extLst>
      <p:ext uri="{BB962C8B-B14F-4D97-AF65-F5344CB8AC3E}">
        <p14:creationId xmlns:p14="http://schemas.microsoft.com/office/powerpoint/2010/main" val="1852620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9A4CBD-02ED-038E-A902-1168048E5334}"/>
              </a:ext>
            </a:extLst>
          </p:cNvPr>
          <p:cNvPicPr>
            <a:picLocks noChangeAspect="1"/>
          </p:cNvPicPr>
          <p:nvPr/>
        </p:nvPicPr>
        <p:blipFill rotWithShape="1">
          <a:blip r:embed="rId3">
            <a:alphaModFix amt="50000"/>
          </a:blip>
          <a:srcRect t="46075" b="16379"/>
          <a:stretch/>
        </p:blipFill>
        <p:spPr>
          <a:xfrm>
            <a:off x="20" y="1"/>
            <a:ext cx="12191980" cy="6857999"/>
          </a:xfrm>
          <a:prstGeom prst="rect">
            <a:avLst/>
          </a:prstGeom>
        </p:spPr>
      </p:pic>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CAROLINE JAWAD 2024</a:t>
            </a:r>
          </a:p>
        </p:txBody>
      </p:sp>
    </p:spTree>
    <p:extLst>
      <p:ext uri="{BB962C8B-B14F-4D97-AF65-F5344CB8AC3E}">
        <p14:creationId xmlns:p14="http://schemas.microsoft.com/office/powerpoint/2010/main" val="5388983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idx="4294967295"/>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98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2FE44CC-8E39-4B9B-89E7-56544E2873B6}"/>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Qualitative Research Framework</a:t>
            </a:r>
          </a:p>
        </p:txBody>
      </p:sp>
      <p:pic>
        <p:nvPicPr>
          <p:cNvPr id="8" name="Picture 7">
            <a:extLst>
              <a:ext uri="{FF2B5EF4-FFF2-40B4-BE49-F238E27FC236}">
                <a16:creationId xmlns:a16="http://schemas.microsoft.com/office/drawing/2014/main" id="{C419C356-CA0D-AC27-227E-682373FE2F5A}"/>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1111249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683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B5126-04EB-027C-F75D-9F230858B7E7}"/>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Quantitative Research Framework</a:t>
            </a:r>
          </a:p>
        </p:txBody>
      </p:sp>
      <p:pic>
        <p:nvPicPr>
          <p:cNvPr id="4" name="Picture 3">
            <a:extLst>
              <a:ext uri="{FF2B5EF4-FFF2-40B4-BE49-F238E27FC236}">
                <a16:creationId xmlns:a16="http://schemas.microsoft.com/office/drawing/2014/main" id="{0B3835CC-DD37-B62F-581E-55B9337FA3E1}"/>
              </a:ext>
            </a:extLst>
          </p:cNvPr>
          <p:cNvPicPr>
            <a:picLocks noChangeAspect="1"/>
          </p:cNvPicPr>
          <p:nvPr/>
        </p:nvPicPr>
        <p:blipFill>
          <a:blip r:embed="rId2"/>
          <a:stretch>
            <a:fillRect/>
          </a:stretch>
        </p:blipFill>
        <p:spPr>
          <a:xfrm>
            <a:off x="4675486" y="640080"/>
            <a:ext cx="6412431" cy="5578816"/>
          </a:xfrm>
          <a:prstGeom prst="rect">
            <a:avLst/>
          </a:prstGeom>
        </p:spPr>
      </p:pic>
    </p:spTree>
    <p:extLst>
      <p:ext uri="{BB962C8B-B14F-4D97-AF65-F5344CB8AC3E}">
        <p14:creationId xmlns:p14="http://schemas.microsoft.com/office/powerpoint/2010/main" val="59002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B86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F96F-ACC3-50F5-7B0A-B89F214A807D}"/>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Mixed Methods Research Framework</a:t>
            </a:r>
          </a:p>
        </p:txBody>
      </p:sp>
      <p:pic>
        <p:nvPicPr>
          <p:cNvPr id="4" name="Picture 3">
            <a:extLst>
              <a:ext uri="{FF2B5EF4-FFF2-40B4-BE49-F238E27FC236}">
                <a16:creationId xmlns:a16="http://schemas.microsoft.com/office/drawing/2014/main" id="{3A817233-DB45-8C20-035B-FAA50A85FD72}"/>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2454242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4EED2-3AAB-1EB1-E7C8-55527E37899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This module</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research paper&#10;&#10;AI-generated content may be incorrect.">
            <a:extLst>
              <a:ext uri="{FF2B5EF4-FFF2-40B4-BE49-F238E27FC236}">
                <a16:creationId xmlns:a16="http://schemas.microsoft.com/office/drawing/2014/main" id="{BB117329-D639-981F-DF2A-BC9FECF7A926}"/>
              </a:ext>
            </a:extLst>
          </p:cNvPr>
          <p:cNvPicPr>
            <a:picLocks noChangeAspect="1"/>
          </p:cNvPicPr>
          <p:nvPr/>
        </p:nvPicPr>
        <p:blipFill>
          <a:blip r:embed="rId2"/>
          <a:stretch>
            <a:fillRect/>
          </a:stretch>
        </p:blipFill>
        <p:spPr>
          <a:xfrm>
            <a:off x="5385745" y="640080"/>
            <a:ext cx="5751718" cy="5550408"/>
          </a:xfrm>
          <a:prstGeom prst="rect">
            <a:avLst/>
          </a:prstGeom>
        </p:spPr>
      </p:pic>
    </p:spTree>
    <p:extLst>
      <p:ext uri="{BB962C8B-B14F-4D97-AF65-F5344CB8AC3E}">
        <p14:creationId xmlns:p14="http://schemas.microsoft.com/office/powerpoint/2010/main" val="1666074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15939-41BA-D131-E5EC-C14AF187762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Specifically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2F24E8-110D-D5D0-D7DB-B055B298CC1C}"/>
              </a:ext>
            </a:extLst>
          </p:cNvPr>
          <p:cNvPicPr>
            <a:picLocks noChangeAspect="1"/>
          </p:cNvPicPr>
          <p:nvPr/>
        </p:nvPicPr>
        <p:blipFill>
          <a:blip r:embed="rId2"/>
          <a:stretch>
            <a:fillRect/>
          </a:stretch>
        </p:blipFill>
        <p:spPr>
          <a:xfrm>
            <a:off x="4923959" y="640080"/>
            <a:ext cx="6675290" cy="5550408"/>
          </a:xfrm>
          <a:prstGeom prst="rect">
            <a:avLst/>
          </a:prstGeom>
        </p:spPr>
      </p:pic>
    </p:spTree>
    <p:extLst>
      <p:ext uri="{BB962C8B-B14F-4D97-AF65-F5344CB8AC3E}">
        <p14:creationId xmlns:p14="http://schemas.microsoft.com/office/powerpoint/2010/main" val="3151434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45E73-BF11-38DA-034D-100B924236D0}"/>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1</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B6EE923-C491-92B6-2853-267FF3194B34}"/>
              </a:ext>
            </a:extLst>
          </p:cNvPr>
          <p:cNvSpPr>
            <a:spLocks noGrp="1"/>
          </p:cNvSpPr>
          <p:nvPr>
            <p:ph idx="1"/>
          </p:nvPr>
        </p:nvSpPr>
        <p:spPr>
          <a:xfrm>
            <a:off x="6297233" y="518400"/>
            <a:ext cx="4771607" cy="5837949"/>
          </a:xfrm>
        </p:spPr>
        <p:txBody>
          <a:bodyPr anchor="ctr">
            <a:normAutofit/>
          </a:bodyPr>
          <a:lstStyle/>
          <a:p>
            <a:pPr>
              <a:buFont typeface="Arial" panose="020B0604020202020204" pitchFamily="34" charset="0"/>
              <a:buChar char="•"/>
            </a:pPr>
            <a:r>
              <a:rPr lang="en-GB" sz="2000" dirty="0">
                <a:solidFill>
                  <a:schemeClr val="tx1">
                    <a:alpha val="80000"/>
                  </a:schemeClr>
                </a:solidFill>
              </a:rPr>
              <a:t>Research Preparation Ethics Approval </a:t>
            </a:r>
          </a:p>
          <a:p>
            <a:pPr marL="742950" lvl="1" indent="-285750">
              <a:buFont typeface="Arial" panose="020B0604020202020204" pitchFamily="34" charset="0"/>
              <a:buChar char="•"/>
            </a:pPr>
            <a:r>
              <a:rPr lang="en-GB" sz="2000" dirty="0">
                <a:solidFill>
                  <a:schemeClr val="tx1">
                    <a:alpha val="80000"/>
                  </a:schemeClr>
                </a:solidFill>
              </a:rPr>
              <a:t>Ethics application</a:t>
            </a:r>
          </a:p>
          <a:p>
            <a:pPr marL="742950" lvl="1" indent="-285750">
              <a:buFont typeface="Arial" panose="020B0604020202020204" pitchFamily="34" charset="0"/>
              <a:buChar char="•"/>
            </a:pPr>
            <a:r>
              <a:rPr lang="en-GB" sz="2000" dirty="0">
                <a:solidFill>
                  <a:schemeClr val="tx1">
                    <a:alpha val="80000"/>
                  </a:schemeClr>
                </a:solidFill>
              </a:rPr>
              <a:t>Participant information sheets</a:t>
            </a:r>
          </a:p>
          <a:p>
            <a:pPr marL="742950" lvl="1" indent="-285750">
              <a:buFont typeface="Arial" panose="020B0604020202020204" pitchFamily="34" charset="0"/>
              <a:buChar char="•"/>
            </a:pPr>
            <a:r>
              <a:rPr lang="en-GB" sz="2000" dirty="0">
                <a:solidFill>
                  <a:schemeClr val="tx1">
                    <a:alpha val="80000"/>
                  </a:schemeClr>
                </a:solidFill>
              </a:rPr>
              <a:t>Consent forms</a:t>
            </a:r>
          </a:p>
          <a:p>
            <a:pPr marL="742950" lvl="1" indent="-285750">
              <a:buFont typeface="Arial" panose="020B0604020202020204" pitchFamily="34" charset="0"/>
              <a:buChar char="•"/>
            </a:pPr>
            <a:r>
              <a:rPr lang="en-GB" sz="2000" dirty="0">
                <a:solidFill>
                  <a:schemeClr val="tx1">
                    <a:alpha val="80000"/>
                  </a:schemeClr>
                </a:solidFill>
              </a:rPr>
              <a:t>Data management plan</a:t>
            </a:r>
          </a:p>
          <a:p>
            <a:pPr>
              <a:buFont typeface="Arial" panose="020B0604020202020204" pitchFamily="34" charset="0"/>
              <a:buChar char="•"/>
            </a:pPr>
            <a:r>
              <a:rPr lang="en-GB" sz="2000" dirty="0">
                <a:solidFill>
                  <a:schemeClr val="tx1">
                    <a:alpha val="80000"/>
                  </a:schemeClr>
                </a:solidFill>
              </a:rPr>
              <a:t>Sampling Strategy </a:t>
            </a:r>
          </a:p>
          <a:p>
            <a:pPr marL="742950" lvl="1" indent="-285750">
              <a:buFont typeface="Arial" panose="020B0604020202020204" pitchFamily="34" charset="0"/>
              <a:buChar char="•"/>
            </a:pPr>
            <a:r>
              <a:rPr lang="en-GB" sz="2000" dirty="0">
                <a:solidFill>
                  <a:schemeClr val="tx1">
                    <a:alpha val="80000"/>
                  </a:schemeClr>
                </a:solidFill>
              </a:rPr>
              <a:t>Sampling method selection</a:t>
            </a:r>
          </a:p>
          <a:p>
            <a:pPr marL="742950" lvl="1" indent="-285750">
              <a:buFont typeface="Arial" panose="020B0604020202020204" pitchFamily="34" charset="0"/>
              <a:buChar char="•"/>
            </a:pPr>
            <a:r>
              <a:rPr lang="en-GB" sz="2000" dirty="0">
                <a:solidFill>
                  <a:schemeClr val="tx1">
                    <a:alpha val="80000"/>
                  </a:schemeClr>
                </a:solidFill>
              </a:rPr>
              <a:t>Sample size determination</a:t>
            </a:r>
          </a:p>
          <a:p>
            <a:pPr marL="742950" lvl="1" indent="-285750">
              <a:buFont typeface="Arial" panose="020B0604020202020204" pitchFamily="34" charset="0"/>
              <a:buChar char="•"/>
            </a:pPr>
            <a:r>
              <a:rPr lang="en-GB" sz="2000" dirty="0">
                <a:solidFill>
                  <a:schemeClr val="tx1">
                    <a:alpha val="80000"/>
                  </a:schemeClr>
                </a:solidFill>
              </a:rPr>
              <a:t>Inclusion/exclusion criteria</a:t>
            </a:r>
          </a:p>
          <a:p>
            <a:pPr marL="742950" lvl="1" indent="-285750">
              <a:buFont typeface="Arial" panose="020B0604020202020204" pitchFamily="34" charset="0"/>
              <a:buChar char="•"/>
            </a:pPr>
            <a:r>
              <a:rPr lang="en-GB" sz="2000" dirty="0">
                <a:solidFill>
                  <a:schemeClr val="tx1">
                    <a:alpha val="80000"/>
                  </a:schemeClr>
                </a:solidFill>
              </a:rPr>
              <a:t>Recruitment strategy</a:t>
            </a:r>
          </a:p>
          <a:p>
            <a:pPr>
              <a:buFont typeface="Arial" panose="020B0604020202020204" pitchFamily="34" charset="0"/>
              <a:buChar char="•"/>
            </a:pPr>
            <a:r>
              <a:rPr lang="en-GB" sz="2000" dirty="0">
                <a:solidFill>
                  <a:schemeClr val="tx1">
                    <a:alpha val="80000"/>
                  </a:schemeClr>
                </a:solidFill>
              </a:rPr>
              <a:t>Interview Protocol Development </a:t>
            </a:r>
          </a:p>
          <a:p>
            <a:pPr marL="742950" lvl="1" indent="-285750">
              <a:buFont typeface="Arial" panose="020B0604020202020204" pitchFamily="34" charset="0"/>
              <a:buChar char="•"/>
            </a:pPr>
            <a:r>
              <a:rPr lang="en-GB" sz="2000" dirty="0">
                <a:solidFill>
                  <a:schemeClr val="tx1">
                    <a:alpha val="80000"/>
                  </a:schemeClr>
                </a:solidFill>
              </a:rPr>
              <a:t>Question design</a:t>
            </a:r>
          </a:p>
          <a:p>
            <a:pPr marL="742950" lvl="1" indent="-285750">
              <a:buFont typeface="Arial" panose="020B0604020202020204" pitchFamily="34" charset="0"/>
              <a:buChar char="•"/>
            </a:pPr>
            <a:r>
              <a:rPr lang="en-GB" sz="2000" dirty="0">
                <a:solidFill>
                  <a:schemeClr val="tx1">
                    <a:alpha val="80000"/>
                  </a:schemeClr>
                </a:solidFill>
              </a:rPr>
              <a:t>Interview guide</a:t>
            </a:r>
          </a:p>
          <a:p>
            <a:pPr marL="742950" lvl="1" indent="-285750">
              <a:buFont typeface="Arial" panose="020B0604020202020204" pitchFamily="34" charset="0"/>
              <a:buChar char="•"/>
            </a:pPr>
            <a:r>
              <a:rPr lang="en-GB" sz="2000" dirty="0">
                <a:solidFill>
                  <a:schemeClr val="tx1">
                    <a:alpha val="80000"/>
                  </a:schemeClr>
                </a:solidFill>
              </a:rPr>
              <a:t>Prompts and probes</a:t>
            </a:r>
          </a:p>
          <a:p>
            <a:pPr marL="742950" lvl="1" indent="-285750">
              <a:buFont typeface="Arial" panose="020B0604020202020204" pitchFamily="34" charset="0"/>
              <a:buChar char="•"/>
            </a:pPr>
            <a:r>
              <a:rPr lang="en-GB" sz="2000" dirty="0">
                <a:solidFill>
                  <a:schemeClr val="tx1">
                    <a:alpha val="80000"/>
                  </a:schemeClr>
                </a:solidFill>
              </a:rPr>
              <a:t>Recording procedures</a:t>
            </a:r>
          </a:p>
          <a:p>
            <a:endParaRPr lang="en-GB" sz="2000" dirty="0">
              <a:solidFill>
                <a:schemeClr val="tx1">
                  <a:alpha val="80000"/>
                </a:schemeClr>
              </a:solidFill>
            </a:endParaRPr>
          </a:p>
        </p:txBody>
      </p:sp>
      <p:sp>
        <p:nvSpPr>
          <p:cNvPr id="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7" name="Straight Connector 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26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BCADE-798F-BCB3-667B-F13B3768A38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AE98E-B8A3-7B57-EC4C-A1F87A7BBA4D}"/>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2</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Content Placeholder 3">
            <a:extLst>
              <a:ext uri="{FF2B5EF4-FFF2-40B4-BE49-F238E27FC236}">
                <a16:creationId xmlns:a16="http://schemas.microsoft.com/office/drawing/2014/main" id="{3B666E23-23D1-1C7C-15C4-58632414CD98}"/>
              </a:ext>
            </a:extLst>
          </p:cNvPr>
          <p:cNvSpPr>
            <a:spLocks noGrp="1"/>
          </p:cNvSpPr>
          <p:nvPr>
            <p:ph idx="1"/>
          </p:nvPr>
        </p:nvSpPr>
        <p:spPr>
          <a:xfrm>
            <a:off x="6297233" y="518400"/>
            <a:ext cx="4771607" cy="5837949"/>
          </a:xfrm>
        </p:spPr>
        <p:txBody>
          <a:bodyPr anchor="ctr">
            <a:normAutofit/>
          </a:bodyPr>
          <a:lstStyle/>
          <a:p>
            <a:pPr marL="0" indent="0">
              <a:spcBef>
                <a:spcPts val="0"/>
              </a:spcBef>
              <a:spcAft>
                <a:spcPts val="600"/>
              </a:spcAft>
              <a:buNone/>
            </a:pPr>
            <a:r>
              <a:rPr lang="en-GB" sz="2000">
                <a:solidFill>
                  <a:schemeClr val="tx1">
                    <a:alpha val="80000"/>
                  </a:schemeClr>
                </a:solidFill>
              </a:rPr>
              <a:t>Pilot Study</a:t>
            </a:r>
          </a:p>
          <a:p>
            <a:pPr marL="0" indent="0">
              <a:spcBef>
                <a:spcPts val="0"/>
              </a:spcBef>
              <a:spcAft>
                <a:spcPts val="600"/>
              </a:spcAft>
              <a:buNone/>
            </a:pPr>
            <a:r>
              <a:rPr lang="en-GB" sz="2000">
                <a:solidFill>
                  <a:schemeClr val="tx1">
                    <a:alpha val="80000"/>
                  </a:schemeClr>
                </a:solidFill>
              </a:rPr>
              <a:t>Testing Your Approach</a:t>
            </a:r>
          </a:p>
          <a:p>
            <a:pPr marL="0" indent="0">
              <a:spcBef>
                <a:spcPts val="0"/>
              </a:spcBef>
              <a:spcAft>
                <a:spcPts val="600"/>
              </a:spcAft>
              <a:buNone/>
            </a:pPr>
            <a:r>
              <a:rPr lang="en-GB" sz="2000">
                <a:solidFill>
                  <a:schemeClr val="tx1">
                    <a:alpha val="80000"/>
                  </a:schemeClr>
                </a:solidFill>
              </a:rPr>
              <a:t>Trial interviews (2-6 participants)- Interview guide testing</a:t>
            </a:r>
          </a:p>
          <a:p>
            <a:pPr marL="0" indent="0">
              <a:spcBef>
                <a:spcPts val="0"/>
              </a:spcBef>
              <a:spcAft>
                <a:spcPts val="600"/>
              </a:spcAft>
              <a:buNone/>
            </a:pPr>
            <a:r>
              <a:rPr lang="en-GB" sz="2000">
                <a:solidFill>
                  <a:schemeClr val="tx1">
                    <a:alpha val="80000"/>
                  </a:schemeClr>
                </a:solidFill>
              </a:rPr>
              <a:t>Timing assessment</a:t>
            </a:r>
          </a:p>
          <a:p>
            <a:pPr marL="0" indent="0">
              <a:spcBef>
                <a:spcPts val="0"/>
              </a:spcBef>
              <a:spcAft>
                <a:spcPts val="600"/>
              </a:spcAft>
              <a:buNone/>
            </a:pPr>
            <a:r>
              <a:rPr lang="en-GB" sz="2000">
                <a:solidFill>
                  <a:schemeClr val="tx1">
                    <a:alpha val="80000"/>
                  </a:schemeClr>
                </a:solidFill>
              </a:rPr>
              <a:t>Practical feasibility check</a:t>
            </a:r>
          </a:p>
          <a:p>
            <a:pPr marL="0" indent="0">
              <a:spcBef>
                <a:spcPts val="0"/>
              </a:spcBef>
              <a:spcAft>
                <a:spcPts val="600"/>
              </a:spcAft>
              <a:buNone/>
            </a:pPr>
            <a:r>
              <a:rPr lang="en-GB" sz="2000">
                <a:solidFill>
                  <a:schemeClr val="tx1">
                    <a:alpha val="80000"/>
                  </a:schemeClr>
                </a:solidFill>
              </a:rPr>
              <a:t>Refining Your Questions</a:t>
            </a:r>
          </a:p>
          <a:p>
            <a:pPr marL="0" indent="0">
              <a:spcBef>
                <a:spcPts val="0"/>
              </a:spcBef>
              <a:spcAft>
                <a:spcPts val="600"/>
              </a:spcAft>
              <a:buNone/>
            </a:pPr>
            <a:r>
              <a:rPr lang="en-GB" sz="2000">
                <a:solidFill>
                  <a:schemeClr val="tx1">
                    <a:alpha val="80000"/>
                  </a:schemeClr>
                </a:solidFill>
              </a:rPr>
              <a:t>Question clarity and accessibility</a:t>
            </a:r>
          </a:p>
          <a:p>
            <a:pPr marL="0" indent="0">
              <a:spcBef>
                <a:spcPts val="0"/>
              </a:spcBef>
              <a:spcAft>
                <a:spcPts val="600"/>
              </a:spcAft>
              <a:buNone/>
            </a:pPr>
            <a:r>
              <a:rPr lang="en-GB" sz="2000">
                <a:solidFill>
                  <a:schemeClr val="tx1">
                    <a:alpha val="80000"/>
                  </a:schemeClr>
                </a:solidFill>
              </a:rPr>
              <a:t>Flow and sequencing adjustment</a:t>
            </a:r>
          </a:p>
          <a:p>
            <a:pPr marL="0" indent="0">
              <a:spcBef>
                <a:spcPts val="0"/>
              </a:spcBef>
              <a:spcAft>
                <a:spcPts val="600"/>
              </a:spcAft>
              <a:buNone/>
            </a:pPr>
            <a:r>
              <a:rPr lang="en-GB" sz="2000">
                <a:solidFill>
                  <a:schemeClr val="tx1">
                    <a:alpha val="80000"/>
                  </a:schemeClr>
                </a:solidFill>
              </a:rPr>
              <a:t>Development of additional prompts</a:t>
            </a:r>
          </a:p>
          <a:p>
            <a:pPr marL="0" indent="0">
              <a:spcBef>
                <a:spcPts val="0"/>
              </a:spcBef>
              <a:spcAft>
                <a:spcPts val="600"/>
              </a:spcAft>
              <a:buNone/>
            </a:pPr>
            <a:r>
              <a:rPr lang="en-GB" sz="2000">
                <a:solidFill>
                  <a:schemeClr val="tx1">
                    <a:alpha val="80000"/>
                  </a:schemeClr>
                </a:solidFill>
              </a:rPr>
              <a:t>Identification of sensitive areas</a:t>
            </a:r>
          </a:p>
          <a:p>
            <a:pPr marL="0" indent="0">
              <a:spcBef>
                <a:spcPts val="0"/>
              </a:spcBef>
              <a:spcAft>
                <a:spcPts val="600"/>
              </a:spcAft>
              <a:buNone/>
            </a:pPr>
            <a:r>
              <a:rPr lang="en-GB" sz="2000">
                <a:solidFill>
                  <a:schemeClr val="tx1">
                    <a:alpha val="80000"/>
                  </a:schemeClr>
                </a:solidFill>
              </a:rPr>
              <a:t>Initial Analysis Practice</a:t>
            </a:r>
          </a:p>
          <a:p>
            <a:pPr marL="0" indent="0">
              <a:spcBef>
                <a:spcPts val="0"/>
              </a:spcBef>
              <a:spcAft>
                <a:spcPts val="600"/>
              </a:spcAft>
              <a:buNone/>
            </a:pPr>
            <a:r>
              <a:rPr lang="en-GB" sz="2000">
                <a:solidFill>
                  <a:schemeClr val="tx1">
                    <a:alpha val="80000"/>
                  </a:schemeClr>
                </a:solidFill>
              </a:rPr>
              <a:t>Preliminary coding</a:t>
            </a:r>
          </a:p>
          <a:p>
            <a:pPr marL="0" indent="0">
              <a:spcBef>
                <a:spcPts val="0"/>
              </a:spcBef>
              <a:spcAft>
                <a:spcPts val="600"/>
              </a:spcAft>
              <a:buNone/>
            </a:pPr>
            <a:r>
              <a:rPr lang="en-GB" sz="2000">
                <a:solidFill>
                  <a:schemeClr val="tx1">
                    <a:alpha val="80000"/>
                  </a:schemeClr>
                </a:solidFill>
              </a:rPr>
              <a:t>Method verification</a:t>
            </a:r>
          </a:p>
          <a:p>
            <a:pPr marL="0" indent="0">
              <a:spcBef>
                <a:spcPts val="0"/>
              </a:spcBef>
              <a:spcAft>
                <a:spcPts val="600"/>
              </a:spcAft>
              <a:buNone/>
            </a:pPr>
            <a:r>
              <a:rPr lang="en-GB" sz="2000">
                <a:solidFill>
                  <a:schemeClr val="tx1">
                    <a:alpha val="80000"/>
                  </a:schemeClr>
                </a:solidFill>
              </a:rPr>
              <a:t>Interview guide refinement</a:t>
            </a:r>
          </a:p>
          <a:p>
            <a:pPr marL="0" indent="0">
              <a:spcBef>
                <a:spcPts val="0"/>
              </a:spcBef>
              <a:spcAft>
                <a:spcPts val="600"/>
              </a:spcAft>
              <a:buNone/>
            </a:pPr>
            <a:r>
              <a:rPr lang="en-GB" sz="2000">
                <a:solidFill>
                  <a:schemeClr val="tx1">
                    <a:alpha val="80000"/>
                  </a:schemeClr>
                </a:solidFill>
              </a:rPr>
              <a:t>Researcher reflexivity</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91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446AC80-AB95-0D16-1685-18588D90A6B9}"/>
              </a:ext>
            </a:extLst>
          </p:cNvPr>
          <p:cNvPicPr>
            <a:picLocks noChangeAspect="1"/>
          </p:cNvPicPr>
          <p:nvPr/>
        </p:nvPicPr>
        <p:blipFill>
          <a:blip r:embed="rId2"/>
          <a:srcRect t="12082" b="11919"/>
          <a:stretch/>
        </p:blipFill>
        <p:spPr>
          <a:xfrm>
            <a:off x="20" y="1282"/>
            <a:ext cx="12191980" cy="6856718"/>
          </a:xfrm>
          <a:prstGeom prst="rect">
            <a:avLst/>
          </a:prstGeom>
        </p:spPr>
      </p:pic>
    </p:spTree>
    <p:extLst>
      <p:ext uri="{BB962C8B-B14F-4D97-AF65-F5344CB8AC3E}">
        <p14:creationId xmlns:p14="http://schemas.microsoft.com/office/powerpoint/2010/main" val="209390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cxnSp>
        <p:nvCxnSpPr>
          <p:cNvPr id="14" name="Straight Connector 1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3A80589C-2248-D395-BE95-156B6BCB15C1}"/>
              </a:ext>
            </a:extLst>
          </p:cNvPr>
          <p:cNvSpPr>
            <a:spLocks noGrp="1"/>
          </p:cNvSpPr>
          <p:nvPr>
            <p:ph sz="half" idx="2"/>
          </p:nvPr>
        </p:nvSpPr>
        <p:spPr>
          <a:xfrm>
            <a:off x="8451604" y="1412489"/>
            <a:ext cx="3197701" cy="4363844"/>
          </a:xfrm>
        </p:spPr>
        <p:txBody>
          <a:bodyPr>
            <a:normAutofit/>
          </a:bodyPr>
          <a:lstStyle/>
          <a:p>
            <a:r>
              <a:rPr lang="en-GB" sz="1100" dirty="0"/>
              <a:t>Key Points:</a:t>
            </a:r>
          </a:p>
          <a:p>
            <a:pPr>
              <a:buFont typeface="Arial" panose="020B0604020202020204" pitchFamily="34" charset="0"/>
              <a:buChar char="•"/>
            </a:pPr>
            <a:r>
              <a:rPr lang="en-GB" sz="1100" dirty="0"/>
              <a:t>Ethics approval should be obtained before any participant contact</a:t>
            </a:r>
          </a:p>
          <a:p>
            <a:pPr>
              <a:buFont typeface="Arial" panose="020B0604020202020204" pitchFamily="34" charset="0"/>
              <a:buChar char="•"/>
            </a:pPr>
            <a:r>
              <a:rPr lang="en-GB" sz="1100" dirty="0"/>
              <a:t>Pilot study findings may lead to refinements in all previous elements</a:t>
            </a:r>
          </a:p>
          <a:p>
            <a:pPr>
              <a:buFont typeface="Arial" panose="020B0604020202020204" pitchFamily="34" charset="0"/>
              <a:buChar char="•"/>
            </a:pPr>
            <a:r>
              <a:rPr lang="en-GB" sz="1100" dirty="0"/>
              <a:t>Sampling strategy should align with research questions and theoretical framework</a:t>
            </a:r>
          </a:p>
          <a:p>
            <a:pPr>
              <a:buFont typeface="Arial" panose="020B0604020202020204" pitchFamily="34" charset="0"/>
              <a:buChar char="•"/>
            </a:pPr>
            <a:r>
              <a:rPr lang="en-GB" sz="1100" dirty="0"/>
              <a:t>Interview protocol should reflect conceptual framework elements</a:t>
            </a:r>
          </a:p>
          <a:p>
            <a:pPr>
              <a:buFont typeface="Arial" panose="020B0604020202020204" pitchFamily="34" charset="0"/>
              <a:buChar char="•"/>
            </a:pPr>
            <a:r>
              <a:rPr lang="en-GB" sz="1100" dirty="0"/>
              <a:t>All elements should align with chosen research paradigm</a:t>
            </a:r>
          </a:p>
          <a:p>
            <a:r>
              <a:rPr lang="en-GB" sz="1100" dirty="0"/>
              <a:t>These methodological elements are iterative and may require revisiting based on:</a:t>
            </a:r>
          </a:p>
          <a:p>
            <a:pPr>
              <a:buFont typeface="Arial" panose="020B0604020202020204" pitchFamily="34" charset="0"/>
              <a:buChar char="•"/>
            </a:pPr>
            <a:r>
              <a:rPr lang="en-GB" sz="1100" dirty="0"/>
              <a:t>Pilot study findings</a:t>
            </a:r>
          </a:p>
          <a:p>
            <a:pPr>
              <a:buFont typeface="Arial" panose="020B0604020202020204" pitchFamily="34" charset="0"/>
              <a:buChar char="•"/>
            </a:pPr>
            <a:r>
              <a:rPr lang="en-GB" sz="1100" dirty="0"/>
              <a:t>Initial data collection experiences</a:t>
            </a:r>
          </a:p>
          <a:p>
            <a:pPr>
              <a:buFont typeface="Arial" panose="020B0604020202020204" pitchFamily="34" charset="0"/>
              <a:buChar char="•"/>
            </a:pPr>
            <a:r>
              <a:rPr lang="en-GB" sz="1100" dirty="0"/>
              <a:t>Emerging themes</a:t>
            </a:r>
          </a:p>
          <a:p>
            <a:pPr>
              <a:buFont typeface="Arial" panose="020B0604020202020204" pitchFamily="34" charset="0"/>
              <a:buChar char="•"/>
            </a:pPr>
            <a:r>
              <a:rPr lang="en-GB" sz="1100" dirty="0"/>
              <a:t>Practical constraints</a:t>
            </a:r>
          </a:p>
          <a:p>
            <a:endParaRPr lang="en-GB" sz="1100" dirty="0"/>
          </a:p>
        </p:txBody>
      </p:sp>
    </p:spTree>
    <p:extLst>
      <p:ext uri="{BB962C8B-B14F-4D97-AF65-F5344CB8AC3E}">
        <p14:creationId xmlns:p14="http://schemas.microsoft.com/office/powerpoint/2010/main" val="116766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E6CFDC0-55BA-CC9A-0032-BC1C1DEA65D0}"/>
              </a:ext>
            </a:extLst>
          </p:cNvPr>
          <p:cNvSpPr>
            <a:spLocks noGrp="1"/>
          </p:cNvSpPr>
          <p:nvPr>
            <p:ph type="title" idx="4294967295"/>
          </p:nvPr>
        </p:nvSpPr>
        <p:spPr>
          <a:xfrm>
            <a:off x="838200" y="365125"/>
            <a:ext cx="10515600" cy="1325563"/>
          </a:xfrm>
        </p:spPr>
        <p:txBody>
          <a:bodyPr>
            <a:normAutofit/>
          </a:bodyPr>
          <a:lstStyle/>
          <a:p>
            <a:r>
              <a:rPr lang="en-GB" sz="5400" dirty="0"/>
              <a:t>Key Points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should be obtained before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r>
              <a:rPr lang="en-GB" sz="2200"/>
              <a:t>These methodological elements are iterative and may require revisiting based on:</a:t>
            </a:r>
          </a:p>
          <a:p>
            <a:pPr>
              <a:buFont typeface="Arial" panose="020B0604020202020204" pitchFamily="34" charset="0"/>
              <a:buChar char="•"/>
            </a:pPr>
            <a:r>
              <a:rPr lang="en-GB" sz="2200"/>
              <a:t>Pilot study findings</a:t>
            </a:r>
          </a:p>
          <a:p>
            <a:pPr>
              <a:buFont typeface="Arial" panose="020B0604020202020204" pitchFamily="34" charset="0"/>
              <a:buChar char="•"/>
            </a:pPr>
            <a:r>
              <a:rPr lang="en-GB" sz="2200"/>
              <a:t>Initial data collection experiences</a:t>
            </a:r>
          </a:p>
          <a:p>
            <a:pPr>
              <a:buFont typeface="Arial" panose="020B0604020202020204" pitchFamily="34" charset="0"/>
              <a:buChar char="•"/>
            </a:pPr>
            <a:r>
              <a:rPr lang="en-GB" sz="2200"/>
              <a:t>Emerging themes</a:t>
            </a:r>
          </a:p>
          <a:p>
            <a:pPr>
              <a:buFont typeface="Arial" panose="020B0604020202020204" pitchFamily="34" charset="0"/>
              <a:buChar char="•"/>
            </a:pPr>
            <a:r>
              <a:rPr lang="en-GB" sz="2200"/>
              <a:t>Practical constraints</a:t>
            </a:r>
          </a:p>
          <a:p>
            <a:endParaRPr lang="en-GB" sz="2200"/>
          </a:p>
        </p:txBody>
      </p:sp>
    </p:spTree>
    <p:extLst>
      <p:ext uri="{BB962C8B-B14F-4D97-AF65-F5344CB8AC3E}">
        <p14:creationId xmlns:p14="http://schemas.microsoft.com/office/powerpoint/2010/main" val="1057478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1007-77D0-4AD4-8CB9-5EC77E6BAD8F}"/>
              </a:ext>
            </a:extLst>
          </p:cNvPr>
          <p:cNvSpPr>
            <a:spLocks noGrp="1"/>
          </p:cNvSpPr>
          <p:nvPr>
            <p:ph type="title" idx="4294967295"/>
          </p:nvPr>
        </p:nvSpPr>
        <p:spPr>
          <a:xfrm>
            <a:off x="630936" y="639520"/>
            <a:ext cx="3429000" cy="1719072"/>
          </a:xfrm>
        </p:spPr>
        <p:txBody>
          <a:bodyPr anchor="b">
            <a:normAutofit/>
          </a:bodyPr>
          <a:lstStyle/>
          <a:p>
            <a:r>
              <a:rPr lang="en-GB" sz="3800" dirty="0"/>
              <a:t>Main tasks early in the module</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16E10-2E18-4854-8F18-837E71AC446C}"/>
              </a:ext>
            </a:extLst>
          </p:cNvPr>
          <p:cNvSpPr>
            <a:spLocks noGrp="1"/>
          </p:cNvSpPr>
          <p:nvPr>
            <p:ph idx="1"/>
          </p:nvPr>
        </p:nvSpPr>
        <p:spPr>
          <a:xfrm>
            <a:off x="630936" y="2807208"/>
            <a:ext cx="3429000" cy="3410712"/>
          </a:xfrm>
        </p:spPr>
        <p:txBody>
          <a:bodyPr anchor="t">
            <a:normAutofit/>
          </a:bodyPr>
          <a:lstStyle/>
          <a:p>
            <a:r>
              <a:rPr lang="en-GB" sz="2200"/>
              <a:t>Design a pilot study</a:t>
            </a:r>
          </a:p>
          <a:p>
            <a:r>
              <a:rPr lang="en-GB" sz="2200"/>
              <a:t>Complete an ethics form</a:t>
            </a:r>
          </a:p>
        </p:txBody>
      </p:sp>
      <p:pic>
        <p:nvPicPr>
          <p:cNvPr id="5" name="Picture 4" descr="A person reaching for a paper on a table full of paper and sticky notes">
            <a:extLst>
              <a:ext uri="{FF2B5EF4-FFF2-40B4-BE49-F238E27FC236}">
                <a16:creationId xmlns:a16="http://schemas.microsoft.com/office/drawing/2014/main" id="{05B02008-3979-4781-B2C5-1A4FCCE87B27}"/>
              </a:ext>
            </a:extLst>
          </p:cNvPr>
          <p:cNvPicPr>
            <a:picLocks noChangeAspect="1"/>
          </p:cNvPicPr>
          <p:nvPr/>
        </p:nvPicPr>
        <p:blipFill rotWithShape="1">
          <a:blip r:embed="rId3"/>
          <a:srcRect t="8913" b="6817"/>
          <a:stretch/>
        </p:blipFill>
        <p:spPr>
          <a:xfrm>
            <a:off x="4654296" y="1487322"/>
            <a:ext cx="6903720" cy="3883356"/>
          </a:xfrm>
          <a:prstGeom prst="rect">
            <a:avLst/>
          </a:prstGeom>
        </p:spPr>
      </p:pic>
    </p:spTree>
    <p:extLst>
      <p:ext uri="{BB962C8B-B14F-4D97-AF65-F5344CB8AC3E}">
        <p14:creationId xmlns:p14="http://schemas.microsoft.com/office/powerpoint/2010/main" val="586403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A6A4A1-2954-6EE1-368D-354ED7FFCB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BEB7A-547E-AFEA-C05C-9845FD30C3BF}"/>
              </a:ext>
            </a:extLst>
          </p:cNvPr>
          <p:cNvSpPr>
            <a:spLocks noGrp="1"/>
          </p:cNvSpPr>
          <p:nvPr>
            <p:ph type="title" idx="4294967295"/>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Main task later in the module</a:t>
            </a:r>
          </a:p>
        </p:txBody>
      </p:sp>
      <p:sp>
        <p:nvSpPr>
          <p:cNvPr id="3" name="Content Placeholder 2">
            <a:extLst>
              <a:ext uri="{FF2B5EF4-FFF2-40B4-BE49-F238E27FC236}">
                <a16:creationId xmlns:a16="http://schemas.microsoft.com/office/drawing/2014/main" id="{64D56164-9718-13DC-7772-3D47A92DAEE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Analyse</a:t>
            </a:r>
            <a:r>
              <a:rPr lang="en-US" sz="2400" kern="1200" dirty="0">
                <a:solidFill>
                  <a:schemeClr val="tx1"/>
                </a:solidFill>
                <a:latin typeface="+mn-lt"/>
                <a:ea typeface="+mn-ea"/>
                <a:cs typeface="+mn-cs"/>
              </a:rPr>
              <a:t> your data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C52003CA-9A9E-2631-4D33-B0BD710537A6}"/>
              </a:ext>
            </a:extLst>
          </p:cNvPr>
          <p:cNvPicPr>
            <a:picLocks noChangeAspect="1"/>
          </p:cNvPicPr>
          <p:nvPr/>
        </p:nvPicPr>
        <p:blipFill rotWithShape="1">
          <a:blip r:embed="rId3"/>
          <a:srcRect t="8913" b="6817"/>
          <a:stretch/>
        </p:blipFill>
        <p:spPr>
          <a:xfrm>
            <a:off x="4654296" y="1386166"/>
            <a:ext cx="7214616" cy="4058236"/>
          </a:xfrm>
          <a:prstGeom prst="rect">
            <a:avLst/>
          </a:prstGeom>
        </p:spPr>
      </p:pic>
    </p:spTree>
    <p:extLst>
      <p:ext uri="{BB962C8B-B14F-4D97-AF65-F5344CB8AC3E}">
        <p14:creationId xmlns:p14="http://schemas.microsoft.com/office/powerpoint/2010/main" val="3575817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2D1FA-652B-38DF-5545-5E68347F2BCC}"/>
              </a:ext>
            </a:extLst>
          </p:cNvPr>
          <p:cNvSpPr>
            <a:spLocks noGrp="1"/>
          </p:cNvSpPr>
          <p:nvPr>
            <p:ph type="title" idx="4294967295"/>
          </p:nvPr>
        </p:nvSpPr>
        <p:spPr>
          <a:xfrm>
            <a:off x="630936" y="639520"/>
            <a:ext cx="3429000" cy="1719072"/>
          </a:xfrm>
        </p:spPr>
        <p:txBody>
          <a:bodyPr anchor="b">
            <a:normAutofit/>
          </a:bodyPr>
          <a:lstStyle/>
          <a:p>
            <a:r>
              <a:rPr lang="en-GB" sz="5400" dirty="0"/>
              <a:t>Essential reading 1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409AF-6056-F9F5-566F-74EA64C5CF06}"/>
              </a:ext>
            </a:extLst>
          </p:cNvPr>
          <p:cNvSpPr>
            <a:spLocks noGrp="1"/>
          </p:cNvSpPr>
          <p:nvPr>
            <p:ph idx="1"/>
          </p:nvPr>
        </p:nvSpPr>
        <p:spPr>
          <a:xfrm>
            <a:off x="630936" y="2807208"/>
            <a:ext cx="3429000" cy="3410712"/>
          </a:xfrm>
        </p:spPr>
        <p:txBody>
          <a:bodyPr anchor="t">
            <a:normAutofit/>
          </a:bodyPr>
          <a:lstStyle/>
          <a:p>
            <a:r>
              <a:rPr lang="en-GB" sz="2200"/>
              <a:t>Moodle Tile Week 2 </a:t>
            </a:r>
          </a:p>
          <a:p>
            <a:endParaRPr lang="en-GB" sz="2200"/>
          </a:p>
        </p:txBody>
      </p:sp>
      <p:pic>
        <p:nvPicPr>
          <p:cNvPr id="5" name="Picture 4">
            <a:extLst>
              <a:ext uri="{FF2B5EF4-FFF2-40B4-BE49-F238E27FC236}">
                <a16:creationId xmlns:a16="http://schemas.microsoft.com/office/drawing/2014/main" id="{C4C44EAE-F176-D3BC-BDA1-1E2DDAC3F886}"/>
              </a:ext>
            </a:extLst>
          </p:cNvPr>
          <p:cNvPicPr>
            <a:picLocks noChangeAspect="1"/>
          </p:cNvPicPr>
          <p:nvPr/>
        </p:nvPicPr>
        <p:blipFill>
          <a:blip r:embed="rId2"/>
          <a:srcRect t="17778"/>
          <a:stretch/>
        </p:blipFill>
        <p:spPr>
          <a:xfrm>
            <a:off x="4654296" y="1534509"/>
            <a:ext cx="6903720" cy="3788982"/>
          </a:xfrm>
          <a:prstGeom prst="rect">
            <a:avLst/>
          </a:prstGeom>
        </p:spPr>
      </p:pic>
    </p:spTree>
    <p:extLst>
      <p:ext uri="{BB962C8B-B14F-4D97-AF65-F5344CB8AC3E}">
        <p14:creationId xmlns:p14="http://schemas.microsoft.com/office/powerpoint/2010/main" val="211374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34B007-9EA9-EB7F-F8B1-A6B3947801B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6600" dirty="0"/>
              <a:t>Essential reading 2</a:t>
            </a:r>
            <a:endParaRPr lang="en-US" sz="6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681AD0-DF99-045B-E7FE-53E36DCD53F3}"/>
              </a:ext>
            </a:extLst>
          </p:cNvPr>
          <p:cNvPicPr>
            <a:picLocks noChangeAspect="1"/>
          </p:cNvPicPr>
          <p:nvPr/>
        </p:nvPicPr>
        <p:blipFill>
          <a:blip r:embed="rId2"/>
          <a:srcRect t="17971"/>
          <a:stretch/>
        </p:blipFill>
        <p:spPr>
          <a:xfrm>
            <a:off x="4654296" y="1440125"/>
            <a:ext cx="7214616" cy="3950317"/>
          </a:xfrm>
          <a:prstGeom prst="rect">
            <a:avLst/>
          </a:prstGeom>
        </p:spPr>
      </p:pic>
    </p:spTree>
    <p:extLst>
      <p:ext uri="{BB962C8B-B14F-4D97-AF65-F5344CB8AC3E}">
        <p14:creationId xmlns:p14="http://schemas.microsoft.com/office/powerpoint/2010/main" val="398481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8CA40-465F-2760-82CF-0B410BB932FC}"/>
              </a:ext>
            </a:extLst>
          </p:cNvPr>
          <p:cNvSpPr>
            <a:spLocks noGrp="1"/>
          </p:cNvSpPr>
          <p:nvPr>
            <p:ph type="title" idx="4294967295"/>
          </p:nvPr>
        </p:nvSpPr>
        <p:spPr>
          <a:xfrm>
            <a:off x="1043631" y="809898"/>
            <a:ext cx="10173010" cy="1554480"/>
          </a:xfrm>
        </p:spPr>
        <p:txBody>
          <a:bodyPr anchor="ctr">
            <a:normAutofit/>
          </a:bodyPr>
          <a:lstStyle/>
          <a:p>
            <a:r>
              <a:rPr lang="en-GB" sz="4800"/>
              <a:t>What is a Pilot Study?</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C50B68ED-9B33-82A7-B04B-602BEEBA44CB}"/>
              </a:ext>
            </a:extLst>
          </p:cNvPr>
          <p:cNvGraphicFramePr>
            <a:graphicFrameLocks noGrp="1"/>
          </p:cNvGraphicFramePr>
          <p:nvPr>
            <p:ph idx="1"/>
            <p:extLst>
              <p:ext uri="{D42A27DB-BD31-4B8C-83A1-F6EECF244321}">
                <p14:modId xmlns:p14="http://schemas.microsoft.com/office/powerpoint/2010/main" val="38641709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846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8A0FB-2DB1-F33F-4C56-5BD9F344E4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2484B-FC03-21DF-12A8-8EB0710142FD}"/>
              </a:ext>
            </a:extLst>
          </p:cNvPr>
          <p:cNvSpPr>
            <a:spLocks noGrp="1"/>
          </p:cNvSpPr>
          <p:nvPr>
            <p:ph type="title" idx="4294967295"/>
          </p:nvPr>
        </p:nvSpPr>
        <p:spPr>
          <a:xfrm>
            <a:off x="1043631" y="809898"/>
            <a:ext cx="9942716" cy="1554480"/>
          </a:xfrm>
        </p:spPr>
        <p:txBody>
          <a:bodyPr anchor="ctr">
            <a:normAutofit/>
          </a:bodyPr>
          <a:lstStyle/>
          <a:p>
            <a:r>
              <a:rPr lang="en-GB" sz="4800"/>
              <a:t>What is a Pilot Study?</a:t>
            </a:r>
          </a:p>
        </p:txBody>
      </p:sp>
      <p:sp>
        <p:nvSpPr>
          <p:cNvPr id="23" name="Content Placeholder 2">
            <a:extLst>
              <a:ext uri="{FF2B5EF4-FFF2-40B4-BE49-F238E27FC236}">
                <a16:creationId xmlns:a16="http://schemas.microsoft.com/office/drawing/2014/main" id="{8E91352C-22F2-C1FA-620F-60098A14E54B}"/>
              </a:ext>
            </a:extLst>
          </p:cNvPr>
          <p:cNvSpPr>
            <a:spLocks noGrp="1"/>
          </p:cNvSpPr>
          <p:nvPr>
            <p:ph idx="1"/>
          </p:nvPr>
        </p:nvSpPr>
        <p:spPr>
          <a:xfrm>
            <a:off x="1045028" y="3017522"/>
            <a:ext cx="9941319" cy="3124658"/>
          </a:xfrm>
        </p:spPr>
        <p:txBody>
          <a:bodyPr anchor="ctr">
            <a:normAutofit/>
          </a:bodyPr>
          <a:lstStyle/>
          <a:p>
            <a:pPr>
              <a:spcBef>
                <a:spcPts val="0"/>
              </a:spcBef>
            </a:pPr>
            <a:r>
              <a:rPr lang="en-GB" sz="2200">
                <a:latin typeface="Arial" panose="020B0604020202020204" pitchFamily="34" charset="0"/>
                <a:cs typeface="Arial" panose="020B0604020202020204" pitchFamily="34" charset="0"/>
              </a:rPr>
              <a:t>DEPENDABILITY (consistency and trustworthiness of your method) - Can your approach be clearly documented and justified? - Are your questions eliciting the depth of data you need? - Is your interview style appropriate for your participants? </a:t>
            </a:r>
          </a:p>
          <a:p>
            <a:pPr>
              <a:spcBef>
                <a:spcPts val="0"/>
              </a:spcBef>
            </a:pPr>
            <a:r>
              <a:rPr lang="en-GB" sz="2200">
                <a:latin typeface="Arial" panose="020B0604020202020204" pitchFamily="34" charset="0"/>
                <a:cs typeface="Arial" panose="020B0604020202020204" pitchFamily="34" charset="0"/>
              </a:rPr>
              <a:t>CREDIBILITY (authenticity and accuracy of your data) - Do participants understand your questions as intended? - Are you capturing genuine experiences and perspectives? - Does your approach allow participants to express themselves fully? Despite the proven benefits of pilot studies, they are often overlooked by doctoral researchers - usually to their detriment.</a:t>
            </a:r>
            <a:endParaRPr lang="en-GB" sz="2200" b="0" i="0">
              <a:effectLst/>
              <a:latin typeface="Arial" panose="020B0604020202020204" pitchFamily="34" charset="0"/>
              <a:cs typeface="Arial" panose="020B0604020202020204" pitchFamily="34" charset="0"/>
            </a:endParaRP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821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F12B559B-850A-4B05-9F57-E396FD73007C}"/>
              </a:ext>
            </a:extLst>
          </p:cNvPr>
          <p:cNvPicPr>
            <a:picLocks noChangeAspect="1"/>
          </p:cNvPicPr>
          <p:nvPr/>
        </p:nvPicPr>
        <p:blipFill rotWithShape="1">
          <a:blip r:embed="rId3"/>
          <a:srcRect t="7711" b="17303"/>
          <a:stretch/>
        </p:blipFill>
        <p:spPr>
          <a:xfrm>
            <a:off x="20" y="1282"/>
            <a:ext cx="12191980" cy="6856718"/>
          </a:xfrm>
          <a:prstGeom prst="rect">
            <a:avLst/>
          </a:prstGeom>
        </p:spPr>
      </p:pic>
    </p:spTree>
    <p:extLst>
      <p:ext uri="{BB962C8B-B14F-4D97-AF65-F5344CB8AC3E}">
        <p14:creationId xmlns:p14="http://schemas.microsoft.com/office/powerpoint/2010/main" val="3388812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952BD43-141A-C718-7D72-D0DC59FC48C2}"/>
              </a:ext>
            </a:extLst>
          </p:cNvPr>
          <p:cNvPicPr>
            <a:picLocks noChangeAspect="1"/>
          </p:cNvPicPr>
          <p:nvPr/>
        </p:nvPicPr>
        <p:blipFill rotWithShape="1">
          <a:blip r:embed="rId2"/>
          <a:srcRect l="3624" r="1248" b="1"/>
          <a:stretch/>
        </p:blipFill>
        <p:spPr>
          <a:xfrm>
            <a:off x="20" y="1282"/>
            <a:ext cx="12191980" cy="6856718"/>
          </a:xfrm>
          <a:prstGeom prst="rect">
            <a:avLst/>
          </a:prstGeom>
        </p:spPr>
      </p:pic>
    </p:spTree>
    <p:extLst>
      <p:ext uri="{BB962C8B-B14F-4D97-AF65-F5344CB8AC3E}">
        <p14:creationId xmlns:p14="http://schemas.microsoft.com/office/powerpoint/2010/main" val="497279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Turning A Winch">
            <a:extLst>
              <a:ext uri="{FF2B5EF4-FFF2-40B4-BE49-F238E27FC236}">
                <a16:creationId xmlns:a16="http://schemas.microsoft.com/office/drawing/2014/main" id="{01CF964D-817D-8DB5-E778-6B43958CB14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21"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6A13-FE3E-487B-9A16-AF381F5C435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the reasons for conducting a pilot study ?</a:t>
            </a:r>
          </a:p>
        </p:txBody>
      </p:sp>
    </p:spTree>
    <p:extLst>
      <p:ext uri="{BB962C8B-B14F-4D97-AF65-F5344CB8AC3E}">
        <p14:creationId xmlns:p14="http://schemas.microsoft.com/office/powerpoint/2010/main" val="364992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5688BD-C6D0-E7EF-9ACF-194933611487}"/>
              </a:ext>
            </a:extLst>
          </p:cNvPr>
          <p:cNvSpPr>
            <a:spLocks noGrp="1"/>
          </p:cNvSpPr>
          <p:nvPr>
            <p:ph type="title" idx="4294967295"/>
          </p:nvPr>
        </p:nvSpPr>
        <p:spPr>
          <a:xfrm>
            <a:off x="1043631" y="809898"/>
            <a:ext cx="9942716" cy="1554480"/>
          </a:xfrm>
        </p:spPr>
        <p:txBody>
          <a:bodyPr anchor="ctr">
            <a:normAutofit/>
          </a:bodyPr>
          <a:lstStyle/>
          <a:p>
            <a:r>
              <a:rPr lang="en-GB" sz="4800"/>
              <a:t>Piloting and Refining Your Qualitative Research Design - What is piloting?</a:t>
            </a:r>
          </a:p>
        </p:txBody>
      </p:sp>
      <p:sp>
        <p:nvSpPr>
          <p:cNvPr id="4" name="Content Placeholder 3">
            <a:extLst>
              <a:ext uri="{FF2B5EF4-FFF2-40B4-BE49-F238E27FC236}">
                <a16:creationId xmlns:a16="http://schemas.microsoft.com/office/drawing/2014/main" id="{F997C607-F4EC-D2F0-7334-2951873B7210}"/>
              </a:ext>
            </a:extLst>
          </p:cNvPr>
          <p:cNvSpPr>
            <a:spLocks noGrp="1"/>
          </p:cNvSpPr>
          <p:nvPr>
            <p:ph idx="1"/>
          </p:nvPr>
        </p:nvSpPr>
        <p:spPr>
          <a:xfrm>
            <a:off x="1045028" y="3017522"/>
            <a:ext cx="9941319" cy="3124658"/>
          </a:xfrm>
        </p:spPr>
        <p:txBody>
          <a:bodyPr anchor="ctr">
            <a:normAutofit/>
          </a:bodyPr>
          <a:lstStyle/>
          <a:p>
            <a:r>
              <a:rPr lang="en-GB" sz="2400"/>
              <a:t>Piloting is a central aspect of designing and refining qualitative research studies. </a:t>
            </a:r>
          </a:p>
          <a:p>
            <a:r>
              <a:rPr lang="en-GB" sz="2400"/>
              <a:t>It involves testing your interview guide, your interviewing approach, and your overall data collection strategy with a small sample before committing to your main study. </a:t>
            </a:r>
          </a:p>
          <a:p>
            <a:r>
              <a:rPr lang="en-GB" sz="2400"/>
              <a:t>A powerful tool for improvement: Piloting is not just about finding problems - it's a powerful tool for data-driven design improvements.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865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285DC-28F5-B136-7E65-C4F300E07DB2}"/>
              </a:ext>
            </a:extLst>
          </p:cNvPr>
          <p:cNvSpPr>
            <a:spLocks noGrp="1"/>
          </p:cNvSpPr>
          <p:nvPr>
            <p:ph type="title" idx="4294967295"/>
          </p:nvPr>
        </p:nvSpPr>
        <p:spPr>
          <a:xfrm>
            <a:off x="1043631" y="809898"/>
            <a:ext cx="9942716" cy="1554480"/>
          </a:xfrm>
        </p:spPr>
        <p:txBody>
          <a:bodyPr anchor="ctr">
            <a:normAutofit/>
          </a:bodyPr>
          <a:lstStyle/>
          <a:p>
            <a:r>
              <a:rPr lang="en-GB" sz="4800"/>
              <a:t>Through piloting you can: </a:t>
            </a:r>
          </a:p>
        </p:txBody>
      </p:sp>
      <p:sp>
        <p:nvSpPr>
          <p:cNvPr id="3" name="Content Placeholder 2">
            <a:extLst>
              <a:ext uri="{FF2B5EF4-FFF2-40B4-BE49-F238E27FC236}">
                <a16:creationId xmlns:a16="http://schemas.microsoft.com/office/drawing/2014/main" id="{996F3608-0F31-DB7E-C11E-7101C3472D99}"/>
              </a:ext>
            </a:extLst>
          </p:cNvPr>
          <p:cNvSpPr>
            <a:spLocks noGrp="1"/>
          </p:cNvSpPr>
          <p:nvPr>
            <p:ph idx="1"/>
          </p:nvPr>
        </p:nvSpPr>
        <p:spPr>
          <a:xfrm>
            <a:off x="1045028" y="3017522"/>
            <a:ext cx="9941319" cy="3124658"/>
          </a:xfrm>
        </p:spPr>
        <p:txBody>
          <a:bodyPr anchor="ctr">
            <a:normAutofit/>
          </a:bodyPr>
          <a:lstStyle/>
          <a:p>
            <a:r>
              <a:rPr lang="en-GB" sz="2400"/>
              <a:t>Develop understanding of how participants conceptualise the phenomena you're studying </a:t>
            </a:r>
          </a:p>
          <a:p>
            <a:r>
              <a:rPr lang="en-GB" sz="2400"/>
              <a:t>Discover unexpected theoretical insights that shape your framework - Identify language and terminology that resonates with participants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383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69DF4-41C7-EAA7-0AA5-EA2DA8CD8780}"/>
              </a:ext>
            </a:extLst>
          </p:cNvPr>
          <p:cNvSpPr>
            <a:spLocks noGrp="1"/>
          </p:cNvSpPr>
          <p:nvPr>
            <p:ph type="title" idx="4294967295"/>
          </p:nvPr>
        </p:nvSpPr>
        <p:spPr>
          <a:xfrm>
            <a:off x="1043631" y="809898"/>
            <a:ext cx="9942716" cy="1554480"/>
          </a:xfrm>
        </p:spPr>
        <p:txBody>
          <a:bodyPr anchor="ctr">
            <a:normAutofit/>
          </a:bodyPr>
          <a:lstStyle/>
          <a:p>
            <a:r>
              <a:rPr lang="en-GB" sz="4800"/>
              <a:t>Developing yourself as a researcher</a:t>
            </a:r>
          </a:p>
        </p:txBody>
      </p:sp>
      <p:sp>
        <p:nvSpPr>
          <p:cNvPr id="3" name="Content Placeholder 2">
            <a:extLst>
              <a:ext uri="{FF2B5EF4-FFF2-40B4-BE49-F238E27FC236}">
                <a16:creationId xmlns:a16="http://schemas.microsoft.com/office/drawing/2014/main" id="{E1CE50F4-D5C7-9983-6D50-8706447A8BE3}"/>
              </a:ext>
            </a:extLst>
          </p:cNvPr>
          <p:cNvSpPr>
            <a:spLocks noGrp="1"/>
          </p:cNvSpPr>
          <p:nvPr>
            <p:ph idx="1"/>
          </p:nvPr>
        </p:nvSpPr>
        <p:spPr>
          <a:xfrm>
            <a:off x="1045028" y="3017522"/>
            <a:ext cx="9941319" cy="3124658"/>
          </a:xfrm>
        </p:spPr>
        <p:txBody>
          <a:bodyPr anchor="ctr">
            <a:normAutofit/>
          </a:bodyPr>
          <a:lstStyle/>
          <a:p>
            <a:r>
              <a:rPr lang="en-GB" sz="2200"/>
              <a:t>Piloting also serves to help you understand yourself as a researcher. It helps you: </a:t>
            </a:r>
          </a:p>
          <a:p>
            <a:r>
              <a:rPr lang="en-GB" sz="2200"/>
              <a:t>Hone your interviewing skills and technique </a:t>
            </a:r>
          </a:p>
          <a:p>
            <a:r>
              <a:rPr lang="en-GB" sz="2200"/>
              <a:t>Develop your ability to build rapport quickly </a:t>
            </a:r>
          </a:p>
          <a:p>
            <a:r>
              <a:rPr lang="en-GB" sz="2200"/>
              <a:t>Learn when to probe deeper and when to allow silence </a:t>
            </a:r>
          </a:p>
          <a:p>
            <a:r>
              <a:rPr lang="en-GB" sz="2200"/>
              <a:t>Practice reflexivity in real-time </a:t>
            </a:r>
          </a:p>
          <a:p>
            <a:r>
              <a:rPr lang="en-GB" sz="2200"/>
              <a:t>This developmental aspect of piloting ultimately saves time and energy in your main study.</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230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A6BC6-FC6D-31DD-984F-0A6995BD50B6}"/>
              </a:ext>
            </a:extLst>
          </p:cNvPr>
          <p:cNvSpPr>
            <a:spLocks noGrp="1"/>
          </p:cNvSpPr>
          <p:nvPr>
            <p:ph type="title" idx="4294967295"/>
          </p:nvPr>
        </p:nvSpPr>
        <p:spPr>
          <a:xfrm>
            <a:off x="1043631" y="809898"/>
            <a:ext cx="9942716" cy="1554480"/>
          </a:xfrm>
        </p:spPr>
        <p:txBody>
          <a:bodyPr anchor="ctr">
            <a:normAutofit/>
          </a:bodyPr>
          <a:lstStyle/>
          <a:p>
            <a:r>
              <a:rPr lang="en-GB" sz="4800"/>
              <a:t>Reasons for Conducting Pilot Studies Testing and Development</a:t>
            </a:r>
          </a:p>
        </p:txBody>
      </p:sp>
      <p:sp>
        <p:nvSpPr>
          <p:cNvPr id="3" name="Content Placeholder 2">
            <a:extLst>
              <a:ext uri="{FF2B5EF4-FFF2-40B4-BE49-F238E27FC236}">
                <a16:creationId xmlns:a16="http://schemas.microsoft.com/office/drawing/2014/main" id="{FBA7B92C-3551-B611-66E2-FFA387643729}"/>
              </a:ext>
            </a:extLst>
          </p:cNvPr>
          <p:cNvSpPr>
            <a:spLocks noGrp="1"/>
          </p:cNvSpPr>
          <p:nvPr>
            <p:ph idx="1"/>
          </p:nvPr>
        </p:nvSpPr>
        <p:spPr>
          <a:xfrm>
            <a:off x="1045028" y="3017522"/>
            <a:ext cx="9941319" cy="3124658"/>
          </a:xfrm>
        </p:spPr>
        <p:txBody>
          <a:bodyPr anchor="ctr">
            <a:normAutofit/>
          </a:bodyPr>
          <a:lstStyle/>
          <a:p>
            <a:r>
              <a:rPr lang="en-GB" sz="2400"/>
              <a:t>Develop and refine your research questions </a:t>
            </a:r>
          </a:p>
          <a:p>
            <a:r>
              <a:rPr lang="en-GB" sz="2400"/>
              <a:t>Test whether your questions generate the depth and type of data you need </a:t>
            </a:r>
          </a:p>
          <a:p>
            <a:r>
              <a:rPr lang="en-GB" sz="2400"/>
              <a:t>Develop and refine your interview guide </a:t>
            </a:r>
          </a:p>
          <a:p>
            <a:r>
              <a:rPr lang="en-GB" sz="2400"/>
              <a:t>Ensure your questions are clear, appropriate, and non-leading</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315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BFAA9-426D-4605-2D15-CAF441A96DD9}"/>
              </a:ext>
            </a:extLst>
          </p:cNvPr>
          <p:cNvSpPr>
            <a:spLocks noGrp="1"/>
          </p:cNvSpPr>
          <p:nvPr>
            <p:ph type="title" idx="4294967295"/>
          </p:nvPr>
        </p:nvSpPr>
        <p:spPr>
          <a:xfrm>
            <a:off x="1043631" y="809898"/>
            <a:ext cx="9942716" cy="1554480"/>
          </a:xfrm>
        </p:spPr>
        <p:txBody>
          <a:bodyPr anchor="ctr">
            <a:normAutofit/>
          </a:bodyPr>
          <a:lstStyle/>
          <a:p>
            <a:r>
              <a:rPr lang="en-GB" sz="4800"/>
              <a:t>Feasibility Assessment</a:t>
            </a:r>
          </a:p>
        </p:txBody>
      </p:sp>
      <p:sp>
        <p:nvSpPr>
          <p:cNvPr id="3" name="Content Placeholder 2">
            <a:extLst>
              <a:ext uri="{FF2B5EF4-FFF2-40B4-BE49-F238E27FC236}">
                <a16:creationId xmlns:a16="http://schemas.microsoft.com/office/drawing/2014/main" id="{B722CD52-AC9D-570F-5D2A-913DAE7C2979}"/>
              </a:ext>
            </a:extLst>
          </p:cNvPr>
          <p:cNvSpPr>
            <a:spLocks noGrp="1"/>
          </p:cNvSpPr>
          <p:nvPr>
            <p:ph idx="1"/>
          </p:nvPr>
        </p:nvSpPr>
        <p:spPr>
          <a:xfrm>
            <a:off x="1045028" y="3017522"/>
            <a:ext cx="9941319" cy="3124658"/>
          </a:xfrm>
        </p:spPr>
        <p:txBody>
          <a:bodyPr anchor="ctr">
            <a:normAutofit/>
          </a:bodyPr>
          <a:lstStyle/>
          <a:p>
            <a:r>
              <a:rPr lang="en-GB" sz="2400"/>
              <a:t>Determine if and how your main study should be conducted </a:t>
            </a:r>
          </a:p>
          <a:p>
            <a:r>
              <a:rPr lang="en-GB" sz="2400"/>
              <a:t>Identify potential practical problems (access, timing, recording quality) </a:t>
            </a:r>
          </a:p>
          <a:p>
            <a:r>
              <a:rPr lang="en-GB" sz="2400"/>
              <a:t>Assess whether your planned approach is realistic and workable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12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1E6A0-1733-A129-0082-B4F551CEB8A8}"/>
              </a:ext>
            </a:extLst>
          </p:cNvPr>
          <p:cNvSpPr>
            <a:spLocks noGrp="1"/>
          </p:cNvSpPr>
          <p:nvPr>
            <p:ph type="title" idx="4294967295"/>
          </p:nvPr>
        </p:nvSpPr>
        <p:spPr>
          <a:xfrm>
            <a:off x="1043631" y="809898"/>
            <a:ext cx="9942716" cy="1554480"/>
          </a:xfrm>
        </p:spPr>
        <p:txBody>
          <a:bodyPr anchor="ctr">
            <a:normAutofit/>
          </a:bodyPr>
          <a:lstStyle/>
          <a:p>
            <a:r>
              <a:rPr lang="en-GB" sz="4800"/>
              <a:t>Methodological Verification</a:t>
            </a:r>
          </a:p>
        </p:txBody>
      </p:sp>
      <p:sp>
        <p:nvSpPr>
          <p:cNvPr id="3" name="Content Placeholder 2">
            <a:extLst>
              <a:ext uri="{FF2B5EF4-FFF2-40B4-BE49-F238E27FC236}">
                <a16:creationId xmlns:a16="http://schemas.microsoft.com/office/drawing/2014/main" id="{D35BBF02-BA7A-D1C1-4B57-48FED5A53AFD}"/>
              </a:ext>
            </a:extLst>
          </p:cNvPr>
          <p:cNvSpPr>
            <a:spLocks noGrp="1"/>
          </p:cNvSpPr>
          <p:nvPr>
            <p:ph idx="1"/>
          </p:nvPr>
        </p:nvSpPr>
        <p:spPr>
          <a:xfrm>
            <a:off x="1045028" y="3017522"/>
            <a:ext cx="9941319" cy="3124658"/>
          </a:xfrm>
        </p:spPr>
        <p:txBody>
          <a:bodyPr anchor="ctr">
            <a:normAutofit/>
          </a:bodyPr>
          <a:lstStyle/>
          <a:p>
            <a:r>
              <a:rPr lang="en-GB" sz="2400"/>
              <a:t>Test whether your interview guide generates data that can answer your research questions </a:t>
            </a:r>
          </a:p>
          <a:p>
            <a:r>
              <a:rPr lang="en-GB" sz="2400"/>
              <a:t>Practice your analytical approach with real data </a:t>
            </a:r>
          </a:p>
          <a:p>
            <a:r>
              <a:rPr lang="en-GB" sz="2400"/>
              <a:t>Verify that your chosen qualitative method suits your research aims</a:t>
            </a:r>
          </a:p>
          <a:p>
            <a:r>
              <a:rPr lang="en-GB" sz="2400"/>
              <a:t>At doctoral level: </a:t>
            </a:r>
          </a:p>
          <a:p>
            <a:r>
              <a:rPr lang="en-GB" sz="2400"/>
              <a:t>Pilot studies demonstrate methodological rigour and reflexivity - essential components of high-quality qualitative research.</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4781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9E39-115F-4BE5-BE40-2A138035C37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In the words of De Vaus (1993: 54) “Do not take the risk. Pilot test first.”</a:t>
            </a:r>
          </a:p>
        </p:txBody>
      </p:sp>
      <p:cxnSp>
        <p:nvCxnSpPr>
          <p:cNvPr id="23" name="Straight Connector 2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257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control panel of an airplane flying at night">
            <a:extLst>
              <a:ext uri="{FF2B5EF4-FFF2-40B4-BE49-F238E27FC236}">
                <a16:creationId xmlns:a16="http://schemas.microsoft.com/office/drawing/2014/main" id="{C60E211B-692C-B02A-7E5A-2134F38FB783}"/>
              </a:ext>
            </a:extLst>
          </p:cNvPr>
          <p:cNvPicPr>
            <a:picLocks noChangeAspect="1"/>
          </p:cNvPicPr>
          <p:nvPr/>
        </p:nvPicPr>
        <p:blipFill>
          <a:blip r:embed="rId2"/>
          <a:srcRect t="10615" b="5116"/>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4AB1409-A63C-D01A-6C2E-02B72A8E87D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Additional Reasons for Conducting Pilot Studies</a:t>
            </a:r>
          </a:p>
        </p:txBody>
      </p:sp>
    </p:spTree>
    <p:extLst>
      <p:ext uri="{BB962C8B-B14F-4D97-AF65-F5344CB8AC3E}">
        <p14:creationId xmlns:p14="http://schemas.microsoft.com/office/powerpoint/2010/main" val="174312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57CD8B-9B3F-3F28-2672-E1BA28643A1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32069AC-123B-CC50-E112-C985B31CD643}"/>
              </a:ext>
            </a:extLst>
          </p:cNvPr>
          <p:cNvSpPr>
            <a:spLocks noGrp="1"/>
          </p:cNvSpPr>
          <p:nvPr>
            <p:ph type="title" idx="4294967295"/>
          </p:nvPr>
        </p:nvSpPr>
        <p:spPr>
          <a:xfrm>
            <a:off x="1043631" y="809898"/>
            <a:ext cx="9942716" cy="1554480"/>
          </a:xfrm>
        </p:spPr>
        <p:txBody>
          <a:bodyPr anchor="ctr">
            <a:normAutofit/>
          </a:bodyPr>
          <a:lstStyle/>
          <a:p>
            <a:r>
              <a:rPr lang="en-GB" sz="4800"/>
              <a:t>Sampling and Recruitment</a:t>
            </a:r>
          </a:p>
        </p:txBody>
      </p:sp>
      <p:sp>
        <p:nvSpPr>
          <p:cNvPr id="4" name="Content Placeholder 3">
            <a:extLst>
              <a:ext uri="{FF2B5EF4-FFF2-40B4-BE49-F238E27FC236}">
                <a16:creationId xmlns:a16="http://schemas.microsoft.com/office/drawing/2014/main" id="{A038A449-E307-AEE3-6B0A-67CAB80B53C1}"/>
              </a:ext>
            </a:extLst>
          </p:cNvPr>
          <p:cNvSpPr>
            <a:spLocks noGrp="1"/>
          </p:cNvSpPr>
          <p:nvPr>
            <p:ph idx="1"/>
          </p:nvPr>
        </p:nvSpPr>
        <p:spPr>
          <a:xfrm>
            <a:off x="1045028" y="3017522"/>
            <a:ext cx="9941319" cy="3124658"/>
          </a:xfrm>
        </p:spPr>
        <p:txBody>
          <a:bodyPr anchor="ctr">
            <a:normAutofit/>
          </a:bodyPr>
          <a:lstStyle/>
          <a:p>
            <a:r>
              <a:rPr lang="en-GB" sz="2200"/>
              <a:t>Explore and test your sampling strategy </a:t>
            </a:r>
          </a:p>
          <a:p>
            <a:r>
              <a:rPr lang="en-GB" sz="2200"/>
              <a:t>Assess your participant selection and recruitment approaches - Identify gatekeepers and access challenges </a:t>
            </a:r>
          </a:p>
          <a:p>
            <a:r>
              <a:rPr lang="en-GB" sz="2200"/>
              <a:t>Determine realistic timescales for recruitment Team Development (if applicable)</a:t>
            </a:r>
          </a:p>
          <a:p>
            <a:r>
              <a:rPr lang="en-GB" sz="2200"/>
              <a:t>rain members of the research team on appropriate interviewing methods  Ensure consistency in approach across researchers </a:t>
            </a:r>
          </a:p>
          <a:p>
            <a:r>
              <a:rPr lang="en-GB" sz="2200"/>
              <a:t>Develop shared understanding of the research aims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912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1833DE-3E96-C8DE-D18F-C7FC29F68D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BC831FB-806D-E9E1-7CD8-A7BE759C4B47}"/>
              </a:ext>
            </a:extLst>
          </p:cNvPr>
          <p:cNvSpPr>
            <a:spLocks noGrp="1"/>
          </p:cNvSpPr>
          <p:nvPr>
            <p:ph type="title" idx="4294967295"/>
          </p:nvPr>
        </p:nvSpPr>
        <p:spPr>
          <a:xfrm>
            <a:off x="1043631" y="809898"/>
            <a:ext cx="9942716" cy="1554480"/>
          </a:xfrm>
        </p:spPr>
        <p:txBody>
          <a:bodyPr anchor="ctr">
            <a:normAutofit/>
          </a:bodyPr>
          <a:lstStyle/>
          <a:p>
            <a:r>
              <a:rPr lang="en-GB" sz="4800"/>
              <a:t>Learning Through Doing</a:t>
            </a:r>
          </a:p>
        </p:txBody>
      </p:sp>
      <p:sp>
        <p:nvSpPr>
          <p:cNvPr id="4" name="Content Placeholder 3">
            <a:extLst>
              <a:ext uri="{FF2B5EF4-FFF2-40B4-BE49-F238E27FC236}">
                <a16:creationId xmlns:a16="http://schemas.microsoft.com/office/drawing/2014/main" id="{C55E9C6F-C67E-E278-BBF8-03B20E57E9B8}"/>
              </a:ext>
            </a:extLst>
          </p:cNvPr>
          <p:cNvSpPr>
            <a:spLocks noGrp="1"/>
          </p:cNvSpPr>
          <p:nvPr>
            <p:ph idx="1"/>
          </p:nvPr>
        </p:nvSpPr>
        <p:spPr>
          <a:xfrm>
            <a:off x="1045028" y="3017522"/>
            <a:ext cx="9941319" cy="3124658"/>
          </a:xfrm>
        </p:spPr>
        <p:txBody>
          <a:bodyPr anchor="ctr">
            <a:normAutofit/>
          </a:bodyPr>
          <a:lstStyle/>
          <a:p>
            <a:r>
              <a:rPr lang="en-GB" sz="2400"/>
              <a:t>Collect and analyse preliminary data </a:t>
            </a:r>
          </a:p>
          <a:p>
            <a:r>
              <a:rPr lang="en-GB" sz="2400"/>
              <a:t>Use these learnings to inform your main study design </a:t>
            </a:r>
          </a:p>
          <a:p>
            <a:r>
              <a:rPr lang="en-GB" sz="2400"/>
              <a:t>Identify whether problems may arise in data collection or analysis</a:t>
            </a:r>
          </a:p>
          <a:p>
            <a:r>
              <a:rPr lang="en-GB" sz="2400"/>
              <a:t>Determine if your analysis methods suit your data and study goals</a:t>
            </a:r>
          </a:p>
          <a:p>
            <a:r>
              <a:rPr lang="en-GB" sz="2400"/>
              <a:t>Assess resources needed (time, transcription costs, software)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589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7979B-2631-F358-F2BB-696E2E8099AC}"/>
              </a:ext>
            </a:extLst>
          </p:cNvPr>
          <p:cNvSpPr>
            <a:spLocks noGrp="1"/>
          </p:cNvSpPr>
          <p:nvPr>
            <p:ph type="title" idx="4294967295"/>
          </p:nvPr>
        </p:nvSpPr>
        <p:spPr>
          <a:xfrm>
            <a:off x="1043631" y="809898"/>
            <a:ext cx="9942716" cy="1554480"/>
          </a:xfrm>
        </p:spPr>
        <p:txBody>
          <a:bodyPr anchor="ctr">
            <a:normAutofit/>
          </a:bodyPr>
          <a:lstStyle/>
          <a:p>
            <a:r>
              <a:rPr lang="en-GB" sz="4800" dirty="0"/>
              <a:t>Demonstrating Rigour</a:t>
            </a:r>
          </a:p>
        </p:txBody>
      </p:sp>
      <p:sp>
        <p:nvSpPr>
          <p:cNvPr id="3" name="Content Placeholder 2">
            <a:extLst>
              <a:ext uri="{FF2B5EF4-FFF2-40B4-BE49-F238E27FC236}">
                <a16:creationId xmlns:a16="http://schemas.microsoft.com/office/drawing/2014/main" id="{6A97E904-47A0-715D-7C77-8405708C60E5}"/>
              </a:ext>
            </a:extLst>
          </p:cNvPr>
          <p:cNvSpPr>
            <a:spLocks noGrp="1"/>
          </p:cNvSpPr>
          <p:nvPr>
            <p:ph idx="1"/>
          </p:nvPr>
        </p:nvSpPr>
        <p:spPr>
          <a:xfrm>
            <a:off x="1045028" y="3017522"/>
            <a:ext cx="9941319" cy="3124658"/>
          </a:xfrm>
        </p:spPr>
        <p:txBody>
          <a:bodyPr anchor="ctr">
            <a:normAutofit/>
          </a:bodyPr>
          <a:lstStyle/>
          <a:p>
            <a:r>
              <a:rPr lang="en-GB" sz="2400"/>
              <a:t>Show supervisors/examiners that you have tested your approach</a:t>
            </a:r>
          </a:p>
          <a:p>
            <a:r>
              <a:rPr lang="en-GB" sz="2400"/>
              <a:t>Demonstrate to ethics committees that your study is feasible </a:t>
            </a:r>
          </a:p>
          <a:p>
            <a:r>
              <a:rPr lang="en-GB" sz="2400"/>
              <a:t>Provide evidence of reflexivity and methodological awareness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870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FD1EB-88B1-564E-9311-497DAFF5AD92}"/>
              </a:ext>
            </a:extLst>
          </p:cNvPr>
          <p:cNvSpPr>
            <a:spLocks noGrp="1"/>
          </p:cNvSpPr>
          <p:nvPr>
            <p:ph type="title" idx="4294967295"/>
          </p:nvPr>
        </p:nvSpPr>
        <p:spPr>
          <a:xfrm>
            <a:off x="1043631" y="809898"/>
            <a:ext cx="9942716" cy="1554480"/>
          </a:xfrm>
        </p:spPr>
        <p:txBody>
          <a:bodyPr anchor="ctr">
            <a:normAutofit/>
          </a:bodyPr>
          <a:lstStyle/>
          <a:p>
            <a:r>
              <a:rPr lang="en-GB" sz="4800"/>
              <a:t>Critical Point</a:t>
            </a:r>
          </a:p>
        </p:txBody>
      </p:sp>
      <p:sp>
        <p:nvSpPr>
          <p:cNvPr id="3" name="Content Placeholder 2">
            <a:extLst>
              <a:ext uri="{FF2B5EF4-FFF2-40B4-BE49-F238E27FC236}">
                <a16:creationId xmlns:a16="http://schemas.microsoft.com/office/drawing/2014/main" id="{E26DBD6F-3C3E-6F5C-3E54-A17E55E3FEB1}"/>
              </a:ext>
            </a:extLst>
          </p:cNvPr>
          <p:cNvSpPr>
            <a:spLocks noGrp="1"/>
          </p:cNvSpPr>
          <p:nvPr>
            <p:ph idx="1"/>
          </p:nvPr>
        </p:nvSpPr>
        <p:spPr>
          <a:xfrm>
            <a:off x="1045028" y="3017522"/>
            <a:ext cx="9941319" cy="3124658"/>
          </a:xfrm>
        </p:spPr>
        <p:txBody>
          <a:bodyPr anchor="ctr">
            <a:normAutofit/>
          </a:bodyPr>
          <a:lstStyle/>
          <a:p>
            <a:r>
              <a:rPr lang="en-GB" sz="2400"/>
              <a:t>Piloting must be documented with great care and detail. </a:t>
            </a:r>
          </a:p>
          <a:p>
            <a:r>
              <a:rPr lang="en-GB" sz="2400"/>
              <a:t>Your documentation of what you learned and changed demonstrates research quality and becomes part of your methodology chapter.</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6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idx="4294967295"/>
          </p:nvPr>
        </p:nvSpPr>
        <p:spPr>
          <a:xfrm>
            <a:off x="838200" y="365125"/>
            <a:ext cx="10515600" cy="1325563"/>
          </a:xfrm>
        </p:spPr>
        <p:txBody>
          <a:bodyPr>
            <a:normAutofit/>
          </a:bodyPr>
          <a:lstStyle/>
          <a:p>
            <a:pPr lvl="0">
              <a:spcBef>
                <a:spcPts val="0"/>
              </a:spcBef>
              <a:defRPr/>
            </a:pPr>
            <a:r>
              <a:rPr lang="en-GB" dirty="0"/>
              <a:t>Vetting, Rehearsing, and Piloting: Three Distinct Processes</a:t>
            </a:r>
            <a:endParaRPr lang="en-US" sz="42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GB" sz="2400" dirty="0"/>
              <a:t>1. VETTING Your Interview Guide Sharing drafts for expert feedback: </a:t>
            </a:r>
          </a:p>
          <a:p>
            <a:r>
              <a:rPr lang="en-GB" sz="2400" dirty="0"/>
              <a:t>Vetting involves sharing multiple drafts of your interview guide with knowledgeable others who can provide: </a:t>
            </a:r>
          </a:p>
          <a:p>
            <a:r>
              <a:rPr lang="en-GB" sz="2400" dirty="0"/>
              <a:t>Technical feedback (wording, sequencing, flow of questions) </a:t>
            </a:r>
          </a:p>
          <a:p>
            <a:r>
              <a:rPr lang="en-GB" sz="2400" dirty="0"/>
              <a:t>Critical feedback (blind spots, assumptions, leading language, deficit framing)</a:t>
            </a:r>
          </a:p>
          <a:p>
            <a:r>
              <a:rPr lang="en-GB" sz="2400" dirty="0"/>
              <a:t>Perspective feedback (cultural sensitivity, accessibility)</a:t>
            </a:r>
            <a:endParaRPr lang="en-US" sz="2200" dirty="0"/>
          </a:p>
        </p:txBody>
      </p:sp>
      <p:sp>
        <p:nvSpPr>
          <p:cNvPr id="7" name="Slide Number Placeholder 6"/>
          <p:cNvSpPr>
            <a:spLocks noGrp="1"/>
          </p:cNvSpPr>
          <p:nvPr>
            <p:ph type="sldNum" sz="quarter" idx="4294967295"/>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36</a:t>
            </a:fld>
            <a:endParaRPr lang="en-US"/>
          </a:p>
        </p:txBody>
      </p:sp>
    </p:spTree>
    <p:extLst>
      <p:ext uri="{BB962C8B-B14F-4D97-AF65-F5344CB8AC3E}">
        <p14:creationId xmlns:p14="http://schemas.microsoft.com/office/powerpoint/2010/main" val="599689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027A2-E5AC-544F-65AE-F7736024D6EB}"/>
              </a:ext>
            </a:extLst>
          </p:cNvPr>
          <p:cNvSpPr>
            <a:spLocks noGrp="1"/>
          </p:cNvSpPr>
          <p:nvPr>
            <p:ph type="title" idx="4294967295"/>
          </p:nvPr>
        </p:nvSpPr>
        <p:spPr>
          <a:xfrm>
            <a:off x="838200" y="365125"/>
            <a:ext cx="10515600" cy="1325563"/>
          </a:xfrm>
        </p:spPr>
        <p:txBody>
          <a:bodyPr/>
          <a:lstStyle/>
          <a:p>
            <a:r>
              <a:rPr lang="en-GB" dirty="0"/>
              <a:t>An iterative process</a:t>
            </a:r>
          </a:p>
        </p:txBody>
      </p:sp>
      <p:sp>
        <p:nvSpPr>
          <p:cNvPr id="3" name="Content Placeholder 2">
            <a:extLst>
              <a:ext uri="{FF2B5EF4-FFF2-40B4-BE49-F238E27FC236}">
                <a16:creationId xmlns:a16="http://schemas.microsoft.com/office/drawing/2014/main" id="{506C4F5A-F9C4-AF79-0656-7AB1CFBF36BE}"/>
              </a:ext>
            </a:extLst>
          </p:cNvPr>
          <p:cNvSpPr>
            <a:spLocks noGrp="1"/>
          </p:cNvSpPr>
          <p:nvPr>
            <p:ph idx="1"/>
          </p:nvPr>
        </p:nvSpPr>
        <p:spPr/>
        <p:txBody>
          <a:bodyPr>
            <a:normAutofit fontScale="92500"/>
          </a:bodyPr>
          <a:lstStyle/>
          <a:p>
            <a:r>
              <a:rPr lang="en-GB" dirty="0"/>
              <a:t>Share your first draft with 2-3 experienced researchers or peers</a:t>
            </a:r>
          </a:p>
          <a:p>
            <a:r>
              <a:rPr lang="en-GB" dirty="0"/>
              <a:t>Revise based on their integrated feedback, then share again</a:t>
            </a:r>
          </a:p>
          <a:p>
            <a:r>
              <a:rPr lang="en-GB" dirty="0"/>
              <a:t>Continue until your guide has been thoroughly challenged and improved</a:t>
            </a:r>
          </a:p>
          <a:p>
            <a:r>
              <a:rPr lang="en-GB" dirty="0"/>
              <a:t>Why this matters: The quality of your interview guide directly shapes the quality of your data, which determines what you can achieve in your analysis and findings. </a:t>
            </a:r>
          </a:p>
          <a:p>
            <a:r>
              <a:rPr lang="en-GB" dirty="0"/>
              <a:t>Poor questions = poor data = limited analysis. </a:t>
            </a:r>
          </a:p>
          <a:p>
            <a:r>
              <a:rPr lang="en-GB" dirty="0"/>
              <a:t>Who to ask: Your supervisor, peers in your cohort, researchers who use similar methods, or professionals who work with your participant population.</a:t>
            </a:r>
          </a:p>
        </p:txBody>
      </p:sp>
    </p:spTree>
    <p:extLst>
      <p:ext uri="{BB962C8B-B14F-4D97-AF65-F5344CB8AC3E}">
        <p14:creationId xmlns:p14="http://schemas.microsoft.com/office/powerpoint/2010/main" val="27707656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A521-3912-E5DC-28C4-63843C5B7506}"/>
              </a:ext>
            </a:extLst>
          </p:cNvPr>
          <p:cNvSpPr>
            <a:spLocks noGrp="1"/>
          </p:cNvSpPr>
          <p:nvPr>
            <p:ph type="title" idx="4294967295"/>
          </p:nvPr>
        </p:nvSpPr>
        <p:spPr>
          <a:xfrm>
            <a:off x="838200" y="365125"/>
            <a:ext cx="10515600" cy="1325563"/>
          </a:xfrm>
        </p:spPr>
        <p:txBody>
          <a:bodyPr/>
          <a:lstStyle/>
          <a:p>
            <a:r>
              <a:rPr lang="en-GB" dirty="0"/>
              <a:t>Practicing your approach</a:t>
            </a:r>
          </a:p>
        </p:txBody>
      </p:sp>
      <p:sp>
        <p:nvSpPr>
          <p:cNvPr id="3" name="Content Placeholder 2">
            <a:extLst>
              <a:ext uri="{FF2B5EF4-FFF2-40B4-BE49-F238E27FC236}">
                <a16:creationId xmlns:a16="http://schemas.microsoft.com/office/drawing/2014/main" id="{195B1BD0-3B3A-8AF9-23E7-CEC1E71EA791}"/>
              </a:ext>
            </a:extLst>
          </p:cNvPr>
          <p:cNvSpPr>
            <a:spLocks noGrp="1"/>
          </p:cNvSpPr>
          <p:nvPr>
            <p:ph idx="1"/>
          </p:nvPr>
        </p:nvSpPr>
        <p:spPr/>
        <p:txBody>
          <a:bodyPr>
            <a:normAutofit/>
          </a:bodyPr>
          <a:lstStyle/>
          <a:p>
            <a:r>
              <a:rPr lang="en-GB" dirty="0"/>
              <a:t>Rehearsing means practising your interview guide with a friend, colleague, or fellow doctoral student - NOT with your actual target population. </a:t>
            </a:r>
          </a:p>
          <a:p>
            <a:r>
              <a:rPr lang="en-GB" dirty="0"/>
              <a:t>This helps you: </a:t>
            </a:r>
          </a:p>
          <a:p>
            <a:r>
              <a:rPr lang="en-GB" dirty="0"/>
              <a:t>Check the flow and clarity of questions </a:t>
            </a:r>
          </a:p>
          <a:p>
            <a:r>
              <a:rPr lang="en-GB" dirty="0"/>
              <a:t>Test the sequencing and timing </a:t>
            </a:r>
          </a:p>
          <a:p>
            <a:r>
              <a:rPr lang="en-GB" dirty="0"/>
              <a:t>Practice your interviewing style and technique </a:t>
            </a:r>
          </a:p>
          <a:p>
            <a:r>
              <a:rPr lang="en-GB" dirty="0"/>
              <a:t>Become comfortable with the interview process</a:t>
            </a:r>
          </a:p>
        </p:txBody>
      </p:sp>
    </p:spTree>
    <p:extLst>
      <p:ext uri="{BB962C8B-B14F-4D97-AF65-F5344CB8AC3E}">
        <p14:creationId xmlns:p14="http://schemas.microsoft.com/office/powerpoint/2010/main" val="2407530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DAC46-0064-A99E-9DCC-733E122E93CD}"/>
              </a:ext>
            </a:extLst>
          </p:cNvPr>
          <p:cNvSpPr>
            <a:spLocks noGrp="1"/>
          </p:cNvSpPr>
          <p:nvPr>
            <p:ph type="title" idx="4294967295"/>
          </p:nvPr>
        </p:nvSpPr>
        <p:spPr>
          <a:xfrm>
            <a:off x="838200" y="365125"/>
            <a:ext cx="10515600" cy="1325563"/>
          </a:xfrm>
        </p:spPr>
        <p:txBody>
          <a:bodyPr/>
          <a:lstStyle/>
          <a:p>
            <a:r>
              <a:rPr lang="en-GB" dirty="0"/>
              <a:t>Mock interviews</a:t>
            </a:r>
          </a:p>
        </p:txBody>
      </p:sp>
      <p:sp>
        <p:nvSpPr>
          <p:cNvPr id="3" name="Content Placeholder 2">
            <a:extLst>
              <a:ext uri="{FF2B5EF4-FFF2-40B4-BE49-F238E27FC236}">
                <a16:creationId xmlns:a16="http://schemas.microsoft.com/office/drawing/2014/main" id="{01C5A6B5-0600-6275-A731-787F47B731FA}"/>
              </a:ext>
            </a:extLst>
          </p:cNvPr>
          <p:cNvSpPr>
            <a:spLocks noGrp="1"/>
          </p:cNvSpPr>
          <p:nvPr>
            <p:ph idx="1"/>
          </p:nvPr>
        </p:nvSpPr>
        <p:spPr/>
        <p:txBody>
          <a:bodyPr>
            <a:normAutofit fontScale="92500" lnSpcReduction="10000"/>
          </a:bodyPr>
          <a:lstStyle/>
          <a:p>
            <a:r>
              <a:rPr lang="en-GB" dirty="0"/>
              <a:t>Rehearsing involves conducting mock interviews where you practice: - Your opening (building rapport, explaining the study) </a:t>
            </a:r>
          </a:p>
          <a:p>
            <a:r>
              <a:rPr lang="en-GB" dirty="0"/>
              <a:t>Your main questions and follow-up probes </a:t>
            </a:r>
          </a:p>
          <a:p>
            <a:r>
              <a:rPr lang="en-GB" dirty="0"/>
              <a:t>Your use of silence and active listening </a:t>
            </a:r>
          </a:p>
          <a:p>
            <a:r>
              <a:rPr lang="en-GB" dirty="0"/>
              <a:t>Your closing (debriefing, thanking, next steps) </a:t>
            </a:r>
          </a:p>
          <a:p>
            <a:r>
              <a:rPr lang="en-GB" dirty="0"/>
              <a:t>Important distinction: Rehearsing does NOT involve collecting or analysing actual research data. The purpose is to practice the process and refine the guide, not to generate findings. </a:t>
            </a:r>
          </a:p>
          <a:p>
            <a:r>
              <a:rPr lang="en-GB" dirty="0"/>
              <a:t>Benefits: Multiple rehearsal sessions help you become increasingly confident with both the guide itself and the interviewing process. You'll develop a natural conversational style rather than rigidly reading questions.</a:t>
            </a:r>
          </a:p>
        </p:txBody>
      </p:sp>
    </p:spTree>
    <p:extLst>
      <p:ext uri="{BB962C8B-B14F-4D97-AF65-F5344CB8AC3E}">
        <p14:creationId xmlns:p14="http://schemas.microsoft.com/office/powerpoint/2010/main" val="1769903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F4E6A-F04B-42FD-619B-E3ACB0343770}"/>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PILOTING Your Interview Approach Conducting actual data collection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2AEE0C-74A2-8E3D-44B1-FD6184266AE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Piloting involves conducting real interviews with participants from (or very similar to) your target population</a:t>
            </a:r>
          </a:p>
          <a:p>
            <a:r>
              <a:rPr lang="en-US"/>
              <a:t>This generates actual data that drives evidence-based changes to your study design</a:t>
            </a:r>
          </a:p>
          <a:p>
            <a:r>
              <a:rPr lang="en-US"/>
              <a:t>Key purposes</a:t>
            </a:r>
          </a:p>
          <a:p>
            <a:pPr lvl="1"/>
            <a:r>
              <a:rPr lang="en-US"/>
              <a:t>Examine whether the data addresses your research questions </a:t>
            </a:r>
          </a:p>
          <a:p>
            <a:pPr lvl="1"/>
            <a:r>
              <a:rPr lang="en-US"/>
              <a:t>Identify patterns in participant responses</a:t>
            </a:r>
          </a:p>
          <a:p>
            <a:pPr lvl="1"/>
            <a:r>
              <a:rPr lang="en-US"/>
              <a:t>Discover unexpected issues or opportunities </a:t>
            </a:r>
          </a:p>
          <a:p>
            <a:pPr lvl="1"/>
            <a:r>
              <a:rPr lang="en-US"/>
              <a:t>Test the entire research process from recruitment to analysis</a:t>
            </a:r>
          </a:p>
        </p:txBody>
      </p:sp>
    </p:spTree>
    <p:extLst>
      <p:ext uri="{BB962C8B-B14F-4D97-AF65-F5344CB8AC3E}">
        <p14:creationId xmlns:p14="http://schemas.microsoft.com/office/powerpoint/2010/main" val="200547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548B8-2DA7-380C-87A1-86EF39817A73}"/>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Using pilot data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9CC59D-786C-0642-FBBC-2F5C482DB08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Whether you can include pilot data in your final dataset depends on how significantly you change your approach. </a:t>
            </a:r>
          </a:p>
          <a:p>
            <a:r>
              <a:rPr lang="en-US"/>
              <a:t>If you make major revisions to your interview guide or approach, the pilot data may not be comparable to your main study data. </a:t>
            </a:r>
          </a:p>
          <a:p>
            <a:r>
              <a:rPr lang="en-US"/>
              <a:t>The goal is NOT to answer your research questions in the pilot - the goal is to ensure your method is capable of generating the data you need to answer those questions in your main study.</a:t>
            </a:r>
          </a:p>
        </p:txBody>
      </p:sp>
    </p:spTree>
    <p:extLst>
      <p:ext uri="{BB962C8B-B14F-4D97-AF65-F5344CB8AC3E}">
        <p14:creationId xmlns:p14="http://schemas.microsoft.com/office/powerpoint/2010/main" val="3888766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B6A4-1570-D03C-7199-21861252DB7D}"/>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Analysing Your Pilot Study Results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42DE12-8B24-E99C-D60A-C63CE811BFD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After conducting your pilot interviews, systematically analyse: Question Performance: </a:t>
            </a:r>
          </a:p>
          <a:p>
            <a:r>
              <a:rPr lang="en-US"/>
              <a:t>Were there similar responses or confusion about specific questions? -</a:t>
            </a:r>
          </a:p>
          <a:p>
            <a:r>
              <a:rPr lang="en-US"/>
              <a:t>Did particular questions need clarification across multiple pilot interviews? </a:t>
            </a:r>
          </a:p>
          <a:p>
            <a:r>
              <a:rPr lang="en-US"/>
              <a:t>Were there issues with flow or sequencing?</a:t>
            </a:r>
          </a:p>
          <a:p>
            <a:r>
              <a:rPr lang="en-US"/>
              <a:t> Did you ask appropriate follow-up questions, or too many/too few?</a:t>
            </a:r>
          </a:p>
          <a:p>
            <a:r>
              <a:rPr lang="en-US"/>
              <a:t>What unexpected themes or issues emerged? Documenting your learning:</a:t>
            </a:r>
          </a:p>
        </p:txBody>
      </p:sp>
    </p:spTree>
    <p:extLst>
      <p:ext uri="{BB962C8B-B14F-4D97-AF65-F5344CB8AC3E}">
        <p14:creationId xmlns:p14="http://schemas.microsoft.com/office/powerpoint/2010/main" val="19770633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5BC5A2-F378-48CF-43E8-C4C89E33B4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EA0E9-BDDE-F951-4208-DD3918BBE806}"/>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4100" kern="1200">
                <a:solidFill>
                  <a:srgbClr val="FFFFFF"/>
                </a:solidFill>
                <a:latin typeface="+mj-lt"/>
                <a:ea typeface="+mj-ea"/>
                <a:cs typeface="+mj-cs"/>
              </a:rPr>
              <a:t>Analysing Documenting your learning: Your Pilot Study Results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0BB3CA-6176-CC41-38D7-86C12FC910A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You must carefully document: - How you structured the pilot process - Specific problems you identified - Exact changes you made and why - How these changes strengthen your research design </a:t>
            </a:r>
          </a:p>
        </p:txBody>
      </p:sp>
    </p:spTree>
    <p:extLst>
      <p:ext uri="{BB962C8B-B14F-4D97-AF65-F5344CB8AC3E}">
        <p14:creationId xmlns:p14="http://schemas.microsoft.com/office/powerpoint/2010/main" val="1123158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DCA522C-C24E-A5B2-9CF9-D7AC45AA801E}"/>
              </a:ext>
            </a:extLst>
          </p:cNvPr>
          <p:cNvSpPr>
            <a:spLocks noGrp="1"/>
          </p:cNvSpPr>
          <p:nvPr>
            <p:ph type="title"/>
          </p:nvPr>
        </p:nvSpPr>
        <p:spPr>
          <a:xfrm>
            <a:off x="686834" y="1153572"/>
            <a:ext cx="3200400" cy="4461163"/>
          </a:xfrm>
        </p:spPr>
        <p:txBody>
          <a:bodyPr>
            <a:normAutofit/>
          </a:bodyPr>
          <a:lstStyle/>
          <a:p>
            <a:r>
              <a:rPr lang="en-US">
                <a:solidFill>
                  <a:srgbClr val="FFFFFF"/>
                </a:solidFill>
              </a:rPr>
              <a:t>The Role of Memoing</a:t>
            </a:r>
            <a:endParaRPr lang="en-GB">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67D0BB03-DEE4-6695-C6EE-8E92AB8E1BB9}"/>
              </a:ext>
            </a:extLst>
          </p:cNvPr>
          <p:cNvSpPr>
            <a:spLocks noGrp="1"/>
          </p:cNvSpPr>
          <p:nvPr>
            <p:ph idx="1"/>
          </p:nvPr>
        </p:nvSpPr>
        <p:spPr>
          <a:xfrm>
            <a:off x="4447308" y="591344"/>
            <a:ext cx="6906491" cy="5585619"/>
          </a:xfrm>
        </p:spPr>
        <p:txBody>
          <a:bodyPr anchor="ctr">
            <a:normAutofit/>
          </a:bodyPr>
          <a:lstStyle/>
          <a:p>
            <a:r>
              <a:rPr lang="en-US" dirty="0" err="1"/>
              <a:t>Memoing</a:t>
            </a:r>
            <a:r>
              <a:rPr lang="en-US" dirty="0"/>
              <a:t> - keeping detailed reflective notes throughout the research process - is essential in qualitative research and critical during pilot studies. </a:t>
            </a:r>
          </a:p>
          <a:p>
            <a:pPr marL="0" indent="0">
              <a:buNone/>
            </a:pPr>
            <a:endParaRPr lang="en-GB" dirty="0"/>
          </a:p>
        </p:txBody>
      </p:sp>
    </p:spTree>
    <p:extLst>
      <p:ext uri="{BB962C8B-B14F-4D97-AF65-F5344CB8AC3E}">
        <p14:creationId xmlns:p14="http://schemas.microsoft.com/office/powerpoint/2010/main" val="3647057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74F97-B1F2-FB79-6688-6EAF5814ED13}"/>
              </a:ext>
            </a:extLst>
          </p:cNvPr>
          <p:cNvSpPr>
            <a:spLocks noGrp="1"/>
          </p:cNvSpPr>
          <p:nvPr>
            <p:ph type="title"/>
          </p:nvPr>
        </p:nvSpPr>
        <p:spPr>
          <a:xfrm>
            <a:off x="686834" y="1153572"/>
            <a:ext cx="3200400" cy="4461163"/>
          </a:xfrm>
        </p:spPr>
        <p:txBody>
          <a:bodyPr>
            <a:normAutofit/>
          </a:bodyPr>
          <a:lstStyle/>
          <a:p>
            <a:r>
              <a:rPr lang="en-GB">
                <a:solidFill>
                  <a:srgbClr val="FFFFFF"/>
                </a:solidFill>
              </a:rPr>
              <a:t>WE WILL COME BACK TO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51EABB-6734-D2FD-A7B8-5183D89821B0}"/>
              </a:ext>
            </a:extLst>
          </p:cNvPr>
          <p:cNvSpPr>
            <a:spLocks noGrp="1"/>
          </p:cNvSpPr>
          <p:nvPr>
            <p:ph idx="1"/>
          </p:nvPr>
        </p:nvSpPr>
        <p:spPr>
          <a:xfrm>
            <a:off x="4447308" y="591344"/>
            <a:ext cx="6906491" cy="5585619"/>
          </a:xfrm>
        </p:spPr>
        <p:txBody>
          <a:bodyPr anchor="ctr">
            <a:normAutofit/>
          </a:bodyPr>
          <a:lstStyle/>
          <a:p>
            <a:r>
              <a:rPr lang="en-US" dirty="0"/>
              <a:t>During pilot interviews, memo about: </a:t>
            </a:r>
          </a:p>
          <a:p>
            <a:r>
              <a:rPr lang="en-US" dirty="0"/>
              <a:t>✓ Your own assumptions and reactions </a:t>
            </a:r>
          </a:p>
          <a:p>
            <a:r>
              <a:rPr lang="en-US" dirty="0"/>
              <a:t>✓ Participant responses that surprised you</a:t>
            </a:r>
          </a:p>
          <a:p>
            <a:r>
              <a:rPr lang="en-US" dirty="0"/>
              <a:t>✓ Questions that worked well or poorly </a:t>
            </a:r>
          </a:p>
          <a:p>
            <a:r>
              <a:rPr lang="en-US" dirty="0"/>
              <a:t>✓ Rapport-building approaches that were effective </a:t>
            </a:r>
          </a:p>
          <a:p>
            <a:r>
              <a:rPr lang="en-US" dirty="0"/>
              <a:t>✓ Technical or practical issues (recording, location, timing) </a:t>
            </a:r>
          </a:p>
          <a:p>
            <a:r>
              <a:rPr lang="en-US" dirty="0"/>
              <a:t>✓ Ideas for revisions and why</a:t>
            </a:r>
            <a:endParaRPr lang="en-GB" dirty="0"/>
          </a:p>
        </p:txBody>
      </p:sp>
    </p:spTree>
    <p:extLst>
      <p:ext uri="{BB962C8B-B14F-4D97-AF65-F5344CB8AC3E}">
        <p14:creationId xmlns:p14="http://schemas.microsoft.com/office/powerpoint/2010/main" val="3239014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1B363-86C5-45EA-24F1-D0CA460247EC}"/>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memo:</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8A4583-8813-7944-FEE6-F61C60229D29}"/>
              </a:ext>
            </a:extLst>
          </p:cNvPr>
          <p:cNvSpPr>
            <a:spLocks noGrp="1"/>
          </p:cNvSpPr>
          <p:nvPr>
            <p:ph idx="1"/>
          </p:nvPr>
        </p:nvSpPr>
        <p:spPr>
          <a:xfrm>
            <a:off x="4447308" y="591344"/>
            <a:ext cx="6906491" cy="5585619"/>
          </a:xfrm>
        </p:spPr>
        <p:txBody>
          <a:bodyPr anchor="ctr">
            <a:normAutofit/>
          </a:bodyPr>
          <a:lstStyle/>
          <a:p>
            <a:r>
              <a:rPr lang="en-US" dirty="0"/>
              <a:t>"Participant 2 became animated when discussing team conflicts but gave minimal responses about '</a:t>
            </a:r>
            <a:r>
              <a:rPr lang="en-US" dirty="0" err="1"/>
              <a:t>organisational</a:t>
            </a:r>
            <a:r>
              <a:rPr lang="en-US" dirty="0"/>
              <a:t> culture' - too abstract? Need to ground questions in concrete scenarios and specific examples." </a:t>
            </a:r>
          </a:p>
          <a:p>
            <a:r>
              <a:rPr lang="en-US" dirty="0"/>
              <a:t>Your pilot memos provide evidence of reflexivity and </a:t>
            </a:r>
            <a:r>
              <a:rPr lang="en-US" dirty="0" err="1"/>
              <a:t>rigour</a:t>
            </a:r>
            <a:r>
              <a:rPr lang="en-US" dirty="0"/>
              <a:t> in your thesis methodology chapter.</a:t>
            </a:r>
          </a:p>
          <a:p>
            <a:endParaRPr lang="en-GB" dirty="0"/>
          </a:p>
        </p:txBody>
      </p:sp>
    </p:spTree>
    <p:extLst>
      <p:ext uri="{BB962C8B-B14F-4D97-AF65-F5344CB8AC3E}">
        <p14:creationId xmlns:p14="http://schemas.microsoft.com/office/powerpoint/2010/main" val="7663204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CC4BB-2EF4-3B5B-5471-E51338BB602F}"/>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Systematic Approach to Vetting Your Interview Guide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E7E5A-A8B5-A2FA-9E9C-D7E8AD58248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The vetting process ensures your interview guide is robust before you pilot it: </a:t>
            </a:r>
          </a:p>
          <a:p>
            <a:r>
              <a:rPr lang="en-US" dirty="0"/>
              <a:t>Step 1: Develop a solid working draft </a:t>
            </a:r>
          </a:p>
          <a:p>
            <a:r>
              <a:rPr lang="en-US" dirty="0"/>
              <a:t>Base questions on your conceptual framework </a:t>
            </a:r>
          </a:p>
          <a:p>
            <a:r>
              <a:rPr lang="en-US" dirty="0"/>
              <a:t>Ensure alignment with research questions</a:t>
            </a:r>
          </a:p>
          <a:p>
            <a:r>
              <a:rPr lang="en-US" dirty="0"/>
              <a:t>Include main questions and potential probes</a:t>
            </a:r>
          </a:p>
          <a:p>
            <a:r>
              <a:rPr lang="en-US" dirty="0"/>
              <a:t>Consider sequencing (general to specific, easy to sensitive)</a:t>
            </a:r>
          </a:p>
        </p:txBody>
      </p:sp>
    </p:spTree>
    <p:extLst>
      <p:ext uri="{BB962C8B-B14F-4D97-AF65-F5344CB8AC3E}">
        <p14:creationId xmlns:p14="http://schemas.microsoft.com/office/powerpoint/2010/main" val="2883769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D4315F-33BA-3BAA-937E-73052E28DA2C}"/>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2BDFA-3EE6-B448-A6C6-694FAAF14BE0}"/>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3700" kern="1200">
                <a:solidFill>
                  <a:srgbClr val="FFFFFF"/>
                </a:solidFill>
                <a:latin typeface="+mj-lt"/>
                <a:ea typeface="+mj-ea"/>
                <a:cs typeface="+mj-cs"/>
              </a:rPr>
              <a:t>2: Share with 2-3 knowledgeable reviewers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3A793DF-79D7-6326-06E0-E7171D3B021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Choose people with qualitative research experience </a:t>
            </a:r>
          </a:p>
          <a:p>
            <a:r>
              <a:rPr lang="en-US" dirty="0"/>
              <a:t>Include someone familiar with your participant population if possible </a:t>
            </a:r>
          </a:p>
          <a:p>
            <a:r>
              <a:rPr lang="en-US" dirty="0"/>
              <a:t>Provide context: your research questions, paradigm, methodology</a:t>
            </a:r>
          </a:p>
        </p:txBody>
      </p:sp>
    </p:spTree>
    <p:extLst>
      <p:ext uri="{BB962C8B-B14F-4D97-AF65-F5344CB8AC3E}">
        <p14:creationId xmlns:p14="http://schemas.microsoft.com/office/powerpoint/2010/main" val="35808910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E33D4-5E29-A292-0167-D1619EB56B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AFA98-44B4-E12E-B6EC-8D4A6EE4FBAA}"/>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4100" kern="1200">
                <a:solidFill>
                  <a:srgbClr val="FFFFFF"/>
                </a:solidFill>
                <a:latin typeface="+mj-lt"/>
                <a:ea typeface="+mj-ea"/>
                <a:cs typeface="+mj-cs"/>
              </a:rPr>
              <a:t>Step 3: Gather and integrate feedback tic Approach to Vetting Your Interview Guide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8751CE-E63C-47A3-1BC0-2772B9A2534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Look for patterns across reviewers </a:t>
            </a:r>
          </a:p>
          <a:p>
            <a:r>
              <a:rPr lang="en-US"/>
              <a:t>Record their suggestions (audio if possible) </a:t>
            </a:r>
          </a:p>
          <a:p>
            <a:r>
              <a:rPr lang="en-US"/>
              <a:t>Note contradictory feedback for discussion with supervisor </a:t>
            </a:r>
          </a:p>
          <a:p>
            <a:r>
              <a:rPr lang="en-US"/>
              <a:t>Consider cultural and accessibility issues raised</a:t>
            </a:r>
          </a:p>
        </p:txBody>
      </p:sp>
    </p:spTree>
    <p:extLst>
      <p:ext uri="{BB962C8B-B14F-4D97-AF65-F5344CB8AC3E}">
        <p14:creationId xmlns:p14="http://schemas.microsoft.com/office/powerpoint/2010/main" val="3267622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0201CB8-2D6D-F180-6ADC-358A200A6CB6}"/>
              </a:ext>
            </a:extLst>
          </p:cNvPr>
          <p:cNvSpPr>
            <a:spLocks noGrp="1"/>
          </p:cNvSpPr>
          <p:nvPr>
            <p:ph type="title"/>
          </p:nvPr>
        </p:nvSpPr>
        <p:spPr>
          <a:xfrm>
            <a:off x="686834" y="1153572"/>
            <a:ext cx="3200400" cy="4461163"/>
          </a:xfrm>
        </p:spPr>
        <p:txBody>
          <a:bodyPr>
            <a:normAutofit/>
          </a:bodyPr>
          <a:lstStyle/>
          <a:p>
            <a:r>
              <a:rPr lang="en-US">
                <a:solidFill>
                  <a:srgbClr val="FFFFFF"/>
                </a:solidFill>
              </a:rPr>
              <a:t>Step 4: Revise and re-vet if needed</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039A943-3128-E631-BCED-12D6945AAF93}"/>
              </a:ext>
            </a:extLst>
          </p:cNvPr>
          <p:cNvSpPr>
            <a:spLocks noGrp="1"/>
          </p:cNvSpPr>
          <p:nvPr>
            <p:ph idx="1"/>
          </p:nvPr>
        </p:nvSpPr>
        <p:spPr>
          <a:xfrm>
            <a:off x="4447308" y="591344"/>
            <a:ext cx="6906491" cy="5585619"/>
          </a:xfrm>
        </p:spPr>
        <p:txBody>
          <a:bodyPr anchor="ctr">
            <a:normAutofit/>
          </a:bodyPr>
          <a:lstStyle/>
          <a:p>
            <a:r>
              <a:rPr lang="en-US" dirty="0"/>
              <a:t>Make substantial revisions based on feedback </a:t>
            </a:r>
          </a:p>
          <a:p>
            <a:r>
              <a:rPr lang="en-US" dirty="0"/>
              <a:t>If changes are significant, consider a second round of vetting</a:t>
            </a:r>
          </a:p>
          <a:p>
            <a:r>
              <a:rPr lang="en-US" dirty="0"/>
              <a:t>Document all major changes and rationale</a:t>
            </a:r>
            <a:endParaRPr lang="en-GB" dirty="0"/>
          </a:p>
        </p:txBody>
      </p:sp>
    </p:spTree>
    <p:extLst>
      <p:ext uri="{BB962C8B-B14F-4D97-AF65-F5344CB8AC3E}">
        <p14:creationId xmlns:p14="http://schemas.microsoft.com/office/powerpoint/2010/main" val="32010638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D298B-42F8-26EC-760F-BE9C130CD5EA}"/>
              </a:ext>
            </a:extLst>
          </p:cNvPr>
          <p:cNvSpPr>
            <a:spLocks noGrp="1"/>
          </p:cNvSpPr>
          <p:nvPr>
            <p:ph type="title"/>
          </p:nvPr>
        </p:nvSpPr>
        <p:spPr>
          <a:xfrm>
            <a:off x="686834" y="1153572"/>
            <a:ext cx="3200400" cy="4461163"/>
          </a:xfrm>
        </p:spPr>
        <p:txBody>
          <a:bodyPr>
            <a:normAutofit/>
          </a:bodyPr>
          <a:lstStyle/>
          <a:p>
            <a:r>
              <a:rPr lang="en-US">
                <a:solidFill>
                  <a:srgbClr val="FFFFFF"/>
                </a:solidFill>
              </a:rPr>
              <a:t>Step 5: Rehearse before piloting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E73BF7-EBA6-CD98-4659-447B9DA905AC}"/>
              </a:ext>
            </a:extLst>
          </p:cNvPr>
          <p:cNvSpPr>
            <a:spLocks noGrp="1"/>
          </p:cNvSpPr>
          <p:nvPr>
            <p:ph idx="1"/>
          </p:nvPr>
        </p:nvSpPr>
        <p:spPr>
          <a:xfrm>
            <a:off x="4447308" y="591344"/>
            <a:ext cx="6906491" cy="5585619"/>
          </a:xfrm>
        </p:spPr>
        <p:txBody>
          <a:bodyPr anchor="ctr">
            <a:normAutofit/>
          </a:bodyPr>
          <a:lstStyle/>
          <a:p>
            <a:r>
              <a:rPr lang="en-US" dirty="0"/>
              <a:t>Practice with non-participants </a:t>
            </a:r>
          </a:p>
          <a:p>
            <a:r>
              <a:rPr lang="en-US" dirty="0"/>
              <a:t>Refine your delivery and timing </a:t>
            </a:r>
          </a:p>
          <a:p>
            <a:r>
              <a:rPr lang="en-US" dirty="0"/>
              <a:t>Build confidence in your approach </a:t>
            </a:r>
          </a:p>
          <a:p>
            <a:r>
              <a:rPr lang="en-US" dirty="0"/>
              <a:t>Only after thorough vetting and rehearsal should you proceed to pilot interviews with actual participants.</a:t>
            </a:r>
            <a:endParaRPr lang="en-GB" dirty="0"/>
          </a:p>
        </p:txBody>
      </p:sp>
    </p:spTree>
    <p:extLst>
      <p:ext uri="{BB962C8B-B14F-4D97-AF65-F5344CB8AC3E}">
        <p14:creationId xmlns:p14="http://schemas.microsoft.com/office/powerpoint/2010/main" val="37312250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976A8-0C7F-AEDB-3907-CB4B299DFBFA}"/>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Common Problems and Pitfalls with Pilot Studies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57945E-85EC-89DA-9F0E-026780B434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dirty="0"/>
              <a:t>1. Over-interpreting pilot data Making inaccurate predictions or drawing conclusions from pilot data is a serious error.</a:t>
            </a:r>
          </a:p>
          <a:p>
            <a:r>
              <a:rPr lang="en-US" sz="1800" dirty="0"/>
              <a:t> Remember: - Pilot studies test FEASIBILITY, not hypotheses - Small pilot samples cannot support </a:t>
            </a:r>
            <a:r>
              <a:rPr lang="en-US" sz="1800" dirty="0" err="1"/>
              <a:t>generalisable</a:t>
            </a:r>
            <a:r>
              <a:rPr lang="en-US" sz="1800" dirty="0"/>
              <a:t> findings </a:t>
            </a:r>
          </a:p>
          <a:p>
            <a:r>
              <a:rPr lang="en-US" sz="1800" dirty="0"/>
              <a:t>The purpose is to refine your method, not to answer your research questions </a:t>
            </a:r>
          </a:p>
          <a:p>
            <a:r>
              <a:rPr lang="en-US" sz="1800" dirty="0"/>
              <a:t>Therefore: Resist the temptation to report "preliminary findings" from your pilot. Focus instead on what you learned about your methodology.</a:t>
            </a:r>
          </a:p>
          <a:p>
            <a:r>
              <a:rPr lang="en-US" sz="1800" dirty="0"/>
              <a:t> 2. Under-documenting the pilot process - Failing to record what</a:t>
            </a:r>
          </a:p>
        </p:txBody>
      </p:sp>
    </p:spTree>
    <p:extLst>
      <p:ext uri="{BB962C8B-B14F-4D97-AF65-F5344CB8AC3E}">
        <p14:creationId xmlns:p14="http://schemas.microsoft.com/office/powerpoint/2010/main" val="37843554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06BDB9-16B8-4F13-8AA3-B65620CBEA3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23">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F1A709-3747-E465-66C0-B9CFCC2450DA}"/>
              </a:ext>
            </a:extLst>
          </p:cNvPr>
          <p:cNvSpPr>
            <a:spLocks noGrp="1"/>
          </p:cNvSpPr>
          <p:nvPr>
            <p:ph type="title" idx="4294967295"/>
          </p:nvPr>
        </p:nvSpPr>
        <p:spPr>
          <a:xfrm>
            <a:off x="4038600" y="1939159"/>
            <a:ext cx="7644627" cy="2751086"/>
          </a:xfrm>
        </p:spPr>
        <p:txBody>
          <a:bodyPr vert="horz" lIns="91440" tIns="45720" rIns="91440" bIns="45720" rtlCol="0" anchor="b">
            <a:normAutofit/>
          </a:bodyPr>
          <a:lstStyle/>
          <a:p>
            <a:pPr algn="r"/>
            <a:r>
              <a:rPr lang="en-US" sz="4700" kern="1200">
                <a:solidFill>
                  <a:schemeClr val="tx1"/>
                </a:solidFill>
                <a:latin typeface="+mj-lt"/>
                <a:ea typeface="+mj-ea"/>
                <a:cs typeface="+mj-cs"/>
              </a:rPr>
              <a:t>Commo Failing to record what you learned and what you changed n Problems and Pitfalls with Pilot Studies</a:t>
            </a:r>
          </a:p>
        </p:txBody>
      </p:sp>
      <p:sp>
        <p:nvSpPr>
          <p:cNvPr id="3" name="Content Placeholder 2">
            <a:extLst>
              <a:ext uri="{FF2B5EF4-FFF2-40B4-BE49-F238E27FC236}">
                <a16:creationId xmlns:a16="http://schemas.microsoft.com/office/drawing/2014/main" id="{9913F580-2A87-70D1-7517-0273CA468762}"/>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Not explaining WHY changes were made - Inadequate justification for methodological decisions</a:t>
            </a:r>
          </a:p>
        </p:txBody>
      </p:sp>
    </p:spTree>
    <p:extLst>
      <p:ext uri="{BB962C8B-B14F-4D97-AF65-F5344CB8AC3E}">
        <p14:creationId xmlns:p14="http://schemas.microsoft.com/office/powerpoint/2010/main" val="30774125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9BBFD6F-8687-310A-3BE9-072AEC1A994B}"/>
              </a:ext>
            </a:extLst>
          </p:cNvPr>
          <p:cNvSpPr>
            <a:spLocks noGrp="1"/>
          </p:cNvSpPr>
          <p:nvPr>
            <p:ph type="title"/>
          </p:nvPr>
        </p:nvSpPr>
        <p:spPr>
          <a:xfrm>
            <a:off x="686834" y="1153572"/>
            <a:ext cx="3200400" cy="4461163"/>
          </a:xfrm>
        </p:spPr>
        <p:txBody>
          <a:bodyPr>
            <a:normAutofit/>
          </a:bodyPr>
          <a:lstStyle/>
          <a:p>
            <a:r>
              <a:rPr lang="en-US">
                <a:solidFill>
                  <a:srgbClr val="FFFFFF"/>
                </a:solidFill>
              </a:rPr>
              <a:t>3. Insufficient diversity in pilot sample </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72C67389-EE6E-CB88-725B-86A6F7FE1C7C}"/>
              </a:ext>
            </a:extLst>
          </p:cNvPr>
          <p:cNvSpPr>
            <a:spLocks noGrp="1"/>
          </p:cNvSpPr>
          <p:nvPr>
            <p:ph idx="1"/>
          </p:nvPr>
        </p:nvSpPr>
        <p:spPr>
          <a:xfrm>
            <a:off x="4447308" y="591344"/>
            <a:ext cx="6906491" cy="5585619"/>
          </a:xfrm>
        </p:spPr>
        <p:txBody>
          <a:bodyPr anchor="ctr">
            <a:normAutofit/>
          </a:bodyPr>
          <a:lstStyle/>
          <a:p>
            <a:r>
              <a:rPr lang="en-US" dirty="0"/>
              <a:t>All pilot participants too similar to each other - Not representing the range of perspectives in your target population - Missing key characteristics that might affect how questions are understood</a:t>
            </a:r>
            <a:endParaRPr lang="en-GB" dirty="0"/>
          </a:p>
        </p:txBody>
      </p:sp>
    </p:spTree>
    <p:extLst>
      <p:ext uri="{BB962C8B-B14F-4D97-AF65-F5344CB8AC3E}">
        <p14:creationId xmlns:p14="http://schemas.microsoft.com/office/powerpoint/2010/main" val="3036645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83A5D-A320-6DEB-91D2-9DE27024D3E2}"/>
              </a:ext>
            </a:extLst>
          </p:cNvPr>
          <p:cNvSpPr>
            <a:spLocks noGrp="1"/>
          </p:cNvSpPr>
          <p:nvPr>
            <p:ph type="title"/>
          </p:nvPr>
        </p:nvSpPr>
        <p:spPr>
          <a:xfrm>
            <a:off x="686834" y="1153572"/>
            <a:ext cx="3200400" cy="4461163"/>
          </a:xfrm>
        </p:spPr>
        <p:txBody>
          <a:bodyPr>
            <a:normAutofit/>
          </a:bodyPr>
          <a:lstStyle/>
          <a:p>
            <a:r>
              <a:rPr lang="en-US">
                <a:solidFill>
                  <a:srgbClr val="FFFFFF"/>
                </a:solidFill>
              </a:rPr>
              <a:t>4. Ignoring pilot findings -</a:t>
            </a:r>
            <a:endParaRPr lang="en-GB"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2925E0-5C58-C889-6C1A-BE87D7615CC7}"/>
              </a:ext>
            </a:extLst>
          </p:cNvPr>
          <p:cNvSpPr>
            <a:spLocks noGrp="1"/>
          </p:cNvSpPr>
          <p:nvPr>
            <p:ph idx="1"/>
          </p:nvPr>
        </p:nvSpPr>
        <p:spPr>
          <a:xfrm>
            <a:off x="4447308" y="591344"/>
            <a:ext cx="6906491" cy="5585619"/>
          </a:xfrm>
        </p:spPr>
        <p:txBody>
          <a:bodyPr anchor="ctr">
            <a:normAutofit/>
          </a:bodyPr>
          <a:lstStyle/>
          <a:p>
            <a:r>
              <a:rPr lang="en-US" dirty="0"/>
              <a:t>Identifying problems but failing to revise your approach </a:t>
            </a:r>
          </a:p>
          <a:p>
            <a:r>
              <a:rPr lang="en-US" dirty="0"/>
              <a:t>Proceeding with a flawed design because "it's too late to change" </a:t>
            </a:r>
          </a:p>
          <a:p>
            <a:r>
              <a:rPr lang="en-US" dirty="0"/>
              <a:t>If your pilot reveals significant issues, you MUST address them</a:t>
            </a:r>
            <a:endParaRPr lang="en-GB" dirty="0"/>
          </a:p>
        </p:txBody>
      </p:sp>
    </p:spTree>
    <p:extLst>
      <p:ext uri="{BB962C8B-B14F-4D97-AF65-F5344CB8AC3E}">
        <p14:creationId xmlns:p14="http://schemas.microsoft.com/office/powerpoint/2010/main" val="1564131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C1516-A946-07E9-8569-06F181D956E2}"/>
              </a:ext>
            </a:extLst>
          </p:cNvPr>
          <p:cNvSpPr>
            <a:spLocks noGrp="1"/>
          </p:cNvSpPr>
          <p:nvPr>
            <p:ph type="title"/>
          </p:nvPr>
        </p:nvSpPr>
        <p:spPr>
          <a:xfrm>
            <a:off x="686834" y="1153572"/>
            <a:ext cx="3200400" cy="4461163"/>
          </a:xfrm>
        </p:spPr>
        <p:txBody>
          <a:bodyPr>
            <a:normAutofit/>
          </a:bodyPr>
          <a:lstStyle/>
          <a:p>
            <a:r>
              <a:rPr lang="en-US">
                <a:solidFill>
                  <a:srgbClr val="FFFFFF"/>
                </a:solidFill>
              </a:rPr>
              <a:t>5. Treating the pilot as "practice" rather than research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D5FC46-8064-023F-3AB9-15E23E5F30C9}"/>
              </a:ext>
            </a:extLst>
          </p:cNvPr>
          <p:cNvSpPr>
            <a:spLocks noGrp="1"/>
          </p:cNvSpPr>
          <p:nvPr>
            <p:ph idx="1"/>
          </p:nvPr>
        </p:nvSpPr>
        <p:spPr>
          <a:xfrm>
            <a:off x="4447308" y="591344"/>
            <a:ext cx="6906491" cy="5585619"/>
          </a:xfrm>
        </p:spPr>
        <p:txBody>
          <a:bodyPr anchor="ctr">
            <a:normAutofit/>
          </a:bodyPr>
          <a:lstStyle/>
          <a:p>
            <a:r>
              <a:rPr lang="en-US" dirty="0"/>
              <a:t>Not obtaining proper ethics approval for pilot phase</a:t>
            </a:r>
          </a:p>
          <a:p>
            <a:r>
              <a:rPr lang="en-US" dirty="0"/>
              <a:t>Inadequate informed consent procedures</a:t>
            </a:r>
          </a:p>
          <a:p>
            <a:r>
              <a:rPr lang="en-US" dirty="0"/>
              <a:t>Failing to maintain </a:t>
            </a:r>
            <a:r>
              <a:rPr lang="en-US" dirty="0" err="1"/>
              <a:t>rigour</a:t>
            </a:r>
            <a:r>
              <a:rPr lang="en-US" dirty="0"/>
              <a:t> in pilot interviews </a:t>
            </a:r>
          </a:p>
          <a:p>
            <a:r>
              <a:rPr lang="en-US" dirty="0"/>
              <a:t>Remember: A pilot that reveals your study isn't feasible is a SUCCESS - you've avoided wasting resources on a flawed design.</a:t>
            </a:r>
            <a:endParaRPr lang="en-GB" dirty="0"/>
          </a:p>
        </p:txBody>
      </p:sp>
    </p:spTree>
    <p:extLst>
      <p:ext uri="{BB962C8B-B14F-4D97-AF65-F5344CB8AC3E}">
        <p14:creationId xmlns:p14="http://schemas.microsoft.com/office/powerpoint/2010/main" val="2461176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D3DCD-47F6-426E-99F3-03242506FB73}"/>
              </a:ext>
            </a:extLst>
          </p:cNvPr>
          <p:cNvSpPr>
            <a:spLocks noGrp="1"/>
          </p:cNvSpPr>
          <p:nvPr>
            <p:ph type="title" idx="4294967295"/>
          </p:nvPr>
        </p:nvSpPr>
        <p:spPr>
          <a:xfrm>
            <a:off x="4553733" y="548464"/>
            <a:ext cx="6798541" cy="1675623"/>
          </a:xfrm>
        </p:spPr>
        <p:txBody>
          <a:bodyPr anchor="b">
            <a:normAutofit/>
          </a:bodyPr>
          <a:lstStyle/>
          <a:p>
            <a:r>
              <a:rPr lang="en-IN" sz="4000"/>
              <a:t>Analysis of the questions</a:t>
            </a:r>
            <a:endParaRPr lang="en-GB" sz="4000"/>
          </a:p>
        </p:txBody>
      </p:sp>
      <p:pic>
        <p:nvPicPr>
          <p:cNvPr id="6" name="Picture 5" descr="Question mark on green pastel background">
            <a:extLst>
              <a:ext uri="{FF2B5EF4-FFF2-40B4-BE49-F238E27FC236}">
                <a16:creationId xmlns:a16="http://schemas.microsoft.com/office/drawing/2014/main" id="{533B271E-2F6B-4D6B-B61D-51F132FDD9A3}"/>
              </a:ext>
            </a:extLst>
          </p:cNvPr>
          <p:cNvPicPr>
            <a:picLocks noChangeAspect="1"/>
          </p:cNvPicPr>
          <p:nvPr/>
        </p:nvPicPr>
        <p:blipFill rotWithShape="1">
          <a:blip r:embed="rId2"/>
          <a:srcRect l="46959" r="7147"/>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AFA9E20-E886-4A6B-815D-6804BAA99978}"/>
              </a:ext>
            </a:extLst>
          </p:cNvPr>
          <p:cNvSpPr>
            <a:spLocks noGrp="1"/>
          </p:cNvSpPr>
          <p:nvPr>
            <p:ph idx="1"/>
          </p:nvPr>
        </p:nvSpPr>
        <p:spPr>
          <a:xfrm>
            <a:off x="4553734" y="2409830"/>
            <a:ext cx="6798539" cy="3705217"/>
          </a:xfrm>
        </p:spPr>
        <p:txBody>
          <a:bodyPr>
            <a:normAutofit/>
          </a:bodyPr>
          <a:lstStyle/>
          <a:p>
            <a:pPr lvl="0">
              <a:buFont typeface="+mj-lt"/>
              <a:buAutoNum type="arabicPeriod"/>
            </a:pPr>
            <a:r>
              <a:rPr lang="en-IN" sz="1400" dirty="0"/>
              <a:t>Were there similar responses to and/or confusion about specific questions?</a:t>
            </a:r>
          </a:p>
          <a:p>
            <a:pPr lvl="0">
              <a:buFont typeface="+mj-lt"/>
              <a:buAutoNum type="arabicPeriod"/>
            </a:pPr>
            <a:r>
              <a:rPr lang="en-IN" sz="1400" dirty="0"/>
              <a:t>Were there particular questions that needed clarification across the pilot interviews?</a:t>
            </a:r>
          </a:p>
          <a:p>
            <a:pPr lvl="0">
              <a:buFont typeface="+mj-lt"/>
              <a:buAutoNum type="arabicPeriod"/>
            </a:pPr>
            <a:r>
              <a:rPr lang="en-IN" sz="1400" dirty="0"/>
              <a:t>Is there any issue with the flow or sequencing of questions?</a:t>
            </a:r>
          </a:p>
          <a:p>
            <a:pPr lvl="0">
              <a:buFont typeface="+mj-lt"/>
              <a:buAutoNum type="arabicPeriod"/>
            </a:pPr>
            <a:r>
              <a:rPr lang="en-IN" sz="1400" dirty="0"/>
              <a:t>Did I ask the right and enough (or too many) follow-up questions?</a:t>
            </a:r>
          </a:p>
          <a:p>
            <a:pPr lvl="0">
              <a:buFont typeface="+mj-lt"/>
              <a:buAutoNum type="arabicPeriod"/>
            </a:pPr>
            <a:r>
              <a:rPr lang="en-IN" sz="1400" dirty="0"/>
              <a:t>What else emerges as I look across participant responses?</a:t>
            </a:r>
          </a:p>
          <a:p>
            <a:r>
              <a:rPr lang="en-US" sz="1400" dirty="0"/>
              <a:t>Documenting the processes: </a:t>
            </a:r>
            <a:r>
              <a:rPr lang="en-IN" sz="1400" dirty="0"/>
              <a:t>You should carefully document how you structured and approached these processes, including in-depth descriptions of the specific techniques you used in your research design section as well as a focused discussion of how they influenced specific changes and revisions to your instruments.</a:t>
            </a:r>
          </a:p>
          <a:p>
            <a:r>
              <a:rPr lang="en-IN" sz="1400" b="1" dirty="0"/>
              <a:t>MEMOING IS SIGNIFICANT IN QUALITATIVE RESEARCH AND WE WILL RETURN TO THIS TOPIC</a:t>
            </a:r>
            <a:endParaRPr lang="en-US" sz="1400" b="1" dirty="0"/>
          </a:p>
          <a:p>
            <a:endParaRPr lang="en-GB" sz="1400" dirty="0"/>
          </a:p>
        </p:txBody>
      </p:sp>
      <p:sp>
        <p:nvSpPr>
          <p:cNvPr id="4" name="Slide Number Placeholder 3">
            <a:extLst>
              <a:ext uri="{FF2B5EF4-FFF2-40B4-BE49-F238E27FC236}">
                <a16:creationId xmlns:a16="http://schemas.microsoft.com/office/drawing/2014/main" id="{4D8AF6FB-07B0-4B54-BA40-D2623C62B349}"/>
              </a:ext>
            </a:extLst>
          </p:cNvPr>
          <p:cNvSpPr>
            <a:spLocks noGrp="1"/>
          </p:cNvSpPr>
          <p:nvPr>
            <p:ph type="sldNum" sz="quarter" idx="4294967295"/>
          </p:nvPr>
        </p:nvSpPr>
        <p:spPr>
          <a:xfrm>
            <a:off x="9193686" y="6356350"/>
            <a:ext cx="2160114" cy="365125"/>
          </a:xfrm>
        </p:spPr>
        <p:txBody>
          <a:bodyPr>
            <a:normAutofit/>
          </a:bodyPr>
          <a:lstStyle/>
          <a:p>
            <a:pPr>
              <a:spcAft>
                <a:spcPts val="600"/>
              </a:spcAft>
            </a:pPr>
            <a:fld id="{3CAF9D53-EEEA-46B8-864B-1096044E2E56}" type="slidenum">
              <a:rPr lang="en-GB" smtClean="0"/>
              <a:pPr>
                <a:spcAft>
                  <a:spcPts val="600"/>
                </a:spcAft>
              </a:pPr>
              <a:t>57</a:t>
            </a:fld>
            <a:endParaRPr lang="en-GB"/>
          </a:p>
        </p:txBody>
      </p:sp>
    </p:spTree>
    <p:extLst>
      <p:ext uri="{BB962C8B-B14F-4D97-AF65-F5344CB8AC3E}">
        <p14:creationId xmlns:p14="http://schemas.microsoft.com/office/powerpoint/2010/main" val="29122546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idx="4294967295"/>
          </p:nvPr>
        </p:nvSpPr>
        <p:spPr>
          <a:xfrm>
            <a:off x="841248" y="548640"/>
            <a:ext cx="3600860" cy="5431536"/>
          </a:xfrm>
        </p:spPr>
        <p:txBody>
          <a:bodyPr>
            <a:normAutofit/>
          </a:bodyPr>
          <a:lstStyle/>
          <a:p>
            <a:r>
              <a:rPr lang="en-IN" sz="5400"/>
              <a:t>Piloting and Refining Research Design and Methods </a:t>
            </a:r>
            <a:endParaRPr lang="en-US" sz="5400"/>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126418" y="552091"/>
            <a:ext cx="6224335" cy="5431536"/>
          </a:xfrm>
        </p:spPr>
        <p:txBody>
          <a:bodyPr anchor="ctr">
            <a:normAutofit/>
          </a:bodyPr>
          <a:lstStyle/>
          <a:p>
            <a:r>
              <a:rPr lang="en-US" sz="2200" dirty="0"/>
              <a:t>The instrument piloting process: </a:t>
            </a:r>
            <a:r>
              <a:rPr lang="en-IN" sz="2200" dirty="0"/>
              <a:t>The instrument piloting process, which includes vetting and rehearsing your instruments, is vital for achieving rigor and for the validity of your study.</a:t>
            </a:r>
            <a:endParaRPr lang="en-US" sz="2200" dirty="0"/>
          </a:p>
          <a:p>
            <a:r>
              <a:rPr lang="en-US" sz="2200" dirty="0"/>
              <a:t>Steps for vetting instruments: </a:t>
            </a:r>
            <a:r>
              <a:rPr lang="en-IN" sz="2200" dirty="0"/>
              <a:t>To vet your instruments, engage in the following processes:</a:t>
            </a:r>
          </a:p>
          <a:p>
            <a:pPr lvl="0">
              <a:buFont typeface="+mj-lt"/>
              <a:buAutoNum type="arabicPeriod"/>
            </a:pPr>
            <a:r>
              <a:rPr lang="en-IN" sz="2200" dirty="0"/>
              <a:t>Develop a solid working draft of your data collection instrument - interview questions.</a:t>
            </a:r>
          </a:p>
          <a:p>
            <a:pPr lvl="0">
              <a:buFont typeface="+mj-lt"/>
              <a:buAutoNum type="arabicPeriod"/>
            </a:pPr>
            <a:r>
              <a:rPr lang="en-IN" sz="2200" dirty="0"/>
              <a:t>Vet instruments by two to three classmates, friends and/or knowledgeable others.</a:t>
            </a:r>
          </a:p>
          <a:p>
            <a:pPr lvl="0">
              <a:buFont typeface="+mj-lt"/>
              <a:buAutoNum type="arabicPeriod"/>
            </a:pPr>
            <a:endParaRPr lang="en-IN" sz="2200" dirty="0"/>
          </a:p>
          <a:p>
            <a:endParaRPr lang="en-US" sz="2200" dirty="0"/>
          </a:p>
          <a:p>
            <a:endParaRPr lang="en-IN" sz="2200" dirty="0"/>
          </a:p>
        </p:txBody>
      </p:sp>
      <p:sp>
        <p:nvSpPr>
          <p:cNvPr id="7" name="Slide Number Placeholder 6"/>
          <p:cNvSpPr>
            <a:spLocks noGrp="1"/>
          </p:cNvSpPr>
          <p:nvPr>
            <p:ph type="sldNum" sz="quarter" idx="4294967295"/>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58</a:t>
            </a:fld>
            <a:endParaRPr lang="en-US"/>
          </a:p>
        </p:txBody>
      </p:sp>
    </p:spTree>
    <p:extLst>
      <p:ext uri="{BB962C8B-B14F-4D97-AF65-F5344CB8AC3E}">
        <p14:creationId xmlns:p14="http://schemas.microsoft.com/office/powerpoint/2010/main" val="12439171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C4D70CA-2F25-172E-BFFC-0762A6354C7E}"/>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EB6263AF-7EA5-BA95-3794-363FCE04CB3A}"/>
              </a:ext>
            </a:extLst>
          </p:cNvPr>
          <p:cNvSpPr>
            <a:spLocks noGrp="1"/>
          </p:cNvSpPr>
          <p:nvPr>
            <p:ph idx="1"/>
          </p:nvPr>
        </p:nvSpPr>
        <p:spPr>
          <a:xfrm>
            <a:off x="4447308" y="591344"/>
            <a:ext cx="6906491" cy="5585619"/>
          </a:xfrm>
        </p:spPr>
        <p:txBody>
          <a:bodyPr anchor="ctr">
            <a:normAutofit/>
          </a:bodyPr>
          <a:lstStyle/>
          <a:p>
            <a:pPr lvl="0">
              <a:buFont typeface="+mj-lt"/>
              <a:buAutoNum type="arabicPeriod"/>
            </a:pPr>
            <a:r>
              <a:rPr lang="en-IN" dirty="0"/>
              <a:t>Integrate their suggestions and feedback into a revised version of the instrument(s).</a:t>
            </a:r>
          </a:p>
          <a:p>
            <a:pPr>
              <a:buFont typeface="+mj-lt"/>
              <a:buAutoNum type="arabicPeriod"/>
            </a:pPr>
            <a:r>
              <a:rPr lang="en-IN" dirty="0"/>
              <a:t>Record and take notes during each of these discussions if possible.</a:t>
            </a:r>
          </a:p>
          <a:p>
            <a:pPr>
              <a:buFont typeface="+mj-lt"/>
              <a:buAutoNum type="arabicPeriod"/>
            </a:pPr>
            <a:r>
              <a:rPr lang="en-IN" dirty="0"/>
              <a:t>Once each conversation happens, look for patterns in the feedback across thought partners. </a:t>
            </a:r>
          </a:p>
          <a:p>
            <a:pPr>
              <a:buFont typeface="+mj-lt"/>
              <a:buAutoNum type="arabicPeriod"/>
            </a:pPr>
            <a:r>
              <a:rPr lang="en-IN" dirty="0"/>
              <a:t>Use these responses to revise the instruments.</a:t>
            </a:r>
          </a:p>
          <a:p>
            <a:pPr marL="0" indent="0">
              <a:buNone/>
            </a:pPr>
            <a:endParaRPr lang="en-GB" dirty="0"/>
          </a:p>
        </p:txBody>
      </p:sp>
    </p:spTree>
    <p:extLst>
      <p:ext uri="{BB962C8B-B14F-4D97-AF65-F5344CB8AC3E}">
        <p14:creationId xmlns:p14="http://schemas.microsoft.com/office/powerpoint/2010/main" val="16926209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Video 11" descr="People Discussing">
            <a:extLst>
              <a:ext uri="{FF2B5EF4-FFF2-40B4-BE49-F238E27FC236}">
                <a16:creationId xmlns:a16="http://schemas.microsoft.com/office/drawing/2014/main" id="{2CA5382D-AC00-8878-F9D0-747CBC1C936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DAEB2-7CAF-52A3-C7A9-D0BC67B54D0C}"/>
              </a:ext>
            </a:extLst>
          </p:cNvPr>
          <p:cNvSpPr>
            <a:spLocks noGrp="1"/>
          </p:cNvSpPr>
          <p:nvPr>
            <p:ph type="title" idx="4294967295"/>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Sissi</a:t>
            </a:r>
            <a:br>
              <a:rPr lang="en-US" sz="5200">
                <a:solidFill>
                  <a:srgbClr val="FFFFFF"/>
                </a:solidFill>
              </a:rPr>
            </a:br>
            <a:r>
              <a:rPr lang="en-US" sz="5200">
                <a:solidFill>
                  <a:srgbClr val="FFFFFF"/>
                </a:solidFill>
              </a:rPr>
              <a:t>Xi Jiang</a:t>
            </a:r>
          </a:p>
        </p:txBody>
      </p:sp>
      <p:sp>
        <p:nvSpPr>
          <p:cNvPr id="3" name="Content Placeholder 2">
            <a:extLst>
              <a:ext uri="{FF2B5EF4-FFF2-40B4-BE49-F238E27FC236}">
                <a16:creationId xmlns:a16="http://schemas.microsoft.com/office/drawing/2014/main" id="{AB7ED870-574C-AB77-B3E6-418821BE2CF9}"/>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How did your pilot study change your interview questions ?</a:t>
            </a:r>
          </a:p>
        </p:txBody>
      </p:sp>
    </p:spTree>
    <p:extLst>
      <p:ext uri="{BB962C8B-B14F-4D97-AF65-F5344CB8AC3E}">
        <p14:creationId xmlns:p14="http://schemas.microsoft.com/office/powerpoint/2010/main" val="27850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mute="1">
                <p:cTn id="12" repeatCount="indefinite" fill="hold" display="0">
                  <p:stCondLst>
                    <p:cond delay="indefinite"/>
                  </p:stCondLst>
                </p:cTn>
                <p:tgtEl>
                  <p:spTgt spid="12"/>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9D20378-05F4-456F-9D6F-21680A0EFA39}"/>
              </a:ext>
            </a:extLst>
          </p:cNvPr>
          <p:cNvSpPr>
            <a:spLocks noGrp="1"/>
          </p:cNvSpPr>
          <p:nvPr>
            <p:ph type="title"/>
          </p:nvPr>
        </p:nvSpPr>
        <p:spPr>
          <a:xfrm>
            <a:off x="838200" y="620742"/>
            <a:ext cx="10515600" cy="1325563"/>
          </a:xfrm>
        </p:spPr>
        <p:txBody>
          <a:bodyPr>
            <a:normAutofit/>
          </a:bodyPr>
          <a:lstStyle/>
          <a:p>
            <a:r>
              <a:rPr lang="en-GB">
                <a:solidFill>
                  <a:srgbClr val="FFFFFF"/>
                </a:solidFill>
              </a:rPr>
              <a:t>Reasons for conducting pilot studies</a:t>
            </a:r>
          </a:p>
        </p:txBody>
      </p:sp>
      <p:cxnSp>
        <p:nvCxnSpPr>
          <p:cNvPr id="2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A59380A-5819-4050-A7BF-93879949A25A}"/>
              </a:ext>
            </a:extLst>
          </p:cNvPr>
          <p:cNvSpPr>
            <a:spLocks noGrp="1"/>
          </p:cNvSpPr>
          <p:nvPr>
            <p:ph sz="half" idx="1"/>
          </p:nvPr>
        </p:nvSpPr>
        <p:spPr>
          <a:xfrm>
            <a:off x="838200" y="2266345"/>
            <a:ext cx="5097780" cy="3910617"/>
          </a:xfrm>
        </p:spPr>
        <p:txBody>
          <a:bodyPr>
            <a:normAutofit/>
          </a:bodyPr>
          <a:lstStyle/>
          <a:p>
            <a:pPr marL="0" indent="0">
              <a:buNone/>
            </a:pPr>
            <a:r>
              <a:rPr lang="en-GB" sz="1500">
                <a:solidFill>
                  <a:srgbClr val="FFFFFF"/>
                </a:solidFill>
              </a:rPr>
              <a:t>Developing and testing adequacy of research instruments </a:t>
            </a:r>
          </a:p>
          <a:p>
            <a:pPr marL="0" indent="0">
              <a:buNone/>
            </a:pPr>
            <a:r>
              <a:rPr lang="en-GB" sz="1500">
                <a:solidFill>
                  <a:srgbClr val="FFFFFF"/>
                </a:solidFill>
              </a:rPr>
              <a:t>Assessing the feasibility of a (fullscale) study/survey </a:t>
            </a:r>
          </a:p>
          <a:p>
            <a:pPr marL="0" indent="0">
              <a:buNone/>
            </a:pPr>
            <a:r>
              <a:rPr lang="en-GB" sz="1500">
                <a:solidFill>
                  <a:srgbClr val="FFFFFF"/>
                </a:solidFill>
              </a:rPr>
              <a:t>Designing a research protocol </a:t>
            </a:r>
          </a:p>
          <a:p>
            <a:pPr marL="0" indent="0">
              <a:buNone/>
            </a:pPr>
            <a:r>
              <a:rPr lang="en-GB" sz="1500">
                <a:solidFill>
                  <a:srgbClr val="FFFFFF"/>
                </a:solidFill>
              </a:rPr>
              <a:t>Assessing whether the research protocol is realistic and workable </a:t>
            </a:r>
          </a:p>
          <a:p>
            <a:pPr marL="0" indent="0">
              <a:buNone/>
            </a:pPr>
            <a:r>
              <a:rPr lang="en-GB" sz="1500">
                <a:solidFill>
                  <a:srgbClr val="FFFFFF"/>
                </a:solidFill>
              </a:rPr>
              <a:t>Establishing whether the sampling frame and technique are effective </a:t>
            </a:r>
          </a:p>
          <a:p>
            <a:pPr marL="0" indent="0">
              <a:buNone/>
            </a:pPr>
            <a:r>
              <a:rPr lang="en-GB" sz="1500">
                <a:solidFill>
                  <a:srgbClr val="FFFFFF"/>
                </a:solidFill>
              </a:rPr>
              <a:t>Assessing the likely success of proposed participant recruitment approaches </a:t>
            </a:r>
          </a:p>
          <a:p>
            <a:pPr marL="0" indent="0">
              <a:buNone/>
            </a:pPr>
            <a:r>
              <a:rPr lang="en-GB" sz="1500">
                <a:solidFill>
                  <a:srgbClr val="FFFFFF"/>
                </a:solidFill>
              </a:rPr>
              <a:t>Identifying logistical problems which might occur using proposed methods </a:t>
            </a:r>
          </a:p>
          <a:p>
            <a:pPr marL="0" indent="0">
              <a:buNone/>
            </a:pPr>
            <a:r>
              <a:rPr lang="en-GB" sz="1500">
                <a:solidFill>
                  <a:srgbClr val="FFFFFF"/>
                </a:solidFill>
              </a:rPr>
              <a:t>Estimating variability in outcomes to help determining sample size </a:t>
            </a:r>
          </a:p>
        </p:txBody>
      </p:sp>
      <p:sp>
        <p:nvSpPr>
          <p:cNvPr id="5" name="Content Placeholder 4">
            <a:extLst>
              <a:ext uri="{FF2B5EF4-FFF2-40B4-BE49-F238E27FC236}">
                <a16:creationId xmlns:a16="http://schemas.microsoft.com/office/drawing/2014/main" id="{8CBD1109-198C-4D82-8B06-BA6BC9AB1130}"/>
              </a:ext>
            </a:extLst>
          </p:cNvPr>
          <p:cNvSpPr>
            <a:spLocks noGrp="1"/>
          </p:cNvSpPr>
          <p:nvPr>
            <p:ph sz="half" idx="2"/>
          </p:nvPr>
        </p:nvSpPr>
        <p:spPr>
          <a:xfrm>
            <a:off x="6256020" y="2266345"/>
            <a:ext cx="5097780" cy="3910618"/>
          </a:xfrm>
        </p:spPr>
        <p:txBody>
          <a:bodyPr>
            <a:normAutofit/>
          </a:bodyPr>
          <a:lstStyle/>
          <a:p>
            <a:pPr marL="0" indent="0">
              <a:buNone/>
            </a:pPr>
            <a:r>
              <a:rPr lang="en-GB" sz="1500">
                <a:solidFill>
                  <a:srgbClr val="FFFFFF"/>
                </a:solidFill>
              </a:rPr>
              <a:t>Collecting preliminary data </a:t>
            </a:r>
          </a:p>
          <a:p>
            <a:pPr marL="0" indent="0">
              <a:buNone/>
            </a:pPr>
            <a:r>
              <a:rPr lang="en-GB" sz="1500">
                <a:solidFill>
                  <a:srgbClr val="FFFFFF"/>
                </a:solidFill>
              </a:rPr>
              <a:t>Determining what resources are needed for a planned study </a:t>
            </a:r>
          </a:p>
          <a:p>
            <a:pPr marL="0" indent="0">
              <a:buNone/>
            </a:pPr>
            <a:r>
              <a:rPr lang="en-GB" sz="1500">
                <a:solidFill>
                  <a:srgbClr val="FFFFFF"/>
                </a:solidFill>
              </a:rPr>
              <a:t>Assessing the proposed data analysis techniques to uncover potential problems </a:t>
            </a:r>
          </a:p>
          <a:p>
            <a:pPr marL="0" indent="0">
              <a:buNone/>
            </a:pPr>
            <a:r>
              <a:rPr lang="en-GB" sz="1500">
                <a:solidFill>
                  <a:srgbClr val="FFFFFF"/>
                </a:solidFill>
              </a:rPr>
              <a:t>Developing a research question and research plan </a:t>
            </a:r>
          </a:p>
          <a:p>
            <a:pPr marL="0" indent="0">
              <a:buNone/>
            </a:pPr>
            <a:r>
              <a:rPr lang="en-GB" sz="1500">
                <a:solidFill>
                  <a:srgbClr val="FFFFFF"/>
                </a:solidFill>
              </a:rPr>
              <a:t>Training a researcher in as many elements of the research process as possible </a:t>
            </a:r>
          </a:p>
          <a:p>
            <a:pPr marL="0" indent="0">
              <a:buNone/>
            </a:pPr>
            <a:r>
              <a:rPr lang="en-GB" sz="1500">
                <a:solidFill>
                  <a:srgbClr val="FFFFFF"/>
                </a:solidFill>
              </a:rPr>
              <a:t>Convincing funding bodies that the research team is competent and knowledgeable </a:t>
            </a:r>
          </a:p>
          <a:p>
            <a:pPr marL="0" indent="0">
              <a:buNone/>
            </a:pPr>
            <a:r>
              <a:rPr lang="en-GB" sz="1500">
                <a:solidFill>
                  <a:srgbClr val="FFFFFF"/>
                </a:solidFill>
              </a:rPr>
              <a:t>Convincing funding bodies that the main study is feasible and worth funding </a:t>
            </a:r>
          </a:p>
          <a:p>
            <a:pPr marL="0" indent="0">
              <a:buNone/>
            </a:pPr>
            <a:r>
              <a:rPr lang="en-GB" sz="1500">
                <a:solidFill>
                  <a:srgbClr val="FFFFFF"/>
                </a:solidFill>
              </a:rPr>
              <a:t>Convincing other stakeholders that the main study is worth supporting</a:t>
            </a:r>
          </a:p>
          <a:p>
            <a:endParaRPr lang="en-GB" sz="1500">
              <a:solidFill>
                <a:srgbClr val="FFFFFF"/>
              </a:solidFill>
            </a:endParaRPr>
          </a:p>
        </p:txBody>
      </p:sp>
    </p:spTree>
    <p:extLst>
      <p:ext uri="{BB962C8B-B14F-4D97-AF65-F5344CB8AC3E}">
        <p14:creationId xmlns:p14="http://schemas.microsoft.com/office/powerpoint/2010/main" val="2322392529"/>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B29E-3A68-4E6C-AAF9-389460E41599}"/>
              </a:ext>
            </a:extLst>
          </p:cNvPr>
          <p:cNvSpPr>
            <a:spLocks noGrp="1"/>
          </p:cNvSpPr>
          <p:nvPr>
            <p:ph type="title" idx="4294967295"/>
          </p:nvPr>
        </p:nvSpPr>
        <p:spPr>
          <a:xfrm>
            <a:off x="572493" y="238539"/>
            <a:ext cx="11018520" cy="1434415"/>
          </a:xfrm>
        </p:spPr>
        <p:txBody>
          <a:bodyPr anchor="b">
            <a:normAutofit/>
          </a:bodyPr>
          <a:lstStyle/>
          <a:p>
            <a:r>
              <a:rPr lang="en-GB" sz="5400"/>
              <a:t>Problems</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934CF4-F67F-4860-B76E-D3F56D8975ED}"/>
              </a:ext>
            </a:extLst>
          </p:cNvPr>
          <p:cNvSpPr>
            <a:spLocks noGrp="1"/>
          </p:cNvSpPr>
          <p:nvPr>
            <p:ph idx="1"/>
          </p:nvPr>
        </p:nvSpPr>
        <p:spPr>
          <a:xfrm>
            <a:off x="572493" y="2071316"/>
            <a:ext cx="6713552" cy="4119172"/>
          </a:xfrm>
        </p:spPr>
        <p:txBody>
          <a:bodyPr anchor="t">
            <a:normAutofit/>
          </a:bodyPr>
          <a:lstStyle/>
          <a:p>
            <a:r>
              <a:rPr lang="en-GB" sz="2200"/>
              <a:t>Making inaccurate predictions or assumptions on the basis of pilot data.</a:t>
            </a:r>
          </a:p>
          <a:p>
            <a:r>
              <a:rPr lang="en-GB" sz="2200"/>
              <a:t>So </a:t>
            </a:r>
          </a:p>
          <a:p>
            <a:endParaRPr lang="en-GB" sz="2200"/>
          </a:p>
          <a:p>
            <a:endParaRPr lang="en-GB" sz="2200"/>
          </a:p>
        </p:txBody>
      </p:sp>
      <p:pic>
        <p:nvPicPr>
          <p:cNvPr id="4" name="Picture 3">
            <a:extLst>
              <a:ext uri="{FF2B5EF4-FFF2-40B4-BE49-F238E27FC236}">
                <a16:creationId xmlns:a16="http://schemas.microsoft.com/office/drawing/2014/main" id="{88862FDF-EE34-B2A5-2C4E-621FEF7F98B7}"/>
              </a:ext>
            </a:extLst>
          </p:cNvPr>
          <p:cNvPicPr>
            <a:picLocks noChangeAspect="1"/>
          </p:cNvPicPr>
          <p:nvPr/>
        </p:nvPicPr>
        <p:blipFill>
          <a:blip r:embed="rId3"/>
          <a:srcRect l="1678" r="2114" b="-2"/>
          <a:stretch/>
        </p:blipFill>
        <p:spPr>
          <a:xfrm>
            <a:off x="7675658" y="2093976"/>
            <a:ext cx="3941064" cy="4096512"/>
          </a:xfrm>
          <a:prstGeom prst="rect">
            <a:avLst/>
          </a:prstGeom>
        </p:spPr>
      </p:pic>
    </p:spTree>
    <p:extLst>
      <p:ext uri="{BB962C8B-B14F-4D97-AF65-F5344CB8AC3E}">
        <p14:creationId xmlns:p14="http://schemas.microsoft.com/office/powerpoint/2010/main" val="37748194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D4DD-4308-4C8D-B804-DD32EC3921E7}"/>
              </a:ext>
            </a:extLst>
          </p:cNvPr>
          <p:cNvSpPr>
            <a:spLocks noGrp="1"/>
          </p:cNvSpPr>
          <p:nvPr>
            <p:ph type="title" idx="4294967295"/>
          </p:nvPr>
        </p:nvSpPr>
        <p:spPr>
          <a:xfrm>
            <a:off x="838200" y="365125"/>
            <a:ext cx="10515600" cy="1325563"/>
          </a:xfrm>
        </p:spPr>
        <p:txBody>
          <a:bodyPr>
            <a:normAutofit fontScale="90000"/>
          </a:bodyPr>
          <a:lstStyle/>
          <a:p>
            <a:r>
              <a:rPr lang="en-GB" sz="5400" dirty="0"/>
              <a:t>Why are (some) pilot studies not reported?</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FE97D-3EAD-4548-961A-B646F0E0A650}"/>
              </a:ext>
            </a:extLst>
          </p:cNvPr>
          <p:cNvSpPr>
            <a:spLocks noGrp="1"/>
          </p:cNvSpPr>
          <p:nvPr>
            <p:ph idx="1"/>
          </p:nvPr>
        </p:nvSpPr>
        <p:spPr>
          <a:xfrm>
            <a:off x="838200" y="1929384"/>
            <a:ext cx="10515600" cy="4251960"/>
          </a:xfrm>
        </p:spPr>
        <p:txBody>
          <a:bodyPr>
            <a:normAutofit/>
          </a:bodyPr>
          <a:lstStyle/>
          <a:p>
            <a:r>
              <a:rPr lang="en-GB" sz="2000" dirty="0"/>
              <a:t>Publication bias may occur because of a tendency for journals to accept only papers that have statistically significant results and not to report non-significant effects (Mahoney 1977; </a:t>
            </a:r>
            <a:r>
              <a:rPr lang="en-GB" sz="2000" dirty="0" err="1"/>
              <a:t>Chann</a:t>
            </a:r>
            <a:r>
              <a:rPr lang="en-GB" sz="2000" dirty="0"/>
              <a:t> 1982; </a:t>
            </a:r>
            <a:r>
              <a:rPr lang="en-GB" sz="2000" dirty="0" err="1"/>
              <a:t>Dickersin</a:t>
            </a:r>
            <a:r>
              <a:rPr lang="en-GB" sz="2000" dirty="0"/>
              <a:t>, 1990). </a:t>
            </a:r>
          </a:p>
          <a:p>
            <a:r>
              <a:rPr lang="en-GB" sz="2000" dirty="0"/>
              <a:t>It may lead to an overestimation of the effectiveness of say policy changes or interventions, </a:t>
            </a:r>
          </a:p>
          <a:p>
            <a:r>
              <a:rPr lang="en-GB" sz="2000" dirty="0"/>
              <a:t>Editors have recognised the dangers of publication bias with respect to clinical trials and have offered ‘an amnesty for unpublished trials’ in an attempt to overcome these problems.</a:t>
            </a:r>
          </a:p>
          <a:p>
            <a:r>
              <a:rPr lang="en-GB" sz="2000" dirty="0"/>
              <a:t>However, it is equally important to ensure that lessons learned with respect to the research method are shared, otherwise patients may be subjected to poorly developed tools or money may be wasted because methods of recruitment failed.</a:t>
            </a:r>
          </a:p>
          <a:p>
            <a:r>
              <a:rPr lang="en-GB" sz="2000" dirty="0"/>
              <a:t>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Tree>
    <p:extLst>
      <p:ext uri="{BB962C8B-B14F-4D97-AF65-F5344CB8AC3E}">
        <p14:creationId xmlns:p14="http://schemas.microsoft.com/office/powerpoint/2010/main" val="31157851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2F8CA-ECF4-48F8-B438-6232BC8B5088}"/>
              </a:ext>
            </a:extLst>
          </p:cNvPr>
          <p:cNvSpPr>
            <a:spLocks noGrp="1"/>
          </p:cNvSpPr>
          <p:nvPr>
            <p:ph type="title" idx="4294967295"/>
          </p:nvPr>
        </p:nvSpPr>
        <p:spPr>
          <a:xfrm>
            <a:off x="838200" y="365125"/>
            <a:ext cx="10515600" cy="1325563"/>
          </a:xfrm>
        </p:spPr>
        <p:txBody>
          <a:bodyPr>
            <a:normAutofit/>
          </a:bodyPr>
          <a:lstStyle/>
          <a:p>
            <a:r>
              <a:rPr lang="en-GB" sz="5400"/>
              <a:t>To conclude</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1DCF08-1C5E-4AC2-85DE-DFAD2B82621B}"/>
              </a:ext>
            </a:extLst>
          </p:cNvPr>
          <p:cNvSpPr>
            <a:spLocks noGrp="1"/>
          </p:cNvSpPr>
          <p:nvPr>
            <p:ph idx="1"/>
          </p:nvPr>
        </p:nvSpPr>
        <p:spPr>
          <a:xfrm>
            <a:off x="838200" y="1929384"/>
            <a:ext cx="10515600" cy="4251960"/>
          </a:xfrm>
        </p:spPr>
        <p:txBody>
          <a:bodyPr>
            <a:normAutofit/>
          </a:bodyPr>
          <a:lstStyle/>
          <a:p>
            <a:r>
              <a:rPr lang="en-GB" sz="2000"/>
              <a:t>When pilot studies are mentioned in more detail in academic papers and reports, researchers regularly comment that they “had learned from the pilot study” and made the necessary changes, without offering the reader details about what exactly was learnt. </a:t>
            </a:r>
          </a:p>
          <a:p>
            <a:r>
              <a:rPr lang="en-GB" sz="2000"/>
              <a:t>Pilot studies can be “time-consuming, frustrating, and fraught with unanticipated problems, but it is better to … deal with them before investing a great deal of time, money, and effort in the full study” (Mason and Zuercher, 1998). </a:t>
            </a:r>
          </a:p>
          <a:p>
            <a:r>
              <a:rPr lang="en-GB" sz="2000"/>
              <a:t>It has also been argued that the current research climate demands accountability from researchers, which means that there is a need to ensure the best possible use of research results (Crosswaite and Curtice 1994). </a:t>
            </a:r>
          </a:p>
          <a:p>
            <a:r>
              <a:rPr lang="en-GB" sz="2000"/>
              <a:t>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a:t>
            </a:r>
          </a:p>
        </p:txBody>
      </p:sp>
    </p:spTree>
    <p:extLst>
      <p:ext uri="{BB962C8B-B14F-4D97-AF65-F5344CB8AC3E}">
        <p14:creationId xmlns:p14="http://schemas.microsoft.com/office/powerpoint/2010/main" val="24265017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EE13-2FEF-67B8-EECE-FA7D9427BFB6}"/>
              </a:ext>
            </a:extLst>
          </p:cNvPr>
          <p:cNvSpPr>
            <a:spLocks noGrp="1"/>
          </p:cNvSpPr>
          <p:nvPr>
            <p:ph type="title" idx="4294967295"/>
          </p:nvPr>
        </p:nvSpPr>
        <p:spPr>
          <a:xfrm>
            <a:off x="686834" y="1153572"/>
            <a:ext cx="3200400" cy="4461163"/>
          </a:xfrm>
        </p:spPr>
        <p:txBody>
          <a:bodyPr>
            <a:normAutofit/>
          </a:bodyPr>
          <a:lstStyle/>
          <a:p>
            <a:r>
              <a:rPr lang="en-GB">
                <a:solidFill>
                  <a:srgbClr val="FFFFFF"/>
                </a:solidFill>
              </a:rPr>
              <a:t>Q &amp; A Frequently asked questions about pilot studies 1</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B4FC6C-A881-03E3-BFAC-B7E888A7F8BD}"/>
              </a:ext>
            </a:extLst>
          </p:cNvPr>
          <p:cNvSpPr>
            <a:spLocks noGrp="1"/>
          </p:cNvSpPr>
          <p:nvPr>
            <p:ph idx="1"/>
          </p:nvPr>
        </p:nvSpPr>
        <p:spPr>
          <a:xfrm>
            <a:off x="4447308" y="591344"/>
            <a:ext cx="6906491" cy="5585619"/>
          </a:xfrm>
        </p:spPr>
        <p:txBody>
          <a:bodyPr anchor="ctr">
            <a:normAutofit/>
          </a:bodyPr>
          <a:lstStyle/>
          <a:p>
            <a:endParaRPr lang="en-GB"/>
          </a:p>
          <a:p>
            <a:r>
              <a:rPr lang="en-GB"/>
              <a:t>Q: Can I publish the results of a pilot study? </a:t>
            </a:r>
          </a:p>
          <a:p>
            <a:r>
              <a:rPr lang="en-GB"/>
              <a:t>A: Yes - and you should attempt to publish your pilot study, particularly if it reveals important methodological insights. Publication of pilot studies: </a:t>
            </a:r>
          </a:p>
          <a:p>
            <a:r>
              <a:rPr lang="en-GB"/>
              <a:t>Saves other researchers from repeating your mistakes </a:t>
            </a:r>
          </a:p>
          <a:p>
            <a:r>
              <a:rPr lang="en-GB"/>
              <a:t>Contributes to methodological knowledge in the field </a:t>
            </a:r>
          </a:p>
          <a:p>
            <a:r>
              <a:rPr lang="en-GB"/>
              <a:t>Demonstrates your commitment to research transparency </a:t>
            </a:r>
          </a:p>
        </p:txBody>
      </p:sp>
    </p:spTree>
    <p:extLst>
      <p:ext uri="{BB962C8B-B14F-4D97-AF65-F5344CB8AC3E}">
        <p14:creationId xmlns:p14="http://schemas.microsoft.com/office/powerpoint/2010/main" val="13598157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7C56C-0A42-21C7-650C-5D770688FE24}"/>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69C910-A44C-6DE0-3EAD-AA15F53E66C3}"/>
              </a:ext>
            </a:extLst>
          </p:cNvPr>
          <p:cNvSpPr>
            <a:spLocks noGrp="1"/>
          </p:cNvSpPr>
          <p:nvPr>
            <p:ph idx="1"/>
          </p:nvPr>
        </p:nvSpPr>
        <p:spPr>
          <a:xfrm>
            <a:off x="4447308" y="591344"/>
            <a:ext cx="6906491" cy="5585619"/>
          </a:xfrm>
        </p:spPr>
        <p:txBody>
          <a:bodyPr anchor="ctr">
            <a:normAutofit/>
          </a:bodyPr>
          <a:lstStyle/>
          <a:p>
            <a:r>
              <a:rPr lang="en-GB" sz="2200"/>
              <a:t>Q: Why is it important to publish (or at least report) pilot study results? </a:t>
            </a:r>
          </a:p>
          <a:p>
            <a:r>
              <a:rPr lang="en-GB" sz="2200"/>
              <a:t>A: Multiple reasons: </a:t>
            </a:r>
          </a:p>
          <a:p>
            <a:r>
              <a:rPr lang="en-GB" sz="2200"/>
              <a:t>Provides feasibility information to the research community </a:t>
            </a:r>
          </a:p>
          <a:p>
            <a:r>
              <a:rPr lang="en-GB" sz="2200"/>
              <a:t>Prevents duplication of effort in testing similar approaches </a:t>
            </a:r>
          </a:p>
          <a:p>
            <a:r>
              <a:rPr lang="en-GB" sz="2200"/>
              <a:t>Fulfils your ethical obligation to share learning from research </a:t>
            </a:r>
          </a:p>
          <a:p>
            <a:r>
              <a:rPr lang="en-GB" sz="2200"/>
              <a:t>Builds methodological knowledge in qualitative research </a:t>
            </a:r>
          </a:p>
          <a:p>
            <a:r>
              <a:rPr lang="en-GB" sz="2200"/>
              <a:t>Important: If you publish your pilot, focus on feasibility, methodology, and lessons learned - NOT on statistical significance (quants but you are not doing this in this module or substantive findings. </a:t>
            </a:r>
          </a:p>
        </p:txBody>
      </p:sp>
    </p:spTree>
    <p:extLst>
      <p:ext uri="{BB962C8B-B14F-4D97-AF65-F5344CB8AC3E}">
        <p14:creationId xmlns:p14="http://schemas.microsoft.com/office/powerpoint/2010/main" val="3105576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75019-F38F-8CC5-A6E8-25F24D28F0B1}"/>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415648-8569-6870-F706-243D1BF7D643}"/>
              </a:ext>
            </a:extLst>
          </p:cNvPr>
          <p:cNvSpPr>
            <a:spLocks noGrp="1"/>
          </p:cNvSpPr>
          <p:nvPr>
            <p:ph idx="1"/>
          </p:nvPr>
        </p:nvSpPr>
        <p:spPr>
          <a:xfrm>
            <a:off x="4447308" y="591344"/>
            <a:ext cx="6906491" cy="5585619"/>
          </a:xfrm>
        </p:spPr>
        <p:txBody>
          <a:bodyPr anchor="ctr">
            <a:normAutofit/>
          </a:bodyPr>
          <a:lstStyle/>
          <a:p>
            <a:r>
              <a:rPr lang="en-GB" dirty="0"/>
              <a:t>Q: What if my pilot study doesn't uncover any major problems? A: This is valuable information! It suggests your research design is sound. </a:t>
            </a:r>
          </a:p>
          <a:p>
            <a:r>
              <a:rPr lang="en-GB" dirty="0"/>
              <a:t>Document: </a:t>
            </a:r>
          </a:p>
          <a:p>
            <a:r>
              <a:rPr lang="en-GB" dirty="0"/>
              <a:t>What you tested and how </a:t>
            </a:r>
          </a:p>
          <a:p>
            <a:r>
              <a:rPr lang="en-GB" dirty="0"/>
              <a:t>Why your approach proved feasible </a:t>
            </a:r>
          </a:p>
          <a:p>
            <a:r>
              <a:rPr lang="en-GB" dirty="0"/>
              <a:t>Minor refinements you made </a:t>
            </a:r>
          </a:p>
          <a:p>
            <a:r>
              <a:rPr lang="en-GB" dirty="0"/>
              <a:t>Your increased confidence in the method</a:t>
            </a:r>
          </a:p>
          <a:p>
            <a:r>
              <a:rPr lang="en-GB" dirty="0"/>
              <a:t>Even successful pilots contribute to methodological knowledge.</a:t>
            </a:r>
          </a:p>
          <a:p>
            <a:endParaRPr lang="en-GB" dirty="0"/>
          </a:p>
        </p:txBody>
      </p:sp>
    </p:spTree>
    <p:extLst>
      <p:ext uri="{BB962C8B-B14F-4D97-AF65-F5344CB8AC3E}">
        <p14:creationId xmlns:p14="http://schemas.microsoft.com/office/powerpoint/2010/main" val="7157242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739FA-28B8-342B-D8C2-6201EE7DA28A}"/>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4</a:t>
            </a:r>
          </a:p>
        </p:txBody>
      </p:sp>
      <p:sp>
        <p:nvSpPr>
          <p:cNvPr id="3" name="Content Placeholder 2">
            <a:extLst>
              <a:ext uri="{FF2B5EF4-FFF2-40B4-BE49-F238E27FC236}">
                <a16:creationId xmlns:a16="http://schemas.microsoft.com/office/drawing/2014/main" id="{8AFF165A-49CC-50BD-1E4B-8ED4F17EA995}"/>
              </a:ext>
            </a:extLst>
          </p:cNvPr>
          <p:cNvSpPr>
            <a:spLocks noGrp="1"/>
          </p:cNvSpPr>
          <p:nvPr>
            <p:ph idx="1"/>
          </p:nvPr>
        </p:nvSpPr>
        <p:spPr>
          <a:xfrm>
            <a:off x="4810259" y="649480"/>
            <a:ext cx="6555347" cy="5546047"/>
          </a:xfrm>
        </p:spPr>
        <p:txBody>
          <a:bodyPr anchor="ctr">
            <a:normAutofit/>
          </a:bodyPr>
          <a:lstStyle/>
          <a:p>
            <a:r>
              <a:rPr lang="en-GB" sz="2000" dirty="0"/>
              <a:t>Q: Can I combine data from my pilot with data from my main study? </a:t>
            </a:r>
          </a:p>
          <a:p>
            <a:r>
              <a:rPr lang="en-GB" sz="2000" dirty="0"/>
              <a:t>A: Yes, BUT only if: </a:t>
            </a:r>
          </a:p>
          <a:p>
            <a:r>
              <a:rPr lang="en-GB" sz="2000" dirty="0"/>
              <a:t>The sampling approach and criteria remained the same</a:t>
            </a:r>
          </a:p>
          <a:p>
            <a:r>
              <a:rPr lang="en-GB" sz="2000" dirty="0"/>
              <a:t>Your interview guide didn't change substantially </a:t>
            </a:r>
          </a:p>
          <a:p>
            <a:r>
              <a:rPr lang="en-GB" sz="2000" dirty="0"/>
              <a:t>Data collection procedures were consistent </a:t>
            </a:r>
          </a:p>
          <a:p>
            <a:r>
              <a:rPr lang="en-GB" sz="2000" dirty="0"/>
              <a:t>You obtained appropriate ethical approval for this</a:t>
            </a:r>
          </a:p>
          <a:p>
            <a:r>
              <a:rPr lang="en-GB" sz="2000" dirty="0"/>
              <a:t> If you made significant changes based on pilot findings, pilot data and main study data are NOT comparable and should not be combined. </a:t>
            </a:r>
          </a:p>
          <a:p>
            <a:endParaRPr lang="en-GB" sz="2000" dirty="0"/>
          </a:p>
        </p:txBody>
      </p:sp>
    </p:spTree>
    <p:extLst>
      <p:ext uri="{BB962C8B-B14F-4D97-AF65-F5344CB8AC3E}">
        <p14:creationId xmlns:p14="http://schemas.microsoft.com/office/powerpoint/2010/main" val="14034119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1C4D0-1BDB-68A6-042F-EED2CD38DEBE}"/>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81FD8F-8AA1-0EE7-93C6-98E8D40194D8}"/>
              </a:ext>
            </a:extLst>
          </p:cNvPr>
          <p:cNvSpPr>
            <a:spLocks noGrp="1"/>
          </p:cNvSpPr>
          <p:nvPr>
            <p:ph idx="1"/>
          </p:nvPr>
        </p:nvSpPr>
        <p:spPr>
          <a:xfrm>
            <a:off x="4447308" y="591344"/>
            <a:ext cx="6906491" cy="5585619"/>
          </a:xfrm>
        </p:spPr>
        <p:txBody>
          <a:bodyPr anchor="ctr">
            <a:normAutofit lnSpcReduction="10000"/>
          </a:bodyPr>
          <a:lstStyle/>
          <a:p>
            <a:r>
              <a:rPr lang="en-GB" dirty="0"/>
              <a:t>Q: Can the results of a pilot study be valid on their own? </a:t>
            </a:r>
          </a:p>
          <a:p>
            <a:r>
              <a:rPr lang="en-GB" dirty="0"/>
              <a:t>A: Yes, particularly when: </a:t>
            </a:r>
          </a:p>
          <a:p>
            <a:r>
              <a:rPr lang="en-GB" dirty="0"/>
              <a:t>Results show the main study is not feasible (this prevents wasted resources) </a:t>
            </a:r>
          </a:p>
          <a:p>
            <a:r>
              <a:rPr lang="en-GB" dirty="0"/>
              <a:t>Funding is insufficient to proceed to main study </a:t>
            </a:r>
          </a:p>
          <a:p>
            <a:r>
              <a:rPr lang="en-GB" dirty="0"/>
              <a:t>The pilot reveals unexpected findings requiring a complete redesign </a:t>
            </a:r>
          </a:p>
          <a:p>
            <a:r>
              <a:rPr lang="en-GB" dirty="0"/>
              <a:t>However, remember that pilot samples are typically too small to support robust conclusions about your research questions. The validity lies in METHODOLOGICAL insights, not substantive findings.</a:t>
            </a:r>
          </a:p>
          <a:p>
            <a:endParaRPr lang="en-GB" dirty="0"/>
          </a:p>
        </p:txBody>
      </p:sp>
    </p:spTree>
    <p:extLst>
      <p:ext uri="{BB962C8B-B14F-4D97-AF65-F5344CB8AC3E}">
        <p14:creationId xmlns:p14="http://schemas.microsoft.com/office/powerpoint/2010/main" val="1583874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1D0BF-1F04-B2EF-CE88-40DE39A30A1B}"/>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6</a:t>
            </a:r>
          </a:p>
        </p:txBody>
      </p:sp>
      <p:sp>
        <p:nvSpPr>
          <p:cNvPr id="3" name="Content Placeholder 2">
            <a:extLst>
              <a:ext uri="{FF2B5EF4-FFF2-40B4-BE49-F238E27FC236}">
                <a16:creationId xmlns:a16="http://schemas.microsoft.com/office/drawing/2014/main" id="{DB1CD256-6862-E0F1-718F-75FC3D01D083}"/>
              </a:ext>
            </a:extLst>
          </p:cNvPr>
          <p:cNvSpPr>
            <a:spLocks noGrp="1"/>
          </p:cNvSpPr>
          <p:nvPr>
            <p:ph idx="1"/>
          </p:nvPr>
        </p:nvSpPr>
        <p:spPr>
          <a:xfrm>
            <a:off x="4810259" y="649480"/>
            <a:ext cx="6555347" cy="5546047"/>
          </a:xfrm>
        </p:spPr>
        <p:txBody>
          <a:bodyPr anchor="ctr">
            <a:normAutofit/>
          </a:bodyPr>
          <a:lstStyle/>
          <a:p>
            <a:r>
              <a:rPr lang="en-GB" sz="2000" dirty="0"/>
              <a:t>Q: Can I use the results of a pilot study to make conclusions about my research questions? </a:t>
            </a:r>
          </a:p>
          <a:p>
            <a:r>
              <a:rPr lang="en-GB" sz="2000" dirty="0"/>
              <a:t>A: Not a good idea! </a:t>
            </a:r>
          </a:p>
          <a:p>
            <a:r>
              <a:rPr lang="en-GB" sz="2000" dirty="0"/>
              <a:t>Pilot studies are primarily for assessing feasibility </a:t>
            </a:r>
          </a:p>
          <a:p>
            <a:r>
              <a:rPr lang="en-GB" sz="2000" dirty="0"/>
              <a:t>Small samples cannot support robust conclusions </a:t>
            </a:r>
          </a:p>
          <a:p>
            <a:r>
              <a:rPr lang="en-GB" sz="2000" dirty="0"/>
              <a:t>You risk confirmation bias (seeing what you expect to see) </a:t>
            </a:r>
          </a:p>
          <a:p>
            <a:r>
              <a:rPr lang="en-GB" sz="2000" dirty="0"/>
              <a:t>The purpose is to test your METHOD, not answer your questions </a:t>
            </a:r>
          </a:p>
          <a:p>
            <a:r>
              <a:rPr lang="en-GB" sz="2000" dirty="0"/>
              <a:t>However: You CAN make conclusions about methodological issues - whether your approach works, what needs changing, and whether your main study is feasible. </a:t>
            </a:r>
          </a:p>
        </p:txBody>
      </p:sp>
    </p:spTree>
    <p:extLst>
      <p:ext uri="{BB962C8B-B14F-4D97-AF65-F5344CB8AC3E}">
        <p14:creationId xmlns:p14="http://schemas.microsoft.com/office/powerpoint/2010/main" val="1493550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ABBE6F-1B63-4EF1-0975-C348ED4AEF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A57B3-3EA4-BA60-57F8-34964E372BC6}"/>
              </a:ext>
            </a:extLst>
          </p:cNvPr>
          <p:cNvSpPr>
            <a:spLocks noGrp="1"/>
          </p:cNvSpPr>
          <p:nvPr>
            <p:ph type="title" idx="4294967295"/>
          </p:nvPr>
        </p:nvSpPr>
        <p:spPr>
          <a:xfrm>
            <a:off x="686834" y="1153572"/>
            <a:ext cx="3200400" cy="4461163"/>
          </a:xfrm>
        </p:spPr>
        <p:txBody>
          <a:bodyPr>
            <a:normAutofit/>
          </a:bodyPr>
          <a:lstStyle/>
          <a:p>
            <a:r>
              <a:rPr lang="en-GB" sz="3400" dirty="0">
                <a:solidFill>
                  <a:srgbClr val="FFFFFF"/>
                </a:solidFill>
              </a:rPr>
              <a:t>Q &amp; A Frequently Q &amp; A Frequently asked questions about pilot studies 6asked questions about pilot studies 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459BF9-CBE2-43AD-C091-BA433E870B6E}"/>
              </a:ext>
            </a:extLst>
          </p:cNvPr>
          <p:cNvSpPr>
            <a:spLocks noGrp="1"/>
          </p:cNvSpPr>
          <p:nvPr>
            <p:ph idx="1"/>
          </p:nvPr>
        </p:nvSpPr>
        <p:spPr>
          <a:xfrm>
            <a:off x="4447308" y="591344"/>
            <a:ext cx="6906491" cy="5585619"/>
          </a:xfrm>
        </p:spPr>
        <p:txBody>
          <a:bodyPr anchor="ctr">
            <a:normAutofit/>
          </a:bodyPr>
          <a:lstStyle/>
          <a:p>
            <a:r>
              <a:rPr lang="en-GB" sz="2000" dirty="0"/>
              <a:t>Q: What can I do with a "failed" pilot study? </a:t>
            </a:r>
          </a:p>
          <a:p>
            <a:r>
              <a:rPr lang="en-GB" sz="2000" dirty="0"/>
              <a:t>A: First, reframe your thinking: A pilot study that reveals your main study isn't feasible is NOT a failure - it's a success! You've: </a:t>
            </a:r>
          </a:p>
          <a:p>
            <a:r>
              <a:rPr lang="en-GB" sz="2000" dirty="0"/>
              <a:t>Avoided wasting significant resources on a flawed design</a:t>
            </a:r>
          </a:p>
          <a:p>
            <a:r>
              <a:rPr lang="en-GB" sz="2000" dirty="0"/>
              <a:t>Learned valuable methodological lessons </a:t>
            </a:r>
          </a:p>
          <a:p>
            <a:r>
              <a:rPr lang="en-GB" sz="2000" dirty="0"/>
              <a:t>Identified problems early when they can still be fixed - Demonstrated reflexivity and rigour </a:t>
            </a:r>
          </a:p>
          <a:p>
            <a:r>
              <a:rPr lang="en-GB" sz="2000" dirty="0"/>
              <a:t>You can: </a:t>
            </a:r>
          </a:p>
          <a:p>
            <a:r>
              <a:rPr lang="en-GB" sz="2000" dirty="0"/>
              <a:t>Redesign your study based on what you learned </a:t>
            </a:r>
          </a:p>
          <a:p>
            <a:r>
              <a:rPr lang="en-GB" sz="2000" dirty="0"/>
              <a:t>Report the pilot findings to help other researchers </a:t>
            </a:r>
          </a:p>
          <a:p>
            <a:r>
              <a:rPr lang="en-GB" sz="2000" dirty="0"/>
              <a:t>Use it as evidence of methodological awareness in your thesis </a:t>
            </a:r>
          </a:p>
          <a:p>
            <a:r>
              <a:rPr lang="en-GB" sz="2000" dirty="0"/>
              <a:t>Consider whether a different approach might work better</a:t>
            </a:r>
          </a:p>
          <a:p>
            <a:r>
              <a:rPr lang="en-GB" sz="2000" dirty="0"/>
              <a:t>Remember: No pilot study is a complete failure. Every pilot teaches you something important about research design.</a:t>
            </a:r>
          </a:p>
        </p:txBody>
      </p:sp>
    </p:spTree>
    <p:extLst>
      <p:ext uri="{BB962C8B-B14F-4D97-AF65-F5344CB8AC3E}">
        <p14:creationId xmlns:p14="http://schemas.microsoft.com/office/powerpoint/2010/main" val="11313885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65217-6BA7-4D47-9A48-6B18EBE8B996}"/>
              </a:ext>
            </a:extLst>
          </p:cNvPr>
          <p:cNvSpPr>
            <a:spLocks noGrp="1"/>
          </p:cNvSpPr>
          <p:nvPr>
            <p:ph type="title" idx="4294967295"/>
          </p:nvPr>
        </p:nvSpPr>
        <p:spPr>
          <a:xfrm>
            <a:off x="838200" y="365125"/>
            <a:ext cx="10515600" cy="1325563"/>
          </a:xfrm>
        </p:spPr>
        <p:txBody>
          <a:bodyPr>
            <a:normAutofit/>
          </a:bodyPr>
          <a:lstStyle/>
          <a:p>
            <a:r>
              <a:rPr lang="en-GB" sz="4600"/>
              <a:t>What is your pilot study going to look like ?</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AB697-B43E-4AC8-AB1D-F107CE1FC642}"/>
              </a:ext>
            </a:extLst>
          </p:cNvPr>
          <p:cNvSpPr>
            <a:spLocks noGrp="1"/>
          </p:cNvSpPr>
          <p:nvPr>
            <p:ph idx="1"/>
          </p:nvPr>
        </p:nvSpPr>
        <p:spPr>
          <a:xfrm>
            <a:off x="838200" y="1929384"/>
            <a:ext cx="10515600" cy="4251960"/>
          </a:xfrm>
        </p:spPr>
        <p:txBody>
          <a:bodyPr>
            <a:normAutofit/>
          </a:bodyPr>
          <a:lstStyle/>
          <a:p>
            <a:r>
              <a:rPr lang="en-GB" sz="2200" b="0" i="0">
                <a:effectLst/>
                <a:latin typeface="Arial" panose="020B0604020202020204" pitchFamily="34" charset="0"/>
              </a:rPr>
              <a:t>A pilot study involves preliminary data collection, using your planned methods, but with a very small sample. It aims to test out your approach, and identify any details that need to be addressed before the main data collection goes ahead. </a:t>
            </a:r>
          </a:p>
          <a:p>
            <a:r>
              <a:rPr lang="en-GB" sz="2200">
                <a:latin typeface="Arial" panose="020B0604020202020204" pitchFamily="34" charset="0"/>
              </a:rPr>
              <a:t>Find a published pilot study as close as possible to your proposed research area.</a:t>
            </a:r>
          </a:p>
          <a:p>
            <a:r>
              <a:rPr lang="en-GB" sz="2200">
                <a:latin typeface="Arial" panose="020B0604020202020204" pitchFamily="34" charset="0"/>
              </a:rPr>
              <a:t>What do you identify from the article as important ?</a:t>
            </a:r>
          </a:p>
          <a:p>
            <a:r>
              <a:rPr lang="en-GB" sz="2200">
                <a:latin typeface="Arial" panose="020B0604020202020204" pitchFamily="34" charset="0"/>
              </a:rPr>
              <a:t>Design your own.</a:t>
            </a:r>
          </a:p>
          <a:p>
            <a:r>
              <a:rPr lang="en-GB" sz="2200">
                <a:latin typeface="Arial" panose="020B0604020202020204" pitchFamily="34" charset="0"/>
              </a:rPr>
              <a:t>Start thinking about the reality of this task.</a:t>
            </a:r>
            <a:endParaRPr lang="en-GB" sz="2200"/>
          </a:p>
        </p:txBody>
      </p:sp>
    </p:spTree>
    <p:extLst>
      <p:ext uri="{BB962C8B-B14F-4D97-AF65-F5344CB8AC3E}">
        <p14:creationId xmlns:p14="http://schemas.microsoft.com/office/powerpoint/2010/main" val="36494999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B03E3-40F1-14C6-4E6D-7097A008136C}"/>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A25265-8B90-E459-968F-BECE7B418A7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Practical Activity A pilot study involves preliminary data collection using your planned approach, with a small sample, to test your design and identify issues before your main study begins. </a:t>
            </a:r>
          </a:p>
        </p:txBody>
      </p:sp>
    </p:spTree>
    <p:extLst>
      <p:ext uri="{BB962C8B-B14F-4D97-AF65-F5344CB8AC3E}">
        <p14:creationId xmlns:p14="http://schemas.microsoft.com/office/powerpoint/2010/main" val="113275977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996EDF-4954-65F6-E9D7-CE84FD87C9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49128-A79E-A2E5-D05B-B47AB185CD25}"/>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BD5F98-329D-9E3C-8876-7D2748E2E9B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 Step 1: Find a published pilot study </a:t>
            </a:r>
          </a:p>
          <a:p>
            <a:r>
              <a:rPr lang="en-US" sz="2400"/>
              <a:t>Search databases for pilot studies in your research area </a:t>
            </a:r>
          </a:p>
          <a:p>
            <a:r>
              <a:rPr lang="en-US" sz="2400"/>
              <a:t>Look for studies using similar methodologies - Identify examples in business, management, or your specific field </a:t>
            </a:r>
          </a:p>
          <a:p>
            <a:r>
              <a:rPr lang="en-US" sz="2400"/>
              <a:t>Guiding questions as you read: </a:t>
            </a:r>
          </a:p>
          <a:p>
            <a:r>
              <a:rPr lang="en-US" sz="2400"/>
              <a:t>How many participants did they include in the pilot? </a:t>
            </a:r>
          </a:p>
          <a:p>
            <a:r>
              <a:rPr lang="en-US" sz="2400"/>
              <a:t>What specific aspects did they test? </a:t>
            </a:r>
          </a:p>
          <a:p>
            <a:r>
              <a:rPr lang="en-US" sz="2400"/>
              <a:t>What problems did they identify? </a:t>
            </a:r>
          </a:p>
          <a:p>
            <a:r>
              <a:rPr lang="en-US" sz="2400"/>
              <a:t>What changes did they make as a result? - How did they document and report their pilot</a:t>
            </a:r>
          </a:p>
        </p:txBody>
      </p:sp>
    </p:spTree>
    <p:extLst>
      <p:ext uri="{BB962C8B-B14F-4D97-AF65-F5344CB8AC3E}">
        <p14:creationId xmlns:p14="http://schemas.microsoft.com/office/powerpoint/2010/main" val="2431286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B140DD-6E7E-545B-CF12-CC1BE81958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7E741-1513-3218-A063-76D950B37D59}"/>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88E44E-B950-10C9-7B5F-0781FC3E114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Step 2: Design your own pilot study</a:t>
            </a:r>
          </a:p>
          <a:p>
            <a:r>
              <a:rPr lang="en-US"/>
              <a:t>Consider: - Pilot aims: What specifically are you testing? </a:t>
            </a:r>
          </a:p>
          <a:p>
            <a:r>
              <a:rPr lang="en-US"/>
              <a:t>Sample size: How many pilot interviews do you need? (typically 6)</a:t>
            </a:r>
          </a:p>
          <a:p>
            <a:r>
              <a:rPr lang="en-US"/>
              <a:t>Participants: Who will you recruit? </a:t>
            </a:r>
          </a:p>
          <a:p>
            <a:r>
              <a:rPr lang="en-US"/>
              <a:t>How will you access them? </a:t>
            </a:r>
          </a:p>
          <a:p>
            <a:endParaRPr lang="en-US"/>
          </a:p>
        </p:txBody>
      </p:sp>
    </p:spTree>
    <p:extLst>
      <p:ext uri="{BB962C8B-B14F-4D97-AF65-F5344CB8AC3E}">
        <p14:creationId xmlns:p14="http://schemas.microsoft.com/office/powerpoint/2010/main" val="10118989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A47F5-1233-35CB-F882-5BE0338D8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2C55A5-DEE1-65E2-C816-5EEBB412F896}"/>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61CF7A93-ED1E-473A-C756-5DED04AFE7FD}"/>
              </a:ext>
            </a:extLst>
          </p:cNvPr>
          <p:cNvSpPr>
            <a:spLocks noGrp="1"/>
          </p:cNvSpPr>
          <p:nvPr>
            <p:ph idx="1"/>
          </p:nvPr>
        </p:nvSpPr>
        <p:spPr/>
        <p:txBody>
          <a:bodyPr>
            <a:normAutofit/>
          </a:bodyPr>
          <a:lstStyle/>
          <a:p>
            <a:r>
              <a:rPr lang="en-GB" dirty="0"/>
              <a:t>What you'll test:</a:t>
            </a:r>
          </a:p>
          <a:p>
            <a:r>
              <a:rPr lang="en-GB" dirty="0"/>
              <a:t>Interview guide?</a:t>
            </a:r>
          </a:p>
          <a:p>
            <a:r>
              <a:rPr lang="en-GB" dirty="0"/>
              <a:t>Recruitment approach? </a:t>
            </a:r>
          </a:p>
          <a:p>
            <a:r>
              <a:rPr lang="en-GB" dirty="0"/>
              <a:t>Recording equipment? </a:t>
            </a:r>
          </a:p>
          <a:p>
            <a:r>
              <a:rPr lang="en-GB" dirty="0"/>
              <a:t>Analysis method? </a:t>
            </a:r>
          </a:p>
          <a:p>
            <a:r>
              <a:rPr lang="en-GB" dirty="0"/>
              <a:t>Timeline: When will you conduct your pilot? </a:t>
            </a:r>
          </a:p>
          <a:p>
            <a:r>
              <a:rPr lang="en-GB" dirty="0"/>
              <a:t>Success criteria: How will you know if your approach works? </a:t>
            </a:r>
          </a:p>
          <a:p>
            <a:r>
              <a:rPr lang="en-GB" dirty="0"/>
              <a:t>Documentation plan: How will you record what you learn?</a:t>
            </a:r>
          </a:p>
        </p:txBody>
      </p:sp>
    </p:spTree>
    <p:extLst>
      <p:ext uri="{BB962C8B-B14F-4D97-AF65-F5344CB8AC3E}">
        <p14:creationId xmlns:p14="http://schemas.microsoft.com/office/powerpoint/2010/main" val="34131657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55FBA-4F2B-FBB7-3429-257C25BF1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379DA3-19DB-139E-2849-BD7B3BE4A1B4}"/>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B2FC7486-1223-A19F-E962-4157C495D472}"/>
              </a:ext>
            </a:extLst>
          </p:cNvPr>
          <p:cNvSpPr>
            <a:spLocks noGrp="1"/>
          </p:cNvSpPr>
          <p:nvPr>
            <p:ph idx="1"/>
          </p:nvPr>
        </p:nvSpPr>
        <p:spPr/>
        <p:txBody>
          <a:bodyPr>
            <a:normAutofit/>
          </a:bodyPr>
          <a:lstStyle/>
          <a:p>
            <a:r>
              <a:rPr lang="en-GB" dirty="0"/>
              <a:t>Step 3: Start planning the reality of this task - When can you realistically conduct pilot interviews? - Who will you ask to vet your interview guide? - Do you need separate ethics approval for your pilot? - How will you build in time to revise based on pilot findings? Remember: The pilot is not a "nice to have" - it's an essential component of rigorous qualitative research.</a:t>
            </a:r>
          </a:p>
        </p:txBody>
      </p:sp>
    </p:spTree>
    <p:extLst>
      <p:ext uri="{BB962C8B-B14F-4D97-AF65-F5344CB8AC3E}">
        <p14:creationId xmlns:p14="http://schemas.microsoft.com/office/powerpoint/2010/main" val="37776677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FFC875-E97E-380E-72D8-0C930B1C524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5515541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idx="4294967295"/>
          </p:nvPr>
        </p:nvSpPr>
        <p:spPr>
          <a:xfrm>
            <a:off x="1043631" y="809898"/>
            <a:ext cx="9942716" cy="1554480"/>
          </a:xfrm>
        </p:spPr>
        <p:txBody>
          <a:bodyPr anchor="ctr">
            <a:normAutofit/>
          </a:bodyPr>
          <a:lstStyle/>
          <a:p>
            <a:r>
              <a:rPr lang="en-GB" sz="4800" dirty="0"/>
              <a:t>References</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r>
              <a:rPr lang="en-GB" sz="1100"/>
              <a:t>Baker, T.L. (1994), Doing Social research (2nd Edn.), New York: McGraw-Hill Inc. </a:t>
            </a:r>
          </a:p>
          <a:p>
            <a:r>
              <a:rPr lang="en-GB" sz="1100"/>
              <a:t>Bowling, A. (1997), Research Methods in Health: Investigating Health &amp; Health Services, Buckingham: Open University Press. p 232. </a:t>
            </a:r>
          </a:p>
          <a:p>
            <a:r>
              <a:rPr lang="en-GB" sz="1100"/>
              <a:t>Burns, N. and Grove, S.K. (1999), Understanding Nursing Research (2nd edn.), Philadelphia: W.B. Saunders Company. p 40. </a:t>
            </a:r>
          </a:p>
          <a:p>
            <a:r>
              <a:rPr lang="en-GB" sz="1100"/>
              <a:t>Crombie, I.K. and Davies, H.T.O. (1997), Research in Health Care: Design, Conduct and Interpretations of Health Services Research, London: Wiley. </a:t>
            </a:r>
          </a:p>
          <a:p>
            <a:r>
              <a:rPr lang="en-GB" sz="1100"/>
              <a:t>Crosswaite, C. and Curtice, L. (1994), Disseminating research results-the challenge of bridging the gap between health research and health action. Health Promotion International 9: 289. </a:t>
            </a:r>
          </a:p>
          <a:p>
            <a:r>
              <a:rPr lang="en-GB" sz="1100"/>
              <a:t>De Vaus, D.A. (1993), Surveys in Social Research (3rd edn.), London: UCL Press.</a:t>
            </a:r>
          </a:p>
          <a:p>
            <a:r>
              <a:rPr lang="en-GB" sz="1100"/>
              <a:t> Frankland, J. and Bloor, M. (1999), Some issues arising in the systematic analysis of focus group material, In: Barbour, R. and Kitzinger, J. (eds) Developing Focus Group Research: Politics, Theory &amp; Practice, London: Sage </a:t>
            </a:r>
          </a:p>
          <a:p>
            <a:r>
              <a:rPr lang="en-GB" sz="1100"/>
              <a:t>Holloway, I. (1997). Basic Concepts for Qualitative Research, Oxford: Blackwell Science.</a:t>
            </a:r>
          </a:p>
          <a:p>
            <a:r>
              <a:rPr lang="en-GB" sz="1100"/>
              <a:t> Hundley, V, Milne, J, Leighton-Beck, L. et al. (2000). Raising research awareness among midwives and nurses: does it work? Journal of Advanced Nursing 31 (1): 78-88. Lindquist, R. (1991). Don’t forget the pilot work! Heart Lung 20: 91-92.</a:t>
            </a:r>
          </a:p>
          <a:p>
            <a:pPr marL="0" indent="0">
              <a:buNone/>
            </a:pPr>
            <a:endParaRPr lang="en-GB" sz="11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C7B52-C446-4E7C-AC2A-9EE1424A8293}"/>
              </a:ext>
            </a:extLst>
          </p:cNvPr>
          <p:cNvSpPr>
            <a:spLocks noGrp="1"/>
          </p:cNvSpPr>
          <p:nvPr>
            <p:ph type="title" idx="4294967295"/>
          </p:nvPr>
        </p:nvSpPr>
        <p:spPr>
          <a:xfrm>
            <a:off x="1043631" y="809898"/>
            <a:ext cx="9942716" cy="1554480"/>
          </a:xfrm>
        </p:spPr>
        <p:txBody>
          <a:bodyPr anchor="ctr">
            <a:normAutofit/>
          </a:bodyPr>
          <a:lstStyle/>
          <a:p>
            <a:r>
              <a:rPr lang="en-GB" sz="4800"/>
              <a:t>References</a:t>
            </a:r>
          </a:p>
        </p:txBody>
      </p:sp>
      <p:sp>
        <p:nvSpPr>
          <p:cNvPr id="3" name="Content Placeholder 2">
            <a:extLst>
              <a:ext uri="{FF2B5EF4-FFF2-40B4-BE49-F238E27FC236}">
                <a16:creationId xmlns:a16="http://schemas.microsoft.com/office/drawing/2014/main" id="{F9592630-219A-47C0-8EE1-7EC113E8D03D}"/>
              </a:ext>
            </a:extLst>
          </p:cNvPr>
          <p:cNvSpPr>
            <a:spLocks noGrp="1"/>
          </p:cNvSpPr>
          <p:nvPr>
            <p:ph idx="1"/>
          </p:nvPr>
        </p:nvSpPr>
        <p:spPr>
          <a:xfrm>
            <a:off x="1045028" y="3017522"/>
            <a:ext cx="9941319" cy="3124658"/>
          </a:xfrm>
        </p:spPr>
        <p:txBody>
          <a:bodyPr anchor="ctr">
            <a:normAutofit/>
          </a:bodyPr>
          <a:lstStyle/>
          <a:p>
            <a:r>
              <a:rPr lang="en-GB" sz="1300"/>
              <a:t> Mason, D.J. and Zuercher, S.L. (1995). Pilot studies in clinical nursing research. Journal of the New York State Nursing Association 26: 11. </a:t>
            </a:r>
          </a:p>
          <a:p>
            <a:r>
              <a:rPr lang="en-GB" sz="1300"/>
              <a:t>Muoio, R., Wolcott, L., and Seigel, H. (1995). A win-win situation: The pilot program. Journal of Continuing Education in Nursing. 26: 230-233.</a:t>
            </a:r>
          </a:p>
          <a:p>
            <a:r>
              <a:rPr lang="en-GB" sz="1300"/>
              <a:t> Office for National Statistics, General Register Office for Scotland, Northern Ireland Statistical &amp; Research Agency. (1999), 2001 Census Information Paper, Government Statistical Services: London. </a:t>
            </a:r>
          </a:p>
          <a:p>
            <a:r>
              <a:rPr lang="en-GB" sz="1300"/>
              <a:t>Peat, J., Mellis, C., Williams, K. and Xuan W. (2002), Health Science Research: A Handbook of Quantitative Methods, London: Sage. </a:t>
            </a:r>
          </a:p>
          <a:p>
            <a:r>
              <a:rPr lang="en-GB" sz="1300"/>
              <a:t>Polit, D.F., Beck, C.T. and Hungler, B.P. (2001), Essentials of Nursing Research: Methods, Appraisal and Utilization. 5th Ed., Philadelphia: Lippincott Williams &amp; Wilkins </a:t>
            </a:r>
          </a:p>
          <a:p>
            <a:r>
              <a:rPr lang="en-GB" sz="1300"/>
              <a:t>Prescott, P.A. and Soeken, K.L. (1989), The potential uses of pilot work. Nursing Research 38: 60-62. </a:t>
            </a:r>
          </a:p>
          <a:p>
            <a:r>
              <a:rPr lang="en-GB" sz="1300"/>
              <a:t>Rosenberg, K.M. and Daly, H.B. (1993), Foundations of Behavioural Research: A Basic Question Approach, Fort Worth/ London: Harcourt Brace College Publishers. p 182-184. </a:t>
            </a:r>
          </a:p>
          <a:p>
            <a:r>
              <a:rPr lang="en-GB" sz="1300"/>
              <a:t>Tashakkori, A and Teddlie, C. (1998), Mixed Methodology: Combining Qualitative &amp; Quantitative Approaches, Sage</a:t>
            </a:r>
          </a:p>
          <a:p>
            <a:endParaRPr lang="en-GB" sz="13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114751"/>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6119</Words>
  <Application>Microsoft Office PowerPoint</Application>
  <PresentationFormat>Widescreen</PresentationFormat>
  <Paragraphs>475</Paragraphs>
  <Slides>80</Slides>
  <Notes>12</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80</vt:i4>
      </vt:variant>
    </vt:vector>
  </HeadingPairs>
  <TitlesOfParts>
    <vt:vector size="89" baseType="lpstr">
      <vt:lpstr>Droid Serif</vt:lpstr>
      <vt:lpstr>Aptos</vt:lpstr>
      <vt:lpstr>Aptos Display</vt:lpstr>
      <vt:lpstr>Arial</vt:lpstr>
      <vt:lpstr>Calibri</vt:lpstr>
      <vt:lpstr>Calibri Light</vt:lpstr>
      <vt:lpstr>Office Theme</vt:lpstr>
      <vt:lpstr>1_Custom Design</vt:lpstr>
      <vt:lpstr>Custom Design</vt:lpstr>
      <vt:lpstr>DBA CONVERTING RESEARCH INTO PRACTICE</vt:lpstr>
      <vt:lpstr>Please note</vt:lpstr>
      <vt:lpstr>PowerPoint Presentation</vt:lpstr>
      <vt:lpstr>Qualitative Research Framework</vt:lpstr>
      <vt:lpstr>Quantitative Research Framework</vt:lpstr>
      <vt:lpstr>Mixed Methods Research Framework</vt:lpstr>
      <vt:lpstr>This module</vt:lpstr>
      <vt:lpstr>Specifically</vt:lpstr>
      <vt:lpstr>Methodological elements 1</vt:lpstr>
      <vt:lpstr>Methodological elements 2</vt:lpstr>
      <vt:lpstr>PowerPoint Presentation</vt:lpstr>
      <vt:lpstr>PowerPoint Presentation</vt:lpstr>
      <vt:lpstr>Main Study</vt:lpstr>
      <vt:lpstr>Key Points</vt:lpstr>
      <vt:lpstr>Main tasks early in the module</vt:lpstr>
      <vt:lpstr>Main task later in the module</vt:lpstr>
      <vt:lpstr>Essential reading 1 </vt:lpstr>
      <vt:lpstr>Essential reading 2</vt:lpstr>
      <vt:lpstr>What is a Pilot Study?</vt:lpstr>
      <vt:lpstr>What is a Pilot Study?</vt:lpstr>
      <vt:lpstr>PowerPoint Presentation</vt:lpstr>
      <vt:lpstr>PowerPoint Presentation</vt:lpstr>
      <vt:lpstr>What are the reasons for conducting a pilot study ?</vt:lpstr>
      <vt:lpstr>Piloting and Refining Your Qualitative Research Design - What is piloting?</vt:lpstr>
      <vt:lpstr>Through piloting you can: </vt:lpstr>
      <vt:lpstr>Developing yourself as a researcher</vt:lpstr>
      <vt:lpstr>Reasons for Conducting Pilot Studies Testing and Development</vt:lpstr>
      <vt:lpstr>Feasibility Assessment</vt:lpstr>
      <vt:lpstr>Methodological Verification</vt:lpstr>
      <vt:lpstr>In the words of De Vaus (1993: 54) “Do not take the risk. Pilot test first.”</vt:lpstr>
      <vt:lpstr>Additional Reasons for Conducting Pilot Studies</vt:lpstr>
      <vt:lpstr>Sampling and Recruitment</vt:lpstr>
      <vt:lpstr>Learning Through Doing</vt:lpstr>
      <vt:lpstr>Demonstrating Rigour</vt:lpstr>
      <vt:lpstr>Critical Point</vt:lpstr>
      <vt:lpstr>Vetting, Rehearsing, and Piloting: Three Distinct Processes</vt:lpstr>
      <vt:lpstr>An iterative process</vt:lpstr>
      <vt:lpstr>Practicing your approach</vt:lpstr>
      <vt:lpstr>Mock interviews</vt:lpstr>
      <vt:lpstr>PILOTING Your Interview Approach Conducting actual data collection</vt:lpstr>
      <vt:lpstr>Using pilot data</vt:lpstr>
      <vt:lpstr>Analysing Your Pilot Study Results</vt:lpstr>
      <vt:lpstr>Analysing Documenting your learning: Your Pilot Study Results</vt:lpstr>
      <vt:lpstr>The Role of Memoing</vt:lpstr>
      <vt:lpstr>WE WILL COME BACK TO THIS</vt:lpstr>
      <vt:lpstr>Example memo:</vt:lpstr>
      <vt:lpstr>Systematic Approach to Vetting Your Interview Guide</vt:lpstr>
      <vt:lpstr>2: Share with 2-3 knowledgeable reviewers -</vt:lpstr>
      <vt:lpstr>Step 3: Gather and integrate feedback tic Approach to Vetting Your Interview Guide</vt:lpstr>
      <vt:lpstr>Step 4: Revise and re-vet if needed</vt:lpstr>
      <vt:lpstr>Step 5: Rehearse before piloting </vt:lpstr>
      <vt:lpstr>Common Problems and Pitfalls with Pilot Studies</vt:lpstr>
      <vt:lpstr>Commo Failing to record what you learned and what you changed n Problems and Pitfalls with Pilot Studies</vt:lpstr>
      <vt:lpstr>3. Insufficient diversity in pilot sample </vt:lpstr>
      <vt:lpstr>4. Ignoring pilot findings -</vt:lpstr>
      <vt:lpstr>5. Treating the pilot as "practice" rather than research</vt:lpstr>
      <vt:lpstr>Analysis of the questions</vt:lpstr>
      <vt:lpstr>Piloting and Refining Research Design and Methods </vt:lpstr>
      <vt:lpstr>Continued</vt:lpstr>
      <vt:lpstr>Sissi Xi Jiang</vt:lpstr>
      <vt:lpstr>Reasons for conducting pilot studies</vt:lpstr>
      <vt:lpstr>Problems</vt:lpstr>
      <vt:lpstr>Why are (some) pilot studies not reported?</vt:lpstr>
      <vt:lpstr>To conclude</vt:lpstr>
      <vt:lpstr>Q &amp; A Frequently asked questions about pilot studies 1</vt:lpstr>
      <vt:lpstr>Q &amp; A Frequently asked questions about pilot studies 2</vt:lpstr>
      <vt:lpstr>Q &amp; A Frequently asked questions about pilot studies 3</vt:lpstr>
      <vt:lpstr>Q &amp; A Frequently asked questions about pilot studies 4</vt:lpstr>
      <vt:lpstr>Q &amp; A Frequently asked questions about pilot studies 5</vt:lpstr>
      <vt:lpstr>Q &amp; A Frequently asked questions about pilot studies 6</vt:lpstr>
      <vt:lpstr>Q &amp; A Frequently Q &amp; A Frequently asked questions about pilot studies 6asked questions about pilot studies 6</vt:lpstr>
      <vt:lpstr>What is your pilot study going to look like ?</vt:lpstr>
      <vt:lpstr>Designing Your Own Pilot Study</vt:lpstr>
      <vt:lpstr>Designing Your Own Pilot Study</vt:lpstr>
      <vt:lpstr>Designing Your Own Pilot Study</vt:lpstr>
      <vt:lpstr>Designing Your Own Pilot Study</vt:lpstr>
      <vt:lpstr>Designing Your Own Pilot Study</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CONVERTING RESEARCH INTO PRACTICE</dc:title>
  <dc:creator>Caroline Jawad</dc:creator>
  <cp:lastModifiedBy>caroline jawad</cp:lastModifiedBy>
  <cp:revision>7</cp:revision>
  <dcterms:created xsi:type="dcterms:W3CDTF">2022-02-23T16:09:06Z</dcterms:created>
  <dcterms:modified xsi:type="dcterms:W3CDTF">2026-02-10T09:24:25Z</dcterms:modified>
</cp:coreProperties>
</file>