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70" r:id="rId11"/>
    <p:sldId id="273" r:id="rId12"/>
    <p:sldId id="267" r:id="rId13"/>
    <p:sldId id="272" r:id="rId14"/>
    <p:sldId id="271" r:id="rId15"/>
  </p:sldIdLst>
  <p:sldSz cx="12192000" cy="6858000"/>
  <p:notesSz cx="6858000" cy="9144000"/>
  <p:defaultTextStyle>
    <a:defPPr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5" autoAdjust="0"/>
    <p:restoredTop sz="94660"/>
  </p:normalViewPr>
  <p:slideViewPr>
    <p:cSldViewPr snapToGrid="0">
      <p:cViewPr>
        <p:scale>
          <a:sx n="76" d="100"/>
          <a:sy n="76" d="100"/>
        </p:scale>
        <p:origin x="-420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C9F696C-B9AA-2445-370B-664101BD5D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3638E9C3-0503-ABD9-548C-A3AFB4F40C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2AED1EA-810C-06F5-FB03-DF9B913FC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8C0726A-E173-4D5E-1CA3-359A61CE3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6B09ED7-5666-0FCA-0207-A17F20510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629362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8FA751D-9205-28DC-91DE-09674F9DC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B0FDF25-3DE5-405F-595F-BF2A5CA94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3D4E888-4934-8E09-FBA7-443D4B015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F69F580-222B-2180-42CE-3F3357301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4205C12-FB97-DEC8-B5E1-A45E90D8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832065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C0370D5-7562-4B4C-3248-AEEB94C42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0F545454-E5A3-5467-DDD3-35B626DA0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716451F-A8CA-79EA-C232-08F348D22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4D46D66-7759-F16F-00B9-BC06ECCB6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22CDE9E-1DA0-ED65-4A3D-FEB5EC844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767196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3047B99-581C-5132-71DE-1D83EF465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6D97A74-BD72-1AFA-2D27-9DB4BB84F9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EFC1F639-9D1E-0590-F1E9-2ED60844CC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A48DEB26-622B-7195-BB6A-0C3C2B5B6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B54AC7F8-E505-6CBD-C10E-A428C6874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1F7A6F74-6284-E546-767C-B4300DD41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907089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D898E32-1CBD-D99F-9A9B-AF3284252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B46BD99F-B033-0480-7060-6FBCF7E91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1EE68043-F8CF-FEE1-E248-AEBE91063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822DCB7B-AD56-0748-CE72-5773238CC6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993DB32E-0763-6318-BE97-4243D6E7A9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E4E4AB2E-1E31-F65D-85EC-A32394576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966969C5-9947-D414-E01A-64F7E71E3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FBC80D62-EE1E-6630-8721-135F5E985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39870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455CEC1-4F56-DF39-BFA5-FF85C59BC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9DB26B00-2E05-896E-646E-9E1DE92D2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66E73B68-642D-CC61-A593-1776E0EB5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0AF9D874-35C7-F73E-3F1A-6AC1D8F99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638916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4B419C9C-C07D-38EA-4CCD-358C49B3D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5C3AEECE-0B8D-8F31-CDD6-1C2367E9A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9BB56AFF-BE4A-0B5D-0CF7-95A3AE710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764102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D268EDE-4249-7F00-F0EF-F85493993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45A2F52-E1B2-18B7-BEFA-E62880088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9D687AAA-E8A0-F76B-3473-01086F5D3A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227EB556-1453-FD0B-3649-E0DA1F0D0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0ECBE29-BCF9-FE59-6D1E-55F635640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B01CD36E-EBEA-E952-A41A-F51287752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267334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123256F-9233-8946-8DCA-D6211E433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B7C7A2DB-7B94-5E74-B50B-95E20F516C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C865793F-CD11-0304-2521-E8A5FD4BD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9F2DCD23-7B96-7BBA-68D6-C179ABFBF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79C66AB-D454-9F25-EE7A-FB8365E79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D4B6856F-4071-D9D3-F206-3745CD939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209942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60FD73D-2240-437F-C1A8-702138ED1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14586A4B-9405-AAC1-438C-BAA9F087D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D49B7AD-FA72-4EE1-F2B2-DD6F7A7A0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AA657BC-9A21-DD05-D474-375C1DB45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DAA3C3FF-EC21-52CD-D698-6C1A2BBB7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25627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CB455256-912C-CA78-11CC-E35F6BA50F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8EB966D2-212E-0606-A7F5-E89AF415D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4C8DDA19-64EC-B21B-91B0-53868D581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BCC9513B-209B-7511-8CE7-16131F20F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34F3788-A776-80AB-11C6-4BB0A2D7A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823971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8DFFCFD6-B011-E147-28C1-D6897EEA9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D849F671-C3A1-4307-AD66-1DF8E97E05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C1508EF-F64F-45DA-9481-BE4BA9EE2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304B5-1821-405F-9DEF-8843FF9F1682}" type="datetimeFigureOut">
              <a:rPr lang="x-none" smtClean="0"/>
              <a:t>3/16/2026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7EE9141-28DF-03DA-E7AF-34E341017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CF5F141-4F13-03C1-F195-1B0AC4E206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231F2-66BD-4E51-8A64-847C3D849833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395590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hyperlink" Target="https://youtube.com/shorts/u4t7fy23J_k?si=W2wUWrICMVpLjYQD" TargetMode="External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heducation.com/" TargetMode="External"/><Relationship Id="rId3" Type="http://schemas.openxmlformats.org/officeDocument/2006/relationships/hyperlink" Target="https://www.ons.gov.uk/" TargetMode="External"/><Relationship Id="rId7" Type="http://schemas.openxmlformats.org/officeDocument/2006/relationships/hyperlink" Target="https://uk.sagepub.com/" TargetMode="External"/><Relationship Id="rId12" Type="http://schemas.openxmlformats.org/officeDocument/2006/relationships/hyperlink" Target="https://blog.hubspot.com/marketing/local-seo-stats" TargetMode="External"/><Relationship Id="rId2" Type="http://schemas.openxmlformats.org/officeDocument/2006/relationships/hyperlink" Target="https://www.mintel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tista.com/" TargetMode="External"/><Relationship Id="rId11" Type="http://schemas.openxmlformats.org/officeDocument/2006/relationships/hyperlink" Target="https://www.cbinsights.com/research/report/startup-failure-reasons-top/" TargetMode="External"/><Relationship Id="rId5" Type="http://schemas.openxmlformats.org/officeDocument/2006/relationships/hyperlink" Target="https://www.pwc.com/gx/en/industries/consumer-markets/consumer-insights-survey.html" TargetMode="External"/><Relationship Id="rId10" Type="http://schemas.openxmlformats.org/officeDocument/2006/relationships/hyperlink" Target="https://www.researchgate.net/publication/326207027_Comparative_Seroepidemiological_Study_of_Brucellosis_in_Sheep_under_Smallholder_Farming_and_Governmental_Breeding_Ranches_of_Central_and_North_East_Ethiopia" TargetMode="External"/><Relationship Id="rId4" Type="http://schemas.openxmlformats.org/officeDocument/2006/relationships/hyperlink" Target="https://www.researchgate.net/publication/225083802" TargetMode="External"/><Relationship Id="rId9" Type="http://schemas.openxmlformats.org/officeDocument/2006/relationships/hyperlink" Target="https://hbr.org/2013/05/why-the-lean-start-up-changes-everythin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14C5CF19-617C-F5C3-4FF3-2AD6CE71ED9D}"/>
              </a:ext>
            </a:extLst>
          </p:cNvPr>
          <p:cNvSpPr/>
          <p:nvPr/>
        </p:nvSpPr>
        <p:spPr>
          <a:xfrm>
            <a:off x="1898189" y="2184093"/>
            <a:ext cx="7326217" cy="2489813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83CC245D-56D4-06E6-F6D0-BFEF49F4A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303" y="281853"/>
            <a:ext cx="11468559" cy="1318347"/>
          </a:xfrm>
        </p:spPr>
        <p:txBody>
          <a:bodyPr>
            <a:normAutofit fontScale="90000"/>
          </a:bodyPr>
          <a:lstStyle/>
          <a:p>
            <a:r>
              <a:rPr lang="en-US" sz="4800" dirty="0">
                <a:latin typeface="Britannic Bold" panose="020B0903060703020204" pitchFamily="34" charset="0"/>
              </a:rPr>
              <a:t>Certificate in Higher Education – </a:t>
            </a:r>
            <a:r>
              <a:rPr lang="en-US" sz="4800" dirty="0" smtClean="0">
                <a:latin typeface="Britannic Bold" panose="020B0903060703020204" pitchFamily="34" charset="0"/>
              </a:rPr>
              <a:t/>
            </a:r>
            <a:br>
              <a:rPr lang="en-US" sz="4800" dirty="0" smtClean="0">
                <a:latin typeface="Britannic Bold" panose="020B0903060703020204" pitchFamily="34" charset="0"/>
              </a:rPr>
            </a:br>
            <a:r>
              <a:rPr lang="en-US" sz="4800" dirty="0" smtClean="0">
                <a:latin typeface="Britannic Bold" panose="020B0903060703020204" pitchFamily="34" charset="0"/>
              </a:rPr>
              <a:t>Skills </a:t>
            </a:r>
            <a:r>
              <a:rPr lang="en-US" sz="4800" dirty="0">
                <a:latin typeface="Britannic Bold" panose="020B0903060703020204" pitchFamily="34" charset="0"/>
              </a:rPr>
              <a:t>for the Workplace</a:t>
            </a:r>
            <a:endParaRPr lang="x-none" sz="4800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6F0BB8E-34DE-97B7-21DF-86C00C70F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5927" y="2724584"/>
            <a:ext cx="9144000" cy="1655762"/>
          </a:xfrm>
        </p:spPr>
        <p:txBody>
          <a:bodyPr>
            <a:normAutofit/>
          </a:bodyPr>
          <a:lstStyle/>
          <a:p>
            <a:r>
              <a:rPr lang="x-none" sz="2000" b="1" i="1" dirty="0"/>
              <a:t>Name:</a:t>
            </a:r>
            <a:r>
              <a:rPr lang="en-US" sz="2000" b="1" i="1" dirty="0"/>
              <a:t> Hafiz Muneeb</a:t>
            </a:r>
            <a:endParaRPr lang="x-none" sz="2000" b="1" dirty="0"/>
          </a:p>
          <a:p>
            <a:r>
              <a:rPr lang="x-none" sz="2000" b="1" i="1" dirty="0"/>
              <a:t>Student Number</a:t>
            </a:r>
            <a:r>
              <a:rPr lang="x-none" sz="2000" b="1" i="1"/>
              <a:t>: </a:t>
            </a:r>
            <a:r>
              <a:rPr lang="en-US" sz="2000" b="1" dirty="0" smtClean="0"/>
              <a:t>2433654</a:t>
            </a:r>
          </a:p>
          <a:p>
            <a:r>
              <a:rPr lang="en-US" sz="2000" b="1" dirty="0" smtClean="0"/>
              <a:t>Module</a:t>
            </a:r>
            <a:r>
              <a:rPr lang="en-US" sz="2000" b="1" dirty="0"/>
              <a:t>: Digital Skills for Personal and Professional Growth</a:t>
            </a:r>
            <a:endParaRPr lang="x-none" sz="2000" b="1" dirty="0"/>
          </a:p>
          <a:p>
            <a:r>
              <a:rPr lang="x-none" sz="2000" b="1" i="1" smtClean="0"/>
              <a:t>Module</a:t>
            </a:r>
            <a:r>
              <a:rPr lang="en-US" sz="2000" b="1" i="1" dirty="0" smtClean="0"/>
              <a:t> Code</a:t>
            </a:r>
            <a:r>
              <a:rPr lang="x-none" sz="2000" b="1" i="1" smtClean="0"/>
              <a:t>:</a:t>
            </a:r>
            <a:r>
              <a:rPr lang="en-US" sz="2000" b="1" i="1" dirty="0" smtClean="0"/>
              <a:t> </a:t>
            </a:r>
            <a:r>
              <a:rPr lang="en-US" sz="2000" b="1" dirty="0"/>
              <a:t>BMSW4008</a:t>
            </a:r>
            <a:endParaRPr lang="x-none" sz="2000" b="1" dirty="0"/>
          </a:p>
          <a:p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109346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="" xmlns:a16="http://schemas.microsoft.com/office/drawing/2014/main" id="{C54183E6-A6D7-17F1-3807-EB576D900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="" xmlns:a16="http://schemas.microsoft.com/office/drawing/2014/main" id="{2E137AE1-C672-A511-009E-8CE74607A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lgerian" pitchFamily="82" charset="0"/>
              </a:rPr>
              <a:t>Overview:</a:t>
            </a:r>
            <a:endParaRPr lang="x-none" dirty="0">
              <a:latin typeface="Algerian" pitchFamily="82" charset="0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="" xmlns:a16="http://schemas.microsoft.com/office/drawing/2014/main" id="{21B4D619-8A75-DC44-41FA-0EDE33701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>
                <a:latin typeface="Berlin Sans FB" pitchFamily="34" charset="0"/>
                <a:cs typeface="Aharoni" pitchFamily="2" charset="-79"/>
              </a:rPr>
              <a:t>Designing the Market Research</a:t>
            </a:r>
            <a:endParaRPr lang="en-US" dirty="0" smtClean="0">
              <a:latin typeface="Berlin Sans FB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dirty="0" smtClean="0">
                <a:latin typeface="Berlin Sans FB" pitchFamily="34" charset="0"/>
              </a:rPr>
              <a:t>Key Research Findings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latin typeface="Berlin Sans FB" pitchFamily="34" charset="0"/>
              </a:rPr>
              <a:t>Applying Research to Website Design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>
                <a:latin typeface="Berlin Sans FB" pitchFamily="34" charset="0"/>
              </a:rPr>
              <a:t>Marketing Materials</a:t>
            </a:r>
            <a:endParaRPr lang="en-US" dirty="0">
              <a:latin typeface="Berlin Sans FB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dirty="0" smtClean="0">
                <a:latin typeface="Berlin Sans FB" pitchFamily="34" charset="0"/>
              </a:rPr>
              <a:t>Video Advert and Brand Communication</a:t>
            </a:r>
            <a:endParaRPr lang="en-US" dirty="0">
              <a:latin typeface="Berlin Sans FB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latin typeface="Berlin Sans FB" pitchFamily="34" charset="0"/>
              </a:rPr>
              <a:t>Financial Planning Using Excel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latin typeface="Berlin Sans FB" pitchFamily="34" charset="0"/>
              </a:rPr>
              <a:t>Reflection on Learning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>
                <a:latin typeface="Berlin Sans FB" pitchFamily="34" charset="0"/>
              </a:rPr>
              <a:t>Conclusion</a:t>
            </a:r>
            <a:endParaRPr lang="en-US" dirty="0">
              <a:latin typeface="Berlin Sans FB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dirty="0" smtClean="0">
                <a:latin typeface="Berlin Sans FB" pitchFamily="34" charset="0"/>
              </a:rPr>
              <a:t>References</a:t>
            </a:r>
            <a:endParaRPr lang="en-US" dirty="0">
              <a:latin typeface="Berlin Sans FB" pitchFamily="34" charset="0"/>
            </a:endParaRPr>
          </a:p>
          <a:p>
            <a:endParaRPr lang="en-US" dirty="0"/>
          </a:p>
          <a:p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4688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lded Corner 4"/>
          <p:cNvSpPr/>
          <p:nvPr/>
        </p:nvSpPr>
        <p:spPr>
          <a:xfrm>
            <a:off x="8341341" y="1803046"/>
            <a:ext cx="2255678" cy="598749"/>
          </a:xfrm>
          <a:prstGeom prst="foldedCorner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Wave 6">
            <a:extLst>
              <a:ext uri="{FF2B5EF4-FFF2-40B4-BE49-F238E27FC236}">
                <a16:creationId xmlns="" xmlns:a16="http://schemas.microsoft.com/office/drawing/2014/main" id="{83936C22-09B2-4C68-57C7-9F50B4CD5871}"/>
              </a:ext>
            </a:extLst>
          </p:cNvPr>
          <p:cNvSpPr/>
          <p:nvPr/>
        </p:nvSpPr>
        <p:spPr>
          <a:xfrm>
            <a:off x="112735" y="845063"/>
            <a:ext cx="8009266" cy="914400"/>
          </a:xfrm>
          <a:prstGeom prst="wave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97603345-C2A9-225A-E0F0-2AFEC28C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48" y="683655"/>
            <a:ext cx="8445172" cy="1257879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haroni" pitchFamily="2" charset="-79"/>
                <a:cs typeface="Aharoni" pitchFamily="2" charset="-79"/>
              </a:rPr>
              <a:t>1- Designing the Market Research</a:t>
            </a:r>
            <a:endParaRPr lang="x-none" sz="3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524EA39-66EC-8958-0B75-B23F2B450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335" y="245687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 smtClean="0"/>
              <a:t>The </a:t>
            </a:r>
            <a:r>
              <a:rPr lang="en-US" sz="3200" b="1" dirty="0"/>
              <a:t>questionnaire included questions about:</a:t>
            </a:r>
          </a:p>
          <a:p>
            <a:pPr>
              <a:buFont typeface="Arial"/>
              <a:buChar char="•"/>
            </a:pPr>
            <a:r>
              <a:rPr lang="en-US" sz="3200" dirty="0"/>
              <a:t>Frequency of café visits</a:t>
            </a:r>
          </a:p>
          <a:p>
            <a:pPr>
              <a:buFont typeface="Arial"/>
              <a:buChar char="•"/>
            </a:pPr>
            <a:r>
              <a:rPr lang="en-US" sz="3200" dirty="0"/>
              <a:t>Average spending per visit</a:t>
            </a:r>
          </a:p>
          <a:p>
            <a:pPr>
              <a:buFont typeface="Arial"/>
              <a:buChar char="•"/>
            </a:pPr>
            <a:r>
              <a:rPr lang="en-US" sz="3200" dirty="0"/>
              <a:t>Problems with existing cafés</a:t>
            </a:r>
          </a:p>
          <a:p>
            <a:pPr>
              <a:buFont typeface="Arial"/>
              <a:buChar char="•"/>
            </a:pPr>
            <a:r>
              <a:rPr lang="en-US" sz="3200" dirty="0"/>
              <a:t>Interest in a study-focused café</a:t>
            </a:r>
          </a:p>
          <a:p>
            <a:pPr>
              <a:buFont typeface="Arial"/>
              <a:buChar char="•"/>
            </a:pPr>
            <a:r>
              <a:rPr lang="en-US" sz="3200" dirty="0"/>
              <a:t>How students discover </a:t>
            </a:r>
            <a:r>
              <a:rPr lang="en-US" sz="3200" dirty="0" smtClean="0"/>
              <a:t>cafés, etc.</a:t>
            </a:r>
            <a:endParaRPr lang="en-US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419" y="3088474"/>
            <a:ext cx="5742581" cy="340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8467399" y="1871587"/>
            <a:ext cx="20035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smtClean="0"/>
              <a:t>Questionnaire</a:t>
            </a:r>
            <a:endParaRPr lang="en-US" sz="2400" b="1" dirty="0"/>
          </a:p>
        </p:txBody>
      </p:sp>
      <p:sp>
        <p:nvSpPr>
          <p:cNvPr id="8" name="Curved Left Arrow 7"/>
          <p:cNvSpPr/>
          <p:nvPr/>
        </p:nvSpPr>
        <p:spPr>
          <a:xfrm>
            <a:off x="10597019" y="2000962"/>
            <a:ext cx="588723" cy="992759"/>
          </a:xfrm>
          <a:prstGeom prst="curved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003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Top Corners Rounded 3">
            <a:extLst>
              <a:ext uri="{FF2B5EF4-FFF2-40B4-BE49-F238E27FC236}">
                <a16:creationId xmlns="" xmlns:a16="http://schemas.microsoft.com/office/drawing/2014/main" id="{9AE03346-42B3-5EBA-7BD2-58BE3E764B80}"/>
              </a:ext>
            </a:extLst>
          </p:cNvPr>
          <p:cNvSpPr/>
          <p:nvPr/>
        </p:nvSpPr>
        <p:spPr>
          <a:xfrm>
            <a:off x="513567" y="310646"/>
            <a:ext cx="5448822" cy="914400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61F7E75D-F9B5-0BFD-A89C-34BD1B12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567" y="140763"/>
            <a:ext cx="13615792" cy="1325563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2-</a:t>
            </a:r>
            <a:r>
              <a:rPr lang="en-US" sz="3600" dirty="0">
                <a:solidFill>
                  <a:schemeClr val="bg1"/>
                </a:solidFill>
              </a:rPr>
              <a:t> Key Research Findings</a:t>
            </a:r>
            <a:endParaRPr lang="x-none" sz="36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B2A4426-38B8-E7B1-7A0C-5EF76AD1A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16" y="1834014"/>
            <a:ext cx="6000186" cy="4351338"/>
          </a:xfrm>
        </p:spPr>
        <p:txBody>
          <a:bodyPr>
            <a:normAutofit fontScale="92500" lnSpcReduction="20000"/>
          </a:bodyPr>
          <a:lstStyle/>
          <a:p>
            <a:r>
              <a:rPr lang="en-US" i="1" dirty="0"/>
              <a:t>83.3% of respondents visit cafés weekly, confirming strong demand.</a:t>
            </a:r>
          </a:p>
          <a:p>
            <a:r>
              <a:rPr lang="en-US" i="1" dirty="0"/>
              <a:t>Most students spend between £3 and £8 per visit. Therefore, I used an average of £6 in my financial projections.</a:t>
            </a:r>
          </a:p>
          <a:p>
            <a:r>
              <a:rPr lang="en-US" i="1" dirty="0"/>
              <a:t>66.7% supported the idea of a quiet study café, showing clear market interest.</a:t>
            </a:r>
          </a:p>
          <a:p>
            <a:r>
              <a:rPr lang="en-US" i="1" dirty="0"/>
              <a:t>50% discover cafés through Google Search, and 25% through Instagram. This directly influenced my digital marketing strategy.</a:t>
            </a:r>
          </a:p>
          <a:p>
            <a:r>
              <a:rPr lang="en-US" i="1" dirty="0"/>
              <a:t>These findings guided all design decisions.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437" y="3142076"/>
            <a:ext cx="5586278" cy="2995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436" y="310646"/>
            <a:ext cx="5511452" cy="2755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9769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uble Wave 4">
            <a:extLst>
              <a:ext uri="{FF2B5EF4-FFF2-40B4-BE49-F238E27FC236}">
                <a16:creationId xmlns="" xmlns:a16="http://schemas.microsoft.com/office/drawing/2014/main" id="{9E36DD53-0304-E189-05F6-7C08504738FC}"/>
              </a:ext>
            </a:extLst>
          </p:cNvPr>
          <p:cNvSpPr/>
          <p:nvPr/>
        </p:nvSpPr>
        <p:spPr>
          <a:xfrm>
            <a:off x="331940" y="212942"/>
            <a:ext cx="9901824" cy="1116440"/>
          </a:xfrm>
          <a:prstGeom prst="double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8C8058-53F4-9190-5989-3216025BD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764" y="113515"/>
            <a:ext cx="11693236" cy="1325563"/>
          </a:xfrm>
        </p:spPr>
        <p:txBody>
          <a:bodyPr/>
          <a:lstStyle/>
          <a:p>
            <a:r>
              <a:rPr lang="en-US" dirty="0">
                <a:latin typeface="Britannic Bold" pitchFamily="34" charset="0"/>
              </a:rPr>
              <a:t>Applying Research to Website Design</a:t>
            </a:r>
            <a:endParaRPr lang="x-none" dirty="0">
              <a:latin typeface="Britannic Bold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B0517D2-2F79-433C-00D2-C0C84C248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68" y="1640337"/>
            <a:ext cx="5811982" cy="3478816"/>
          </a:xfrm>
        </p:spPr>
        <p:txBody>
          <a:bodyPr>
            <a:noAutofit/>
          </a:bodyPr>
          <a:lstStyle/>
          <a:p>
            <a:r>
              <a:rPr lang="en-US" sz="2000" dirty="0"/>
              <a:t>Based on research, </a:t>
            </a:r>
            <a:r>
              <a:rPr lang="en-US" sz="2000" b="1" dirty="0"/>
              <a:t>affordability and quiet space </a:t>
            </a:r>
            <a:r>
              <a:rPr lang="en-US" sz="2000" dirty="0"/>
              <a:t>were the most important factors.</a:t>
            </a:r>
          </a:p>
          <a:p>
            <a:r>
              <a:rPr lang="en-US" sz="2000" dirty="0"/>
              <a:t>Therefore, the website headline clearly </a:t>
            </a:r>
            <a:r>
              <a:rPr lang="en-US" sz="2000" dirty="0" smtClean="0"/>
              <a:t>mentions Affordable </a:t>
            </a:r>
            <a:r>
              <a:rPr lang="en-US" sz="2000" dirty="0"/>
              <a:t>Study Space for Students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/>
              <a:t>I structured the website into:</a:t>
            </a:r>
          </a:p>
          <a:p>
            <a:pPr>
              <a:buFont typeface="Wingdings" pitchFamily="2" charset="2"/>
              <a:buChar char="Ø"/>
            </a:pPr>
            <a:r>
              <a:rPr lang="en-US" sz="2000" b="1" dirty="0"/>
              <a:t>Home page</a:t>
            </a:r>
          </a:p>
          <a:p>
            <a:pPr>
              <a:buFont typeface="Wingdings" pitchFamily="2" charset="2"/>
              <a:buChar char="Ø"/>
            </a:pPr>
            <a:r>
              <a:rPr lang="en-US" sz="2000" b="1" dirty="0"/>
              <a:t>Study zones and menu page</a:t>
            </a:r>
          </a:p>
          <a:p>
            <a:r>
              <a:rPr lang="en-US" sz="2000" dirty="0"/>
              <a:t>I also used SEO keywords such as:</a:t>
            </a:r>
            <a:br>
              <a:rPr lang="en-US" sz="2000" dirty="0"/>
            </a:br>
            <a:r>
              <a:rPr lang="en-US" sz="2000" dirty="0"/>
              <a:t>“Student café Cardiff”</a:t>
            </a:r>
            <a:br>
              <a:rPr lang="en-US" sz="2000" dirty="0"/>
            </a:br>
            <a:r>
              <a:rPr lang="en-US" sz="2000" dirty="0"/>
              <a:t>“Quiet study café near UWTSD”</a:t>
            </a:r>
          </a:p>
          <a:p>
            <a:r>
              <a:rPr lang="en-US" sz="2000" dirty="0"/>
              <a:t>This decision was supported by research showing that many consumers use search engines to find local businesses (</a:t>
            </a:r>
            <a:r>
              <a:rPr lang="en-US" sz="2000" dirty="0" err="1"/>
              <a:t>HubSpot</a:t>
            </a:r>
            <a:r>
              <a:rPr lang="en-US" sz="2000" dirty="0"/>
              <a:t>, 2024).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540329"/>
            <a:ext cx="663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/>
              <a:t>3-</a:t>
            </a:r>
            <a:endParaRPr lang="en-US" sz="24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242" y="2531531"/>
            <a:ext cx="5857874" cy="2671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5687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9017568" y="1069232"/>
            <a:ext cx="1973104" cy="914400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96E6073D-EF6B-E48E-47AB-24094CE73DFA}"/>
              </a:ext>
            </a:extLst>
          </p:cNvPr>
          <p:cNvSpPr/>
          <p:nvPr/>
        </p:nvSpPr>
        <p:spPr>
          <a:xfrm>
            <a:off x="642118" y="360688"/>
            <a:ext cx="3215898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D154A8-0145-BC0E-A0DC-637B357D7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609" y="155106"/>
            <a:ext cx="6869935" cy="132556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Marketing Materials</a:t>
            </a:r>
            <a:endParaRPr lang="x-none" sz="28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AF38DF0-B832-8CBD-D7AE-1710D22F0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54" y="1749139"/>
            <a:ext cx="6124460" cy="435133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My marketing materials reflected the research findings.</a:t>
            </a:r>
          </a:p>
          <a:p>
            <a:r>
              <a:rPr lang="en-US" dirty="0"/>
              <a:t>Since students are price-sensitive, I highlighted:</a:t>
            </a:r>
            <a:br>
              <a:rPr lang="en-US" dirty="0"/>
            </a:br>
            <a:r>
              <a:rPr lang="en-US" dirty="0"/>
              <a:t>£4.99–£6.99 student deals.</a:t>
            </a:r>
          </a:p>
          <a:p>
            <a:r>
              <a:rPr lang="en-US" dirty="0"/>
              <a:t>Because environment matters, I promoted:</a:t>
            </a:r>
          </a:p>
          <a:p>
            <a:pPr>
              <a:buFont typeface="Arial"/>
              <a:buChar char="•"/>
            </a:pPr>
            <a:r>
              <a:rPr lang="en-US" dirty="0"/>
              <a:t>Quiet zones</a:t>
            </a:r>
          </a:p>
          <a:p>
            <a:pPr>
              <a:buFont typeface="Arial"/>
              <a:buChar char="•"/>
            </a:pPr>
            <a:r>
              <a:rPr lang="en-US" dirty="0"/>
              <a:t>Group collaboration areas</a:t>
            </a:r>
          </a:p>
          <a:p>
            <a:pPr>
              <a:buFont typeface="Arial"/>
              <a:buChar char="•"/>
            </a:pPr>
            <a:r>
              <a:rPr lang="en-US" dirty="0"/>
              <a:t>Free Wi-Fi and charging</a:t>
            </a:r>
          </a:p>
          <a:p>
            <a:r>
              <a:rPr lang="en-US" dirty="0"/>
              <a:t>The slogan “Study Smarter. Spend Less.” communicates both productivity and affordability.</a:t>
            </a:r>
          </a:p>
          <a:p>
            <a:pPr marL="0" indent="0">
              <a:buNone/>
            </a:pPr>
            <a:r>
              <a:rPr lang="en-US" b="1" dirty="0"/>
              <a:t/>
            </a:r>
            <a:br>
              <a:rPr lang="en-US" b="1" dirty="0"/>
            </a:br>
            <a:endParaRPr lang="en-US" b="1" dirty="0"/>
          </a:p>
        </p:txBody>
      </p:sp>
      <p:sp>
        <p:nvSpPr>
          <p:cNvPr id="4" name="Rectangle 3"/>
          <p:cNvSpPr/>
          <p:nvPr/>
        </p:nvSpPr>
        <p:spPr>
          <a:xfrm>
            <a:off x="221678" y="556278"/>
            <a:ext cx="5597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/>
              <a:t>4- 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9123398" y="1213532"/>
            <a:ext cx="17614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Instagram</a:t>
            </a:r>
            <a:r>
              <a:rPr lang="en-US" dirty="0"/>
              <a:t> </a:t>
            </a:r>
            <a:r>
              <a:rPr lang="en-US" dirty="0" smtClean="0"/>
              <a:t>Poster</a:t>
            </a:r>
          </a:p>
          <a:p>
            <a:r>
              <a:rPr lang="en-US" dirty="0" smtClean="0"/>
              <a:t>       Example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532" y="2378292"/>
            <a:ext cx="4520108" cy="4197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1299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lded Corner 6"/>
          <p:cNvSpPr/>
          <p:nvPr/>
        </p:nvSpPr>
        <p:spPr>
          <a:xfrm>
            <a:off x="3820437" y="1949409"/>
            <a:ext cx="6776582" cy="4361383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loud 4">
            <a:extLst>
              <a:ext uri="{FF2B5EF4-FFF2-40B4-BE49-F238E27FC236}">
                <a16:creationId xmlns="" xmlns:a16="http://schemas.microsoft.com/office/drawing/2014/main" id="{26BF89E9-7B03-949F-5380-D6795F0D1FE3}"/>
              </a:ext>
            </a:extLst>
          </p:cNvPr>
          <p:cNvSpPr/>
          <p:nvPr/>
        </p:nvSpPr>
        <p:spPr>
          <a:xfrm>
            <a:off x="896198" y="99935"/>
            <a:ext cx="9851134" cy="1597888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E6B952CE-C0D1-9F68-C037-5D30D749B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639" y="211848"/>
            <a:ext cx="8863489" cy="1398019"/>
          </a:xfrm>
        </p:spPr>
        <p:txBody>
          <a:bodyPr>
            <a:normAutofit/>
          </a:bodyPr>
          <a:lstStyle/>
          <a:p>
            <a:r>
              <a:rPr lang="en-US" sz="2800" b="1" i="1" dirty="0">
                <a:solidFill>
                  <a:schemeClr val="bg1"/>
                </a:solidFill>
                <a:latin typeface="Bodoni MT Black" panose="02070A03080606020203" pitchFamily="18" charset="0"/>
              </a:rPr>
              <a:t>Video Advert &amp; Brand Communication</a:t>
            </a:r>
            <a:endParaRPr lang="x-none" sz="2800" b="1" i="1" dirty="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6445861-21CC-3F96-D35A-1DF6D5921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0573" y="2116992"/>
            <a:ext cx="5162097" cy="435133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The 2-minute video advert was designed to communicate the key research insights emotionally.</a:t>
            </a:r>
          </a:p>
          <a:p>
            <a:r>
              <a:rPr lang="en-US" dirty="0"/>
              <a:t>It begins by identifying a common student problem:</a:t>
            </a:r>
            <a:br>
              <a:rPr lang="en-US" dirty="0"/>
            </a:br>
            <a:r>
              <a:rPr lang="en-US" dirty="0"/>
              <a:t>Noisy cafés and uncomfortable study spaces.</a:t>
            </a:r>
          </a:p>
          <a:p>
            <a:r>
              <a:rPr lang="en-US" dirty="0"/>
              <a:t>Then it presents Study Hub Café as the solution.</a:t>
            </a:r>
          </a:p>
          <a:p>
            <a:r>
              <a:rPr lang="en-US" dirty="0"/>
              <a:t>The messaging focuses on:</a:t>
            </a:r>
            <a:br>
              <a:rPr lang="en-US" dirty="0"/>
            </a:br>
            <a:r>
              <a:rPr lang="en-US" dirty="0"/>
              <a:t>Affordability</a:t>
            </a:r>
            <a:br>
              <a:rPr lang="en-US" dirty="0"/>
            </a:br>
            <a:r>
              <a:rPr lang="en-US" dirty="0"/>
              <a:t>Comfort</a:t>
            </a:r>
            <a:br>
              <a:rPr lang="en-US" dirty="0"/>
            </a:br>
            <a:r>
              <a:rPr lang="en-US" dirty="0"/>
              <a:t>Productivity</a:t>
            </a:r>
          </a:p>
          <a:p>
            <a:r>
              <a:rPr lang="en-US" dirty="0"/>
              <a:t>This aligns directly with the market research findings.</a:t>
            </a:r>
          </a:p>
          <a:p>
            <a:pPr marL="0" indent="0">
              <a:buNone/>
            </a:pPr>
            <a:endParaRPr lang="en-US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153" y="3945697"/>
            <a:ext cx="2329843" cy="2329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Rectangle 9"/>
          <p:cNvSpPr/>
          <p:nvPr/>
        </p:nvSpPr>
        <p:spPr>
          <a:xfrm>
            <a:off x="378107" y="606492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smtClean="0"/>
              <a:t>5-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156090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B8318F9-DDDA-40B9-4B70-0031D0105D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5235" y="183811"/>
            <a:ext cx="7961745" cy="1016000"/>
          </a:xfrm>
        </p:spPr>
        <p:txBody>
          <a:bodyPr>
            <a:noAutofit/>
          </a:bodyPr>
          <a:lstStyle/>
          <a:p>
            <a:r>
              <a:rPr lang="en-US" sz="3600" dirty="0"/>
              <a:t>Financial Planning Using Excel</a:t>
            </a:r>
            <a:endParaRPr lang="x-none" sz="3600" dirty="0"/>
          </a:p>
        </p:txBody>
      </p:sp>
      <p:sp>
        <p:nvSpPr>
          <p:cNvPr id="4" name="Rectangle 3"/>
          <p:cNvSpPr/>
          <p:nvPr/>
        </p:nvSpPr>
        <p:spPr>
          <a:xfrm>
            <a:off x="5883442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2164243" y="627045"/>
            <a:ext cx="4780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/>
              <a:t>6-</a:t>
            </a:r>
            <a:endParaRPr lang="en-US" sz="2800" dirty="0"/>
          </a:p>
        </p:txBody>
      </p:sp>
      <p:sp>
        <p:nvSpPr>
          <p:cNvPr id="8" name="Rectangle 7"/>
          <p:cNvSpPr/>
          <p:nvPr/>
        </p:nvSpPr>
        <p:spPr>
          <a:xfrm>
            <a:off x="9424448" y="303879"/>
            <a:ext cx="27675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Screenshot of </a:t>
            </a:r>
            <a:r>
              <a:rPr lang="en-US" dirty="0" smtClean="0"/>
              <a:t>spreadsheet</a:t>
            </a:r>
          </a:p>
          <a:p>
            <a:r>
              <a:rPr lang="en-US" dirty="0" smtClean="0"/>
              <a:t>Revenue </a:t>
            </a:r>
            <a:r>
              <a:rPr lang="en-US" dirty="0"/>
              <a:t>and cost summary</a:t>
            </a:r>
          </a:p>
        </p:txBody>
      </p:sp>
      <p:sp>
        <p:nvSpPr>
          <p:cNvPr id="10" name="Rectangle 9"/>
          <p:cNvSpPr/>
          <p:nvPr/>
        </p:nvSpPr>
        <p:spPr>
          <a:xfrm>
            <a:off x="325633" y="1623981"/>
            <a:ext cx="6096000" cy="489364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/>
              <a:t>U</a:t>
            </a:r>
            <a:r>
              <a:rPr lang="en-US" sz="2400" dirty="0" smtClean="0"/>
              <a:t>sed Microsoft Excel to project financial performance over one year.</a:t>
            </a:r>
          </a:p>
          <a:p>
            <a:r>
              <a:rPr lang="en-US" sz="2400" u="sng" dirty="0" smtClean="0"/>
              <a:t>Based </a:t>
            </a:r>
            <a:r>
              <a:rPr lang="en-US" sz="2400" u="sng" dirty="0"/>
              <a:t>on research:</a:t>
            </a:r>
            <a:r>
              <a:rPr lang="en-US" sz="2400" dirty="0"/>
              <a:t/>
            </a:r>
            <a:br>
              <a:rPr lang="en-US" sz="2400" dirty="0"/>
            </a:br>
            <a:r>
              <a:rPr lang="en-US" sz="2400" dirty="0" smtClean="0"/>
              <a:t>             </a:t>
            </a:r>
            <a:r>
              <a:rPr lang="en-US" sz="2400" b="1" dirty="0" smtClean="0"/>
              <a:t>Average </a:t>
            </a:r>
            <a:r>
              <a:rPr lang="en-US" sz="2400" b="1" dirty="0"/>
              <a:t>spend = £6</a:t>
            </a:r>
            <a:br>
              <a:rPr lang="en-US" sz="2400" b="1" dirty="0"/>
            </a:br>
            <a:r>
              <a:rPr lang="en-US" sz="2400" b="1" dirty="0" smtClean="0"/>
              <a:t>             </a:t>
            </a:r>
            <a:r>
              <a:rPr lang="en-US" sz="2400" dirty="0" smtClean="0"/>
              <a:t>Estimated </a:t>
            </a:r>
            <a:r>
              <a:rPr lang="en-US" sz="2400" b="1" dirty="0"/>
              <a:t>40 customers </a:t>
            </a:r>
            <a:r>
              <a:rPr lang="en-US" sz="2400" dirty="0"/>
              <a:t>per day</a:t>
            </a:r>
          </a:p>
          <a:p>
            <a:r>
              <a:rPr lang="en-US" sz="2400" dirty="0"/>
              <a:t>This generated:</a:t>
            </a:r>
            <a:br>
              <a:rPr lang="en-US" sz="2400" dirty="0"/>
            </a:br>
            <a:r>
              <a:rPr lang="en-US" sz="2400" dirty="0" smtClean="0"/>
              <a:t>             </a:t>
            </a:r>
            <a:r>
              <a:rPr lang="en-US" sz="2400" b="1" dirty="0" smtClean="0"/>
              <a:t>£</a:t>
            </a:r>
            <a:r>
              <a:rPr lang="en-US" sz="2400" b="1" dirty="0"/>
              <a:t>7,200 </a:t>
            </a:r>
            <a:r>
              <a:rPr lang="en-US" sz="2400" dirty="0"/>
              <a:t>monthly revenue</a:t>
            </a:r>
            <a:br>
              <a:rPr lang="en-US" sz="2400" dirty="0"/>
            </a:br>
            <a:r>
              <a:rPr lang="en-US" sz="2400" dirty="0" smtClean="0"/>
              <a:t>             </a:t>
            </a:r>
            <a:r>
              <a:rPr lang="en-US" sz="2400" b="1" dirty="0" smtClean="0"/>
              <a:t>£</a:t>
            </a:r>
            <a:r>
              <a:rPr lang="en-US" sz="2400" b="1" dirty="0"/>
              <a:t>4,900 </a:t>
            </a:r>
            <a:r>
              <a:rPr lang="en-US" sz="2400" dirty="0"/>
              <a:t>monthly costs</a:t>
            </a:r>
            <a:br>
              <a:rPr lang="en-US" sz="2400" dirty="0"/>
            </a:br>
            <a:r>
              <a:rPr lang="en-US" sz="2400" dirty="0" smtClean="0"/>
              <a:t>             </a:t>
            </a:r>
            <a:r>
              <a:rPr lang="en-US" sz="2400" b="1" dirty="0" smtClean="0"/>
              <a:t>£</a:t>
            </a:r>
            <a:r>
              <a:rPr lang="en-US" sz="2400" b="1" dirty="0"/>
              <a:t>2,300 </a:t>
            </a:r>
            <a:r>
              <a:rPr lang="en-US" sz="2400" dirty="0"/>
              <a:t>projected monthly profit</a:t>
            </a:r>
          </a:p>
          <a:p>
            <a:r>
              <a:rPr lang="en-US" sz="2400" dirty="0"/>
              <a:t>Excel allowed me to calculate break-even points and test different scenarios.</a:t>
            </a:r>
          </a:p>
          <a:p>
            <a:r>
              <a:rPr lang="en-US" sz="2400" dirty="0"/>
              <a:t>This demonstrates how </a:t>
            </a:r>
            <a:r>
              <a:rPr lang="en-US" sz="2400" b="1" dirty="0"/>
              <a:t>digital tools support business planning </a:t>
            </a:r>
            <a:r>
              <a:rPr lang="en-US" sz="2400" dirty="0"/>
              <a:t>and decision-making.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649" y="1794404"/>
            <a:ext cx="4478754" cy="3541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24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ar: 6 Points 3">
            <a:extLst>
              <a:ext uri="{FF2B5EF4-FFF2-40B4-BE49-F238E27FC236}">
                <a16:creationId xmlns="" xmlns:a16="http://schemas.microsoft.com/office/drawing/2014/main" id="{AAE6BC53-31D7-9D9C-A629-E5BF99BE9781}"/>
              </a:ext>
            </a:extLst>
          </p:cNvPr>
          <p:cNvSpPr/>
          <p:nvPr/>
        </p:nvSpPr>
        <p:spPr>
          <a:xfrm>
            <a:off x="2425525" y="198304"/>
            <a:ext cx="7069204" cy="1627321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x-none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E1816DC5-AB46-8900-4483-2CADFB626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5358" y="365123"/>
            <a:ext cx="6803834" cy="1325563"/>
          </a:xfrm>
        </p:spPr>
        <p:txBody>
          <a:bodyPr>
            <a:normAutofit/>
          </a:bodyPr>
          <a:lstStyle/>
          <a:p>
            <a:r>
              <a:rPr lang="en-US" sz="3600" dirty="0"/>
              <a:t>Reflection on Learning</a:t>
            </a:r>
            <a:endParaRPr lang="x-none" sz="3600" dirty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1419B7B5-F769-D4D2-2E28-E98F0DF56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8588" y="102653"/>
            <a:ext cx="1410424" cy="18505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A6E1BFD8-C780-A864-6E27-BD859AE66F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205" y="327332"/>
            <a:ext cx="1299990" cy="129999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425525" y="719576"/>
            <a:ext cx="5180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smtClean="0"/>
              <a:t>7-</a:t>
            </a:r>
            <a:endParaRPr lang="en-US" sz="32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0160002"/>
              </p:ext>
            </p:extLst>
          </p:nvPr>
        </p:nvGraphicFramePr>
        <p:xfrm>
          <a:off x="1308307" y="2129426"/>
          <a:ext cx="9572046" cy="44223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0682"/>
                <a:gridCol w="3190682"/>
                <a:gridCol w="3190682"/>
              </a:tblGrid>
              <a:tr h="12066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 smtClean="0"/>
                        <a:t>New skills developed: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 smtClean="0"/>
                        <a:t>What I learned: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Skills I need to develop further</a:t>
                      </a:r>
                      <a:endParaRPr lang="en-US" dirty="0"/>
                    </a:p>
                  </a:txBody>
                  <a:tcPr/>
                </a:tc>
              </a:tr>
              <a:tr h="300206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en-US" sz="1800" dirty="0" smtClean="0"/>
                        <a:t>1. </a:t>
                      </a:r>
                      <a:r>
                        <a:rPr lang="en-US" sz="2000" dirty="0" smtClean="0"/>
                        <a:t>Research should guide business decisions.</a:t>
                      </a:r>
                      <a:br>
                        <a:rPr lang="en-US" sz="2000" dirty="0" smtClean="0"/>
                      </a:br>
                      <a:r>
                        <a:rPr lang="en-US" sz="2000" dirty="0" smtClean="0"/>
                        <a:t>2. Digital tools enhance efficiency and accuracy.</a:t>
                      </a:r>
                      <a:br>
                        <a:rPr lang="en-US" sz="2000" dirty="0" smtClean="0"/>
                      </a:br>
                      <a:r>
                        <a:rPr lang="en-US" sz="2000" dirty="0" smtClean="0"/>
                        <a:t>3. Clear branding improves communication.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/>
                        <a:buChar char="•"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Advanced Excel </a:t>
                      </a:r>
                      <a:r>
                        <a:rPr kumimoji="0" lang="en-US" sz="20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modelling</a:t>
                      </a:r>
                      <a:endParaRPr kumimoji="0" lang="en-US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/>
                        <a:buChar char="•"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Website analytics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/>
                        <a:buChar char="•"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Stronger video editing techniques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This project helped me understand how digital skills contribute directly to employability and entrepreneurship.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876" y="3476797"/>
            <a:ext cx="3519480" cy="2047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674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Wave 4"/>
          <p:cNvSpPr/>
          <p:nvPr/>
        </p:nvSpPr>
        <p:spPr>
          <a:xfrm>
            <a:off x="501040" y="363255"/>
            <a:ext cx="3695179" cy="1240076"/>
          </a:xfrm>
          <a:prstGeom prst="wave">
            <a:avLst>
              <a:gd name="adj1" fmla="val 12500"/>
              <a:gd name="adj2" fmla="val -1007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Conclusion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8486" y="2442574"/>
            <a:ext cx="8861121" cy="3220821"/>
          </a:xfrm>
        </p:spPr>
        <p:txBody>
          <a:bodyPr>
            <a:normAutofit fontScale="85000" lnSpcReduction="10000"/>
          </a:bodyPr>
          <a:lstStyle/>
          <a:p>
            <a:r>
              <a:rPr lang="en-US" sz="4000" dirty="0"/>
              <a:t>T</a:t>
            </a:r>
            <a:r>
              <a:rPr lang="en-US" sz="4000" dirty="0" smtClean="0"/>
              <a:t>his </a:t>
            </a:r>
            <a:r>
              <a:rPr lang="en-US" sz="4000" dirty="0"/>
              <a:t>project demonstrates how research can be transformed into practical business applications.</a:t>
            </a:r>
          </a:p>
          <a:p>
            <a:r>
              <a:rPr lang="en-US" sz="4000" dirty="0"/>
              <a:t>By integrating questionnaire analysis, website development, marketing materials, financial planning, and video advertising, I applied digital skills to create a realistic and research-driven business concept</a:t>
            </a:r>
            <a:r>
              <a:rPr lang="en-US" sz="4000" dirty="0" smtClean="0"/>
              <a:t>.</a:t>
            </a:r>
            <a:endParaRPr lang="en-US" sz="4000" dirty="0"/>
          </a:p>
        </p:txBody>
      </p:sp>
      <p:sp>
        <p:nvSpPr>
          <p:cNvPr id="6" name="Rectangle 5"/>
          <p:cNvSpPr/>
          <p:nvPr/>
        </p:nvSpPr>
        <p:spPr>
          <a:xfrm>
            <a:off x="-90076" y="690905"/>
            <a:ext cx="7264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smtClean="0"/>
              <a:t>10-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128225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7493" y="465333"/>
            <a:ext cx="10515600" cy="1325563"/>
          </a:xfrm>
        </p:spPr>
        <p:txBody>
          <a:bodyPr/>
          <a:lstStyle/>
          <a:p>
            <a:r>
              <a:rPr lang="en-US" dirty="0" smtClean="0"/>
              <a:t>Video Advert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8507570"/>
              </p:ext>
            </p:extLst>
          </p:nvPr>
        </p:nvGraphicFramePr>
        <p:xfrm>
          <a:off x="2513282" y="4604338"/>
          <a:ext cx="6317568" cy="18340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ackager Shell Object" showAsIcon="1" r:id="rId3" imgW="2362680" imgH="685800" progId="Package">
                  <p:embed/>
                </p:oleObj>
              </mc:Choice>
              <mc:Fallback>
                <p:oleObj name="Packager Shell Object" showAsIcon="1" r:id="rId3" imgW="236268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13282" y="4604338"/>
                        <a:ext cx="6317568" cy="18340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/>
          <p:cNvSpPr/>
          <p:nvPr/>
        </p:nvSpPr>
        <p:spPr>
          <a:xfrm>
            <a:off x="2734850" y="195533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1. The </a:t>
            </a:r>
            <a:r>
              <a:rPr lang="en-US" dirty="0"/>
              <a:t>promotional video advertisement for Study Hub Café can be viewed using </a:t>
            </a:r>
            <a:r>
              <a:rPr lang="en-US" dirty="0" smtClean="0"/>
              <a:t>this link: </a:t>
            </a:r>
            <a:r>
              <a:rPr lang="en-US" dirty="0" smtClean="0">
                <a:hlinkClick r:id="rId5"/>
              </a:rPr>
              <a:t>Study Hub Café Advert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734850" y="364194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2. The </a:t>
            </a:r>
            <a:r>
              <a:rPr lang="en-US" dirty="0"/>
              <a:t>promotional video advertisement for Study Hub Café can </a:t>
            </a:r>
            <a:r>
              <a:rPr lang="en-US" dirty="0" smtClean="0"/>
              <a:t>also be </a:t>
            </a:r>
            <a:r>
              <a:rPr lang="en-US" dirty="0"/>
              <a:t>viewed using </a:t>
            </a:r>
            <a:r>
              <a:rPr lang="en-US" dirty="0" smtClean="0"/>
              <a:t>the file below: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7328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81A852E-3750-E2E0-5B2D-C738FFE2E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424" y="-275573"/>
            <a:ext cx="10515600" cy="1325563"/>
          </a:xfrm>
        </p:spPr>
        <p:txBody>
          <a:bodyPr>
            <a:normAutofit/>
          </a:bodyPr>
          <a:lstStyle/>
          <a:p>
            <a:r>
              <a:rPr lang="en-US" sz="1400" b="1" dirty="0" smtClean="0"/>
              <a:t>11</a:t>
            </a:r>
            <a:r>
              <a:rPr lang="en-US" sz="1400" dirty="0" smtClean="0"/>
              <a:t>. </a:t>
            </a:r>
            <a:r>
              <a:rPr lang="en-US" sz="2000" dirty="0" smtClean="0"/>
              <a:t>References:</a:t>
            </a:r>
            <a:endParaRPr lang="x-none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73043D3-0BC0-A59C-61B4-CDAF148FE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950" y="748387"/>
            <a:ext cx="9715959" cy="3969247"/>
          </a:xfrm>
        </p:spPr>
        <p:txBody>
          <a:bodyPr>
            <a:noAutofit/>
          </a:bodyPr>
          <a:lstStyle/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2"/>
              </a:rPr>
              <a:t>1. Mintel 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2"/>
              </a:rPr>
              <a:t>(2023) </a:t>
            </a:r>
            <a:r>
              <a:rPr lang="en-US" sz="1600" i="1" u="sng" dirty="0">
                <a:solidFill>
                  <a:srgbClr val="0000FF"/>
                </a:solidFill>
                <a:ea typeface="Calibri"/>
                <a:cs typeface="Times New Roman"/>
                <a:hlinkClick r:id="rId2"/>
              </a:rPr>
              <a:t>Coffee Shops and Cafés – UK Market Report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2"/>
              </a:rPr>
              <a:t>.</a:t>
            </a:r>
            <a:endParaRPr lang="en-US" sz="16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ea typeface="Calibri"/>
                <a:cs typeface="Times New Roman"/>
              </a:rPr>
              <a:t> 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3"/>
              </a:rPr>
              <a:t>2. Office 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3"/>
              </a:rPr>
              <a:t>for National Statistics (2023) </a:t>
            </a:r>
            <a:r>
              <a:rPr lang="en-US" sz="1600" i="1" u="sng" dirty="0">
                <a:solidFill>
                  <a:srgbClr val="0000FF"/>
                </a:solidFill>
                <a:ea typeface="Calibri"/>
                <a:cs typeface="Times New Roman"/>
                <a:hlinkClick r:id="rId3"/>
              </a:rPr>
              <a:t>Internet access – households and individuals, Great Britain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3"/>
              </a:rPr>
              <a:t>.</a:t>
            </a:r>
            <a:endParaRPr lang="en-US" sz="16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ea typeface="Calibri"/>
                <a:cs typeface="Times New Roman"/>
              </a:rPr>
              <a:t> 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4"/>
              </a:rPr>
              <a:t>3. </a:t>
            </a:r>
            <a:r>
              <a:rPr lang="en-US" sz="1600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4"/>
              </a:rPr>
              <a:t>Parasuraman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4"/>
              </a:rPr>
              <a:t>, A., </a:t>
            </a:r>
            <a:r>
              <a:rPr lang="en-US" sz="1600" u="sng" dirty="0" err="1">
                <a:solidFill>
                  <a:srgbClr val="0000FF"/>
                </a:solidFill>
                <a:ea typeface="Calibri"/>
                <a:cs typeface="Times New Roman"/>
                <a:hlinkClick r:id="rId4"/>
              </a:rPr>
              <a:t>Zeithaml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4"/>
              </a:rPr>
              <a:t>, V.A. and Berry, L.L. (1988) ‘SERVQUAL: A Multiple-Item Scale for Measuring Consumer Perceptions of Service Quality’, </a:t>
            </a:r>
            <a:r>
              <a:rPr lang="en-US" sz="1600" i="1" u="sng" dirty="0">
                <a:solidFill>
                  <a:srgbClr val="0000FF"/>
                </a:solidFill>
                <a:ea typeface="Calibri"/>
                <a:cs typeface="Times New Roman"/>
                <a:hlinkClick r:id="rId4"/>
              </a:rPr>
              <a:t>Journal of Retailing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4"/>
              </a:rPr>
              <a:t>, 64(1), pp. 12–40.</a:t>
            </a:r>
            <a:endParaRPr lang="en-US" sz="16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ea typeface="Calibri"/>
                <a:cs typeface="Times New Roman"/>
              </a:rPr>
              <a:t> 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5"/>
              </a:rPr>
              <a:t>4. PwC 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5"/>
              </a:rPr>
              <a:t>(2023) </a:t>
            </a:r>
            <a:r>
              <a:rPr lang="en-US" sz="1600" i="1" u="sng" dirty="0">
                <a:solidFill>
                  <a:srgbClr val="0000FF"/>
                </a:solidFill>
                <a:ea typeface="Calibri"/>
                <a:cs typeface="Times New Roman"/>
                <a:hlinkClick r:id="rId5"/>
              </a:rPr>
              <a:t>Global Consumer Insights Pulse Survey 2023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5"/>
              </a:rPr>
              <a:t>.</a:t>
            </a:r>
            <a:endParaRPr lang="en-US" sz="16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ea typeface="Calibri"/>
                <a:cs typeface="Times New Roman"/>
              </a:rPr>
              <a:t> 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6"/>
              </a:rPr>
              <a:t>5. </a:t>
            </a:r>
            <a:r>
              <a:rPr lang="en-US" sz="1600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6"/>
              </a:rPr>
              <a:t>Statista</a:t>
            </a: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6"/>
              </a:rPr>
              <a:t> 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6"/>
              </a:rPr>
              <a:t>(2024) </a:t>
            </a:r>
            <a:r>
              <a:rPr lang="en-US" sz="1600" i="1" u="sng" dirty="0">
                <a:solidFill>
                  <a:srgbClr val="0000FF"/>
                </a:solidFill>
                <a:ea typeface="Calibri"/>
                <a:cs typeface="Times New Roman"/>
                <a:hlinkClick r:id="rId6"/>
              </a:rPr>
              <a:t>Coffee consumption in the UK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6"/>
              </a:rPr>
              <a:t>.</a:t>
            </a:r>
            <a:endParaRPr lang="en-US" sz="16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ea typeface="Calibri"/>
                <a:cs typeface="Times New Roman"/>
              </a:rPr>
              <a:t> 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7"/>
              </a:rPr>
              <a:t>6. </a:t>
            </a:r>
            <a:r>
              <a:rPr lang="en-US" sz="1600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7"/>
              </a:rPr>
              <a:t>Tuten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7"/>
              </a:rPr>
              <a:t>, T.L. and Solomon, M.R. (2020) </a:t>
            </a:r>
            <a:r>
              <a:rPr lang="en-US" sz="1600" i="1" u="sng" dirty="0">
                <a:solidFill>
                  <a:srgbClr val="0000FF"/>
                </a:solidFill>
                <a:ea typeface="Calibri"/>
                <a:cs typeface="Times New Roman"/>
                <a:hlinkClick r:id="rId7"/>
              </a:rPr>
              <a:t>Social Media Marketing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7"/>
              </a:rPr>
              <a:t>. 4th </a:t>
            </a:r>
            <a:r>
              <a:rPr lang="en-US" sz="1600" u="sng" dirty="0" err="1">
                <a:solidFill>
                  <a:srgbClr val="0000FF"/>
                </a:solidFill>
                <a:ea typeface="Calibri"/>
                <a:cs typeface="Times New Roman"/>
                <a:hlinkClick r:id="rId7"/>
              </a:rPr>
              <a:t>edn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7"/>
              </a:rPr>
              <a:t>. London: Sage.</a:t>
            </a:r>
            <a:endParaRPr lang="en-US" sz="16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ea typeface="Calibri"/>
                <a:cs typeface="Times New Roman"/>
              </a:rPr>
              <a:t> 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7. </a:t>
            </a:r>
            <a:r>
              <a:rPr lang="en-US" sz="1600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Zeithaml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, V.A., </a:t>
            </a:r>
            <a:r>
              <a:rPr lang="en-US" sz="1600" u="sng" dirty="0" err="1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Bitner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, M.J. and </a:t>
            </a:r>
            <a:r>
              <a:rPr lang="en-US" sz="1600" u="sng" dirty="0" err="1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Gremler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, D.D. (2020) </a:t>
            </a:r>
            <a:r>
              <a:rPr lang="en-US" sz="1600" i="1" u="sng" dirty="0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Services Marketing: Integrating Customer Focus Across the Firm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. 7th </a:t>
            </a:r>
            <a:r>
              <a:rPr lang="en-US" sz="1600" u="sng" dirty="0" err="1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edn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8"/>
              </a:rPr>
              <a:t>. New York: McGraw-Hill Education.</a:t>
            </a:r>
            <a:endParaRPr lang="en-US" sz="16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ea typeface="Calibri"/>
                <a:cs typeface="Times New Roman"/>
              </a:rPr>
              <a:t> 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9"/>
              </a:rPr>
              <a:t>8. Blank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9"/>
              </a:rPr>
              <a:t>, S. (2013) Why the lean start-up changes everything. Harvard Business Review.</a:t>
            </a:r>
            <a:r>
              <a:rPr lang="en-US" sz="1600" dirty="0">
                <a:ea typeface="Calibri"/>
                <a:cs typeface="Times New Roman"/>
              </a:rPr>
              <a:t> 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10"/>
              </a:rPr>
              <a:t>9. </a:t>
            </a:r>
            <a:r>
              <a:rPr lang="en-US" sz="1600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10"/>
              </a:rPr>
              <a:t>Camilleri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10"/>
              </a:rPr>
              <a:t>, M.A. (2018) Market segmentation, targeting and positioning.</a:t>
            </a:r>
            <a:r>
              <a:rPr lang="en-US" sz="1600" dirty="0">
                <a:ea typeface="Calibri"/>
                <a:cs typeface="Times New Roman"/>
              </a:rPr>
              <a:t> 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11"/>
              </a:rPr>
              <a:t>10. CB 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11"/>
              </a:rPr>
              <a:t>Insights (2023) Why startups fail.</a:t>
            </a:r>
            <a:endParaRPr lang="en-US" sz="16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6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12"/>
              </a:rPr>
              <a:t>11. </a:t>
            </a:r>
            <a:r>
              <a:rPr lang="en-US" sz="1600" u="sng" dirty="0" err="1" smtClean="0">
                <a:solidFill>
                  <a:srgbClr val="0000FF"/>
                </a:solidFill>
                <a:ea typeface="Calibri"/>
                <a:cs typeface="Times New Roman"/>
                <a:hlinkClick r:id="rId12"/>
              </a:rPr>
              <a:t>HubSpot</a:t>
            </a:r>
            <a:r>
              <a:rPr lang="en-US" sz="1600" u="sng" dirty="0" smtClean="0">
                <a:solidFill>
                  <a:srgbClr val="0000FF"/>
                </a:solidFill>
                <a:ea typeface="Calibri"/>
                <a:cs typeface="Times New Roman"/>
                <a:hlinkClick r:id="rId12"/>
              </a:rPr>
              <a:t> </a:t>
            </a:r>
            <a:r>
              <a:rPr lang="en-US" sz="1600" u="sng" dirty="0">
                <a:solidFill>
                  <a:srgbClr val="0000FF"/>
                </a:solidFill>
                <a:ea typeface="Calibri"/>
                <a:cs typeface="Times New Roman"/>
                <a:hlinkClick r:id="rId12"/>
              </a:rPr>
              <a:t>(2024) Local SEO statistics</a:t>
            </a:r>
            <a:r>
              <a:rPr lang="en-US" sz="1600" dirty="0">
                <a:ea typeface="Calibri"/>
                <a:cs typeface="Times New Roman"/>
              </a:rPr>
              <a:t>. </a:t>
            </a:r>
          </a:p>
          <a:p>
            <a:pPr marL="0" indent="0">
              <a:buNone/>
            </a:pPr>
            <a:endParaRPr lang="x-none" sz="2000" dirty="0"/>
          </a:p>
        </p:txBody>
      </p:sp>
    </p:spTree>
    <p:extLst>
      <p:ext uri="{BB962C8B-B14F-4D97-AF65-F5344CB8AC3E}">
        <p14:creationId xmlns:p14="http://schemas.microsoft.com/office/powerpoint/2010/main" val="393737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trellis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55306" y="2832752"/>
            <a:ext cx="10515600" cy="1325563"/>
          </a:xfrm>
        </p:spPr>
        <p:txBody>
          <a:bodyPr>
            <a:normAutofit/>
          </a:bodyPr>
          <a:lstStyle/>
          <a:p>
            <a:r>
              <a:rPr lang="en-US" sz="7200" dirty="0"/>
              <a:t>Thank </a:t>
            </a:r>
            <a:r>
              <a:rPr lang="en-US" sz="7200" dirty="0" smtClean="0"/>
              <a:t>you!!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2554134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AI acknowledgement Statement:</a:t>
            </a:r>
          </a:p>
          <a:p>
            <a:pPr marL="0" indent="0">
              <a:buNone/>
            </a:pPr>
            <a:r>
              <a:rPr lang="en-US" dirty="0"/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667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7665</TotalTime>
  <Words>528</Words>
  <Application>Microsoft Office PowerPoint</Application>
  <PresentationFormat>Custom</PresentationFormat>
  <Paragraphs>107</Paragraphs>
  <Slides>14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Office Theme</vt:lpstr>
      <vt:lpstr>Package</vt:lpstr>
      <vt:lpstr>Certificate in Higher Education –  Skills for the Workplace</vt:lpstr>
      <vt:lpstr>Overview:</vt:lpstr>
      <vt:lpstr>1- Designing the Market Research</vt:lpstr>
      <vt:lpstr>2- Key Research Findings</vt:lpstr>
      <vt:lpstr>Applying Research to Website Design</vt:lpstr>
      <vt:lpstr>Marketing Materials</vt:lpstr>
      <vt:lpstr>Video Advert &amp; Brand Communication</vt:lpstr>
      <vt:lpstr>Financial Planning Using Excel</vt:lpstr>
      <vt:lpstr>Reflection on Learning</vt:lpstr>
      <vt:lpstr>Conclusion</vt:lpstr>
      <vt:lpstr>Video Advert</vt:lpstr>
      <vt:lpstr>11. References:</vt:lpstr>
      <vt:lpstr>Thank you!!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 and Communication</dc:title>
  <dc:creator>ammar yasir</dc:creator>
  <cp:lastModifiedBy>m.s computer</cp:lastModifiedBy>
  <cp:revision>53</cp:revision>
  <dcterms:created xsi:type="dcterms:W3CDTF">2025-11-20T23:45:57Z</dcterms:created>
  <dcterms:modified xsi:type="dcterms:W3CDTF">2026-03-15T22:50:49Z</dcterms:modified>
</cp:coreProperties>
</file>