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6"/>
  </p:notesMasterIdLst>
  <p:sldIdLst>
    <p:sldId id="268" r:id="rId5"/>
    <p:sldId id="258" r:id="rId6"/>
    <p:sldId id="272" r:id="rId7"/>
    <p:sldId id="274" r:id="rId8"/>
    <p:sldId id="288" r:id="rId9"/>
    <p:sldId id="273" r:id="rId10"/>
    <p:sldId id="256" r:id="rId11"/>
    <p:sldId id="280" r:id="rId12"/>
    <p:sldId id="257" r:id="rId13"/>
    <p:sldId id="269" r:id="rId14"/>
    <p:sldId id="277" r:id="rId15"/>
    <p:sldId id="276" r:id="rId16"/>
    <p:sldId id="275" r:id="rId17"/>
    <p:sldId id="267" r:id="rId18"/>
    <p:sldId id="278" r:id="rId19"/>
    <p:sldId id="279" r:id="rId20"/>
    <p:sldId id="264" r:id="rId21"/>
    <p:sldId id="263" r:id="rId22"/>
    <p:sldId id="261" r:id="rId23"/>
    <p:sldId id="283" r:id="rId24"/>
    <p:sldId id="282" r:id="rId25"/>
    <p:sldId id="285" r:id="rId26"/>
    <p:sldId id="284" r:id="rId27"/>
    <p:sldId id="287" r:id="rId28"/>
    <p:sldId id="281" r:id="rId29"/>
    <p:sldId id="271" r:id="rId30"/>
    <p:sldId id="266" r:id="rId31"/>
    <p:sldId id="286" r:id="rId32"/>
    <p:sldId id="260" r:id="rId33"/>
    <p:sldId id="289" r:id="rId34"/>
    <p:sldId id="290"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590C9"/>
    <a:srgbClr val="235E9D"/>
    <a:srgbClr val="2119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72DA33-0B41-4B64-AA54-9A07CB0638FE}" v="126" dt="2024-03-14T11:23:15.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68" autoAdjust="0"/>
  </p:normalViewPr>
  <p:slideViewPr>
    <p:cSldViewPr snapToGrid="0">
      <p:cViewPr>
        <p:scale>
          <a:sx n="50" d="100"/>
          <a:sy n="50" d="100"/>
        </p:scale>
        <p:origin x="1260"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Craft (2104855)" userId="672a2b7c-adfa-4bfc-bfbd-929f9f39f9f1" providerId="ADAL" clId="{4B72DA33-0B41-4B64-AA54-9A07CB0638FE}"/>
    <pc:docChg chg="undo redo custSel addSld modSld sldOrd">
      <pc:chgData name="Jack Craft (2104855)" userId="672a2b7c-adfa-4bfc-bfbd-929f9f39f9f1" providerId="ADAL" clId="{4B72DA33-0B41-4B64-AA54-9A07CB0638FE}" dt="2024-03-14T11:28:16.462" v="838" actId="27636"/>
      <pc:docMkLst>
        <pc:docMk/>
      </pc:docMkLst>
      <pc:sldChg chg="modNotesTx">
        <pc:chgData name="Jack Craft (2104855)" userId="672a2b7c-adfa-4bfc-bfbd-929f9f39f9f1" providerId="ADAL" clId="{4B72DA33-0B41-4B64-AA54-9A07CB0638FE}" dt="2024-03-14T11:04:28.065" v="724" actId="20577"/>
        <pc:sldMkLst>
          <pc:docMk/>
          <pc:sldMk cId="81712498" sldId="256"/>
        </pc:sldMkLst>
      </pc:sldChg>
      <pc:sldChg chg="addSp delSp modSp mod setBg addAnim">
        <pc:chgData name="Jack Craft (2104855)" userId="672a2b7c-adfa-4bfc-bfbd-929f9f39f9f1" providerId="ADAL" clId="{4B72DA33-0B41-4B64-AA54-9A07CB0638FE}" dt="2024-03-14T11:23:15.585" v="821"/>
        <pc:sldMkLst>
          <pc:docMk/>
          <pc:sldMk cId="2617450975" sldId="260"/>
        </pc:sldMkLst>
        <pc:spChg chg="mod ord">
          <ac:chgData name="Jack Craft (2104855)" userId="672a2b7c-adfa-4bfc-bfbd-929f9f39f9f1" providerId="ADAL" clId="{4B72DA33-0B41-4B64-AA54-9A07CB0638FE}" dt="2024-03-14T11:23:15.567" v="820" actId="26606"/>
          <ac:spMkLst>
            <pc:docMk/>
            <pc:sldMk cId="2617450975" sldId="260"/>
            <ac:spMk id="2" creationId="{208CEEDA-3D18-9006-D2AC-5F1FA94A0494}"/>
          </ac:spMkLst>
        </pc:spChg>
        <pc:spChg chg="del mod">
          <ac:chgData name="Jack Craft (2104855)" userId="672a2b7c-adfa-4bfc-bfbd-929f9f39f9f1" providerId="ADAL" clId="{4B72DA33-0B41-4B64-AA54-9A07CB0638FE}" dt="2024-03-14T09:40:18.876" v="699" actId="478"/>
          <ac:spMkLst>
            <pc:docMk/>
            <pc:sldMk cId="2617450975" sldId="260"/>
            <ac:spMk id="6" creationId="{F271BBF8-E980-58FC-0C09-960E04C23CBD}"/>
          </ac:spMkLst>
        </pc:spChg>
        <pc:spChg chg="add">
          <ac:chgData name="Jack Craft (2104855)" userId="672a2b7c-adfa-4bfc-bfbd-929f9f39f9f1" providerId="ADAL" clId="{4B72DA33-0B41-4B64-AA54-9A07CB0638FE}" dt="2024-03-14T11:23:15.567" v="820" actId="26606"/>
          <ac:spMkLst>
            <pc:docMk/>
            <pc:sldMk cId="2617450975" sldId="260"/>
            <ac:spMk id="19" creationId="{7A675F33-98AF-4B83-A3BB-0780A23145E6}"/>
          </ac:spMkLst>
        </pc:spChg>
        <pc:picChg chg="del">
          <ac:chgData name="Jack Craft (2104855)" userId="672a2b7c-adfa-4bfc-bfbd-929f9f39f9f1" providerId="ADAL" clId="{4B72DA33-0B41-4B64-AA54-9A07CB0638FE}" dt="2024-03-14T09:14:20.227" v="2" actId="478"/>
          <ac:picMkLst>
            <pc:docMk/>
            <pc:sldMk cId="2617450975" sldId="260"/>
            <ac:picMk id="3" creationId="{237C50CA-76A0-2E2A-E6A0-59098E19C106}"/>
          </ac:picMkLst>
        </pc:picChg>
        <pc:picChg chg="add mod">
          <ac:chgData name="Jack Craft (2104855)" userId="672a2b7c-adfa-4bfc-bfbd-929f9f39f9f1" providerId="ADAL" clId="{4B72DA33-0B41-4B64-AA54-9A07CB0638FE}" dt="2024-03-14T11:23:15.567" v="820" actId="26606"/>
          <ac:picMkLst>
            <pc:docMk/>
            <pc:sldMk cId="2617450975" sldId="260"/>
            <ac:picMk id="4" creationId="{A1412123-DA82-FE0A-6E1F-85313F619A7A}"/>
          </ac:picMkLst>
        </pc:picChg>
        <pc:cxnChg chg="add">
          <ac:chgData name="Jack Craft (2104855)" userId="672a2b7c-adfa-4bfc-bfbd-929f9f39f9f1" providerId="ADAL" clId="{4B72DA33-0B41-4B64-AA54-9A07CB0638FE}" dt="2024-03-14T11:23:15.567" v="820" actId="26606"/>
          <ac:cxnSpMkLst>
            <pc:docMk/>
            <pc:sldMk cId="2617450975" sldId="260"/>
            <ac:cxnSpMk id="9" creationId="{8FD48FB1-66D8-4676-B0AA-C139A1DB78D1}"/>
          </ac:cxnSpMkLst>
        </pc:cxnChg>
        <pc:cxnChg chg="add">
          <ac:chgData name="Jack Craft (2104855)" userId="672a2b7c-adfa-4bfc-bfbd-929f9f39f9f1" providerId="ADAL" clId="{4B72DA33-0B41-4B64-AA54-9A07CB0638FE}" dt="2024-03-14T11:23:15.567" v="820" actId="26606"/>
          <ac:cxnSpMkLst>
            <pc:docMk/>
            <pc:sldMk cId="2617450975" sldId="260"/>
            <ac:cxnSpMk id="11" creationId="{F033F5AE-6728-4F19-8DED-658E674B31B9}"/>
          </ac:cxnSpMkLst>
        </pc:cxnChg>
        <pc:cxnChg chg="add">
          <ac:chgData name="Jack Craft (2104855)" userId="672a2b7c-adfa-4bfc-bfbd-929f9f39f9f1" providerId="ADAL" clId="{4B72DA33-0B41-4B64-AA54-9A07CB0638FE}" dt="2024-03-14T11:23:15.567" v="820" actId="26606"/>
          <ac:cxnSpMkLst>
            <pc:docMk/>
            <pc:sldMk cId="2617450975" sldId="260"/>
            <ac:cxnSpMk id="13" creationId="{82C7D74A-18BA-4709-A808-44E8815C4430}"/>
          </ac:cxnSpMkLst>
        </pc:cxnChg>
        <pc:cxnChg chg="add">
          <ac:chgData name="Jack Craft (2104855)" userId="672a2b7c-adfa-4bfc-bfbd-929f9f39f9f1" providerId="ADAL" clId="{4B72DA33-0B41-4B64-AA54-9A07CB0638FE}" dt="2024-03-14T11:23:15.567" v="820" actId="26606"/>
          <ac:cxnSpMkLst>
            <pc:docMk/>
            <pc:sldMk cId="2617450975" sldId="260"/>
            <ac:cxnSpMk id="15" creationId="{B5164A3F-1561-4039-8185-AB0EEB713EA7}"/>
          </ac:cxnSpMkLst>
        </pc:cxnChg>
        <pc:cxnChg chg="add">
          <ac:chgData name="Jack Craft (2104855)" userId="672a2b7c-adfa-4bfc-bfbd-929f9f39f9f1" providerId="ADAL" clId="{4B72DA33-0B41-4B64-AA54-9A07CB0638FE}" dt="2024-03-14T11:23:15.567" v="820" actId="26606"/>
          <ac:cxnSpMkLst>
            <pc:docMk/>
            <pc:sldMk cId="2617450975" sldId="260"/>
            <ac:cxnSpMk id="17" creationId="{2A35DB53-42BE-460E-9CA1-1294C98463CB}"/>
          </ac:cxnSpMkLst>
        </pc:cxnChg>
      </pc:sldChg>
      <pc:sldChg chg="modNotesTx">
        <pc:chgData name="Jack Craft (2104855)" userId="672a2b7c-adfa-4bfc-bfbd-929f9f39f9f1" providerId="ADAL" clId="{4B72DA33-0B41-4B64-AA54-9A07CB0638FE}" dt="2024-03-14T09:14:10.787" v="1"/>
        <pc:sldMkLst>
          <pc:docMk/>
          <pc:sldMk cId="3270062373" sldId="268"/>
        </pc:sldMkLst>
      </pc:sldChg>
      <pc:sldChg chg="ord">
        <pc:chgData name="Jack Craft (2104855)" userId="672a2b7c-adfa-4bfc-bfbd-929f9f39f9f1" providerId="ADAL" clId="{4B72DA33-0B41-4B64-AA54-9A07CB0638FE}" dt="2024-03-14T09:34:13.061" v="607"/>
        <pc:sldMkLst>
          <pc:docMk/>
          <pc:sldMk cId="1603841071" sldId="274"/>
        </pc:sldMkLst>
      </pc:sldChg>
      <pc:sldChg chg="addSp delSp modSp add mod delAnim modNotesTx">
        <pc:chgData name="Jack Craft (2104855)" userId="672a2b7c-adfa-4bfc-bfbd-929f9f39f9f1" providerId="ADAL" clId="{4B72DA33-0B41-4B64-AA54-9A07CB0638FE}" dt="2024-03-14T09:35:45.709" v="698" actId="1076"/>
        <pc:sldMkLst>
          <pc:docMk/>
          <pc:sldMk cId="865158585" sldId="288"/>
        </pc:sldMkLst>
        <pc:spChg chg="mod">
          <ac:chgData name="Jack Craft (2104855)" userId="672a2b7c-adfa-4bfc-bfbd-929f9f39f9f1" providerId="ADAL" clId="{4B72DA33-0B41-4B64-AA54-9A07CB0638FE}" dt="2024-03-14T09:35:45.709" v="698" actId="1076"/>
          <ac:spMkLst>
            <pc:docMk/>
            <pc:sldMk cId="865158585" sldId="288"/>
            <ac:spMk id="2" creationId="{E2A10A5B-ECF7-70C0-B17E-FFEE5642DE30}"/>
          </ac:spMkLst>
        </pc:spChg>
        <pc:spChg chg="del mod ord">
          <ac:chgData name="Jack Craft (2104855)" userId="672a2b7c-adfa-4bfc-bfbd-929f9f39f9f1" providerId="ADAL" clId="{4B72DA33-0B41-4B64-AA54-9A07CB0638FE}" dt="2024-03-14T09:34:26.592" v="609" actId="478"/>
          <ac:spMkLst>
            <pc:docMk/>
            <pc:sldMk cId="865158585" sldId="288"/>
            <ac:spMk id="3" creationId="{66004748-D80B-095B-EBF0-0DB869052947}"/>
          </ac:spMkLst>
        </pc:spChg>
        <pc:spChg chg="add mod">
          <ac:chgData name="Jack Craft (2104855)" userId="672a2b7c-adfa-4bfc-bfbd-929f9f39f9f1" providerId="ADAL" clId="{4B72DA33-0B41-4B64-AA54-9A07CB0638FE}" dt="2024-03-14T09:35:32.656" v="696" actId="1076"/>
          <ac:spMkLst>
            <pc:docMk/>
            <pc:sldMk cId="865158585" sldId="288"/>
            <ac:spMk id="7" creationId="{239038BF-8C31-70CF-A092-838E032EFD5A}"/>
          </ac:spMkLst>
        </pc:spChg>
        <pc:spChg chg="add del mod">
          <ac:chgData name="Jack Craft (2104855)" userId="672a2b7c-adfa-4bfc-bfbd-929f9f39f9f1" providerId="ADAL" clId="{4B72DA33-0B41-4B64-AA54-9A07CB0638FE}" dt="2024-03-14T09:34:33.193" v="610" actId="478"/>
          <ac:spMkLst>
            <pc:docMk/>
            <pc:sldMk cId="865158585" sldId="288"/>
            <ac:spMk id="9" creationId="{86A873DE-6C41-261E-D325-E5DFB8EF7FBB}"/>
          </ac:spMkLst>
        </pc:spChg>
        <pc:picChg chg="del">
          <ac:chgData name="Jack Craft (2104855)" userId="672a2b7c-adfa-4bfc-bfbd-929f9f39f9f1" providerId="ADAL" clId="{4B72DA33-0B41-4B64-AA54-9A07CB0638FE}" dt="2024-03-14T09:27:29.702" v="327" actId="478"/>
          <ac:picMkLst>
            <pc:docMk/>
            <pc:sldMk cId="865158585" sldId="288"/>
            <ac:picMk id="5" creationId="{C4BEF35B-62D0-12A5-AC63-523A94D1945C}"/>
          </ac:picMkLst>
        </pc:picChg>
        <pc:picChg chg="add mod">
          <ac:chgData name="Jack Craft (2104855)" userId="672a2b7c-adfa-4bfc-bfbd-929f9f39f9f1" providerId="ADAL" clId="{4B72DA33-0B41-4B64-AA54-9A07CB0638FE}" dt="2024-03-14T09:34:44.981" v="613" actId="1076"/>
          <ac:picMkLst>
            <pc:docMk/>
            <pc:sldMk cId="865158585" sldId="288"/>
            <ac:picMk id="6" creationId="{3D012719-CF97-7785-4A0E-F0EDBF9325B6}"/>
          </ac:picMkLst>
        </pc:picChg>
      </pc:sldChg>
      <pc:sldChg chg="addSp delSp modSp add mod">
        <pc:chgData name="Jack Craft (2104855)" userId="672a2b7c-adfa-4bfc-bfbd-929f9f39f9f1" providerId="ADAL" clId="{4B72DA33-0B41-4B64-AA54-9A07CB0638FE}" dt="2024-03-14T11:13:26.150" v="798" actId="14100"/>
        <pc:sldMkLst>
          <pc:docMk/>
          <pc:sldMk cId="2006235072" sldId="289"/>
        </pc:sldMkLst>
        <pc:spChg chg="mod">
          <ac:chgData name="Jack Craft (2104855)" userId="672a2b7c-adfa-4bfc-bfbd-929f9f39f9f1" providerId="ADAL" clId="{4B72DA33-0B41-4B64-AA54-9A07CB0638FE}" dt="2024-03-14T11:05:06.068" v="767" actId="404"/>
          <ac:spMkLst>
            <pc:docMk/>
            <pc:sldMk cId="2006235072" sldId="289"/>
            <ac:spMk id="2" creationId="{208CEEDA-3D18-9006-D2AC-5F1FA94A0494}"/>
          </ac:spMkLst>
        </pc:spChg>
        <pc:spChg chg="add del mod">
          <ac:chgData name="Jack Craft (2104855)" userId="672a2b7c-adfa-4bfc-bfbd-929f9f39f9f1" providerId="ADAL" clId="{4B72DA33-0B41-4B64-AA54-9A07CB0638FE}" dt="2024-03-14T11:08:13.200" v="780"/>
          <ac:spMkLst>
            <pc:docMk/>
            <pc:sldMk cId="2006235072" sldId="289"/>
            <ac:spMk id="3" creationId="{EDBCA5C8-7F79-1812-09AE-D04CD2F0AE25}"/>
          </ac:spMkLst>
        </pc:spChg>
        <pc:spChg chg="add mod">
          <ac:chgData name="Jack Craft (2104855)" userId="672a2b7c-adfa-4bfc-bfbd-929f9f39f9f1" providerId="ADAL" clId="{4B72DA33-0B41-4B64-AA54-9A07CB0638FE}" dt="2024-03-14T11:13:26.150" v="798" actId="14100"/>
          <ac:spMkLst>
            <pc:docMk/>
            <pc:sldMk cId="2006235072" sldId="289"/>
            <ac:spMk id="5" creationId="{7C97B8F1-0E75-8765-2C34-56869A6BA6E4}"/>
          </ac:spMkLst>
        </pc:spChg>
      </pc:sldChg>
      <pc:sldChg chg="delSp modSp new mod">
        <pc:chgData name="Jack Craft (2104855)" userId="672a2b7c-adfa-4bfc-bfbd-929f9f39f9f1" providerId="ADAL" clId="{4B72DA33-0B41-4B64-AA54-9A07CB0638FE}" dt="2024-03-14T11:28:16.462" v="838" actId="27636"/>
        <pc:sldMkLst>
          <pc:docMk/>
          <pc:sldMk cId="1149276474" sldId="290"/>
        </pc:sldMkLst>
        <pc:spChg chg="del">
          <ac:chgData name="Jack Craft (2104855)" userId="672a2b7c-adfa-4bfc-bfbd-929f9f39f9f1" providerId="ADAL" clId="{4B72DA33-0B41-4B64-AA54-9A07CB0638FE}" dt="2024-03-14T11:11:32.147" v="792" actId="478"/>
          <ac:spMkLst>
            <pc:docMk/>
            <pc:sldMk cId="1149276474" sldId="290"/>
            <ac:spMk id="2" creationId="{D121DAE7-977A-F887-1660-77312A9E833F}"/>
          </ac:spMkLst>
        </pc:spChg>
        <pc:spChg chg="mod">
          <ac:chgData name="Jack Craft (2104855)" userId="672a2b7c-adfa-4bfc-bfbd-929f9f39f9f1" providerId="ADAL" clId="{4B72DA33-0B41-4B64-AA54-9A07CB0638FE}" dt="2024-03-14T11:28:16.462" v="838" actId="27636"/>
          <ac:spMkLst>
            <pc:docMk/>
            <pc:sldMk cId="1149276474" sldId="290"/>
            <ac:spMk id="3" creationId="{1121BDCA-22B4-4B11-F4C0-D51BCEA97E7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2AECD5-D89F-480E-B23D-56E4D1C5C50A}"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27DE24-98E7-40F1-9D00-5DA11DD34447}" type="slidenum">
              <a:rPr lang="en-GB" smtClean="0"/>
              <a:t>‹#›</a:t>
            </a:fld>
            <a:endParaRPr lang="en-GB"/>
          </a:p>
        </p:txBody>
      </p:sp>
    </p:spTree>
    <p:extLst>
      <p:ext uri="{BB962C8B-B14F-4D97-AF65-F5344CB8AC3E}">
        <p14:creationId xmlns:p14="http://schemas.microsoft.com/office/powerpoint/2010/main" val="73511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a:t>
            </a:fld>
            <a:endParaRPr lang="en-GB"/>
          </a:p>
        </p:txBody>
      </p:sp>
    </p:spTree>
    <p:extLst>
      <p:ext uri="{BB962C8B-B14F-4D97-AF65-F5344CB8AC3E}">
        <p14:creationId xmlns:p14="http://schemas.microsoft.com/office/powerpoint/2010/main" val="2306440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b="1" kern="100">
                <a:effectLst/>
                <a:latin typeface="Arial" panose="020B0604020202020204" pitchFamily="34" charset="0"/>
                <a:ea typeface="DengXian" panose="02010600030101010101" pitchFamily="2" charset="-122"/>
                <a:cs typeface="Times New Roman" panose="02020603050405020304" pitchFamily="18" charset="0"/>
              </a:rPr>
              <a:t>The context of these sessions are members of an under 18 bouldering club who regularly visit the climbing centre and have expressed a desire to progress into competition level bouldering. </a:t>
            </a:r>
          </a:p>
          <a:p>
            <a:pPr algn="just">
              <a:lnSpc>
                <a:spcPct val="115000"/>
              </a:lnSpc>
              <a:spcAft>
                <a:spcPts val="800"/>
              </a:spcAft>
            </a:pPr>
            <a:endParaRPr lang="en-GB" sz="1800" b="1" kern="10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b="1" kern="100">
                <a:effectLst/>
                <a:latin typeface="Arial" panose="020B0604020202020204" pitchFamily="34" charset="0"/>
                <a:ea typeface="DengXian" panose="02010600030101010101" pitchFamily="2" charset="-122"/>
                <a:cs typeface="Times New Roman" panose="02020603050405020304" pitchFamily="18" charset="0"/>
              </a:rPr>
              <a:t>Through an initial 2-hour introductory session key areas of improvement for most of the participants were identified. </a:t>
            </a:r>
          </a:p>
          <a:p>
            <a:pPr algn="just">
              <a:lnSpc>
                <a:spcPct val="115000"/>
              </a:lnSpc>
              <a:spcAft>
                <a:spcPts val="800"/>
              </a:spcAft>
            </a:pPr>
            <a:endParaRPr lang="en-GB" sz="1800" b="1" kern="10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b="1" kern="100">
                <a:effectLst/>
                <a:latin typeface="Arial" panose="020B0604020202020204" pitchFamily="34" charset="0"/>
                <a:ea typeface="DengXian" panose="02010600030101010101" pitchFamily="2" charset="-122"/>
                <a:cs typeface="Times New Roman" panose="02020603050405020304" pitchFamily="18" charset="0"/>
              </a:rPr>
              <a:t>These areas for improvement are the underpinning rationale for the following 3 sessions. </a:t>
            </a: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sz="1800" b="1">
              <a:effectLst/>
              <a:latin typeface="Arial" panose="020B0604020202020204" pitchFamily="34" charset="0"/>
              <a:ea typeface="DengXia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Arial" panose="020B0604020202020204" pitchFamily="34" charset="0"/>
                <a:ea typeface="DengXian" panose="02010600030101010101" pitchFamily="2" charset="-122"/>
              </a:rPr>
              <a:t>The 5</a:t>
            </a:r>
            <a:r>
              <a:rPr lang="en-GB" sz="1800" b="1" baseline="30000">
                <a:effectLst/>
                <a:latin typeface="Arial" panose="020B0604020202020204" pitchFamily="34" charset="0"/>
                <a:ea typeface="DengXian" panose="02010600030101010101" pitchFamily="2" charset="-122"/>
              </a:rPr>
              <a:t>th</a:t>
            </a:r>
            <a:r>
              <a:rPr lang="en-GB" sz="1800" b="1">
                <a:effectLst/>
                <a:latin typeface="Arial" panose="020B0604020202020204" pitchFamily="34" charset="0"/>
                <a:ea typeface="DengXian" panose="02010600030101010101" pitchFamily="2" charset="-122"/>
              </a:rPr>
              <a:t> and final session will be an evaluation session where the participants will assess completion of their goals, highlight the discoveries of their development and abilities and, where required set new goals for continued development.</a:t>
            </a:r>
            <a:endParaRPr lang="en-GB" sz="1800" b="1" kern="100">
              <a:effectLst/>
              <a:latin typeface="Arial" panose="020B0604020202020204" pitchFamily="34" charset="0"/>
              <a:ea typeface="DengXian" panose="02010600030101010101" pitchFamily="2" charset="-122"/>
              <a:cs typeface="Times New Roman" panose="02020603050405020304" pitchFamily="18" charset="0"/>
            </a:endParaRPr>
          </a:p>
          <a:p>
            <a:endParaRPr lang="en-GB" sz="1800" b="1">
              <a:effectLst/>
              <a:latin typeface="Arial" panose="020B0604020202020204" pitchFamily="34" charset="0"/>
              <a:ea typeface="DengXian" panose="02010600030101010101" pitchFamily="2" charset="-122"/>
            </a:endParaRPr>
          </a:p>
        </p:txBody>
      </p:sp>
      <p:sp>
        <p:nvSpPr>
          <p:cNvPr id="4" name="Slide Number Placeholder 3"/>
          <p:cNvSpPr>
            <a:spLocks noGrp="1"/>
          </p:cNvSpPr>
          <p:nvPr>
            <p:ph type="sldNum" sz="quarter" idx="5"/>
          </p:nvPr>
        </p:nvSpPr>
        <p:spPr/>
        <p:txBody>
          <a:bodyPr/>
          <a:lstStyle/>
          <a:p>
            <a:fld id="{6427DE24-98E7-40F1-9D00-5DA11DD34447}" type="slidenum">
              <a:rPr lang="en-GB" smtClean="0"/>
              <a:t>2</a:t>
            </a:fld>
            <a:endParaRPr lang="en-GB"/>
          </a:p>
        </p:txBody>
      </p:sp>
    </p:spTree>
    <p:extLst>
      <p:ext uri="{BB962C8B-B14F-4D97-AF65-F5344CB8AC3E}">
        <p14:creationId xmlns:p14="http://schemas.microsoft.com/office/powerpoint/2010/main" val="2175075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Arial" panose="020B0604020202020204" pitchFamily="34" charset="0"/>
                <a:ea typeface="DengXian" panose="02010600030101010101" pitchFamily="2" charset="-122"/>
              </a:rPr>
              <a:t>During the 1</a:t>
            </a:r>
            <a:r>
              <a:rPr lang="en-GB" sz="1800" b="1" baseline="30000">
                <a:effectLst/>
                <a:latin typeface="Arial" panose="020B0604020202020204" pitchFamily="34" charset="0"/>
                <a:ea typeface="DengXian" panose="02010600030101010101" pitchFamily="2" charset="-122"/>
              </a:rPr>
              <a:t>st</a:t>
            </a:r>
            <a:r>
              <a:rPr lang="en-GB" sz="1800" b="1">
                <a:effectLst/>
                <a:latin typeface="Arial" panose="020B0604020202020204" pitchFamily="34" charset="0"/>
                <a:ea typeface="DengXian" panose="02010600030101010101" pitchFamily="2" charset="-122"/>
              </a:rPr>
              <a:t> session participants were given the opportunity to boulder on a variety of problems and difficulties to determine weaknesses in technique and ability resulting in individual SMARTER goals being established as a measurement of skill acquisition at the end of the programme.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a:effectLst/>
              <a:latin typeface="Arial" panose="020B0604020202020204" pitchFamily="34" charset="0"/>
              <a:ea typeface="DengXia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Arial" panose="020B0604020202020204" pitchFamily="34" charset="0"/>
                <a:ea typeface="DengXian" panose="02010600030101010101" pitchFamily="2" charset="-122"/>
              </a:rPr>
              <a:t>Smarter goals afford concentrated effort that is specific in its  outcome, this effort can then be measured through achievement, as long as they’re are both achievable and realistic to the person setting them, implementing a timeframe ensures development reaches closure, goals need evaluating to ensure they are SMART and revised to suit when necessary.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a:effectLst/>
              <a:latin typeface="Arial" panose="020B0604020202020204" pitchFamily="34" charset="0"/>
              <a:ea typeface="DengXia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Arial" panose="020B0604020202020204" pitchFamily="34" charset="0"/>
                <a:ea typeface="DengXian" panose="02010600030101010101" pitchFamily="2" charset="-122"/>
              </a:rPr>
              <a:t>Not only do these goals aid in development but through democratically creating them I hope this demonstrates a sense of care and empathy towards the participants as a means of them feeling valued and appreciated, it is show by (</a:t>
            </a:r>
            <a:r>
              <a:rPr lang="en-GB" sz="1800" b="1" err="1">
                <a:effectLst/>
                <a:latin typeface="Arial" panose="020B0604020202020204" pitchFamily="34" charset="0"/>
                <a:ea typeface="DengXian" panose="02010600030101010101" pitchFamily="2" charset="-122"/>
              </a:rPr>
              <a:t>nel</a:t>
            </a:r>
            <a:r>
              <a:rPr lang="en-GB" sz="1800" b="1">
                <a:effectLst/>
                <a:latin typeface="Arial" panose="020B0604020202020204" pitchFamily="34" charset="0"/>
                <a:ea typeface="DengXian" panose="02010600030101010101" pitchFamily="2" charset="-122"/>
              </a:rPr>
              <a:t> </a:t>
            </a:r>
            <a:r>
              <a:rPr lang="en-GB" sz="1800" b="1" err="1">
                <a:effectLst/>
                <a:latin typeface="Arial" panose="020B0604020202020204" pitchFamily="34" charset="0"/>
                <a:ea typeface="DengXian" panose="02010600030101010101" pitchFamily="2" charset="-122"/>
              </a:rPr>
              <a:t>noddings</a:t>
            </a:r>
            <a:r>
              <a:rPr lang="en-GB" sz="1800" b="1">
                <a:effectLst/>
                <a:latin typeface="Arial" panose="020B0604020202020204" pitchFamily="34" charset="0"/>
                <a:ea typeface="DengXian" panose="02010600030101010101" pitchFamily="2" charset="-122"/>
              </a:rPr>
              <a:t> care theory) that these environments support learners in their development journeys.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a:effectLst/>
              <a:latin typeface="Arial" panose="020B0604020202020204" pitchFamily="34" charset="0"/>
              <a:ea typeface="DengXian" panose="02010600030101010101" pitchFamily="2" charset="-122"/>
            </a:endParaRPr>
          </a:p>
        </p:txBody>
      </p:sp>
      <p:sp>
        <p:nvSpPr>
          <p:cNvPr id="4" name="Slide Number Placeholder 3"/>
          <p:cNvSpPr>
            <a:spLocks noGrp="1"/>
          </p:cNvSpPr>
          <p:nvPr>
            <p:ph type="sldNum" sz="quarter" idx="5"/>
          </p:nvPr>
        </p:nvSpPr>
        <p:spPr/>
        <p:txBody>
          <a:bodyPr/>
          <a:lstStyle/>
          <a:p>
            <a:fld id="{6427DE24-98E7-40F1-9D00-5DA11DD34447}" type="slidenum">
              <a:rPr lang="en-GB" smtClean="0"/>
              <a:t>3</a:t>
            </a:fld>
            <a:endParaRPr lang="en-GB"/>
          </a:p>
        </p:txBody>
      </p:sp>
    </p:spTree>
    <p:extLst>
      <p:ext uri="{BB962C8B-B14F-4D97-AF65-F5344CB8AC3E}">
        <p14:creationId xmlns:p14="http://schemas.microsoft.com/office/powerpoint/2010/main" val="1414077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effectLst/>
                <a:latin typeface="Arial" panose="020B0604020202020204" pitchFamily="34" charset="0"/>
                <a:ea typeface="DengXian" panose="02010600030101010101" pitchFamily="2" charset="-122"/>
              </a:rPr>
              <a:t>Evaluate and revise will be integral to concluding each session.</a:t>
            </a: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4</a:t>
            </a:fld>
            <a:endParaRPr lang="en-GB"/>
          </a:p>
        </p:txBody>
      </p:sp>
    </p:spTree>
    <p:extLst>
      <p:ext uri="{BB962C8B-B14F-4D97-AF65-F5344CB8AC3E}">
        <p14:creationId xmlns:p14="http://schemas.microsoft.com/office/powerpoint/2010/main" val="1769341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a:t>There is a correlation between Mezirow’s transformative learning theory and goal setting and Kolb's experiential learning cycle. Mezirow’s ‘frames of reference’ can be used as a means to track progression and development, though they can be limitations through people's rigid beliefs. through the information provided during these sessions, and challenging peoples assumptions on abilities I hope to induce transformative learning enabling them to critically reflect as they move forward, to better inform their SMARTER goals.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a:effectLst/>
              <a:latin typeface="Arial" panose="020B0604020202020204" pitchFamily="34" charset="0"/>
              <a:ea typeface="DengXia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a:effectLst/>
              <a:latin typeface="Arial" panose="020B0604020202020204" pitchFamily="34" charset="0"/>
              <a:ea typeface="DengXian" panose="02010600030101010101" pitchFamily="2" charset="-122"/>
            </a:endParaRPr>
          </a:p>
        </p:txBody>
      </p:sp>
      <p:sp>
        <p:nvSpPr>
          <p:cNvPr id="4" name="Slide Number Placeholder 3"/>
          <p:cNvSpPr>
            <a:spLocks noGrp="1"/>
          </p:cNvSpPr>
          <p:nvPr>
            <p:ph type="sldNum" sz="quarter" idx="5"/>
          </p:nvPr>
        </p:nvSpPr>
        <p:spPr/>
        <p:txBody>
          <a:bodyPr/>
          <a:lstStyle/>
          <a:p>
            <a:fld id="{6427DE24-98E7-40F1-9D00-5DA11DD34447}" type="slidenum">
              <a:rPr lang="en-GB" smtClean="0"/>
              <a:t>5</a:t>
            </a:fld>
            <a:endParaRPr lang="en-GB"/>
          </a:p>
        </p:txBody>
      </p:sp>
    </p:spTree>
    <p:extLst>
      <p:ext uri="{BB962C8B-B14F-4D97-AF65-F5344CB8AC3E}">
        <p14:creationId xmlns:p14="http://schemas.microsoft.com/office/powerpoint/2010/main" val="3119476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effectLst/>
                <a:latin typeface="Arial" panose="020B0604020202020204" pitchFamily="34" charset="0"/>
                <a:ea typeface="DengXian" panose="02010600030101010101" pitchFamily="2" charset="-122"/>
              </a:rPr>
              <a:t>The sessions are Hands and Feet, Balance and Movement and, Coordination and Efficiency.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a:effectLst/>
              <a:latin typeface="Arial" panose="020B0604020202020204" pitchFamily="34" charset="0"/>
              <a:ea typeface="DengXian" panose="02010600030101010101" pitchFamily="2" charset="-122"/>
            </a:endParaRPr>
          </a:p>
        </p:txBody>
      </p:sp>
      <p:sp>
        <p:nvSpPr>
          <p:cNvPr id="4" name="Slide Number Placeholder 3"/>
          <p:cNvSpPr>
            <a:spLocks noGrp="1"/>
          </p:cNvSpPr>
          <p:nvPr>
            <p:ph type="sldNum" sz="quarter" idx="5"/>
          </p:nvPr>
        </p:nvSpPr>
        <p:spPr/>
        <p:txBody>
          <a:bodyPr/>
          <a:lstStyle/>
          <a:p>
            <a:fld id="{6427DE24-98E7-40F1-9D00-5DA11DD34447}" type="slidenum">
              <a:rPr lang="en-GB" smtClean="0"/>
              <a:t>6</a:t>
            </a:fld>
            <a:endParaRPr lang="en-GB"/>
          </a:p>
        </p:txBody>
      </p:sp>
    </p:spTree>
    <p:extLst>
      <p:ext uri="{BB962C8B-B14F-4D97-AF65-F5344CB8AC3E}">
        <p14:creationId xmlns:p14="http://schemas.microsoft.com/office/powerpoint/2010/main" val="2421097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Overview of session (session name, number, duration, participants, resources, session goals and activity sequence)</a:t>
            </a:r>
          </a:p>
          <a:p>
            <a:pPr marL="342900" lvl="0" indent="-342900" algn="just">
              <a:lnSpc>
                <a:spcPct val="115000"/>
              </a:lnSpc>
              <a:buFont typeface="+mj-lt"/>
              <a:buAutoNum type="arabicPeriod"/>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The session goals are my aims, which will be measured through completion of the performance goals.</a:t>
            </a:r>
          </a:p>
          <a:p>
            <a:pPr marL="342900" lvl="0" indent="-342900" algn="just">
              <a:lnSpc>
                <a:spcPct val="115000"/>
              </a:lnSpc>
              <a:buFont typeface="+mj-lt"/>
              <a:buAutoNum type="arabicPeriod"/>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Each session will begin with a quick introduction to the participants explaining the </a:t>
            </a: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rationale</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and </a:t>
            </a: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goals</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with an overview of activities that we will be focussing on. A Check-in with each person will take place to enable understanding of the role this session has in achieving their individual goals.</a:t>
            </a:r>
          </a:p>
          <a:p>
            <a:pPr marL="342900" lvl="0" indent="-342900" algn="just">
              <a:lnSpc>
                <a:spcPct val="115000"/>
              </a:lnSpc>
              <a:buFont typeface="+mj-lt"/>
              <a:buAutoNum type="arabicPeriod"/>
            </a:pPr>
            <a:endParaRPr lang="en-GB" sz="1800" kern="100" dirty="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The warmup will be following the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RAMP</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protocol through activity stations where a minimum of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5</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need to be completed before moving onto the obstacle course and game. Thes have been selected to ensure that the heartrate and body temperature are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Raised</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muscles groups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Activated</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Mobilized</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in accordance with the session activities and finally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Potentiated</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thoroughly through the obstacle course and wall game. This warmup procedure has shown physiological benefits and improved efficiency affording greater long-term development, along with mitigating injury (Jeffreys, 2017). Note there is an option for timing the obstacle course to promote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engagement</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and subsequently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developing</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competency</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through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movement</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in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accordance</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with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foundational</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movement</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skills</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This in turn could assist with creating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relatedness</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intrinsic</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motivation</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in line with basic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psychological</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needs</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dirty="0">
                <a:effectLst/>
                <a:latin typeface="Arial" panose="020B0604020202020204" pitchFamily="34" charset="0"/>
                <a:ea typeface="DengXian" panose="02010600030101010101" pitchFamily="2" charset="-122"/>
                <a:cs typeface="Times New Roman" panose="02020603050405020304" pitchFamily="18" charset="0"/>
              </a:rPr>
              <a:t>theory</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The warmup will primarily be the same for continuity, however the final game will be altered to tailor the session to the goals and flow into the development section.</a:t>
            </a:r>
          </a:p>
          <a:p>
            <a:pPr marL="342900" lvl="0" indent="-342900" algn="just">
              <a:lnSpc>
                <a:spcPct val="115000"/>
              </a:lnSpc>
              <a:buFont typeface="+mj-lt"/>
              <a:buAutoNum type="arabicPeriod"/>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800"/>
              </a:spcAft>
              <a:buFont typeface="+mj-lt"/>
              <a:buAutoNum type="arabicPeriod"/>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The requirements and adjustments are specific to the sessions providing . </a:t>
            </a:r>
          </a:p>
          <a:p>
            <a:pPr marL="342900" lvl="0" indent="-342900" algn="just">
              <a:lnSpc>
                <a:spcPct val="115000"/>
              </a:lnSpc>
              <a:spcAft>
                <a:spcPts val="800"/>
              </a:spcAft>
              <a:buFont typeface="+mj-lt"/>
              <a:buAutoNum type="arabicPeriod"/>
            </a:pPr>
            <a:endParaRPr lang="en-GB" sz="1800" kern="100" dirty="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800"/>
              </a:spcAft>
              <a:buFont typeface="+mj-lt"/>
              <a:buAutoNum type="arabicPeriod"/>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Quick overview of Requirements and adjustments.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427DE24-98E7-40F1-9D00-5DA11DD34447}" type="slidenum">
              <a:rPr lang="en-GB" smtClean="0"/>
              <a:t>7</a:t>
            </a:fld>
            <a:endParaRPr lang="en-GB"/>
          </a:p>
        </p:txBody>
      </p:sp>
    </p:spTree>
    <p:extLst>
      <p:ext uri="{BB962C8B-B14F-4D97-AF65-F5344CB8AC3E}">
        <p14:creationId xmlns:p14="http://schemas.microsoft.com/office/powerpoint/2010/main" val="899189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the obstacle course designed to achieve completion of RAMP protocol.</a:t>
            </a:r>
          </a:p>
        </p:txBody>
      </p:sp>
      <p:sp>
        <p:nvSpPr>
          <p:cNvPr id="4" name="Slide Number Placeholder 3"/>
          <p:cNvSpPr>
            <a:spLocks noGrp="1"/>
          </p:cNvSpPr>
          <p:nvPr>
            <p:ph type="sldNum" sz="quarter" idx="5"/>
          </p:nvPr>
        </p:nvSpPr>
        <p:spPr/>
        <p:txBody>
          <a:bodyPr/>
          <a:lstStyle/>
          <a:p>
            <a:fld id="{6427DE24-98E7-40F1-9D00-5DA11DD34447}" type="slidenum">
              <a:rPr lang="en-GB" smtClean="0"/>
              <a:t>8</a:t>
            </a:fld>
            <a:endParaRPr lang="en-GB"/>
          </a:p>
        </p:txBody>
      </p:sp>
    </p:spTree>
    <p:extLst>
      <p:ext uri="{BB962C8B-B14F-4D97-AF65-F5344CB8AC3E}">
        <p14:creationId xmlns:p14="http://schemas.microsoft.com/office/powerpoint/2010/main" val="480522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main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aim</a:t>
            </a:r>
            <a:r>
              <a:rPr lang="en-GB" sz="1800" kern="100">
                <a:effectLst/>
                <a:latin typeface="Arial" panose="020B0604020202020204" pitchFamily="34" charset="0"/>
                <a:ea typeface="DengXian" panose="02010600030101010101" pitchFamily="2" charset="-122"/>
                <a:cs typeface="Times New Roman" panose="02020603050405020304" pitchFamily="18" charset="0"/>
              </a:rPr>
              <a:t> for me as a coach is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instil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sense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ownership</a:t>
            </a:r>
            <a:r>
              <a:rPr lang="en-GB" sz="1800" kern="100">
                <a:effectLst/>
                <a:latin typeface="Arial" panose="020B0604020202020204" pitchFamily="34" charset="0"/>
                <a:ea typeface="DengXian" panose="02010600030101010101" pitchFamily="2" charset="-122"/>
                <a:cs typeface="Times New Roman" panose="02020603050405020304" pitchFamily="18" charset="0"/>
              </a:rPr>
              <a:t> over their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individual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skill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acquisition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development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plus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relatedness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amongst one another, I have viewed all session as a whole, part whole (REFERENCE) as the game in the warmup introduces the skills being developed, the development section breaks down the specifics and then the final game applies those skills in the context of bouldering. My hope through these combined strategies is I will achieve my session goals, the participants SMARTER goals and create a sense on intrinsic motivation that ultimately makes me redundant as they take development into their own hands.</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The skill development part of this session will run for an hour and the whole group will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divided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into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smaller</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groups</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3-4 focussing on these development areas. </a:t>
            </a:r>
          </a:p>
          <a:p>
            <a:pPr marL="342900" lvl="0" indent="-342900" algn="just">
              <a:lnSpc>
                <a:spcPct val="115000"/>
              </a:lnSpc>
              <a:buFont typeface="+mj-lt"/>
              <a:buAutoNum type="arabicPeriod"/>
            </a:pPr>
            <a:endParaRPr lang="en-GB" sz="1800"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Through a process of…</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9</a:t>
            </a:fld>
            <a:endParaRPr lang="en-GB"/>
          </a:p>
        </p:txBody>
      </p:sp>
    </p:spTree>
    <p:extLst>
      <p:ext uri="{BB962C8B-B14F-4D97-AF65-F5344CB8AC3E}">
        <p14:creationId xmlns:p14="http://schemas.microsoft.com/office/powerpoint/2010/main" val="1101772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social</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learning </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 for the theories </a:t>
            </a:r>
            <a:r>
              <a:rPr lang="en-GB" sz="1200">
                <a:solidFill>
                  <a:srgbClr val="000000"/>
                </a:solidFill>
                <a:effectLst/>
                <a:latin typeface="Times New Roman" panose="02020603050405020304" pitchFamily="18" charset="0"/>
                <a:ea typeface="Calibri" panose="020F0502020204030204" pitchFamily="34" charset="0"/>
              </a:rPr>
              <a:t>emphasis on the role of observation, imitation, and modelling during the learning process tying lovely into reciprocal teaching.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p>
          <a:p>
            <a:pPr marL="342900" lvl="0" indent="-342900" algn="just">
              <a:lnSpc>
                <a:spcPct val="115000"/>
              </a:lnSpc>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427DE24-98E7-40F1-9D00-5DA11DD34447}" type="slidenum">
              <a:rPr lang="en-GB" smtClean="0"/>
              <a:t>10</a:t>
            </a:fld>
            <a:endParaRPr lang="en-GB"/>
          </a:p>
        </p:txBody>
      </p:sp>
    </p:spTree>
    <p:extLst>
      <p:ext uri="{BB962C8B-B14F-4D97-AF65-F5344CB8AC3E}">
        <p14:creationId xmlns:p14="http://schemas.microsoft.com/office/powerpoint/2010/main" val="3897844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a:effectLst/>
                <a:latin typeface="Arial" panose="020B0604020202020204" pitchFamily="34" charset="0"/>
                <a:ea typeface="DengXian" panose="02010600030101010101" pitchFamily="2" charset="-122"/>
                <a:cs typeface="Times New Roman" panose="02020603050405020304" pitchFamily="18" charset="0"/>
              </a:rPr>
              <a:t>I hope to allocate people with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differing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competencies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establish</a:t>
            </a:r>
            <a:r>
              <a:rPr lang="en-GB" sz="1200" kern="100">
                <a:effectLst/>
                <a:latin typeface="Arial" panose="020B0604020202020204" pitchFamily="34" charset="0"/>
                <a:ea typeface="DengXian" panose="02010600030101010101" pitchFamily="2" charset="-122"/>
                <a:cs typeface="Times New Roman" panose="02020603050405020304" pitchFamily="18" charset="0"/>
              </a:rPr>
              <a:t>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zone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of</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proximal</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development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for each person. </a:t>
            </a:r>
            <a:r>
              <a:rPr lang="en-GB" err="1"/>
              <a:t>Shabani</a:t>
            </a:r>
            <a:r>
              <a:rPr lang="en-GB"/>
              <a:t> et al (2010) imply that when ZPD is actioned through dynamic assessment of the situation the result is a better outcome of development. They also recognise that the limitation is being able to depict where this zone is at any given time. I feel this approach is still best suited for the outcome I desire from the intervention sessions.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In order to enhance the possibility of this approach</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 Cassidy, Jones &amp; </a:t>
            </a:r>
            <a:r>
              <a:rPr lang="en-GB" sz="1200" b="0" u="none" kern="100" err="1">
                <a:effectLst/>
                <a:latin typeface="Arial" panose="020B0604020202020204" pitchFamily="34" charset="0"/>
                <a:ea typeface="DengXian" panose="02010600030101010101" pitchFamily="2" charset="-122"/>
                <a:cs typeface="Times New Roman" panose="02020603050405020304" pitchFamily="18" charset="0"/>
              </a:rPr>
              <a:t>Pontrac</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 (2008), state that</a:t>
            </a:r>
            <a:r>
              <a:rPr lang="en-GB"/>
              <a:t> scaffolding is essential during the session to enable participants maximum development, the selection of spaces to practice this skill, the type of hold to be used and problem to be solved with the provision of the resources are the scaffolding I have implemented during this session.</a:t>
            </a: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11</a:t>
            </a:fld>
            <a:endParaRPr lang="en-GB"/>
          </a:p>
        </p:txBody>
      </p:sp>
    </p:spTree>
    <p:extLst>
      <p:ext uri="{BB962C8B-B14F-4D97-AF65-F5344CB8AC3E}">
        <p14:creationId xmlns:p14="http://schemas.microsoft.com/office/powerpoint/2010/main" val="1467885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a:effectLst/>
                <a:latin typeface="Arial" panose="020B0604020202020204" pitchFamily="34" charset="0"/>
                <a:ea typeface="DengXian" panose="02010600030101010101" pitchFamily="2" charset="-122"/>
                <a:cs typeface="Times New Roman" panose="02020603050405020304" pitchFamily="18" charset="0"/>
              </a:rPr>
              <a:t>As a coach I will be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moving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around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each</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group</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interjecting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where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necessary</a:t>
            </a:r>
            <a:r>
              <a:rPr lang="en-GB" sz="1200" kern="100">
                <a:effectLst/>
                <a:latin typeface="Arial" panose="020B0604020202020204" pitchFamily="34" charset="0"/>
                <a:ea typeface="DengXian" panose="02010600030101010101" pitchFamily="2" charset="-122"/>
                <a:cs typeface="Times New Roman" panose="02020603050405020304" pitchFamily="18" charset="0"/>
              </a:rPr>
              <a:t> with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variety</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teaching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styles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that best suits the specifics of the situation. That said the style I’d like to rely on mostly will be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guided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discovery,</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self</a:t>
            </a:r>
            <a:r>
              <a:rPr lang="en-GB" sz="1200" kern="100">
                <a:effectLst/>
                <a:latin typeface="Arial" panose="020B0604020202020204" pitchFamily="34" charset="0"/>
                <a:ea typeface="DengXian" panose="02010600030101010101" pitchFamily="2" charset="-122"/>
                <a:cs typeface="Times New Roman" panose="02020603050405020304" pitchFamily="18" charset="0"/>
              </a:rPr>
              <a:t>-</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check, as well as reciprocal</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Self</a:t>
            </a:r>
            <a:r>
              <a:rPr lang="en-GB" sz="1200" kern="100">
                <a:effectLst/>
                <a:latin typeface="Arial" panose="020B0604020202020204" pitchFamily="34" charset="0"/>
                <a:ea typeface="DengXian" panose="02010600030101010101" pitchFamily="2" charset="-122"/>
                <a:cs typeface="Times New Roman" panose="02020603050405020304" pitchFamily="18" charset="0"/>
              </a:rPr>
              <a:t>-</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check</a:t>
            </a:r>
            <a:r>
              <a:rPr lang="en-GB" sz="1200" kern="100">
                <a:effectLst/>
                <a:latin typeface="Arial" panose="020B0604020202020204" pitchFamily="34" charset="0"/>
                <a:ea typeface="DengXian" panose="02010600030101010101" pitchFamily="2" charset="-122"/>
                <a:cs typeface="Times New Roman" panose="02020603050405020304" pitchFamily="18" charset="0"/>
              </a:rPr>
              <a:t> will be actioned through recording using the iPads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check</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against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crib</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cards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video</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evidence</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correct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technique, reciprocal </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will enable greater understanding the specific skill through peer discussion and feedback.</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12</a:t>
            </a:fld>
            <a:endParaRPr lang="en-GB"/>
          </a:p>
        </p:txBody>
      </p:sp>
    </p:spTree>
    <p:extLst>
      <p:ext uri="{BB962C8B-B14F-4D97-AF65-F5344CB8AC3E}">
        <p14:creationId xmlns:p14="http://schemas.microsoft.com/office/powerpoint/2010/main" val="4159299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marR="0" lvl="0" indent="-342900" algn="just" defTabSz="914400" rtl="0" eaLnBrk="1" fontAlgn="auto" latinLnBrk="0" hangingPunct="1">
              <a:lnSpc>
                <a:spcPct val="115000"/>
              </a:lnSpc>
              <a:spcBef>
                <a:spcPts val="0"/>
              </a:spcBef>
              <a:spcAft>
                <a:spcPts val="0"/>
              </a:spcAft>
              <a:buClrTx/>
              <a:buSzTx/>
              <a:buFont typeface="+mj-lt"/>
              <a:buAutoNum type="arabicPeriod"/>
              <a:tabLst/>
              <a:defRPr/>
            </a:pPr>
            <a:r>
              <a:rPr lang="en-GB" sz="1200" kern="100">
                <a:effectLst/>
                <a:latin typeface="Arial" panose="020B0604020202020204" pitchFamily="34" charset="0"/>
                <a:ea typeface="DengXian" panose="02010600030101010101" pitchFamily="2" charset="-122"/>
                <a:cs typeface="Times New Roman" panose="02020603050405020304" pitchFamily="18" charset="0"/>
              </a:rPr>
              <a:t>iPads will be in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feedback</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circles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away from the wall where, as a coach I will be on hand to provide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individual</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feedback</a:t>
            </a:r>
            <a:r>
              <a:rPr lang="en-GB" sz="1200" kern="100">
                <a:effectLst/>
                <a:latin typeface="Arial" panose="020B0604020202020204" pitchFamily="34" charset="0"/>
                <a:ea typeface="DengXian" panose="02010600030101010101" pitchFamily="2" charset="-122"/>
                <a:cs typeface="Times New Roman" panose="02020603050405020304" pitchFamily="18" charset="0"/>
              </a:rPr>
              <a:t> where I see fit. With so much to cover in this initial coaching session it will be important to guide everyone to the appropriate section on the wall to ensure maximum development which is appropriate to their competencies.</a:t>
            </a:r>
          </a:p>
          <a:p>
            <a:pPr marL="342900" lvl="0" indent="-342900" algn="just">
              <a:lnSpc>
                <a:spcPct val="115000"/>
              </a:lnSpc>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Whilst observing for any complications of group dynamics I will reorder groups or individuals as best suited to provide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supportive</a:t>
            </a:r>
            <a:r>
              <a:rPr lang="en-GB" sz="1200" kern="100">
                <a:effectLst/>
                <a:latin typeface="Arial" panose="020B0604020202020204" pitchFamily="34" charset="0"/>
                <a:ea typeface="DengXian" panose="02010600030101010101" pitchFamily="2" charset="-122"/>
                <a:cs typeface="Times New Roman" panose="02020603050405020304" pitchFamily="18" charset="0"/>
              </a:rPr>
              <a:t> environment and offer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praise</a:t>
            </a:r>
            <a:r>
              <a:rPr lang="en-GB" sz="1200" kern="100">
                <a:effectLst/>
                <a:latin typeface="Arial" panose="020B0604020202020204" pitchFamily="34" charset="0"/>
                <a:ea typeface="DengXian" panose="02010600030101010101" pitchFamily="2" charset="-122"/>
                <a:cs typeface="Times New Roman" panose="02020603050405020304" pitchFamily="18" charset="0"/>
              </a:rPr>
              <a:t> where necessary with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caution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for this to not result in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extrinsic</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motivation. </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This  aligns with Skinner’s ‘Operant Conditioning’ (</a:t>
            </a:r>
            <a:r>
              <a:rPr lang="en-GB" sz="1200" b="0" u="none" kern="100" err="1">
                <a:effectLst/>
                <a:latin typeface="Arial" panose="020B0604020202020204" pitchFamily="34" charset="0"/>
                <a:ea typeface="DengXian" panose="02010600030101010101" pitchFamily="2" charset="-122"/>
                <a:cs typeface="Times New Roman" panose="02020603050405020304" pitchFamily="18" charset="0"/>
              </a:rPr>
              <a:t>Mcleod</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 2018), and Pavlov’s ‘Classical Conditioning’ experiments (Cassidy, Jones &amp; </a:t>
            </a:r>
            <a:r>
              <a:rPr lang="en-GB" sz="1200" b="0" u="none" kern="100" err="1">
                <a:effectLst/>
                <a:latin typeface="Arial" panose="020B0604020202020204" pitchFamily="34" charset="0"/>
                <a:ea typeface="DengXian" panose="02010600030101010101" pitchFamily="2" charset="-122"/>
                <a:cs typeface="Times New Roman" panose="02020603050405020304" pitchFamily="18" charset="0"/>
              </a:rPr>
              <a:t>Pontrac</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 2008), where positive reinforcers encourage positive behaviour, aversive stimuli can cause participants to not feel valued or recognised for their efforts and finally punishments or aversive control is less effective and has the potential for negative consequences. It is about finding the balance of praise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p>
          <a:p>
            <a:pPr marL="342900" lvl="0" indent="-342900" algn="just">
              <a:lnSpc>
                <a:spcPct val="115000"/>
              </a:lnSpc>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marR="0" lvl="0" indent="-342900" algn="just" defTabSz="914400" rtl="0" eaLnBrk="1" fontAlgn="auto" latinLnBrk="0" hangingPunct="1">
              <a:lnSpc>
                <a:spcPct val="115000"/>
              </a:lnSpc>
              <a:spcBef>
                <a:spcPts val="0"/>
              </a:spcBef>
              <a:spcAft>
                <a:spcPts val="0"/>
              </a:spcAft>
              <a:buClrTx/>
              <a:buSzTx/>
              <a:buFont typeface="+mj-lt"/>
              <a:buAutoNum type="arabicPeriod"/>
              <a:tabLst/>
              <a:defRPr/>
            </a:pPr>
            <a:r>
              <a:rPr lang="en-GB" sz="1200" kern="100">
                <a:effectLst/>
                <a:latin typeface="Arial" panose="020B0604020202020204" pitchFamily="34" charset="0"/>
                <a:ea typeface="DengXian" panose="02010600030101010101" pitchFamily="2" charset="-122"/>
                <a:cs typeface="Times New Roman" panose="02020603050405020304" pitchFamily="18" charset="0"/>
              </a:rPr>
              <a:t>This along with my adaptive approach I will implement </a:t>
            </a:r>
            <a:r>
              <a:rPr lang="en-GB"/>
              <a:t>Schön's theory of ‘Reflection in Action’. With constant observation of how the sessions are going, this will inform my approach to enhance the supportive environment. </a:t>
            </a:r>
            <a:r>
              <a:rPr lang="en-GB" err="1"/>
              <a:t>Mosston</a:t>
            </a:r>
            <a:r>
              <a:rPr lang="en-GB"/>
              <a:t> (1972, [no pagination]) states, quote “teaching should include a wide repertoire of styles to give every child a chance to learn and to develop a wide range of his owns skills”.</a:t>
            </a: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The warm down will conclude with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choice</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game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determined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on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success</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so far, slow step requires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precision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focus</a:t>
            </a:r>
            <a:r>
              <a:rPr lang="en-GB" sz="1200" kern="100">
                <a:effectLst/>
                <a:latin typeface="Arial" panose="020B0604020202020204" pitchFamily="34" charset="0"/>
                <a:ea typeface="DengXian" panose="02010600030101010101" pitchFamily="2" charset="-122"/>
                <a:cs typeface="Times New Roman" panose="02020603050405020304" pitchFamily="18" charset="0"/>
              </a:rPr>
              <a:t> on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movement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as does cork traverse,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consideration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here is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ensure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maximum</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engagement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activity</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this can be through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participation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discussion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or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observing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guiding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those on the wall. My hopes here are this process will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further</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enable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understanding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development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skills</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through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different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application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strategies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This can also be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used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tool</a:t>
            </a:r>
            <a:r>
              <a:rPr lang="en-GB" sz="1200" kern="100">
                <a:effectLst/>
                <a:latin typeface="Arial" panose="020B0604020202020204" pitchFamily="34" charset="0"/>
                <a:ea typeface="DengXian" panose="02010600030101010101" pitchFamily="2" charset="-122"/>
                <a:cs typeface="Times New Roman" panose="02020603050405020304" pitchFamily="18" charset="0"/>
              </a:rPr>
              <a:t> for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evaluating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completion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goals</a:t>
            </a:r>
            <a:r>
              <a:rPr lang="en-GB" sz="1200" kern="100">
                <a:effectLst/>
                <a:latin typeface="Arial" panose="020B0604020202020204" pitchFamily="34" charset="0"/>
                <a:ea typeface="DengXian" panose="02010600030101010101" pitchFamily="2" charset="-122"/>
                <a:cs typeface="Times New Roman" panose="02020603050405020304" pitchFamily="18" charset="0"/>
              </a:rPr>
              <a:t> before moving onto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stretches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Here an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autocratic</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command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approach</a:t>
            </a:r>
            <a:r>
              <a:rPr lang="en-GB" sz="1200" kern="100">
                <a:effectLst/>
                <a:latin typeface="Arial" panose="020B0604020202020204" pitchFamily="34" charset="0"/>
                <a:ea typeface="DengXian" panose="02010600030101010101" pitchFamily="2" charset="-122"/>
                <a:cs typeface="Times New Roman" panose="02020603050405020304" pitchFamily="18" charset="0"/>
              </a:rPr>
              <a:t> will be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best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suited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ensure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successful</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stretching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mitigate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injury</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possibility,</a:t>
            </a:r>
          </a:p>
          <a:p>
            <a:pPr marL="342900" lvl="0" indent="-342900" algn="just">
              <a:lnSpc>
                <a:spcPct val="115000"/>
              </a:lnSpc>
              <a:spcAft>
                <a:spcPts val="800"/>
              </a:spcAft>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800"/>
              </a:spcAft>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Finally there is a section of continued development …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Read presentation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endParaRPr lang="en-GB" sz="1200"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13</a:t>
            </a:fld>
            <a:endParaRPr lang="en-GB"/>
          </a:p>
        </p:txBody>
      </p:sp>
    </p:spTree>
    <p:extLst>
      <p:ext uri="{BB962C8B-B14F-4D97-AF65-F5344CB8AC3E}">
        <p14:creationId xmlns:p14="http://schemas.microsoft.com/office/powerpoint/2010/main" val="41161669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some of the resources that will be available on the day to assist with the session.</a:t>
            </a:r>
          </a:p>
        </p:txBody>
      </p:sp>
      <p:sp>
        <p:nvSpPr>
          <p:cNvPr id="4" name="Slide Number Placeholder 3"/>
          <p:cNvSpPr>
            <a:spLocks noGrp="1"/>
          </p:cNvSpPr>
          <p:nvPr>
            <p:ph type="sldNum" sz="quarter" idx="5"/>
          </p:nvPr>
        </p:nvSpPr>
        <p:spPr/>
        <p:txBody>
          <a:bodyPr/>
          <a:lstStyle/>
          <a:p>
            <a:fld id="{6427DE24-98E7-40F1-9D00-5DA11DD34447}" type="slidenum">
              <a:rPr lang="en-GB" smtClean="0"/>
              <a:t>14</a:t>
            </a:fld>
            <a:endParaRPr lang="en-GB"/>
          </a:p>
        </p:txBody>
      </p:sp>
    </p:spTree>
    <p:extLst>
      <p:ext uri="{BB962C8B-B14F-4D97-AF65-F5344CB8AC3E}">
        <p14:creationId xmlns:p14="http://schemas.microsoft.com/office/powerpoint/2010/main" val="37575771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Overview of session (session name, number, duration, participants, resources, session goals and activity sequence)</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The session goals are my aims and measurement of success, which will be measured through completion of the performance goals.</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A quick introduction with the participants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explaining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rationale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goals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with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overview</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activities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that we will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focussing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on.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Check</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recap</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these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goals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is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carried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out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ensuring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appropriateness</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800"/>
              </a:spcAft>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As stated, the warm up is the same with the exception of the final game, Shark Attack, this has been chosen as a tool to develop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understanding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hold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appropriateness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support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balance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the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affects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centre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gravity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play</a:t>
            </a:r>
            <a:r>
              <a:rPr lang="en-GB" sz="1800" kern="100">
                <a:effectLst/>
                <a:latin typeface="Arial" panose="020B0604020202020204" pitchFamily="34" charset="0"/>
                <a:ea typeface="DengXian" panose="02010600030101010101" pitchFamily="2" charset="-122"/>
                <a:cs typeface="Times New Roman" panose="02020603050405020304" pitchFamily="18" charset="0"/>
              </a:rPr>
              <a:t>, further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developing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meaningful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rationale</a:t>
            </a:r>
            <a:r>
              <a:rPr lang="en-GB" sz="1800" kern="100">
                <a:effectLst/>
                <a:latin typeface="Arial" panose="020B0604020202020204" pitchFamily="34" charset="0"/>
                <a:ea typeface="DengXian" panose="02010600030101010101" pitchFamily="2" charset="-122"/>
                <a:cs typeface="Times New Roman" panose="02020603050405020304" pitchFamily="18" charset="0"/>
              </a:rPr>
              <a:t> for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development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Here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constraints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can also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implemented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for the whole group or individually based. Renshaw </a:t>
            </a:r>
            <a:r>
              <a:rPr lang="en-GB" sz="1800" kern="100" err="1">
                <a:effectLst/>
                <a:latin typeface="Arial" panose="020B0604020202020204" pitchFamily="34" charset="0"/>
                <a:ea typeface="DengXian" panose="02010600030101010101" pitchFamily="2" charset="-122"/>
                <a:cs typeface="Times New Roman" panose="02020603050405020304" pitchFamily="18" charset="0"/>
              </a:rPr>
              <a:t>etal</a:t>
            </a:r>
            <a:r>
              <a:rPr lang="en-GB" sz="1800" kern="100">
                <a:effectLst/>
                <a:latin typeface="Arial" panose="020B0604020202020204" pitchFamily="34" charset="0"/>
                <a:ea typeface="DengXian" panose="02010600030101010101" pitchFamily="2" charset="-122"/>
                <a:cs typeface="Times New Roman" panose="02020603050405020304" pitchFamily="18" charset="0"/>
              </a:rPr>
              <a:t>, (2019) emphasise the importance of carefully designed task instructions and task constraints in practice help to discover and exploit information-action relationships which underpin successful performance and development. </a:t>
            </a:r>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17</a:t>
            </a:fld>
            <a:endParaRPr lang="en-GB"/>
          </a:p>
        </p:txBody>
      </p:sp>
    </p:spTree>
    <p:extLst>
      <p:ext uri="{BB962C8B-B14F-4D97-AF65-F5344CB8AC3E}">
        <p14:creationId xmlns:p14="http://schemas.microsoft.com/office/powerpoint/2010/main" val="3846210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Continuing the theme of the previous session in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creating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sense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autonomy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relatedness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competence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I have primarily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adopted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same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coaching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styles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approaches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here it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needs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noted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movement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techniques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require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previous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skills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developed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fully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maximise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these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new</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techniques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18</a:t>
            </a:fld>
            <a:endParaRPr lang="en-GB"/>
          </a:p>
        </p:txBody>
      </p:sp>
    </p:spTree>
    <p:extLst>
      <p:ext uri="{BB962C8B-B14F-4D97-AF65-F5344CB8AC3E}">
        <p14:creationId xmlns:p14="http://schemas.microsoft.com/office/powerpoint/2010/main" val="25240752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a:effectLst/>
                <a:latin typeface="Arial" panose="020B0604020202020204" pitchFamily="34" charset="0"/>
                <a:ea typeface="DengXian" panose="02010600030101010101" pitchFamily="2" charset="-122"/>
                <a:cs typeface="Times New Roman" panose="02020603050405020304" pitchFamily="18" charset="0"/>
              </a:rPr>
              <a:t>There will be a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focus</a:t>
            </a:r>
            <a:r>
              <a:rPr lang="en-GB" sz="1200" kern="100">
                <a:effectLst/>
                <a:latin typeface="Arial" panose="020B0604020202020204" pitchFamily="34" charset="0"/>
                <a:ea typeface="DengXian" panose="02010600030101010101" pitchFamily="2" charset="-122"/>
                <a:cs typeface="Times New Roman" panose="02020603050405020304" pitchFamily="18" charset="0"/>
              </a:rPr>
              <a:t> on how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body</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morphology</a:t>
            </a:r>
            <a:r>
              <a:rPr lang="en-GB" sz="1200" kern="100">
                <a:effectLst/>
                <a:latin typeface="Arial" panose="020B0604020202020204" pitchFamily="34" charset="0"/>
                <a:ea typeface="DengXian" panose="02010600030101010101" pitchFamily="2" charset="-122"/>
                <a:cs typeface="Times New Roman" panose="02020603050405020304" pitchFamily="18" charset="0"/>
              </a:rPr>
              <a:t> affects the way the certain body types can move on the wall which in turn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affects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balance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control</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movements</a:t>
            </a:r>
            <a:r>
              <a:rPr lang="en-GB" sz="1200" kern="100">
                <a:effectLst/>
                <a:latin typeface="Arial" panose="020B0604020202020204" pitchFamily="34" charset="0"/>
                <a:ea typeface="DengXian" panose="02010600030101010101" pitchFamily="2" charset="-122"/>
                <a:cs typeface="Times New Roman" panose="02020603050405020304" pitchFamily="18" charset="0"/>
              </a:rPr>
              <a:t>. Providing this information to the participants may enable them to better understand why certain movements are easily achievable or visa versa for them, aligning with completion of their own goals and development.</a:t>
            </a:r>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19</a:t>
            </a:fld>
            <a:endParaRPr lang="en-GB"/>
          </a:p>
        </p:txBody>
      </p:sp>
    </p:spTree>
    <p:extLst>
      <p:ext uri="{BB962C8B-B14F-4D97-AF65-F5344CB8AC3E}">
        <p14:creationId xmlns:p14="http://schemas.microsoft.com/office/powerpoint/2010/main" val="3220742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resource also then details how it applies directly to climbing again to allow participants a better understanding as they develop their own style moving forward on their journey. This information I see as a tool for them to understand more of how they can climb to progress beyond these sessions.</a:t>
            </a:r>
          </a:p>
        </p:txBody>
      </p:sp>
      <p:sp>
        <p:nvSpPr>
          <p:cNvPr id="4" name="Slide Number Placeholder 3"/>
          <p:cNvSpPr>
            <a:spLocks noGrp="1"/>
          </p:cNvSpPr>
          <p:nvPr>
            <p:ph type="sldNum" sz="quarter" idx="5"/>
          </p:nvPr>
        </p:nvSpPr>
        <p:spPr/>
        <p:txBody>
          <a:bodyPr/>
          <a:lstStyle/>
          <a:p>
            <a:fld id="{6427DE24-98E7-40F1-9D00-5DA11DD34447}" type="slidenum">
              <a:rPr lang="en-GB" smtClean="0"/>
              <a:t>20</a:t>
            </a:fld>
            <a:endParaRPr lang="en-GB"/>
          </a:p>
        </p:txBody>
      </p:sp>
    </p:spTree>
    <p:extLst>
      <p:ext uri="{BB962C8B-B14F-4D97-AF65-F5344CB8AC3E}">
        <p14:creationId xmlns:p14="http://schemas.microsoft.com/office/powerpoint/2010/main" val="1210342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final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game</a:t>
            </a:r>
            <a:r>
              <a:rPr lang="en-GB" sz="1800" kern="100">
                <a:effectLst/>
                <a:latin typeface="Arial" panose="020B0604020202020204" pitchFamily="34" charset="0"/>
                <a:ea typeface="DengXian" panose="02010600030101010101" pitchFamily="2" charset="-122"/>
                <a:cs typeface="Times New Roman" panose="02020603050405020304" pitchFamily="18" charset="0"/>
              </a:rPr>
              <a:t> can be played in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two</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styles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depending on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competencies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individuals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Point &amp; go requires one climber per group and others pointing holds to explore range of movements indicative to the techniques being developed. The second option enables a leader and followers again with the aim to explore movements on the wall. This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optional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approach</a:t>
            </a:r>
            <a:r>
              <a:rPr lang="en-GB" sz="1800" kern="100">
                <a:effectLst/>
                <a:latin typeface="Arial" panose="020B0604020202020204" pitchFamily="34" charset="0"/>
                <a:ea typeface="DengXian" panose="02010600030101010101" pitchFamily="2" charset="-122"/>
                <a:cs typeface="Times New Roman" panose="02020603050405020304" pitchFamily="18" charset="0"/>
              </a:rPr>
              <a:t> will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enable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people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participate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any given time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ensure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development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is being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supported</a:t>
            </a:r>
            <a:r>
              <a:rPr lang="en-GB" sz="1800" kern="100">
                <a:effectLst/>
                <a:latin typeface="Arial" panose="020B0604020202020204" pitchFamily="34" charset="0"/>
                <a:ea typeface="DengXian" panose="02010600030101010101" pitchFamily="2" charset="-122"/>
                <a:cs typeface="Times New Roman" panose="02020603050405020304" pitchFamily="18" charset="0"/>
              </a:rPr>
              <a:t>.</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Similarly to the previous session the warm down has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game</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affords</a:t>
            </a:r>
            <a:r>
              <a:rPr lang="en-GB" sz="1800" kern="100">
                <a:effectLst/>
                <a:latin typeface="Arial" panose="020B0604020202020204" pitchFamily="34" charset="0"/>
                <a:ea typeface="DengXian" panose="02010600030101010101" pitchFamily="2" charset="-122"/>
                <a:cs typeface="Times New Roman" panose="02020603050405020304" pitchFamily="18" charset="0"/>
              </a:rPr>
              <a:t> for all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understanding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movement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techniques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in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action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this also allows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evaluation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from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perspective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on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completion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performance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goals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 note worth mentioning here is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great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opportunity</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reintroduce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previous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skills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aid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skill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acquisition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all. This also lends itself perfectly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implementing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constraints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as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method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discover</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understanding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which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movements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suit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certain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situations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especially</a:t>
            </a:r>
            <a:r>
              <a:rPr lang="en-GB" sz="1800" kern="100">
                <a:effectLst/>
                <a:latin typeface="Arial" panose="020B0604020202020204" pitchFamily="34" charset="0"/>
                <a:ea typeface="DengXian" panose="02010600030101010101" pitchFamily="2" charset="-122"/>
                <a:cs typeface="Times New Roman" panose="02020603050405020304" pitchFamily="18" charset="0"/>
              </a:rPr>
              <a:t> moving into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3</a:t>
            </a:r>
            <a:r>
              <a:rPr lang="en-GB" sz="1800" b="1" u="sng" kern="100" baseline="30000">
                <a:effectLst/>
                <a:latin typeface="Arial" panose="020B0604020202020204" pitchFamily="34" charset="0"/>
                <a:ea typeface="DengXian" panose="02010600030101010101" pitchFamily="2" charset="-122"/>
                <a:cs typeface="Times New Roman" panose="02020603050405020304" pitchFamily="18" charset="0"/>
              </a:rPr>
              <a:t>rd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final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coaching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next week. Moving into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stretches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here is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opportunity</a:t>
            </a:r>
            <a:r>
              <a:rPr lang="en-GB" sz="1800" kern="100">
                <a:effectLst/>
                <a:latin typeface="Arial" panose="020B0604020202020204" pitchFamily="34" charset="0"/>
                <a:ea typeface="DengXian" panose="02010600030101010101" pitchFamily="2" charset="-122"/>
                <a:cs typeface="Times New Roman" panose="02020603050405020304" pitchFamily="18" charset="0"/>
              </a:rPr>
              <a:t> for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participants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lead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stretches with me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observing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again to assist in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creating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relatedness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sense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community</a:t>
            </a:r>
            <a:r>
              <a:rPr lang="en-GB" sz="1800" kern="100">
                <a:effectLst/>
                <a:latin typeface="Arial" panose="020B0604020202020204" pitchFamily="34" charset="0"/>
                <a:ea typeface="DengXian" panose="02010600030101010101" pitchFamily="2" charset="-122"/>
                <a:cs typeface="Times New Roman" panose="02020603050405020304" pitchFamily="18" charset="0"/>
              </a:rPr>
              <a:t>.</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800"/>
              </a:spcAft>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Again, the continued development … Read presentation …</a:t>
            </a: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21</a:t>
            </a:fld>
            <a:endParaRPr lang="en-GB"/>
          </a:p>
        </p:txBody>
      </p:sp>
    </p:spTree>
    <p:extLst>
      <p:ext uri="{BB962C8B-B14F-4D97-AF65-F5344CB8AC3E}">
        <p14:creationId xmlns:p14="http://schemas.microsoft.com/office/powerpoint/2010/main" val="5556814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Another visual representation of COG associated with the game Plumbline</a:t>
            </a:r>
          </a:p>
        </p:txBody>
      </p:sp>
      <p:sp>
        <p:nvSpPr>
          <p:cNvPr id="4" name="Slide Number Placeholder 3"/>
          <p:cNvSpPr>
            <a:spLocks noGrp="1"/>
          </p:cNvSpPr>
          <p:nvPr>
            <p:ph type="sldNum" sz="quarter" idx="5"/>
          </p:nvPr>
        </p:nvSpPr>
        <p:spPr/>
        <p:txBody>
          <a:bodyPr/>
          <a:lstStyle/>
          <a:p>
            <a:fld id="{6427DE24-98E7-40F1-9D00-5DA11DD34447}" type="slidenum">
              <a:rPr lang="en-GB" smtClean="0"/>
              <a:t>22</a:t>
            </a:fld>
            <a:endParaRPr lang="en-GB"/>
          </a:p>
        </p:txBody>
      </p:sp>
    </p:spTree>
    <p:extLst>
      <p:ext uri="{BB962C8B-B14F-4D97-AF65-F5344CB8AC3E}">
        <p14:creationId xmlns:p14="http://schemas.microsoft.com/office/powerpoint/2010/main" val="1651397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Rersources</a:t>
            </a:r>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23</a:t>
            </a:fld>
            <a:endParaRPr lang="en-GB"/>
          </a:p>
        </p:txBody>
      </p:sp>
    </p:spTree>
    <p:extLst>
      <p:ext uri="{BB962C8B-B14F-4D97-AF65-F5344CB8AC3E}">
        <p14:creationId xmlns:p14="http://schemas.microsoft.com/office/powerpoint/2010/main" val="11119508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Resources</a:t>
            </a:r>
          </a:p>
        </p:txBody>
      </p:sp>
      <p:sp>
        <p:nvSpPr>
          <p:cNvPr id="4" name="Slide Number Placeholder 3"/>
          <p:cNvSpPr>
            <a:spLocks noGrp="1"/>
          </p:cNvSpPr>
          <p:nvPr>
            <p:ph type="sldNum" sz="quarter" idx="5"/>
          </p:nvPr>
        </p:nvSpPr>
        <p:spPr/>
        <p:txBody>
          <a:bodyPr/>
          <a:lstStyle/>
          <a:p>
            <a:fld id="{6427DE24-98E7-40F1-9D00-5DA11DD34447}" type="slidenum">
              <a:rPr lang="en-GB" smtClean="0"/>
              <a:t>24</a:t>
            </a:fld>
            <a:endParaRPr lang="en-GB"/>
          </a:p>
        </p:txBody>
      </p:sp>
    </p:spTree>
    <p:extLst>
      <p:ext uri="{BB962C8B-B14F-4D97-AF65-F5344CB8AC3E}">
        <p14:creationId xmlns:p14="http://schemas.microsoft.com/office/powerpoint/2010/main" val="24255394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will be the warm down stretches</a:t>
            </a:r>
          </a:p>
        </p:txBody>
      </p:sp>
      <p:sp>
        <p:nvSpPr>
          <p:cNvPr id="4" name="Slide Number Placeholder 3"/>
          <p:cNvSpPr>
            <a:spLocks noGrp="1"/>
          </p:cNvSpPr>
          <p:nvPr>
            <p:ph type="sldNum" sz="quarter" idx="5"/>
          </p:nvPr>
        </p:nvSpPr>
        <p:spPr/>
        <p:txBody>
          <a:bodyPr/>
          <a:lstStyle/>
          <a:p>
            <a:fld id="{6427DE24-98E7-40F1-9D00-5DA11DD34447}" type="slidenum">
              <a:rPr lang="en-GB" smtClean="0"/>
              <a:t>25</a:t>
            </a:fld>
            <a:endParaRPr lang="en-GB"/>
          </a:p>
        </p:txBody>
      </p:sp>
    </p:spTree>
    <p:extLst>
      <p:ext uri="{BB962C8B-B14F-4D97-AF65-F5344CB8AC3E}">
        <p14:creationId xmlns:p14="http://schemas.microsoft.com/office/powerpoint/2010/main" val="31365187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Overview of session (session name, number, duration, participants, resources, session goals and activity sequence)</a:t>
            </a:r>
          </a:p>
          <a:p>
            <a:pPr marL="342900" lvl="0" indent="-342900" algn="just">
              <a:lnSpc>
                <a:spcPct val="115000"/>
              </a:lnSpc>
              <a:buFont typeface="+mj-lt"/>
              <a:buAutoNum type="arabicPeriod"/>
            </a:pP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The session goals are my aims and measurement of success, which will be measured through completion of the performance goals.</a:t>
            </a:r>
          </a:p>
          <a:p>
            <a:pPr marL="342900" lvl="0" indent="-342900" algn="just">
              <a:lnSpc>
                <a:spcPct val="115000"/>
              </a:lnSpc>
              <a:buFont typeface="+mj-lt"/>
              <a:buAutoNum type="arabicPeriod"/>
            </a:pP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A quick introduction with the participants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explaining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rationale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goals</a:t>
            </a:r>
            <a:r>
              <a:rPr lang="en-GB" sz="1200" kern="100">
                <a:effectLst/>
                <a:latin typeface="Arial" panose="020B0604020202020204" pitchFamily="34" charset="0"/>
                <a:ea typeface="DengXian" panose="02010600030101010101" pitchFamily="2" charset="-122"/>
                <a:cs typeface="Times New Roman" panose="02020603050405020304" pitchFamily="18" charset="0"/>
              </a:rPr>
              <a:t> with an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overview</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activities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that we will be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focussing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on.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Check</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in</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recap</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these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goals</a:t>
            </a:r>
            <a:r>
              <a:rPr lang="en-GB" sz="1200" kern="100">
                <a:effectLst/>
                <a:latin typeface="Arial" panose="020B0604020202020204" pitchFamily="34" charset="0"/>
                <a:ea typeface="DengXian" panose="02010600030101010101" pitchFamily="2" charset="-122"/>
                <a:cs typeface="Times New Roman" panose="02020603050405020304" pitchFamily="18" charset="0"/>
              </a:rPr>
              <a:t> is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carried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out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ensuring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appropriateness</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a:t>
            </a:r>
          </a:p>
          <a:p>
            <a:pPr marL="342900" lvl="0" indent="-342900" algn="just">
              <a:lnSpc>
                <a:spcPct val="115000"/>
              </a:lnSpc>
              <a:buFont typeface="+mj-lt"/>
              <a:buAutoNum type="arabicPeriod"/>
            </a:pP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800"/>
              </a:spcAft>
              <a:buFont typeface="+mj-lt"/>
              <a:buAutoNum type="arabicPeriod"/>
            </a:pPr>
            <a:r>
              <a:rPr lang="en-GB" sz="1200" kern="100">
                <a:effectLst/>
                <a:latin typeface="Arial" panose="020B0604020202020204" pitchFamily="34" charset="0"/>
                <a:ea typeface="DengXian" panose="02010600030101010101" pitchFamily="2" charset="-122"/>
                <a:cs typeface="Times New Roman" panose="02020603050405020304" pitchFamily="18" charset="0"/>
              </a:rPr>
              <a:t>Warm up the same, new game pass the hoop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explore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evaluate</a:t>
            </a:r>
            <a:r>
              <a:rPr lang="en-GB" sz="1200" kern="100">
                <a:effectLst/>
                <a:latin typeface="Arial" panose="020B0604020202020204" pitchFamily="34" charset="0"/>
                <a:ea typeface="DengXian" panose="02010600030101010101" pitchFamily="2" charset="-122"/>
                <a:cs typeface="Times New Roman" panose="02020603050405020304" pitchFamily="18" charset="0"/>
              </a:rPr>
              <a:t> how people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use</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their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hands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feet</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their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movement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abilities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balancing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control</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centre</a:t>
            </a:r>
            <a:r>
              <a:rPr lang="en-GB" sz="12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gravity</a:t>
            </a:r>
            <a:r>
              <a:rPr lang="en-GB" sz="1200" kern="100">
                <a:effectLst/>
                <a:latin typeface="Arial" panose="020B0604020202020204" pitchFamily="34" charset="0"/>
                <a:ea typeface="DengXian" panose="02010600030101010101" pitchFamily="2" charset="-122"/>
                <a:cs typeface="Times New Roman" panose="02020603050405020304" pitchFamily="18" charset="0"/>
              </a:rPr>
              <a:t> plus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their</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ability</a:t>
            </a:r>
            <a:r>
              <a:rPr lang="en-GB" sz="12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think</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creatively</a:t>
            </a:r>
            <a:r>
              <a:rPr lang="en-GB" sz="1200" kern="100">
                <a:effectLst/>
                <a:latin typeface="Arial" panose="020B0604020202020204" pitchFamily="34" charset="0"/>
                <a:ea typeface="DengXian" panose="02010600030101010101" pitchFamily="2" charset="-122"/>
                <a:cs typeface="Times New Roman" panose="02020603050405020304" pitchFamily="18" charset="0"/>
              </a:rPr>
              <a:t> to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overcome</a:t>
            </a:r>
            <a:r>
              <a:rPr lang="en-GB" sz="12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presented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challenge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Variation</a:t>
            </a:r>
            <a:r>
              <a:rPr lang="en-GB" sz="1200" kern="100">
                <a:effectLst/>
                <a:latin typeface="Arial" panose="020B0604020202020204" pitchFamily="34" charset="0"/>
                <a:ea typeface="DengXian" panose="02010600030101010101" pitchFamily="2" charset="-122"/>
                <a:cs typeface="Times New Roman" panose="02020603050405020304" pitchFamily="18" charset="0"/>
              </a:rPr>
              <a:t> here could include using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different</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sized</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hoops</a:t>
            </a:r>
            <a:r>
              <a:rPr lang="en-GB" sz="1200" kern="100">
                <a:effectLst/>
                <a:latin typeface="Arial" panose="020B0604020202020204" pitchFamily="34" charset="0"/>
                <a:ea typeface="DengXian" panose="02010600030101010101" pitchFamily="2" charset="-122"/>
                <a:cs typeface="Times New Roman" panose="02020603050405020304" pitchFamily="18" charset="0"/>
              </a:rPr>
              <a:t> or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multiple</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hoops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 time, if someone falls off they can move to the end and restart, this causes the whole group to rotate and move again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demonstrating</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competencies</a:t>
            </a:r>
            <a:r>
              <a:rPr lang="en-GB" sz="1200" kern="100">
                <a:effectLst/>
                <a:latin typeface="Arial" panose="020B0604020202020204" pitchFamily="34" charset="0"/>
                <a:ea typeface="DengXian" panose="02010600030101010101" pitchFamily="2" charset="-122"/>
                <a:cs typeface="Times New Roman" panose="02020603050405020304" pitchFamily="18" charset="0"/>
              </a:rPr>
              <a:t> in </a:t>
            </a:r>
            <a:r>
              <a:rPr lang="en-GB" sz="1200" b="1" u="sng" kern="100">
                <a:effectLst/>
                <a:latin typeface="Arial" panose="020B0604020202020204" pitchFamily="34" charset="0"/>
                <a:ea typeface="DengXian" panose="02010600030101010101" pitchFamily="2" charset="-122"/>
                <a:cs typeface="Times New Roman" panose="02020603050405020304" pitchFamily="18" charset="0"/>
              </a:rPr>
              <a:t>movement </a:t>
            </a:r>
            <a:r>
              <a:rPr lang="en-GB" sz="1200" b="0" u="none" kern="100">
                <a:effectLst/>
                <a:latin typeface="Arial" panose="020B0604020202020204" pitchFamily="34" charset="0"/>
                <a:ea typeface="DengXian" panose="02010600030101010101" pitchFamily="2" charset="-122"/>
                <a:cs typeface="Times New Roman" panose="02020603050405020304" pitchFamily="18" charset="0"/>
              </a:rPr>
              <a:t>and removing losers to assist in developing motivation still</a:t>
            </a:r>
            <a:r>
              <a:rPr lang="en-GB" sz="1200" kern="100">
                <a:effectLst/>
                <a:latin typeface="Arial" panose="020B0604020202020204" pitchFamily="34" charset="0"/>
                <a:ea typeface="DengXian" panose="02010600030101010101" pitchFamily="2" charset="-122"/>
                <a:cs typeface="Times New Roman" panose="02020603050405020304" pitchFamily="18" charset="0"/>
              </a:rPr>
              <a:t>.</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26</a:t>
            </a:fld>
            <a:endParaRPr lang="en-GB"/>
          </a:p>
        </p:txBody>
      </p:sp>
    </p:spTree>
    <p:extLst>
      <p:ext uri="{BB962C8B-B14F-4D97-AF65-F5344CB8AC3E}">
        <p14:creationId xmlns:p14="http://schemas.microsoft.com/office/powerpoint/2010/main" val="15611532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Continuing the theme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guided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discovery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reciprocal</a:t>
            </a:r>
            <a:r>
              <a:rPr lang="en-GB" sz="1800" kern="100">
                <a:effectLst/>
                <a:latin typeface="Arial" panose="020B0604020202020204" pitchFamily="34" charset="0"/>
                <a:ea typeface="DengXian" panose="02010600030101010101" pitchFamily="2" charset="-122"/>
                <a:cs typeface="Times New Roman" panose="02020603050405020304" pitchFamily="18" charset="0"/>
              </a:rPr>
              <a:t> with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adaptive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flexible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approach</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determined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by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requirements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situation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I again wish to further develop this sense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autonomy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relatedness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competency</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through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introducing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two</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new</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movement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techniques</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biggest difference here is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enhanced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constraints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led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approach</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blocked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practice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Identifying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those who are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competent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than others they will have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constraints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attached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these could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created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by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or by their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peers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as a means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levelling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playing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field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ensuring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everyone</a:t>
            </a:r>
            <a:r>
              <a:rPr lang="en-GB" sz="1800" kern="100">
                <a:effectLst/>
                <a:latin typeface="Arial" panose="020B0604020202020204" pitchFamily="34" charset="0"/>
                <a:ea typeface="DengXian" panose="02010600030101010101" pitchFamily="2" charset="-122"/>
                <a:cs typeface="Times New Roman" panose="02020603050405020304" pitchFamily="18" charset="0"/>
              </a:rPr>
              <a:t> is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developing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successfully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blocked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practice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has been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implemented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as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means</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slowing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groups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down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as these movement skills do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require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specific</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place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on the wall. Also,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group</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numbers</a:t>
            </a:r>
            <a:r>
              <a:rPr lang="en-GB" sz="1800" kern="100">
                <a:effectLst/>
                <a:latin typeface="Arial" panose="020B0604020202020204" pitchFamily="34" charset="0"/>
                <a:ea typeface="DengXian" panose="02010600030101010101" pitchFamily="2" charset="-122"/>
                <a:cs typeface="Times New Roman" panose="02020603050405020304" pitchFamily="18" charset="0"/>
              </a:rPr>
              <a:t> may have to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altered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to</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suit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ensure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engagement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emphasis</a:t>
            </a:r>
            <a:r>
              <a:rPr lang="en-GB" sz="1800" kern="100">
                <a:effectLst/>
                <a:latin typeface="Arial" panose="020B0604020202020204" pitchFamily="34" charset="0"/>
                <a:ea typeface="DengXian" panose="02010600030101010101" pitchFamily="2" charset="-122"/>
                <a:cs typeface="Times New Roman" panose="02020603050405020304" pitchFamily="18" charset="0"/>
              </a:rPr>
              <a:t> will be placed on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peer</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feedback</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self-check</a:t>
            </a:r>
            <a:r>
              <a:rPr lang="en-GB" sz="1800" kern="100">
                <a:effectLst/>
                <a:latin typeface="Arial" panose="020B0604020202020204" pitchFamily="34" charset="0"/>
                <a:ea typeface="DengXian" panose="02010600030101010101" pitchFamily="2" charset="-122"/>
                <a:cs typeface="Times New Roman" panose="02020603050405020304" pitchFamily="18" charset="0"/>
              </a:rPr>
              <a:t>. Once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satisfactory</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completion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these skills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progression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onto</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game</a:t>
            </a:r>
            <a:r>
              <a:rPr lang="en-GB" sz="1800" kern="100">
                <a:effectLst/>
                <a:latin typeface="Arial" panose="020B0604020202020204" pitchFamily="34" charset="0"/>
                <a:ea typeface="DengXian" panose="02010600030101010101" pitchFamily="2" charset="-122"/>
                <a:cs typeface="Times New Roman" panose="02020603050405020304" pitchFamily="18" charset="0"/>
              </a:rPr>
              <a:t> will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enable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further</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actioning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these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all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skills</a:t>
            </a:r>
            <a:r>
              <a:rPr lang="en-GB" sz="1800" kern="100">
                <a:effectLst/>
                <a:latin typeface="Arial" panose="020B0604020202020204" pitchFamily="34" charset="0"/>
                <a:ea typeface="DengXian" panose="02010600030101010101" pitchFamily="2" charset="-122"/>
                <a:cs typeface="Times New Roman" panose="02020603050405020304" pitchFamily="18" charset="0"/>
              </a:rPr>
              <a:t>.</a:t>
            </a:r>
          </a:p>
          <a:p>
            <a:pPr marL="342900" lvl="0" indent="-342900" algn="just">
              <a:lnSpc>
                <a:spcPct val="115000"/>
              </a:lnSpc>
              <a:buFont typeface="+mj-lt"/>
              <a:buAutoNum type="arabicPeriod"/>
            </a:pP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The warm down game should allow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actioning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all</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skills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learnt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during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this</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previous</a:t>
            </a:r>
            <a:r>
              <a:rPr lang="en-GB" sz="1800" kern="100">
                <a:effectLst/>
                <a:latin typeface="Arial" panose="020B0604020202020204" pitchFamily="34" charset="0"/>
                <a:ea typeface="DengXian" panose="02010600030101010101" pitchFamily="2" charset="-122"/>
                <a:cs typeface="Times New Roman" panose="02020603050405020304" pitchFamily="18" charset="0"/>
              </a:rPr>
              <a:t> ones in order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complete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predetermined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traverse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along the wall,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key</a:t>
            </a:r>
            <a:r>
              <a:rPr lang="en-GB" sz="1800" kern="100">
                <a:effectLst/>
                <a:latin typeface="Arial" panose="020B0604020202020204" pitchFamily="34" charset="0"/>
                <a:ea typeface="DengXian" panose="02010600030101010101" pitchFamily="2" charset="-122"/>
                <a:cs typeface="Times New Roman" panose="02020603050405020304" pitchFamily="18" charset="0"/>
              </a:rPr>
              <a:t> here is to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start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slow</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create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speed</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through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precise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movement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control</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This will be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key</a:t>
            </a:r>
            <a:r>
              <a:rPr lang="en-GB" sz="1800" kern="100">
                <a:effectLst/>
                <a:latin typeface="Arial" panose="020B0604020202020204" pitchFamily="34" charset="0"/>
                <a:ea typeface="DengXian" panose="02010600030101010101" pitchFamily="2" charset="-122"/>
                <a:cs typeface="Times New Roman" panose="02020603050405020304" pitchFamily="18" charset="0"/>
              </a:rPr>
              <a:t> in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evaluating</a:t>
            </a:r>
            <a:r>
              <a:rPr lang="en-GB" sz="1800" kern="100">
                <a:effectLst/>
                <a:latin typeface="Arial" panose="020B0604020202020204" pitchFamily="34" charset="0"/>
                <a:ea typeface="DengXian" panose="02010600030101010101" pitchFamily="2" charset="-122"/>
                <a:cs typeface="Times New Roman" panose="02020603050405020304" pitchFamily="18" charset="0"/>
              </a:rPr>
              <a:t>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overall</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competencies, development</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completion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of the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session</a:t>
            </a:r>
            <a:r>
              <a:rPr lang="en-GB" sz="1800" kern="100">
                <a:effectLst/>
                <a:latin typeface="Arial" panose="020B0604020202020204" pitchFamily="34" charset="0"/>
                <a:ea typeface="DengXian" panose="02010600030101010101" pitchFamily="2" charset="-122"/>
                <a:cs typeface="Times New Roman" panose="02020603050405020304" pitchFamily="18" charset="0"/>
              </a:rPr>
              <a:t> and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performance</a:t>
            </a:r>
            <a:r>
              <a:rPr lang="en-GB" sz="1800" kern="100">
                <a:effectLst/>
                <a:latin typeface="Arial" panose="020B0604020202020204" pitchFamily="34" charset="0"/>
                <a:ea typeface="DengXian" panose="02010600030101010101" pitchFamily="2" charset="-122"/>
                <a:cs typeface="Times New Roman" panose="02020603050405020304" pitchFamily="18" charset="0"/>
              </a:rPr>
              <a:t> </a:t>
            </a:r>
            <a:r>
              <a:rPr lang="en-GB" sz="1800" b="1" u="sng" kern="100">
                <a:effectLst/>
                <a:latin typeface="Arial" panose="020B0604020202020204" pitchFamily="34" charset="0"/>
                <a:ea typeface="DengXian" panose="02010600030101010101" pitchFamily="2" charset="-122"/>
                <a:cs typeface="Times New Roman" panose="02020603050405020304" pitchFamily="18" charset="0"/>
              </a:rPr>
              <a:t>goals.</a:t>
            </a:r>
          </a:p>
          <a:p>
            <a:pPr marL="342900" lvl="0" indent="-342900" algn="just">
              <a:lnSpc>
                <a:spcPct val="115000"/>
              </a:lnSpc>
              <a:buFont typeface="+mj-lt"/>
              <a:buAutoNum type="arabicPeriod"/>
            </a:pPr>
            <a:endParaRPr lang="en-GB" sz="1800" b="1" u="sng" kern="10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mj-lt"/>
              <a:buAutoNum type="arabicPeriod"/>
            </a:pPr>
            <a:r>
              <a:rPr lang="en-GB" sz="1800" kern="100">
                <a:effectLst/>
                <a:latin typeface="Arial" panose="020B0604020202020204" pitchFamily="34" charset="0"/>
                <a:ea typeface="DengXian" panose="02010600030101010101" pitchFamily="2" charset="-122"/>
                <a:cs typeface="Times New Roman" panose="02020603050405020304" pitchFamily="18" charset="0"/>
              </a:rPr>
              <a:t>Continued development … read presentation …</a:t>
            </a: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6427DE24-98E7-40F1-9D00-5DA11DD34447}" type="slidenum">
              <a:rPr lang="en-GB" smtClean="0"/>
              <a:t>27</a:t>
            </a:fld>
            <a:endParaRPr lang="en-GB"/>
          </a:p>
        </p:txBody>
      </p:sp>
    </p:spTree>
    <p:extLst>
      <p:ext uri="{BB962C8B-B14F-4D97-AF65-F5344CB8AC3E}">
        <p14:creationId xmlns:p14="http://schemas.microsoft.com/office/powerpoint/2010/main" val="25234535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Resources</a:t>
            </a:r>
          </a:p>
        </p:txBody>
      </p:sp>
      <p:sp>
        <p:nvSpPr>
          <p:cNvPr id="4" name="Slide Number Placeholder 3"/>
          <p:cNvSpPr>
            <a:spLocks noGrp="1"/>
          </p:cNvSpPr>
          <p:nvPr>
            <p:ph type="sldNum" sz="quarter" idx="5"/>
          </p:nvPr>
        </p:nvSpPr>
        <p:spPr/>
        <p:txBody>
          <a:bodyPr/>
          <a:lstStyle/>
          <a:p>
            <a:fld id="{6427DE24-98E7-40F1-9D00-5DA11DD34447}" type="slidenum">
              <a:rPr lang="en-GB" smtClean="0"/>
              <a:t>28</a:t>
            </a:fld>
            <a:endParaRPr lang="en-GB"/>
          </a:p>
        </p:txBody>
      </p:sp>
    </p:spTree>
    <p:extLst>
      <p:ext uri="{BB962C8B-B14F-4D97-AF65-F5344CB8AC3E}">
        <p14:creationId xmlns:p14="http://schemas.microsoft.com/office/powerpoint/2010/main" val="204533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these sessions should provide the ideal progression the participant's desire. Through my approach I have identified their abilities thus far and created these sessions accordingly hoping to provide them with the sense of autonomy as a means for further progression and development upon completion of the final session. I have also tried to allow them to co learn and develop as working with peers will hopefully allow them to find and climb with people of similar competencies and abilities. The final evaluation session will consist of them climbing bouldering routes they have selected on their own with an understanding of their SMARTER goals. These will then be adjusted to suit their continued development. During this final session there will be a large emphasis on reflection in relation to Kolb’s theory of experiential learning as a means of enhancing knowledge in all areas covered.</a:t>
            </a:r>
          </a:p>
          <a:p>
            <a:endParaRPr lang="en-GB" dirty="0"/>
          </a:p>
          <a:p>
            <a:r>
              <a:rPr lang="en-GB" dirty="0"/>
              <a:t>https://www.researchgate.net/profile/Timothy-Spannaus/publication/226117437_New_Online_Learning_Technologies_New_Online_Learner_Competencies_Really/links/5675b7d708ae502c99ce09a6/New-Online-Learning-Technologies-New-Online-Learner-Competencies-Really.pdf#page=120</a:t>
            </a:r>
          </a:p>
          <a:p>
            <a:endParaRPr lang="en-GB" dirty="0"/>
          </a:p>
          <a:p>
            <a:r>
              <a:rPr lang="en-GB" dirty="0"/>
              <a:t>https://d1wqtxts1xzle7.cloudfront.net/54094559/Constructivism-libre.pdf?1502257409=&amp;response-content-disposition=inline%3B+filename%3DConstructivism_Learning_Theory_A_Paradig.pdf&amp;Expires=1710355857&amp;Signature=LSAQctGWxrBXrrwGHtp6GwHk-R~5BSXEvi~rjrnkg2lDCl9AmBIAF15oEjnOk8Csek5WD0MbTTEgGSUVvqrrGJ9c~sSN30Cq2ytu2K1efidynVenTLRY0ISmEJXUZGi7V8TqjNTwC4YElGrPxazj2hQc7CqgJc5BGb2W5Xot-a~5e7exzoXqj6nLwkBELG4DuyA59SXiWe4IEJ6dums2YabWOuQP5jN3a6xC1QhLyJuUCAX02ulX4iGZoQ6a4iIvmP7kHbnC6COq5hcuYVJ71U5OIElGmvpkrrckQ5vEwOBY~u7EtEMAvOz9fDwxcjud~bOL5nmHYJIzRP4oeuKZsQ__&amp;Key-Pair-Id=APKAJLOHF5GGSLRBV4ZA</a:t>
            </a:r>
          </a:p>
          <a:p>
            <a:endParaRPr lang="en-GB" dirty="0"/>
          </a:p>
          <a:p>
            <a:r>
              <a:rPr lang="en-GB" dirty="0"/>
              <a:t>file:///C:/Users/TEMP.UNI.006/Downloads/Self-Determination_Theory_A_M.pdf</a:t>
            </a:r>
          </a:p>
          <a:p>
            <a:endParaRPr lang="en-GB" dirty="0"/>
          </a:p>
          <a:p>
            <a:r>
              <a:rPr lang="en-GB" dirty="0"/>
              <a:t>https://files.eric.ed.gov/fulltext/EJ1081990.pdf</a:t>
            </a:r>
          </a:p>
          <a:p>
            <a:endParaRPr lang="en-GB" dirty="0"/>
          </a:p>
        </p:txBody>
      </p:sp>
      <p:sp>
        <p:nvSpPr>
          <p:cNvPr id="4" name="Slide Number Placeholder 3"/>
          <p:cNvSpPr>
            <a:spLocks noGrp="1"/>
          </p:cNvSpPr>
          <p:nvPr>
            <p:ph type="sldNum" sz="quarter" idx="5"/>
          </p:nvPr>
        </p:nvSpPr>
        <p:spPr/>
        <p:txBody>
          <a:bodyPr/>
          <a:lstStyle/>
          <a:p>
            <a:fld id="{6427DE24-98E7-40F1-9D00-5DA11DD34447}" type="slidenum">
              <a:rPr lang="en-GB" smtClean="0"/>
              <a:t>29</a:t>
            </a:fld>
            <a:endParaRPr lang="en-GB"/>
          </a:p>
        </p:txBody>
      </p:sp>
    </p:spTree>
    <p:extLst>
      <p:ext uri="{BB962C8B-B14F-4D97-AF65-F5344CB8AC3E}">
        <p14:creationId xmlns:p14="http://schemas.microsoft.com/office/powerpoint/2010/main" val="17246891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these sessions should provide the ideal progression the participant's desire. Through my approach I have identified their abilities thus far and created these sessions accordingly hoping to provide them with the sense of autonomy as a means for further progression and development upon completion of the final session. I have also tried to allow them to co learn and develop as working with peers will hopefully allow them to find and climb with people of similar competencies and abilities. The final evaluation session will consist of them climbing bouldering routes they have selected on their own with an understanding of their SMARTER goals. These will then be adjusted to suit their continued development. During this final session there will be a large emphasis on reflection in relation to Kolb’s theory of experiential learning as a means of enhancing knowledge in all areas covered.</a:t>
            </a:r>
          </a:p>
          <a:p>
            <a:endParaRPr lang="en-GB" dirty="0"/>
          </a:p>
          <a:p>
            <a:r>
              <a:rPr lang="en-GB" dirty="0"/>
              <a:t>https://www.researchgate.net/profile/Timothy-Spannaus/publication/226117437_New_Online_Learning_Technologies_New_Online_Learner_Competencies_Really/links/5675b7d708ae502c99ce09a6/New-Online-Learning-Technologies-New-Online-Learner-Competencies-Really.pdf#page=120</a:t>
            </a:r>
          </a:p>
          <a:p>
            <a:endParaRPr lang="en-GB" dirty="0"/>
          </a:p>
          <a:p>
            <a:r>
              <a:rPr lang="en-GB" dirty="0"/>
              <a:t>https://d1wqtxts1xzle7.cloudfront.net/54094559/Constructivism-libre.pdf?1502257409=&amp;response-content-disposition=inline%3B+filename%3DConstructivism_Learning_Theory_A_Paradig.pdf&amp;Expires=1710355857&amp;Signature=LSAQctGWxrBXrrwGHtp6GwHk-R~5BSXEvi~rjrnkg2lDCl9AmBIAF15oEjnOk8Csek5WD0MbTTEgGSUVvqrrGJ9c~sSN30Cq2ytu2K1efidynVenTLRY0ISmEJXUZGi7V8TqjNTwC4YElGrPxazj2hQc7CqgJc5BGb2W5Xot-a~5e7exzoXqj6nLwkBELG4DuyA59SXiWe4IEJ6dums2YabWOuQP5jN3a6xC1QhLyJuUCAX02ulX4iGZoQ6a4iIvmP7kHbnC6COq5hcuYVJ71U5OIElGmvpkrrckQ5vEwOBY~u7EtEMAvOz9fDwxcjud~bOL5nmHYJIzRP4oeuKZsQ__&amp;Key-Pair-Id=APKAJLOHF5GGSLRBV4ZA</a:t>
            </a:r>
          </a:p>
          <a:p>
            <a:endParaRPr lang="en-GB" dirty="0"/>
          </a:p>
          <a:p>
            <a:r>
              <a:rPr lang="en-GB" dirty="0"/>
              <a:t>file:///C:/Users/TEMP.UNI.006/Downloads/Self-Determination_Theory_A_M.pdf</a:t>
            </a:r>
          </a:p>
          <a:p>
            <a:endParaRPr lang="en-GB" dirty="0"/>
          </a:p>
          <a:p>
            <a:r>
              <a:rPr lang="en-GB" dirty="0"/>
              <a:t>https://files.eric.ed.gov/fulltext/EJ1081990.pdf</a:t>
            </a:r>
          </a:p>
          <a:p>
            <a:endParaRPr lang="en-GB" dirty="0"/>
          </a:p>
        </p:txBody>
      </p:sp>
      <p:sp>
        <p:nvSpPr>
          <p:cNvPr id="4" name="Slide Number Placeholder 3"/>
          <p:cNvSpPr>
            <a:spLocks noGrp="1"/>
          </p:cNvSpPr>
          <p:nvPr>
            <p:ph type="sldNum" sz="quarter" idx="5"/>
          </p:nvPr>
        </p:nvSpPr>
        <p:spPr/>
        <p:txBody>
          <a:bodyPr/>
          <a:lstStyle/>
          <a:p>
            <a:fld id="{6427DE24-98E7-40F1-9D00-5DA11DD34447}" type="slidenum">
              <a:rPr lang="en-GB" smtClean="0"/>
              <a:t>30</a:t>
            </a:fld>
            <a:endParaRPr lang="en-GB"/>
          </a:p>
        </p:txBody>
      </p:sp>
    </p:spTree>
    <p:extLst>
      <p:ext uri="{BB962C8B-B14F-4D97-AF65-F5344CB8AC3E}">
        <p14:creationId xmlns:p14="http://schemas.microsoft.com/office/powerpoint/2010/main" val="3656793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764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3599027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1547184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C62AC4-848D-483D-9E62-F75EF6B2E3B9}"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1636444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C62AC4-848D-483D-9E62-F75EF6B2E3B9}"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2850053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7C62AC4-848D-483D-9E62-F75EF6B2E3B9}"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2129755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C62AC4-848D-483D-9E62-F75EF6B2E3B9}"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1335721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C62AC4-848D-483D-9E62-F75EF6B2E3B9}"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3859647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C62AC4-848D-483D-9E62-F75EF6B2E3B9}"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313851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7C62AC4-848D-483D-9E62-F75EF6B2E3B9}"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3316732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1385445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1662557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508359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032145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1068075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2965949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C62AC4-848D-483D-9E62-F75EF6B2E3B9}"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E7156-DDA7-4875-BAB9-E06745F2C1CC}" type="slidenum">
              <a:rPr lang="en-GB" smtClean="0"/>
              <a:t>‹#›</a:t>
            </a:fld>
            <a:endParaRPr lang="en-GB"/>
          </a:p>
        </p:txBody>
      </p:sp>
    </p:spTree>
    <p:extLst>
      <p:ext uri="{BB962C8B-B14F-4D97-AF65-F5344CB8AC3E}">
        <p14:creationId xmlns:p14="http://schemas.microsoft.com/office/powerpoint/2010/main" val="47104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7C62AC4-848D-483D-9E62-F75EF6B2E3B9}" type="datetimeFigureOut">
              <a:rPr lang="en-GB" smtClean="0"/>
              <a:t>14/03/2024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74E7156-DDA7-4875-BAB9-E06745F2C1CC}" type="slidenum">
              <a:rPr lang="en-GB" smtClean="0"/>
              <a:t>‹#›</a:t>
            </a:fld>
            <a:endParaRPr lang="en-GB"/>
          </a:p>
        </p:txBody>
      </p:sp>
    </p:spTree>
    <p:extLst>
      <p:ext uri="{BB962C8B-B14F-4D97-AF65-F5344CB8AC3E}">
        <p14:creationId xmlns:p14="http://schemas.microsoft.com/office/powerpoint/2010/main" val="196600331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Word_Document_D56C0E7F.docx"/><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package" Target="../embeddings/Microsoft_Word_Document_ECB354CD.docx"/><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emf"/></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package" Target="../embeddings/Microsoft_Word_Document_C97F7726.docx"/><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emf"/></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5" name="Picture 4" descr="Athlete examining rock wall in gym">
            <a:extLst>
              <a:ext uri="{FF2B5EF4-FFF2-40B4-BE49-F238E27FC236}">
                <a16:creationId xmlns:a16="http://schemas.microsoft.com/office/drawing/2014/main" id="{349C0B3E-A166-EC35-CC37-801D4A2FF5E7}"/>
              </a:ext>
            </a:extLst>
          </p:cNvPr>
          <p:cNvPicPr>
            <a:picLocks noChangeAspect="1"/>
          </p:cNvPicPr>
          <p:nvPr/>
        </p:nvPicPr>
        <p:blipFill rotWithShape="1">
          <a:blip r:embed="rId3">
            <a:grayscl/>
            <a:extLst>
              <a:ext uri="{28A0092B-C50C-407E-A947-70E740481C1C}">
                <a14:useLocalDpi xmlns:a14="http://schemas.microsoft.com/office/drawing/2010/main" val="0"/>
              </a:ext>
            </a:extLst>
          </a:blip>
          <a:srcRect t="5566" b="10165"/>
          <a:stretch/>
        </p:blipFill>
        <p:spPr>
          <a:xfrm>
            <a:off x="20" y="10"/>
            <a:ext cx="12191980" cy="6857990"/>
          </a:xfrm>
          <a:prstGeom prst="rect">
            <a:avLst/>
          </a:prstGeom>
        </p:spPr>
      </p:pic>
      <p:sp>
        <p:nvSpPr>
          <p:cNvPr id="2" name="Title 1">
            <a:extLst>
              <a:ext uri="{FF2B5EF4-FFF2-40B4-BE49-F238E27FC236}">
                <a16:creationId xmlns:a16="http://schemas.microsoft.com/office/drawing/2014/main" id="{315342DA-462D-B590-2478-9E1A91A06290}"/>
              </a:ext>
            </a:extLst>
          </p:cNvPr>
          <p:cNvSpPr>
            <a:spLocks noGrp="1"/>
          </p:cNvSpPr>
          <p:nvPr>
            <p:ph type="title"/>
          </p:nvPr>
        </p:nvSpPr>
        <p:spPr>
          <a:xfrm>
            <a:off x="571274" y="2509284"/>
            <a:ext cx="6767736" cy="2486049"/>
          </a:xfrm>
        </p:spPr>
        <p:txBody>
          <a:bodyPr vert="horz" lIns="91440" tIns="45720" rIns="91440" bIns="45720" rtlCol="0" anchor="b">
            <a:noAutofit/>
          </a:bodyPr>
          <a:lstStyle/>
          <a:p>
            <a:r>
              <a:rPr lang="en-US" sz="5400"/>
              <a:t>Bouldering coaching intervention</a:t>
            </a:r>
          </a:p>
        </p:txBody>
      </p:sp>
      <p:sp>
        <p:nvSpPr>
          <p:cNvPr id="6" name="TextBox 5">
            <a:extLst>
              <a:ext uri="{FF2B5EF4-FFF2-40B4-BE49-F238E27FC236}">
                <a16:creationId xmlns:a16="http://schemas.microsoft.com/office/drawing/2014/main" id="{49B94BB8-7CC3-F013-EE89-F95065FD0DB3}"/>
              </a:ext>
            </a:extLst>
          </p:cNvPr>
          <p:cNvSpPr txBox="1"/>
          <p:nvPr/>
        </p:nvSpPr>
        <p:spPr>
          <a:xfrm>
            <a:off x="614249" y="5071532"/>
            <a:ext cx="5133408" cy="914401"/>
          </a:xfrm>
          <a:prstGeom prst="rect">
            <a:avLst/>
          </a:prstGeom>
        </p:spPr>
        <p:txBody>
          <a:bodyPr vert="horz" lIns="91440" tIns="45720" rIns="91440" bIns="45720" rtlCol="0" anchor="t">
            <a:normAutofit/>
          </a:bodyPr>
          <a:lstStyle/>
          <a:p>
            <a:pPr>
              <a:spcBef>
                <a:spcPct val="20000"/>
              </a:spcBef>
              <a:spcAft>
                <a:spcPts val="600"/>
              </a:spcAft>
              <a:buClr>
                <a:schemeClr val="tx1"/>
              </a:buClr>
              <a:buSzPct val="80000"/>
            </a:pPr>
            <a:r>
              <a:rPr lang="en-US" sz="2400"/>
              <a:t>Jack Craft</a:t>
            </a:r>
          </a:p>
        </p:txBody>
      </p:sp>
    </p:spTree>
    <p:extLst>
      <p:ext uri="{BB962C8B-B14F-4D97-AF65-F5344CB8AC3E}">
        <p14:creationId xmlns:p14="http://schemas.microsoft.com/office/powerpoint/2010/main" val="327006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10A5B-ECF7-70C0-B17E-FFEE5642DE30}"/>
              </a:ext>
            </a:extLst>
          </p:cNvPr>
          <p:cNvSpPr>
            <a:spLocks noGrp="1"/>
          </p:cNvSpPr>
          <p:nvPr>
            <p:ph type="title"/>
          </p:nvPr>
        </p:nvSpPr>
        <p:spPr>
          <a:xfrm>
            <a:off x="3884612" y="0"/>
            <a:ext cx="5627158" cy="1507067"/>
          </a:xfrm>
        </p:spPr>
        <p:txBody>
          <a:bodyPr>
            <a:normAutofit/>
          </a:bodyPr>
          <a:lstStyle/>
          <a:p>
            <a:r>
              <a:rPr lang="en-GB" b="1"/>
              <a:t>Setting the scene</a:t>
            </a:r>
          </a:p>
        </p:txBody>
      </p:sp>
      <p:sp>
        <p:nvSpPr>
          <p:cNvPr id="3" name="Content Placeholder 2">
            <a:extLst>
              <a:ext uri="{FF2B5EF4-FFF2-40B4-BE49-F238E27FC236}">
                <a16:creationId xmlns:a16="http://schemas.microsoft.com/office/drawing/2014/main" id="{66004748-D80B-095B-EBF0-0DB869052947}"/>
              </a:ext>
            </a:extLst>
          </p:cNvPr>
          <p:cNvSpPr>
            <a:spLocks noGrp="1"/>
          </p:cNvSpPr>
          <p:nvPr>
            <p:ph idx="1"/>
          </p:nvPr>
        </p:nvSpPr>
        <p:spPr>
          <a:xfrm>
            <a:off x="3905101" y="1066005"/>
            <a:ext cx="6626072" cy="5791995"/>
          </a:xfrm>
        </p:spPr>
        <p:txBody>
          <a:bodyPr>
            <a:normAutofit/>
          </a:bodyPr>
          <a:lstStyle/>
          <a:p>
            <a:r>
              <a:rPr lang="en-GB" b="1"/>
              <a:t>The Group: Under 18 climbers wishing to progress into competition level bouldering.</a:t>
            </a:r>
          </a:p>
          <a:p>
            <a:pPr marL="0" indent="0">
              <a:buNone/>
            </a:pPr>
            <a:endParaRPr lang="en-GB" b="1"/>
          </a:p>
          <a:p>
            <a:r>
              <a:rPr lang="en-GB" b="1"/>
              <a:t>Layout: Initial 2-hour assessment, 3 coaching sessions &amp; 1 Evaluation session.</a:t>
            </a:r>
          </a:p>
          <a:p>
            <a:endParaRPr lang="en-GB" b="1"/>
          </a:p>
          <a:p>
            <a:r>
              <a:rPr lang="en-GB" b="1"/>
              <a:t>Rationale behind sessions: Identified weaknesses in technique and ability during evaluation.</a:t>
            </a:r>
          </a:p>
          <a:p>
            <a:pPr marL="0" indent="0">
              <a:buNone/>
            </a:pPr>
            <a:endParaRPr lang="en-GB" b="1"/>
          </a:p>
          <a:p>
            <a:pPr marL="0" indent="0">
              <a:buNone/>
            </a:pPr>
            <a:endParaRPr lang="en-GB" b="1"/>
          </a:p>
        </p:txBody>
      </p:sp>
      <p:pic>
        <p:nvPicPr>
          <p:cNvPr id="5" name="Picture 4" descr="Blue rope">
            <a:extLst>
              <a:ext uri="{FF2B5EF4-FFF2-40B4-BE49-F238E27FC236}">
                <a16:creationId xmlns:a16="http://schemas.microsoft.com/office/drawing/2014/main" id="{C4BEF35B-62D0-12A5-AC63-523A94D1945C}"/>
              </a:ext>
            </a:extLst>
          </p:cNvPr>
          <p:cNvPicPr>
            <a:picLocks noChangeAspect="1"/>
          </p:cNvPicPr>
          <p:nvPr/>
        </p:nvPicPr>
        <p:blipFill rotWithShape="1">
          <a:blip r:embed="rId3"/>
          <a:srcRect l="42293" r="23621" b="-1"/>
          <a:stretch/>
        </p:blipFill>
        <p:spPr>
          <a:xfrm>
            <a:off x="831" y="10"/>
            <a:ext cx="3502025" cy="6857990"/>
          </a:xfrm>
          <a:prstGeom prst="rect">
            <a:avLst/>
          </a:prstGeom>
          <a:effectLst>
            <a:innerShdw blurRad="57150" dist="38100" dir="14460000">
              <a:prstClr val="black">
                <a:alpha val="70000"/>
              </a:prstClr>
            </a:innerShdw>
          </a:effectLst>
        </p:spPr>
      </p:pic>
    </p:spTree>
    <p:extLst>
      <p:ext uri="{BB962C8B-B14F-4D97-AF65-F5344CB8AC3E}">
        <p14:creationId xmlns:p14="http://schemas.microsoft.com/office/powerpoint/2010/main" val="312547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10A5B-ECF7-70C0-B17E-FFEE5642DE30}"/>
              </a:ext>
            </a:extLst>
          </p:cNvPr>
          <p:cNvSpPr>
            <a:spLocks noGrp="1"/>
          </p:cNvSpPr>
          <p:nvPr>
            <p:ph type="title"/>
          </p:nvPr>
        </p:nvSpPr>
        <p:spPr>
          <a:xfrm>
            <a:off x="3884612" y="0"/>
            <a:ext cx="5627158" cy="1507067"/>
          </a:xfrm>
        </p:spPr>
        <p:txBody>
          <a:bodyPr>
            <a:normAutofit/>
          </a:bodyPr>
          <a:lstStyle/>
          <a:p>
            <a:r>
              <a:rPr lang="en-GB" b="1"/>
              <a:t>Setting the scene</a:t>
            </a:r>
          </a:p>
        </p:txBody>
      </p:sp>
      <p:sp>
        <p:nvSpPr>
          <p:cNvPr id="3" name="Content Placeholder 2">
            <a:extLst>
              <a:ext uri="{FF2B5EF4-FFF2-40B4-BE49-F238E27FC236}">
                <a16:creationId xmlns:a16="http://schemas.microsoft.com/office/drawing/2014/main" id="{66004748-D80B-095B-EBF0-0DB869052947}"/>
              </a:ext>
            </a:extLst>
          </p:cNvPr>
          <p:cNvSpPr>
            <a:spLocks noGrp="1"/>
          </p:cNvSpPr>
          <p:nvPr>
            <p:ph idx="1"/>
          </p:nvPr>
        </p:nvSpPr>
        <p:spPr>
          <a:xfrm>
            <a:off x="4838905" y="1197086"/>
            <a:ext cx="3718571" cy="4445306"/>
          </a:xfrm>
        </p:spPr>
        <p:txBody>
          <a:bodyPr>
            <a:normAutofit/>
          </a:bodyPr>
          <a:lstStyle/>
          <a:p>
            <a:r>
              <a:rPr lang="en-GB" b="1"/>
              <a:t>Goals: </a:t>
            </a:r>
          </a:p>
          <a:p>
            <a:pPr lvl="1"/>
            <a:r>
              <a:rPr lang="en-GB" b="1"/>
              <a:t>Specific</a:t>
            </a:r>
          </a:p>
          <a:p>
            <a:pPr lvl="1"/>
            <a:r>
              <a:rPr lang="en-GB" b="1"/>
              <a:t>Measurable</a:t>
            </a:r>
          </a:p>
          <a:p>
            <a:pPr lvl="1"/>
            <a:r>
              <a:rPr lang="en-GB" b="1"/>
              <a:t>Achievable</a:t>
            </a:r>
          </a:p>
          <a:p>
            <a:pPr lvl="1"/>
            <a:r>
              <a:rPr lang="en-GB" b="1"/>
              <a:t>Realistic</a:t>
            </a:r>
          </a:p>
          <a:p>
            <a:pPr lvl="1"/>
            <a:r>
              <a:rPr lang="en-GB" b="1"/>
              <a:t>Timeframe</a:t>
            </a:r>
          </a:p>
          <a:p>
            <a:pPr lvl="1"/>
            <a:r>
              <a:rPr lang="en-GB" b="1"/>
              <a:t>Evaluate</a:t>
            </a:r>
          </a:p>
          <a:p>
            <a:pPr lvl="1"/>
            <a:r>
              <a:rPr lang="en-GB" b="1"/>
              <a:t>Revise</a:t>
            </a:r>
          </a:p>
        </p:txBody>
      </p:sp>
      <p:pic>
        <p:nvPicPr>
          <p:cNvPr id="5" name="Picture 4" descr="Blue rope">
            <a:extLst>
              <a:ext uri="{FF2B5EF4-FFF2-40B4-BE49-F238E27FC236}">
                <a16:creationId xmlns:a16="http://schemas.microsoft.com/office/drawing/2014/main" id="{C4BEF35B-62D0-12A5-AC63-523A94D1945C}"/>
              </a:ext>
            </a:extLst>
          </p:cNvPr>
          <p:cNvPicPr>
            <a:picLocks noChangeAspect="1"/>
          </p:cNvPicPr>
          <p:nvPr/>
        </p:nvPicPr>
        <p:blipFill rotWithShape="1">
          <a:blip r:embed="rId3"/>
          <a:srcRect l="42293" r="23621" b="-1"/>
          <a:stretch/>
        </p:blipFill>
        <p:spPr>
          <a:xfrm>
            <a:off x="831" y="10"/>
            <a:ext cx="3502025" cy="6857990"/>
          </a:xfrm>
          <a:prstGeom prst="rect">
            <a:avLst/>
          </a:prstGeom>
          <a:effectLst>
            <a:innerShdw blurRad="57150" dist="38100" dir="14460000">
              <a:prstClr val="black">
                <a:alpha val="70000"/>
              </a:prstClr>
            </a:innerShdw>
          </a:effectLst>
        </p:spPr>
      </p:pic>
    </p:spTree>
    <p:extLst>
      <p:ext uri="{BB962C8B-B14F-4D97-AF65-F5344CB8AC3E}">
        <p14:creationId xmlns:p14="http://schemas.microsoft.com/office/powerpoint/2010/main" val="96189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1B3BD12-4C0E-A23F-8F09-7EDF780FA8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868" y="666019"/>
            <a:ext cx="11457652" cy="945256"/>
          </a:xfrm>
          <a:prstGeom prst="rect">
            <a:avLst/>
          </a:prstGeom>
        </p:spPr>
      </p:pic>
      <p:pic>
        <p:nvPicPr>
          <p:cNvPr id="9" name="Picture 8">
            <a:extLst>
              <a:ext uri="{FF2B5EF4-FFF2-40B4-BE49-F238E27FC236}">
                <a16:creationId xmlns:a16="http://schemas.microsoft.com/office/drawing/2014/main" id="{F8C67594-DEFB-7A37-1241-D3926EC5B5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868" y="2628801"/>
            <a:ext cx="11457652" cy="1059830"/>
          </a:xfrm>
          <a:prstGeom prst="rect">
            <a:avLst/>
          </a:prstGeom>
        </p:spPr>
      </p:pic>
      <p:pic>
        <p:nvPicPr>
          <p:cNvPr id="5" name="Content Placeholder 4">
            <a:extLst>
              <a:ext uri="{FF2B5EF4-FFF2-40B4-BE49-F238E27FC236}">
                <a16:creationId xmlns:a16="http://schemas.microsoft.com/office/drawing/2014/main" id="{81F8791A-FB80-A497-1F50-8404ED9AB657}"/>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363478" y="4706157"/>
            <a:ext cx="11465041" cy="945256"/>
          </a:xfrm>
          <a:prstGeom prst="rect">
            <a:avLst/>
          </a:prstGeom>
        </p:spPr>
      </p:pic>
    </p:spTree>
    <p:extLst>
      <p:ext uri="{BB962C8B-B14F-4D97-AF65-F5344CB8AC3E}">
        <p14:creationId xmlns:p14="http://schemas.microsoft.com/office/powerpoint/2010/main" val="160384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10A5B-ECF7-70C0-B17E-FFEE5642DE30}"/>
              </a:ext>
            </a:extLst>
          </p:cNvPr>
          <p:cNvSpPr>
            <a:spLocks noGrp="1"/>
          </p:cNvSpPr>
          <p:nvPr>
            <p:ph type="title"/>
          </p:nvPr>
        </p:nvSpPr>
        <p:spPr>
          <a:xfrm>
            <a:off x="2656115" y="5259978"/>
            <a:ext cx="6879770" cy="891176"/>
          </a:xfrm>
        </p:spPr>
        <p:txBody>
          <a:bodyPr>
            <a:normAutofit/>
          </a:bodyPr>
          <a:lstStyle/>
          <a:p>
            <a:r>
              <a:rPr lang="en-GB" b="1"/>
              <a:t>Goal creation influencers</a:t>
            </a:r>
          </a:p>
        </p:txBody>
      </p:sp>
      <p:pic>
        <p:nvPicPr>
          <p:cNvPr id="6" name="Picture 5" descr="A diagram of steps to a course of action&#10;&#10;Description automatically generated">
            <a:extLst>
              <a:ext uri="{FF2B5EF4-FFF2-40B4-BE49-F238E27FC236}">
                <a16:creationId xmlns:a16="http://schemas.microsoft.com/office/drawing/2014/main" id="{3D012719-CF97-7785-4A0E-F0EDBF9325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3664" y="471715"/>
            <a:ext cx="7464672" cy="3828937"/>
          </a:xfrm>
          <a:prstGeom prst="rect">
            <a:avLst/>
          </a:prstGeom>
          <a:effectLst>
            <a:innerShdw blurRad="57150" dist="38100" dir="14460000">
              <a:prstClr val="black">
                <a:alpha val="70000"/>
              </a:prstClr>
            </a:innerShdw>
          </a:effectLst>
        </p:spPr>
      </p:pic>
      <p:sp>
        <p:nvSpPr>
          <p:cNvPr id="7" name="TextBox 6">
            <a:extLst>
              <a:ext uri="{FF2B5EF4-FFF2-40B4-BE49-F238E27FC236}">
                <a16:creationId xmlns:a16="http://schemas.microsoft.com/office/drawing/2014/main" id="{239038BF-8C31-70CF-A092-838E032EFD5A}"/>
              </a:ext>
            </a:extLst>
          </p:cNvPr>
          <p:cNvSpPr txBox="1"/>
          <p:nvPr/>
        </p:nvSpPr>
        <p:spPr>
          <a:xfrm>
            <a:off x="2363664" y="4369167"/>
            <a:ext cx="3413760" cy="369332"/>
          </a:xfrm>
          <a:prstGeom prst="rect">
            <a:avLst/>
          </a:prstGeom>
          <a:noFill/>
        </p:spPr>
        <p:txBody>
          <a:bodyPr wrap="square" rtlCol="0">
            <a:spAutoFit/>
          </a:bodyPr>
          <a:lstStyle/>
          <a:p>
            <a:r>
              <a:rPr lang="en-GB"/>
              <a:t>(Collins et al., 2022)</a:t>
            </a:r>
          </a:p>
        </p:txBody>
      </p:sp>
    </p:spTree>
    <p:extLst>
      <p:ext uri="{BB962C8B-B14F-4D97-AF65-F5344CB8AC3E}">
        <p14:creationId xmlns:p14="http://schemas.microsoft.com/office/powerpoint/2010/main" val="865158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10A5B-ECF7-70C0-B17E-FFEE5642DE30}"/>
              </a:ext>
            </a:extLst>
          </p:cNvPr>
          <p:cNvSpPr>
            <a:spLocks noGrp="1"/>
          </p:cNvSpPr>
          <p:nvPr>
            <p:ph type="title"/>
          </p:nvPr>
        </p:nvSpPr>
        <p:spPr>
          <a:xfrm>
            <a:off x="3884612" y="0"/>
            <a:ext cx="5627158" cy="1507067"/>
          </a:xfrm>
        </p:spPr>
        <p:txBody>
          <a:bodyPr>
            <a:normAutofit/>
          </a:bodyPr>
          <a:lstStyle/>
          <a:p>
            <a:r>
              <a:rPr lang="en-GB" b="1"/>
              <a:t>Setting the scene</a:t>
            </a:r>
          </a:p>
        </p:txBody>
      </p:sp>
      <p:sp>
        <p:nvSpPr>
          <p:cNvPr id="3" name="Content Placeholder 2">
            <a:extLst>
              <a:ext uri="{FF2B5EF4-FFF2-40B4-BE49-F238E27FC236}">
                <a16:creationId xmlns:a16="http://schemas.microsoft.com/office/drawing/2014/main" id="{66004748-D80B-095B-EBF0-0DB869052947}"/>
              </a:ext>
            </a:extLst>
          </p:cNvPr>
          <p:cNvSpPr>
            <a:spLocks noGrp="1"/>
          </p:cNvSpPr>
          <p:nvPr>
            <p:ph idx="1"/>
          </p:nvPr>
        </p:nvSpPr>
        <p:spPr>
          <a:xfrm>
            <a:off x="4965585" y="1600200"/>
            <a:ext cx="4784045" cy="3657600"/>
          </a:xfrm>
        </p:spPr>
        <p:txBody>
          <a:bodyPr>
            <a:normAutofit/>
          </a:bodyPr>
          <a:lstStyle/>
          <a:p>
            <a:r>
              <a:rPr lang="en-GB" b="1"/>
              <a:t>The planned sessions:</a:t>
            </a:r>
          </a:p>
          <a:p>
            <a:endParaRPr lang="en-GB" b="1"/>
          </a:p>
          <a:p>
            <a:r>
              <a:rPr lang="en-GB" b="1"/>
              <a:t>Hands &amp; Feet</a:t>
            </a:r>
          </a:p>
          <a:p>
            <a:endParaRPr lang="en-GB" b="1"/>
          </a:p>
          <a:p>
            <a:r>
              <a:rPr lang="en-GB" b="1"/>
              <a:t>Balance and Movement </a:t>
            </a:r>
          </a:p>
          <a:p>
            <a:endParaRPr lang="en-GB" b="1"/>
          </a:p>
          <a:p>
            <a:r>
              <a:rPr lang="en-GB" b="1"/>
              <a:t>Coordination &amp; Efficiency</a:t>
            </a:r>
          </a:p>
          <a:p>
            <a:endParaRPr lang="en-GB" b="1"/>
          </a:p>
        </p:txBody>
      </p:sp>
      <p:pic>
        <p:nvPicPr>
          <p:cNvPr id="5" name="Picture 4" descr="Blue rope">
            <a:extLst>
              <a:ext uri="{FF2B5EF4-FFF2-40B4-BE49-F238E27FC236}">
                <a16:creationId xmlns:a16="http://schemas.microsoft.com/office/drawing/2014/main" id="{C4BEF35B-62D0-12A5-AC63-523A94D1945C}"/>
              </a:ext>
            </a:extLst>
          </p:cNvPr>
          <p:cNvPicPr>
            <a:picLocks noChangeAspect="1"/>
          </p:cNvPicPr>
          <p:nvPr/>
        </p:nvPicPr>
        <p:blipFill rotWithShape="1">
          <a:blip r:embed="rId3"/>
          <a:srcRect l="42293" r="23621" b="-1"/>
          <a:stretch/>
        </p:blipFill>
        <p:spPr>
          <a:xfrm>
            <a:off x="831" y="10"/>
            <a:ext cx="3502025" cy="6857990"/>
          </a:xfrm>
          <a:prstGeom prst="rect">
            <a:avLst/>
          </a:prstGeom>
          <a:effectLst>
            <a:innerShdw blurRad="57150" dist="38100" dir="14460000">
              <a:prstClr val="black">
                <a:alpha val="70000"/>
              </a:prstClr>
            </a:innerShdw>
          </a:effectLst>
        </p:spPr>
      </p:pic>
    </p:spTree>
    <p:extLst>
      <p:ext uri="{BB962C8B-B14F-4D97-AF65-F5344CB8AC3E}">
        <p14:creationId xmlns:p14="http://schemas.microsoft.com/office/powerpoint/2010/main" val="408254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ED134A9E-0504-5F31-6878-D741936FD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2174" y="0"/>
            <a:ext cx="9747651" cy="6858000"/>
          </a:xfrm>
          <a:prstGeom prst="rect">
            <a:avLst/>
          </a:prstGeom>
        </p:spPr>
      </p:pic>
    </p:spTree>
    <p:extLst>
      <p:ext uri="{BB962C8B-B14F-4D97-AF65-F5344CB8AC3E}">
        <p14:creationId xmlns:p14="http://schemas.microsoft.com/office/powerpoint/2010/main" val="81712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7B976D3E-4438-24C9-E44D-CC9B5AEE94B3}"/>
              </a:ext>
            </a:extLst>
          </p:cNvPr>
          <p:cNvGraphicFramePr>
            <a:graphicFrameLocks noChangeAspect="1"/>
          </p:cNvGraphicFramePr>
          <p:nvPr>
            <p:extLst>
              <p:ext uri="{D42A27DB-BD31-4B8C-83A1-F6EECF244321}">
                <p14:modId xmlns:p14="http://schemas.microsoft.com/office/powerpoint/2010/main" val="1411939304"/>
              </p:ext>
            </p:extLst>
          </p:nvPr>
        </p:nvGraphicFramePr>
        <p:xfrm>
          <a:off x="1182477" y="144232"/>
          <a:ext cx="9827046" cy="6836468"/>
        </p:xfrm>
        <a:graphic>
          <a:graphicData uri="http://schemas.openxmlformats.org/presentationml/2006/ole">
            <mc:AlternateContent xmlns:mc="http://schemas.openxmlformats.org/markup-compatibility/2006">
              <mc:Choice xmlns:v="urn:schemas-microsoft-com:vml" Requires="v">
                <p:oleObj name="Document" r:id="rId3" imgW="10695464" imgH="7439824" progId="Word.Document.12">
                  <p:embed/>
                </p:oleObj>
              </mc:Choice>
              <mc:Fallback>
                <p:oleObj name="Document" r:id="rId3" imgW="10695464" imgH="7439824" progId="Word.Document.12">
                  <p:embed/>
                  <p:pic>
                    <p:nvPicPr>
                      <p:cNvPr id="4" name="Object 3">
                        <a:extLst>
                          <a:ext uri="{FF2B5EF4-FFF2-40B4-BE49-F238E27FC236}">
                            <a16:creationId xmlns:a16="http://schemas.microsoft.com/office/drawing/2014/main" id="{7B976D3E-4438-24C9-E44D-CC9B5AEE94B3}"/>
                          </a:ext>
                        </a:extLst>
                      </p:cNvPr>
                      <p:cNvPicPr/>
                      <p:nvPr/>
                    </p:nvPicPr>
                    <p:blipFill>
                      <a:blip r:embed="rId4"/>
                      <a:stretch>
                        <a:fillRect/>
                      </a:stretch>
                    </p:blipFill>
                    <p:spPr>
                      <a:xfrm>
                        <a:off x="1182477" y="144232"/>
                        <a:ext cx="9827046" cy="6836468"/>
                      </a:xfrm>
                      <a:prstGeom prst="rect">
                        <a:avLst/>
                      </a:prstGeom>
                    </p:spPr>
                  </p:pic>
                </p:oleObj>
              </mc:Fallback>
            </mc:AlternateContent>
          </a:graphicData>
        </a:graphic>
      </p:graphicFrame>
    </p:spTree>
    <p:extLst>
      <p:ext uri="{BB962C8B-B14F-4D97-AF65-F5344CB8AC3E}">
        <p14:creationId xmlns:p14="http://schemas.microsoft.com/office/powerpoint/2010/main" val="1655157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white grid with black text&#10;&#10;Description automatically generated">
            <a:extLst>
              <a:ext uri="{FF2B5EF4-FFF2-40B4-BE49-F238E27FC236}">
                <a16:creationId xmlns:a16="http://schemas.microsoft.com/office/drawing/2014/main" id="{A2483E95-0703-EC28-56BD-0EAB9E593D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27134" y="0"/>
            <a:ext cx="9737732" cy="6858000"/>
          </a:xfrm>
        </p:spPr>
      </p:pic>
    </p:spTree>
    <p:extLst>
      <p:ext uri="{BB962C8B-B14F-4D97-AF65-F5344CB8AC3E}">
        <p14:creationId xmlns:p14="http://schemas.microsoft.com/office/powerpoint/2010/main" val="651358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iagram of a diagram of a social learning theory&#10;&#10;Description automatically generated">
            <a:extLst>
              <a:ext uri="{FF2B5EF4-FFF2-40B4-BE49-F238E27FC236}">
                <a16:creationId xmlns:a16="http://schemas.microsoft.com/office/drawing/2014/main" id="{ACA6A65C-0FAA-07C7-3908-E5AF524754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286" y="-12838"/>
            <a:ext cx="8825034" cy="6287836"/>
          </a:xfrm>
          <a:prstGeom prst="rect">
            <a:avLst/>
          </a:prstGeom>
          <a:effectLst>
            <a:innerShdw blurRad="57150" dist="38100" dir="14460000">
              <a:prstClr val="black">
                <a:alpha val="70000"/>
              </a:prstClr>
            </a:innerShdw>
          </a:effectLst>
        </p:spPr>
      </p:pic>
      <p:sp>
        <p:nvSpPr>
          <p:cNvPr id="4" name="TextBox 3">
            <a:extLst>
              <a:ext uri="{FF2B5EF4-FFF2-40B4-BE49-F238E27FC236}">
                <a16:creationId xmlns:a16="http://schemas.microsoft.com/office/drawing/2014/main" id="{CDD1C911-4A8E-F92F-74D3-E7C691FA17D4}"/>
              </a:ext>
            </a:extLst>
          </p:cNvPr>
          <p:cNvSpPr txBox="1"/>
          <p:nvPr/>
        </p:nvSpPr>
        <p:spPr>
          <a:xfrm>
            <a:off x="1971286" y="5948433"/>
            <a:ext cx="3107797" cy="618066"/>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2400" b="1">
                <a:solidFill>
                  <a:srgbClr val="0F496F"/>
                </a:solidFill>
              </a:rPr>
              <a:t>(Bandura, 1977)</a:t>
            </a:r>
          </a:p>
        </p:txBody>
      </p:sp>
    </p:spTree>
    <p:extLst>
      <p:ext uri="{BB962C8B-B14F-4D97-AF65-F5344CB8AC3E}">
        <p14:creationId xmlns:p14="http://schemas.microsoft.com/office/powerpoint/2010/main" val="9094750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diagram of a diagram&#10;&#10;Description automatically generated">
            <a:extLst>
              <a:ext uri="{FF2B5EF4-FFF2-40B4-BE49-F238E27FC236}">
                <a16:creationId xmlns:a16="http://schemas.microsoft.com/office/drawing/2014/main" id="{DEBA581F-D613-FF4B-2C6A-8D914993F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2854" y="159526"/>
            <a:ext cx="6586292" cy="6520426"/>
          </a:xfrm>
          <a:prstGeom prst="rect">
            <a:avLst/>
          </a:prstGeom>
          <a:effectLst>
            <a:innerShdw blurRad="57150" dist="38100" dir="14460000">
              <a:prstClr val="black">
                <a:alpha val="70000"/>
              </a:prstClr>
            </a:innerShdw>
          </a:effectLst>
        </p:spPr>
      </p:pic>
      <p:sp>
        <p:nvSpPr>
          <p:cNvPr id="6" name="Arrow: Right 5">
            <a:extLst>
              <a:ext uri="{FF2B5EF4-FFF2-40B4-BE49-F238E27FC236}">
                <a16:creationId xmlns:a16="http://schemas.microsoft.com/office/drawing/2014/main" id="{8D683025-6BF6-97CC-E214-7F9AE8FBC917}"/>
              </a:ext>
            </a:extLst>
          </p:cNvPr>
          <p:cNvSpPr/>
          <p:nvPr/>
        </p:nvSpPr>
        <p:spPr>
          <a:xfrm>
            <a:off x="49239" y="1076506"/>
            <a:ext cx="3962400" cy="805474"/>
          </a:xfrm>
          <a:prstGeom prst="rightArrow">
            <a:avLst/>
          </a:prstGeom>
          <a:solidFill>
            <a:srgbClr val="5590C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Not Competent</a:t>
            </a:r>
          </a:p>
        </p:txBody>
      </p:sp>
      <p:sp>
        <p:nvSpPr>
          <p:cNvPr id="8" name="Arrow: Right 7">
            <a:extLst>
              <a:ext uri="{FF2B5EF4-FFF2-40B4-BE49-F238E27FC236}">
                <a16:creationId xmlns:a16="http://schemas.microsoft.com/office/drawing/2014/main" id="{F44F205B-70D8-85B4-F61A-A54584AA5984}"/>
              </a:ext>
            </a:extLst>
          </p:cNvPr>
          <p:cNvSpPr/>
          <p:nvPr/>
        </p:nvSpPr>
        <p:spPr>
          <a:xfrm>
            <a:off x="239349" y="4071326"/>
            <a:ext cx="4140145" cy="805474"/>
          </a:xfrm>
          <a:prstGeom prst="rightArrow">
            <a:avLst/>
          </a:prstGeom>
          <a:solidFill>
            <a:srgbClr val="235E9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Somewhat Competent</a:t>
            </a:r>
          </a:p>
        </p:txBody>
      </p:sp>
      <p:sp>
        <p:nvSpPr>
          <p:cNvPr id="9" name="Arrow: Right 8">
            <a:extLst>
              <a:ext uri="{FF2B5EF4-FFF2-40B4-BE49-F238E27FC236}">
                <a16:creationId xmlns:a16="http://schemas.microsoft.com/office/drawing/2014/main" id="{FD86E1A5-AD94-0A9B-0D6F-123B59BA2B95}"/>
              </a:ext>
            </a:extLst>
          </p:cNvPr>
          <p:cNvSpPr/>
          <p:nvPr/>
        </p:nvSpPr>
        <p:spPr>
          <a:xfrm flipH="1">
            <a:off x="7295576" y="2745358"/>
            <a:ext cx="4623708" cy="912813"/>
          </a:xfrm>
          <a:prstGeom prst="rightArrow">
            <a:avLst/>
          </a:prstGeom>
          <a:solidFill>
            <a:srgbClr val="21195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Competent</a:t>
            </a:r>
          </a:p>
        </p:txBody>
      </p:sp>
      <p:sp>
        <p:nvSpPr>
          <p:cNvPr id="11" name="TextBox 10">
            <a:extLst>
              <a:ext uri="{FF2B5EF4-FFF2-40B4-BE49-F238E27FC236}">
                <a16:creationId xmlns:a16="http://schemas.microsoft.com/office/drawing/2014/main" id="{B1401CED-FAB3-619D-99B2-381CED35C37D}"/>
              </a:ext>
            </a:extLst>
          </p:cNvPr>
          <p:cNvSpPr txBox="1"/>
          <p:nvPr/>
        </p:nvSpPr>
        <p:spPr>
          <a:xfrm>
            <a:off x="272716" y="6216762"/>
            <a:ext cx="6112042" cy="369332"/>
          </a:xfrm>
          <a:prstGeom prst="rect">
            <a:avLst/>
          </a:prstGeom>
          <a:noFill/>
        </p:spPr>
        <p:txBody>
          <a:bodyPr wrap="square">
            <a:spAutoFit/>
          </a:bodyPr>
          <a:lstStyle/>
          <a:p>
            <a:r>
              <a:rPr lang="en-GB" b="1"/>
              <a:t>(Vygotsky, 1978). </a:t>
            </a:r>
          </a:p>
        </p:txBody>
      </p:sp>
    </p:spTree>
    <p:extLst>
      <p:ext uri="{BB962C8B-B14F-4D97-AF65-F5344CB8AC3E}">
        <p14:creationId xmlns:p14="http://schemas.microsoft.com/office/powerpoint/2010/main" val="29536121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11" name="Content Placeholder 10" descr="A table of text with black text&#10;&#10;Description automatically generated">
            <a:extLst>
              <a:ext uri="{FF2B5EF4-FFF2-40B4-BE49-F238E27FC236}">
                <a16:creationId xmlns:a16="http://schemas.microsoft.com/office/drawing/2014/main" id="{0B79C9A9-2C52-4338-90E3-26C87B5F0C8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5952" y="600277"/>
            <a:ext cx="9860096" cy="4984565"/>
          </a:xfrm>
          <a:custGeom>
            <a:avLst/>
            <a:gdLst/>
            <a:ahLst/>
            <a:cxnLst/>
            <a:rect l="l" t="t" r="r" b="b"/>
            <a:pathLst>
              <a:path w="10607040" h="4956048">
                <a:moveTo>
                  <a:pt x="497480" y="0"/>
                </a:moveTo>
                <a:lnTo>
                  <a:pt x="10607040" y="0"/>
                </a:lnTo>
                <a:lnTo>
                  <a:pt x="10607040" y="4485407"/>
                </a:lnTo>
                <a:lnTo>
                  <a:pt x="10131692" y="4956048"/>
                </a:lnTo>
                <a:lnTo>
                  <a:pt x="0" y="4956048"/>
                </a:lnTo>
                <a:lnTo>
                  <a:pt x="0" y="492554"/>
                </a:lnTo>
                <a:close/>
              </a:path>
            </a:pathLst>
          </a:custGeom>
        </p:spPr>
      </p:pic>
      <p:sp>
        <p:nvSpPr>
          <p:cNvPr id="12" name="TextBox 11">
            <a:extLst>
              <a:ext uri="{FF2B5EF4-FFF2-40B4-BE49-F238E27FC236}">
                <a16:creationId xmlns:a16="http://schemas.microsoft.com/office/drawing/2014/main" id="{FBAEBC0A-79BE-6F2E-F727-8D3B8A62836C}"/>
              </a:ext>
            </a:extLst>
          </p:cNvPr>
          <p:cNvSpPr txBox="1"/>
          <p:nvPr/>
        </p:nvSpPr>
        <p:spPr>
          <a:xfrm>
            <a:off x="1189023" y="5987534"/>
            <a:ext cx="5332446" cy="369332"/>
          </a:xfrm>
          <a:prstGeom prst="rect">
            <a:avLst/>
          </a:prstGeom>
          <a:noFill/>
        </p:spPr>
        <p:txBody>
          <a:bodyPr wrap="square" rtlCol="0">
            <a:spAutoFit/>
          </a:bodyPr>
          <a:lstStyle/>
          <a:p>
            <a:r>
              <a:rPr lang="en-GB"/>
              <a:t>(Fernández-Rivas &amp; Espada-</a:t>
            </a:r>
            <a:r>
              <a:rPr lang="en-GB" err="1"/>
              <a:t>Mateos</a:t>
            </a:r>
            <a:r>
              <a:rPr lang="en-GB"/>
              <a:t>, 2019)</a:t>
            </a:r>
          </a:p>
        </p:txBody>
      </p:sp>
    </p:spTree>
    <p:extLst>
      <p:ext uri="{BB962C8B-B14F-4D97-AF65-F5344CB8AC3E}">
        <p14:creationId xmlns:p14="http://schemas.microsoft.com/office/powerpoint/2010/main" val="1294566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descr="A screenshot of a document&#10;&#10;Description automatically generated">
            <a:extLst>
              <a:ext uri="{FF2B5EF4-FFF2-40B4-BE49-F238E27FC236}">
                <a16:creationId xmlns:a16="http://schemas.microsoft.com/office/drawing/2014/main" id="{2C95D6A5-BEE0-DC8B-F8E7-3B08DB77FE5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59595" y="-37375"/>
            <a:ext cx="9672809" cy="6895375"/>
          </a:xfrm>
        </p:spPr>
      </p:pic>
    </p:spTree>
    <p:extLst>
      <p:ext uri="{BB962C8B-B14F-4D97-AF65-F5344CB8AC3E}">
        <p14:creationId xmlns:p14="http://schemas.microsoft.com/office/powerpoint/2010/main" val="192289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31723AE7-5FE5-6F54-DF0C-E390393AA5B5}"/>
              </a:ext>
            </a:extLst>
          </p:cNvPr>
          <p:cNvGraphicFramePr>
            <a:graphicFrameLocks noChangeAspect="1"/>
          </p:cNvGraphicFramePr>
          <p:nvPr>
            <p:extLst>
              <p:ext uri="{D42A27DB-BD31-4B8C-83A1-F6EECF244321}">
                <p14:modId xmlns:p14="http://schemas.microsoft.com/office/powerpoint/2010/main" val="3427562357"/>
              </p:ext>
            </p:extLst>
          </p:nvPr>
        </p:nvGraphicFramePr>
        <p:xfrm>
          <a:off x="912794" y="37303"/>
          <a:ext cx="4714386" cy="6783390"/>
        </p:xfrm>
        <a:graphic>
          <a:graphicData uri="http://schemas.openxmlformats.org/presentationml/2006/ole">
            <mc:AlternateContent xmlns:mc="http://schemas.openxmlformats.org/markup-compatibility/2006">
              <mc:Choice xmlns:v="urn:schemas-microsoft-com:vml" Requires="v">
                <p:oleObj name="Document" r:id="rId3" imgW="5730132" imgH="8245221" progId="Word.Document.12">
                  <p:embed/>
                </p:oleObj>
              </mc:Choice>
              <mc:Fallback>
                <p:oleObj name="Document" r:id="rId3" imgW="5730132" imgH="8245221" progId="Word.Document.12">
                  <p:embed/>
                  <p:pic>
                    <p:nvPicPr>
                      <p:cNvPr id="4" name="Object 3">
                        <a:extLst>
                          <a:ext uri="{FF2B5EF4-FFF2-40B4-BE49-F238E27FC236}">
                            <a16:creationId xmlns:a16="http://schemas.microsoft.com/office/drawing/2014/main" id="{31723AE7-5FE5-6F54-DF0C-E390393AA5B5}"/>
                          </a:ext>
                        </a:extLst>
                      </p:cNvPr>
                      <p:cNvPicPr/>
                      <p:nvPr/>
                    </p:nvPicPr>
                    <p:blipFill>
                      <a:blip r:embed="rId4"/>
                      <a:stretch>
                        <a:fillRect/>
                      </a:stretch>
                    </p:blipFill>
                    <p:spPr>
                      <a:xfrm>
                        <a:off x="912794" y="37303"/>
                        <a:ext cx="4714386" cy="6783390"/>
                      </a:xfrm>
                      <a:prstGeom prst="rect">
                        <a:avLst/>
                      </a:prstGeom>
                    </p:spPr>
                  </p:pic>
                </p:oleObj>
              </mc:Fallback>
            </mc:AlternateContent>
          </a:graphicData>
        </a:graphic>
      </p:graphicFrame>
      <p:pic>
        <p:nvPicPr>
          <p:cNvPr id="5" name="Picture 4" descr="A collage of hands and hands on a wall&#10;&#10;Description automatically generated">
            <a:extLst>
              <a:ext uri="{FF2B5EF4-FFF2-40B4-BE49-F238E27FC236}">
                <a16:creationId xmlns:a16="http://schemas.microsoft.com/office/drawing/2014/main" id="{67B3A3DD-D1E3-492C-9B46-C917C284D906}"/>
              </a:ext>
            </a:extLst>
          </p:cNvPr>
          <p:cNvPicPr>
            <a:picLocks noChangeAspect="1"/>
          </p:cNvPicPr>
          <p:nvPr/>
        </p:nvPicPr>
        <p:blipFill>
          <a:blip r:embed="rId5"/>
          <a:stretch>
            <a:fillRect/>
          </a:stretch>
        </p:blipFill>
        <p:spPr>
          <a:xfrm>
            <a:off x="6096000" y="185736"/>
            <a:ext cx="5553075" cy="6486525"/>
          </a:xfrm>
          <a:prstGeom prst="rect">
            <a:avLst/>
          </a:prstGeom>
        </p:spPr>
      </p:pic>
    </p:spTree>
    <p:extLst>
      <p:ext uri="{BB962C8B-B14F-4D97-AF65-F5344CB8AC3E}">
        <p14:creationId xmlns:p14="http://schemas.microsoft.com/office/powerpoint/2010/main" val="3620811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2D8CD66-6E34-4232-868C-F61EC84AFC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BA1EDB24-D25E-4498-9742-07355DA2B1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E5C3020-0F81-4919-9D1F-B6ED9A8353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83ECD783-8E88-4D10-99BD-C579F0CA2A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9EDE005-2618-4634-B693-DAB7F60138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4252634-CD2F-416D-80D4-1C184472B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8" name="Content Placeholder 7" descr="A text on a white background&#10;&#10;Description automatically generated">
            <a:extLst>
              <a:ext uri="{FF2B5EF4-FFF2-40B4-BE49-F238E27FC236}">
                <a16:creationId xmlns:a16="http://schemas.microsoft.com/office/drawing/2014/main" id="{09F7D4FA-2A07-03A4-828D-799169A10D2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444"/>
          <a:stretch/>
        </p:blipFill>
        <p:spPr>
          <a:xfrm>
            <a:off x="281354" y="158260"/>
            <a:ext cx="11629292" cy="6541478"/>
          </a:xfrm>
          <a:prstGeom prst="rect">
            <a:avLst/>
          </a:prstGeom>
        </p:spPr>
      </p:pic>
    </p:spTree>
    <p:extLst>
      <p:ext uri="{BB962C8B-B14F-4D97-AF65-F5344CB8AC3E}">
        <p14:creationId xmlns:p14="http://schemas.microsoft.com/office/powerpoint/2010/main" val="405243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6" name="Content Placeholder 5" descr="A collage of hands with white arrows&#10;&#10;Description automatically generated">
            <a:extLst>
              <a:ext uri="{FF2B5EF4-FFF2-40B4-BE49-F238E27FC236}">
                <a16:creationId xmlns:a16="http://schemas.microsoft.com/office/drawing/2014/main" id="{1E626810-4536-4431-CA41-EAAC5921074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1807051" y="132202"/>
            <a:ext cx="7777624" cy="6576982"/>
          </a:xfrm>
          <a:prstGeom prst="rect">
            <a:avLst/>
          </a:prstGeom>
        </p:spPr>
      </p:pic>
      <p:pic>
        <p:nvPicPr>
          <p:cNvPr id="5" name="Content Placeholder 4" descr="A collage of a person holding a bag of crepe&#10;&#10;Description automatically generated">
            <a:extLst>
              <a:ext uri="{FF2B5EF4-FFF2-40B4-BE49-F238E27FC236}">
                <a16:creationId xmlns:a16="http://schemas.microsoft.com/office/drawing/2014/main" id="{78B20F7D-95B9-24E3-370D-4DC60E1D94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910" y="132202"/>
            <a:ext cx="1132300" cy="6576982"/>
          </a:xfrm>
          <a:prstGeom prst="rect">
            <a:avLst/>
          </a:prstGeom>
        </p:spPr>
      </p:pic>
      <p:pic>
        <p:nvPicPr>
          <p:cNvPr id="7" name="Picture 6" descr="A hand holding a finger&#10;&#10;Description automatically generated">
            <a:extLst>
              <a:ext uri="{FF2B5EF4-FFF2-40B4-BE49-F238E27FC236}">
                <a16:creationId xmlns:a16="http://schemas.microsoft.com/office/drawing/2014/main" id="{667EA0C3-EE02-E578-CECA-BA23DB8FBD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48517" y="132201"/>
            <a:ext cx="1932574" cy="6576981"/>
          </a:xfrm>
          <a:prstGeom prst="rect">
            <a:avLst/>
          </a:prstGeom>
        </p:spPr>
      </p:pic>
    </p:spTree>
    <p:extLst>
      <p:ext uri="{BB962C8B-B14F-4D97-AF65-F5344CB8AC3E}">
        <p14:creationId xmlns:p14="http://schemas.microsoft.com/office/powerpoint/2010/main" val="197203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screenshot of a computer&#10;&#10;Description automatically generated">
            <a:extLst>
              <a:ext uri="{FF2B5EF4-FFF2-40B4-BE49-F238E27FC236}">
                <a16:creationId xmlns:a16="http://schemas.microsoft.com/office/drawing/2014/main" id="{442ABEAC-C8E8-DF65-9184-10A188AAE0D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36617" y="0"/>
            <a:ext cx="9718766" cy="6858000"/>
          </a:xfrm>
        </p:spPr>
      </p:pic>
    </p:spTree>
    <p:extLst>
      <p:ext uri="{BB962C8B-B14F-4D97-AF65-F5344CB8AC3E}">
        <p14:creationId xmlns:p14="http://schemas.microsoft.com/office/powerpoint/2010/main" val="3246173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document&#10;&#10;Description automatically generated">
            <a:extLst>
              <a:ext uri="{FF2B5EF4-FFF2-40B4-BE49-F238E27FC236}">
                <a16:creationId xmlns:a16="http://schemas.microsoft.com/office/drawing/2014/main" id="{78E154A4-B9CE-350D-0486-6CAB7B75743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41196" y="0"/>
            <a:ext cx="9709608" cy="6858000"/>
          </a:xfrm>
        </p:spPr>
      </p:pic>
    </p:spTree>
    <p:extLst>
      <p:ext uri="{BB962C8B-B14F-4D97-AF65-F5344CB8AC3E}">
        <p14:creationId xmlns:p14="http://schemas.microsoft.com/office/powerpoint/2010/main" val="19166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hart of body proportions&#10;&#10;Description automatically generated with medium confidence">
            <a:extLst>
              <a:ext uri="{FF2B5EF4-FFF2-40B4-BE49-F238E27FC236}">
                <a16:creationId xmlns:a16="http://schemas.microsoft.com/office/drawing/2014/main" id="{71722B0D-1B07-ACF2-9FF5-CD0AE5C8FB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3545" y="0"/>
            <a:ext cx="8104909" cy="6858000"/>
          </a:xfrm>
          <a:prstGeom prst="rect">
            <a:avLst/>
          </a:prstGeom>
        </p:spPr>
      </p:pic>
    </p:spTree>
    <p:extLst>
      <p:ext uri="{BB962C8B-B14F-4D97-AF65-F5344CB8AC3E}">
        <p14:creationId xmlns:p14="http://schemas.microsoft.com/office/powerpoint/2010/main" val="345644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hart of a climbing chart&#10;&#10;Description automatically generated with medium confidence">
            <a:extLst>
              <a:ext uri="{FF2B5EF4-FFF2-40B4-BE49-F238E27FC236}">
                <a16:creationId xmlns:a16="http://schemas.microsoft.com/office/drawing/2014/main" id="{C7B24659-FF45-6EF6-EF88-900B278783F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7542" y="0"/>
            <a:ext cx="8056915" cy="6861189"/>
          </a:xfrm>
        </p:spPr>
      </p:pic>
    </p:spTree>
    <p:extLst>
      <p:ext uri="{BB962C8B-B14F-4D97-AF65-F5344CB8AC3E}">
        <p14:creationId xmlns:p14="http://schemas.microsoft.com/office/powerpoint/2010/main" val="360461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document&#10;&#10;Description automatically generated">
            <a:extLst>
              <a:ext uri="{FF2B5EF4-FFF2-40B4-BE49-F238E27FC236}">
                <a16:creationId xmlns:a16="http://schemas.microsoft.com/office/drawing/2014/main" id="{78E154A4-B9CE-350D-0486-6CAB7B75743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41196" y="0"/>
            <a:ext cx="9709608" cy="6858000"/>
          </a:xfrm>
        </p:spPr>
      </p:pic>
    </p:spTree>
    <p:extLst>
      <p:ext uri="{BB962C8B-B14F-4D97-AF65-F5344CB8AC3E}">
        <p14:creationId xmlns:p14="http://schemas.microsoft.com/office/powerpoint/2010/main" val="2536694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erson climbing a rock wall&#10;&#10;Description automatically generated">
            <a:extLst>
              <a:ext uri="{FF2B5EF4-FFF2-40B4-BE49-F238E27FC236}">
                <a16:creationId xmlns:a16="http://schemas.microsoft.com/office/drawing/2014/main" id="{5E225A19-BAB6-698E-2717-E886286DBC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37121"/>
            <a:ext cx="12192000" cy="4783758"/>
          </a:xfrm>
          <a:prstGeom prst="rect">
            <a:avLst/>
          </a:prstGeom>
        </p:spPr>
      </p:pic>
    </p:spTree>
    <p:extLst>
      <p:ext uri="{BB962C8B-B14F-4D97-AF65-F5344CB8AC3E}">
        <p14:creationId xmlns:p14="http://schemas.microsoft.com/office/powerpoint/2010/main" val="220888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7562C-5843-582F-1E2E-60BE66D14041}"/>
              </a:ext>
            </a:extLst>
          </p:cNvPr>
          <p:cNvSpPr>
            <a:spLocks noGrp="1"/>
          </p:cNvSpPr>
          <p:nvPr>
            <p:ph type="title"/>
          </p:nvPr>
        </p:nvSpPr>
        <p:spPr/>
        <p:txBody>
          <a:bodyPr/>
          <a:lstStyle/>
          <a:p>
            <a:endParaRPr lang="en-GB"/>
          </a:p>
        </p:txBody>
      </p:sp>
      <p:pic>
        <p:nvPicPr>
          <p:cNvPr id="9" name="Content Placeholder 8" descr="A person and person climbing on a rock wall&#10;&#10;Description automatically generated">
            <a:extLst>
              <a:ext uri="{FF2B5EF4-FFF2-40B4-BE49-F238E27FC236}">
                <a16:creationId xmlns:a16="http://schemas.microsoft.com/office/drawing/2014/main" id="{91F15198-C082-8EFD-F070-9C8A175EB9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7324" y="0"/>
            <a:ext cx="5353251" cy="6858000"/>
          </a:xfrm>
        </p:spPr>
      </p:pic>
      <p:pic>
        <p:nvPicPr>
          <p:cNvPr id="11" name="Picture 10" descr="A screenshot of a diagram&#10;&#10;Description automatically generated">
            <a:extLst>
              <a:ext uri="{FF2B5EF4-FFF2-40B4-BE49-F238E27FC236}">
                <a16:creationId xmlns:a16="http://schemas.microsoft.com/office/drawing/2014/main" id="{D0CCFEBB-25E7-929D-4094-9CE41F1660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62218" y="0"/>
            <a:ext cx="4657359" cy="6858000"/>
          </a:xfrm>
          <a:prstGeom prst="rect">
            <a:avLst/>
          </a:prstGeom>
        </p:spPr>
      </p:pic>
    </p:spTree>
    <p:extLst>
      <p:ext uri="{BB962C8B-B14F-4D97-AF65-F5344CB8AC3E}">
        <p14:creationId xmlns:p14="http://schemas.microsoft.com/office/powerpoint/2010/main" val="47345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500" fill="hold"/>
                                        <p:tgtEl>
                                          <p:spTgt spid="11"/>
                                        </p:tgtEl>
                                        <p:attrNameLst>
                                          <p:attrName>ppt_w</p:attrName>
                                        </p:attrNameLst>
                                      </p:cBhvr>
                                      <p:tavLst>
                                        <p:tav tm="0">
                                          <p:val>
                                            <p:fltVal val="0"/>
                                          </p:val>
                                        </p:tav>
                                        <p:tav tm="100000">
                                          <p:val>
                                            <p:strVal val="#ppt_w"/>
                                          </p:val>
                                        </p:tav>
                                      </p:tavLst>
                                    </p:anim>
                                    <p:anim calcmode="lin" valueType="num">
                                      <p:cBhvr>
                                        <p:cTn id="15" dur="500" fill="hold"/>
                                        <p:tgtEl>
                                          <p:spTgt spid="11"/>
                                        </p:tgtEl>
                                        <p:attrNameLst>
                                          <p:attrName>ppt_h</p:attrName>
                                        </p:attrNameLst>
                                      </p:cBhvr>
                                      <p:tavLst>
                                        <p:tav tm="0">
                                          <p:val>
                                            <p:fltVal val="0"/>
                                          </p:val>
                                        </p:tav>
                                        <p:tav tm="100000">
                                          <p:val>
                                            <p:strVal val="#ppt_h"/>
                                          </p:val>
                                        </p:tav>
                                      </p:tavLst>
                                    </p:anim>
                                    <p:animEffect transition="in" filter="fade">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climbing a rock wall&#10;&#10;Description automatically generated">
            <a:extLst>
              <a:ext uri="{FF2B5EF4-FFF2-40B4-BE49-F238E27FC236}">
                <a16:creationId xmlns:a16="http://schemas.microsoft.com/office/drawing/2014/main" id="{880E168D-A3C6-C2E5-DD86-C3ABE523E6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6597" y="183915"/>
            <a:ext cx="4067244" cy="6454810"/>
          </a:xfrm>
          <a:prstGeom prst="rect">
            <a:avLst/>
          </a:prstGeom>
        </p:spPr>
      </p:pic>
      <p:pic>
        <p:nvPicPr>
          <p:cNvPr id="6" name="Picture 5" descr="A person climbing a rock wall&#10;&#10;Description automatically generated">
            <a:extLst>
              <a:ext uri="{FF2B5EF4-FFF2-40B4-BE49-F238E27FC236}">
                <a16:creationId xmlns:a16="http://schemas.microsoft.com/office/drawing/2014/main" id="{34301F5F-D488-DDC9-F81C-581353C0E3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184" y="183915"/>
            <a:ext cx="4021219" cy="6454811"/>
          </a:xfrm>
          <a:prstGeom prst="rect">
            <a:avLst/>
          </a:prstGeom>
        </p:spPr>
      </p:pic>
      <p:pic>
        <p:nvPicPr>
          <p:cNvPr id="15" name="Picture 14" descr="A person climbing a rock wall&#10;&#10;Description automatically generated">
            <a:extLst>
              <a:ext uri="{FF2B5EF4-FFF2-40B4-BE49-F238E27FC236}">
                <a16:creationId xmlns:a16="http://schemas.microsoft.com/office/drawing/2014/main" id="{4CD625FD-0A21-A5BC-A6FA-25A30B60DC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52851" y="183914"/>
            <a:ext cx="2886297" cy="6454811"/>
          </a:xfrm>
          <a:prstGeom prst="rect">
            <a:avLst/>
          </a:prstGeom>
        </p:spPr>
      </p:pic>
    </p:spTree>
    <p:extLst>
      <p:ext uri="{BB962C8B-B14F-4D97-AF65-F5344CB8AC3E}">
        <p14:creationId xmlns:p14="http://schemas.microsoft.com/office/powerpoint/2010/main" val="378028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2000"/>
                                        <p:tgtEl>
                                          <p:spTgt spid="15"/>
                                        </p:tgtEl>
                                      </p:cBhvr>
                                    </p:animEffect>
                                    <p:anim calcmode="lin" valueType="num">
                                      <p:cBhvr>
                                        <p:cTn id="22" dur="2000" fill="hold"/>
                                        <p:tgtEl>
                                          <p:spTgt spid="15"/>
                                        </p:tgtEl>
                                        <p:attrNameLst>
                                          <p:attrName>ppt_w</p:attrName>
                                        </p:attrNameLst>
                                      </p:cBhvr>
                                      <p:tavLst>
                                        <p:tav tm="0" fmla="#ppt_w*sin(2.5*pi*$)">
                                          <p:val>
                                            <p:fltVal val="0"/>
                                          </p:val>
                                        </p:tav>
                                        <p:tav tm="100000">
                                          <p:val>
                                            <p:fltVal val="1"/>
                                          </p:val>
                                        </p:tav>
                                      </p:tavLst>
                                    </p:anim>
                                    <p:anim calcmode="lin" valueType="num">
                                      <p:cBhvr>
                                        <p:cTn id="23" dur="2000" fill="hold"/>
                                        <p:tgtEl>
                                          <p:spTgt spid="1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5">
            <a:extLst>
              <a:ext uri="{FF2B5EF4-FFF2-40B4-BE49-F238E27FC236}">
                <a16:creationId xmlns:a16="http://schemas.microsoft.com/office/drawing/2014/main" id="{76F4FF66-8C6C-3BDD-82D1-145DB1B9F1F9}"/>
              </a:ext>
            </a:extLst>
          </p:cNvPr>
          <p:cNvGraphicFramePr>
            <a:graphicFrameLocks noChangeAspect="1"/>
          </p:cNvGraphicFramePr>
          <p:nvPr>
            <p:extLst>
              <p:ext uri="{D42A27DB-BD31-4B8C-83A1-F6EECF244321}">
                <p14:modId xmlns:p14="http://schemas.microsoft.com/office/powerpoint/2010/main" val="817245331"/>
              </p:ext>
            </p:extLst>
          </p:nvPr>
        </p:nvGraphicFramePr>
        <p:xfrm>
          <a:off x="537677" y="0"/>
          <a:ext cx="5155894" cy="6963618"/>
        </p:xfrm>
        <a:graphic>
          <a:graphicData uri="http://schemas.openxmlformats.org/presentationml/2006/ole">
            <mc:AlternateContent xmlns:mc="http://schemas.openxmlformats.org/markup-compatibility/2006">
              <mc:Choice xmlns:v="urn:schemas-microsoft-com:vml" Requires="v">
                <p:oleObj name="Document" r:id="rId3" imgW="5730132" imgH="7741153" progId="Word.Document.12">
                  <p:embed/>
                </p:oleObj>
              </mc:Choice>
              <mc:Fallback>
                <p:oleObj name="Document" r:id="rId3" imgW="5730132" imgH="7741153" progId="Word.Document.12">
                  <p:embed/>
                  <p:pic>
                    <p:nvPicPr>
                      <p:cNvPr id="6" name="Object 5">
                        <a:extLst>
                          <a:ext uri="{FF2B5EF4-FFF2-40B4-BE49-F238E27FC236}">
                            <a16:creationId xmlns:a16="http://schemas.microsoft.com/office/drawing/2014/main" id="{76F4FF66-8C6C-3BDD-82D1-145DB1B9F1F9}"/>
                          </a:ext>
                        </a:extLst>
                      </p:cNvPr>
                      <p:cNvPicPr/>
                      <p:nvPr/>
                    </p:nvPicPr>
                    <p:blipFill>
                      <a:blip r:embed="rId4"/>
                      <a:stretch>
                        <a:fillRect/>
                      </a:stretch>
                    </p:blipFill>
                    <p:spPr>
                      <a:xfrm>
                        <a:off x="537677" y="0"/>
                        <a:ext cx="5155894" cy="6963618"/>
                      </a:xfrm>
                      <a:prstGeom prst="rect">
                        <a:avLst/>
                      </a:prstGeom>
                    </p:spPr>
                  </p:pic>
                </p:oleObj>
              </mc:Fallback>
            </mc:AlternateContent>
          </a:graphicData>
        </a:graphic>
      </p:graphicFrame>
      <p:pic>
        <p:nvPicPr>
          <p:cNvPr id="4" name="Picture 3">
            <a:extLst>
              <a:ext uri="{FF2B5EF4-FFF2-40B4-BE49-F238E27FC236}">
                <a16:creationId xmlns:a16="http://schemas.microsoft.com/office/drawing/2014/main" id="{D698F951-B2DF-2EB6-8889-755C3BB74CE2}"/>
              </a:ext>
            </a:extLst>
          </p:cNvPr>
          <p:cNvPicPr>
            <a:picLocks noChangeAspect="1"/>
          </p:cNvPicPr>
          <p:nvPr/>
        </p:nvPicPr>
        <p:blipFill>
          <a:blip r:embed="rId5"/>
          <a:stretch>
            <a:fillRect/>
          </a:stretch>
        </p:blipFill>
        <p:spPr>
          <a:xfrm>
            <a:off x="6498430" y="0"/>
            <a:ext cx="5078146" cy="6858000"/>
          </a:xfrm>
          <a:prstGeom prst="rect">
            <a:avLst/>
          </a:prstGeom>
        </p:spPr>
      </p:pic>
    </p:spTree>
    <p:extLst>
      <p:ext uri="{BB962C8B-B14F-4D97-AF65-F5344CB8AC3E}">
        <p14:creationId xmlns:p14="http://schemas.microsoft.com/office/powerpoint/2010/main" val="2220180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B3391558-1B0F-0581-EF45-896BC38FB46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39560" y="0"/>
            <a:ext cx="9712879" cy="6858000"/>
          </a:xfrm>
        </p:spPr>
      </p:pic>
    </p:spTree>
    <p:extLst>
      <p:ext uri="{BB962C8B-B14F-4D97-AF65-F5344CB8AC3E}">
        <p14:creationId xmlns:p14="http://schemas.microsoft.com/office/powerpoint/2010/main" val="190590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computer screen&#10;&#10;Description automatically generated">
            <a:extLst>
              <a:ext uri="{FF2B5EF4-FFF2-40B4-BE49-F238E27FC236}">
                <a16:creationId xmlns:a16="http://schemas.microsoft.com/office/drawing/2014/main" id="{2FB7BF97-495C-7941-5F6A-303C03C9C7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24046" y="0"/>
            <a:ext cx="9743908" cy="6856824"/>
          </a:xfrm>
        </p:spPr>
      </p:pic>
    </p:spTree>
    <p:extLst>
      <p:ext uri="{BB962C8B-B14F-4D97-AF65-F5344CB8AC3E}">
        <p14:creationId xmlns:p14="http://schemas.microsoft.com/office/powerpoint/2010/main" val="229813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climbing a rock wall&#10;&#10;Description automatically generated">
            <a:extLst>
              <a:ext uri="{FF2B5EF4-FFF2-40B4-BE49-F238E27FC236}">
                <a16:creationId xmlns:a16="http://schemas.microsoft.com/office/drawing/2014/main" id="{7762A8AE-C0FA-3C13-5E09-6E974418993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2884" y="181985"/>
            <a:ext cx="4461137" cy="6185057"/>
          </a:xfrm>
        </p:spPr>
      </p:pic>
      <p:pic>
        <p:nvPicPr>
          <p:cNvPr id="7" name="Picture 6" descr="A person climbing a rock wall&#10;&#10;Description automatically generated">
            <a:extLst>
              <a:ext uri="{FF2B5EF4-FFF2-40B4-BE49-F238E27FC236}">
                <a16:creationId xmlns:a16="http://schemas.microsoft.com/office/drawing/2014/main" id="{21CAB685-AD0D-7CD1-8747-1065BDA472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7980" y="160606"/>
            <a:ext cx="5001812" cy="6206436"/>
          </a:xfrm>
          <a:prstGeom prst="rect">
            <a:avLst/>
          </a:prstGeom>
        </p:spPr>
      </p:pic>
    </p:spTree>
    <p:extLst>
      <p:ext uri="{BB962C8B-B14F-4D97-AF65-F5344CB8AC3E}">
        <p14:creationId xmlns:p14="http://schemas.microsoft.com/office/powerpoint/2010/main" val="172335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ck climbing wall with many different colored objects&#10;&#10;Description automatically generated">
            <a:extLst>
              <a:ext uri="{FF2B5EF4-FFF2-40B4-BE49-F238E27FC236}">
                <a16:creationId xmlns:a16="http://schemas.microsoft.com/office/drawing/2014/main" id="{A1412123-DA82-FE0A-6E1F-85313F619A7A}"/>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t="12110"/>
          <a:stretch/>
        </p:blipFill>
        <p:spPr>
          <a:xfrm>
            <a:off x="-3175" y="10"/>
            <a:ext cx="12192000" cy="6857990"/>
          </a:xfrm>
          <a:prstGeom prst="rect">
            <a:avLst/>
          </a:prstGeom>
        </p:spPr>
      </p:pic>
      <p:sp>
        <p:nvSpPr>
          <p:cNvPr id="2" name="Title 1">
            <a:extLst>
              <a:ext uri="{FF2B5EF4-FFF2-40B4-BE49-F238E27FC236}">
                <a16:creationId xmlns:a16="http://schemas.microsoft.com/office/drawing/2014/main" id="{208CEEDA-3D18-9006-D2AC-5F1FA94A0494}"/>
              </a:ext>
            </a:extLst>
          </p:cNvPr>
          <p:cNvSpPr>
            <a:spLocks noGrp="1"/>
          </p:cNvSpPr>
          <p:nvPr>
            <p:ph type="title"/>
          </p:nvPr>
        </p:nvSpPr>
        <p:spPr>
          <a:xfrm>
            <a:off x="684212" y="685799"/>
            <a:ext cx="8001000" cy="2971801"/>
          </a:xfrm>
        </p:spPr>
        <p:txBody>
          <a:bodyPr vert="horz" lIns="91440" tIns="45720" rIns="91440" bIns="45720" rtlCol="0" anchor="b">
            <a:normAutofit/>
          </a:bodyPr>
          <a:lstStyle/>
          <a:p>
            <a:r>
              <a:rPr lang="en-US" sz="4800"/>
              <a:t>Concluding thoughts</a:t>
            </a:r>
          </a:p>
        </p:txBody>
      </p:sp>
    </p:spTree>
    <p:extLst>
      <p:ext uri="{BB962C8B-B14F-4D97-AF65-F5344CB8AC3E}">
        <p14:creationId xmlns:p14="http://schemas.microsoft.com/office/powerpoint/2010/main" val="2617450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EEDA-3D18-9006-D2AC-5F1FA94A0494}"/>
              </a:ext>
            </a:extLst>
          </p:cNvPr>
          <p:cNvSpPr>
            <a:spLocks noGrp="1"/>
          </p:cNvSpPr>
          <p:nvPr>
            <p:ph type="title"/>
          </p:nvPr>
        </p:nvSpPr>
        <p:spPr>
          <a:xfrm>
            <a:off x="473136" y="398985"/>
            <a:ext cx="9552558" cy="426515"/>
          </a:xfrm>
        </p:spPr>
        <p:txBody>
          <a:bodyPr vert="horz" lIns="91440" tIns="45720" rIns="91440" bIns="45720" rtlCol="0" anchor="b">
            <a:noAutofit/>
          </a:bodyPr>
          <a:lstStyle/>
          <a:p>
            <a:r>
              <a:rPr lang="en-US" sz="1800" dirty="0"/>
              <a:t>References</a:t>
            </a:r>
          </a:p>
        </p:txBody>
      </p:sp>
      <p:sp>
        <p:nvSpPr>
          <p:cNvPr id="5" name="TextBox 4">
            <a:extLst>
              <a:ext uri="{FF2B5EF4-FFF2-40B4-BE49-F238E27FC236}">
                <a16:creationId xmlns:a16="http://schemas.microsoft.com/office/drawing/2014/main" id="{7C97B8F1-0E75-8765-2C34-56869A6BA6E4}"/>
              </a:ext>
            </a:extLst>
          </p:cNvPr>
          <p:cNvSpPr txBox="1"/>
          <p:nvPr/>
        </p:nvSpPr>
        <p:spPr>
          <a:xfrm>
            <a:off x="101601" y="1009318"/>
            <a:ext cx="11938000" cy="5449697"/>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Bandura, A. (1977) </a:t>
            </a:r>
            <a:r>
              <a:rPr lang="en-GB" sz="1800" i="1" dirty="0">
                <a:effectLst/>
                <a:latin typeface="Times New Roman" panose="02020603050405020304" pitchFamily="18" charset="0"/>
                <a:ea typeface="Times New Roman" panose="02020603050405020304" pitchFamily="18" charset="0"/>
              </a:rPr>
              <a:t>Social Learning theory</a:t>
            </a:r>
            <a:r>
              <a:rPr lang="en-GB" sz="1800" dirty="0">
                <a:effectLst/>
                <a:latin typeface="Times New Roman" panose="02020603050405020304" pitchFamily="18" charset="0"/>
                <a:ea typeface="Times New Roman" panose="02020603050405020304" pitchFamily="18" charset="0"/>
              </a:rPr>
              <a:t>. Englewood Cliffs, </a:t>
            </a:r>
            <a:r>
              <a:rPr lang="en-GB" sz="1800" dirty="0" err="1">
                <a:effectLst/>
                <a:latin typeface="Times New Roman" panose="02020603050405020304" pitchFamily="18" charset="0"/>
                <a:ea typeface="Times New Roman" panose="02020603050405020304" pitchFamily="18" charset="0"/>
              </a:rPr>
              <a:t>N.J</a:t>
            </a:r>
            <a:r>
              <a:rPr lang="en-GB" sz="1800" dirty="0">
                <a:effectLst/>
                <a:latin typeface="Times New Roman" panose="02020603050405020304" pitchFamily="18" charset="0"/>
                <a:ea typeface="Times New Roman" panose="02020603050405020304" pitchFamily="18" charset="0"/>
              </a:rPr>
              <a:t>: Prentice-Hall. </a:t>
            </a:r>
          </a:p>
          <a:p>
            <a:r>
              <a:rPr lang="en-GB" sz="1800" dirty="0">
                <a:effectLst/>
                <a:latin typeface="Times New Roman" panose="02020603050405020304" pitchFamily="18" charset="0"/>
                <a:ea typeface="Times New Roman" panose="02020603050405020304" pitchFamily="18" charset="0"/>
              </a:rPr>
              <a:t>By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(2024) </a:t>
            </a:r>
            <a:r>
              <a:rPr lang="en-GB" sz="1800" i="1" dirty="0">
                <a:effectLst/>
                <a:latin typeface="Times New Roman" panose="02020603050405020304" pitchFamily="18" charset="0"/>
                <a:ea typeface="Times New Roman" panose="02020603050405020304" pitchFamily="18" charset="0"/>
              </a:rPr>
              <a:t>Maslow’s hierarchy of needs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Simply Psychology</a:t>
            </a:r>
            <a:r>
              <a:rPr lang="en-GB" sz="1800" dirty="0">
                <a:effectLst/>
                <a:latin typeface="Times New Roman" panose="02020603050405020304" pitchFamily="18" charset="0"/>
                <a:ea typeface="Times New Roman" panose="02020603050405020304" pitchFamily="18" charset="0"/>
              </a:rPr>
              <a:t>. Available at: https://www.simplypsychology.org/maslow.html (Accessed: 12 March 2024). </a:t>
            </a: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Cassidy, T., Jones,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R.L</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and Potrac, P. (2008)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Understanding sports coaching</a:t>
            </a:r>
            <a:r>
              <a:rPr lang="en-GB" sz="1800" i="1"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the social, cultural and pedagogical foundations of coaching practice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2nd ed. Milton Park, Abingdon, Oxon</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Routledge.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Collins, S.L.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‘Transforming Perspectives through Virtual Exchange: A US-</a:t>
            </a:r>
            <a:r>
              <a:rPr lang="en-GB" sz="1800" dirty="0" err="1">
                <a:effectLst/>
                <a:latin typeface="Times New Roman" panose="02020603050405020304" pitchFamily="18" charset="0"/>
                <a:ea typeface="Times New Roman" panose="02020603050405020304" pitchFamily="18" charset="0"/>
              </a:rPr>
              <a:t>egypt</a:t>
            </a:r>
            <a:r>
              <a:rPr lang="en-GB" sz="1800" dirty="0">
                <a:effectLst/>
                <a:latin typeface="Times New Roman" panose="02020603050405020304" pitchFamily="18" charset="0"/>
                <a:ea typeface="Times New Roman" panose="02020603050405020304" pitchFamily="18" charset="0"/>
              </a:rPr>
              <a:t> partnership part 2’, </a:t>
            </a:r>
            <a:r>
              <a:rPr lang="en-GB" sz="1800" i="1" dirty="0">
                <a:effectLst/>
                <a:latin typeface="Times New Roman" panose="02020603050405020304" pitchFamily="18" charset="0"/>
                <a:ea typeface="Times New Roman" panose="02020603050405020304" pitchFamily="18" charset="0"/>
              </a:rPr>
              <a:t>Frontiers in Public Health</a:t>
            </a:r>
            <a:r>
              <a:rPr lang="en-GB" sz="1800" dirty="0">
                <a:effectLst/>
                <a:latin typeface="Times New Roman" panose="02020603050405020304" pitchFamily="18" charset="0"/>
                <a:ea typeface="Times New Roman" panose="02020603050405020304" pitchFamily="18" charset="0"/>
              </a:rPr>
              <a:t>, 10. doi:10.3389/fpubh.2022.880638. </a:t>
            </a:r>
          </a:p>
          <a:p>
            <a:r>
              <a:rPr lang="en-GB" sz="1800" dirty="0">
                <a:effectLst/>
                <a:latin typeface="Times New Roman" panose="02020603050405020304" pitchFamily="18" charset="0"/>
                <a:ea typeface="Times New Roman" panose="02020603050405020304" pitchFamily="18" charset="0"/>
              </a:rPr>
              <a:t>Deci, </a:t>
            </a:r>
            <a:r>
              <a:rPr lang="en-GB" sz="1800" dirty="0" err="1">
                <a:effectLst/>
                <a:latin typeface="Times New Roman" panose="02020603050405020304" pitchFamily="18" charset="0"/>
                <a:ea typeface="Times New Roman" panose="02020603050405020304" pitchFamily="18" charset="0"/>
              </a:rPr>
              <a:t>E.L</a:t>
            </a:r>
            <a:r>
              <a:rPr lang="en-GB" sz="1800" dirty="0">
                <a:effectLst/>
                <a:latin typeface="Times New Roman" panose="02020603050405020304" pitchFamily="18" charset="0"/>
                <a:ea typeface="Times New Roman" panose="02020603050405020304" pitchFamily="18" charset="0"/>
              </a:rPr>
              <a:t>. and Ryan, </a:t>
            </a:r>
            <a:r>
              <a:rPr lang="en-GB" sz="1800" dirty="0" err="1">
                <a:effectLst/>
                <a:latin typeface="Times New Roman" panose="02020603050405020304" pitchFamily="18" charset="0"/>
                <a:ea typeface="Times New Roman" panose="02020603050405020304" pitchFamily="18" charset="0"/>
              </a:rPr>
              <a:t>R.M</a:t>
            </a:r>
            <a:r>
              <a:rPr lang="en-GB" sz="1800" dirty="0">
                <a:effectLst/>
                <a:latin typeface="Times New Roman" panose="02020603050405020304" pitchFamily="18" charset="0"/>
                <a:ea typeface="Times New Roman" panose="02020603050405020304" pitchFamily="18" charset="0"/>
              </a:rPr>
              <a:t>., 2008. Self-determination theory: A </a:t>
            </a:r>
            <a:r>
              <a:rPr lang="en-GB" sz="1800" dirty="0" err="1">
                <a:effectLst/>
                <a:latin typeface="Times New Roman" panose="02020603050405020304" pitchFamily="18" charset="0"/>
                <a:ea typeface="Times New Roman" panose="02020603050405020304" pitchFamily="18" charset="0"/>
              </a:rPr>
              <a:t>macrotheory</a:t>
            </a:r>
            <a:r>
              <a:rPr lang="en-GB" sz="1800" dirty="0">
                <a:effectLst/>
                <a:latin typeface="Times New Roman" panose="02020603050405020304" pitchFamily="18" charset="0"/>
                <a:ea typeface="Times New Roman" panose="02020603050405020304" pitchFamily="18" charset="0"/>
              </a:rPr>
              <a:t> of human motivation, development, and health. </a:t>
            </a:r>
            <a:r>
              <a:rPr lang="en-GB" sz="1800" i="1" dirty="0">
                <a:effectLst/>
                <a:latin typeface="Times New Roman" panose="02020603050405020304" pitchFamily="18" charset="0"/>
                <a:ea typeface="Times New Roman" panose="02020603050405020304" pitchFamily="18" charset="0"/>
              </a:rPr>
              <a:t>Canadian psychology/</a:t>
            </a:r>
            <a:r>
              <a:rPr lang="en-GB" sz="1800" i="1" dirty="0" err="1">
                <a:effectLst/>
                <a:latin typeface="Times New Roman" panose="02020603050405020304" pitchFamily="18" charset="0"/>
                <a:ea typeface="Times New Roman" panose="02020603050405020304" pitchFamily="18" charset="0"/>
              </a:rPr>
              <a:t>Psychologie</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canadienne</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49</a:t>
            </a:r>
            <a:r>
              <a:rPr lang="en-GB" sz="1800" dirty="0">
                <a:effectLst/>
                <a:latin typeface="Times New Roman" panose="02020603050405020304" pitchFamily="18" charset="0"/>
                <a:ea typeface="Times New Roman" panose="02020603050405020304" pitchFamily="18" charset="0"/>
              </a:rPr>
              <a:t>(3), p.182.</a:t>
            </a:r>
          </a:p>
          <a:p>
            <a:r>
              <a:rPr lang="en-GB" sz="1800" dirty="0">
                <a:effectLst/>
                <a:latin typeface="Times New Roman" panose="02020603050405020304" pitchFamily="18" charset="0"/>
                <a:ea typeface="Times New Roman" panose="02020603050405020304" pitchFamily="18" charset="0"/>
              </a:rPr>
              <a:t>Fernández-Rivas, M. and Espada-</a:t>
            </a:r>
            <a:r>
              <a:rPr lang="en-GB" sz="1800" dirty="0" err="1">
                <a:effectLst/>
                <a:latin typeface="Times New Roman" panose="02020603050405020304" pitchFamily="18" charset="0"/>
                <a:ea typeface="Times New Roman" panose="02020603050405020304" pitchFamily="18" charset="0"/>
              </a:rPr>
              <a:t>Mateos</a:t>
            </a:r>
            <a:r>
              <a:rPr lang="en-GB" sz="1800" dirty="0">
                <a:effectLst/>
                <a:latin typeface="Times New Roman" panose="02020603050405020304" pitchFamily="18" charset="0"/>
                <a:ea typeface="Times New Roman" panose="02020603050405020304" pitchFamily="18" charset="0"/>
              </a:rPr>
              <a:t>, M. (2019) ‘The knowledge, continuing education and use of teaching styles in Physical Education Teachers’, </a:t>
            </a:r>
            <a:r>
              <a:rPr lang="en-GB" sz="1800" i="1" dirty="0">
                <a:effectLst/>
                <a:latin typeface="Times New Roman" panose="02020603050405020304" pitchFamily="18" charset="0"/>
                <a:ea typeface="Times New Roman" panose="02020603050405020304" pitchFamily="18" charset="0"/>
              </a:rPr>
              <a:t>Journal of Human Sport and Exercise</a:t>
            </a:r>
            <a:r>
              <a:rPr lang="en-GB" sz="1800" dirty="0">
                <a:effectLst/>
                <a:latin typeface="Times New Roman" panose="02020603050405020304" pitchFamily="18" charset="0"/>
                <a:ea typeface="Times New Roman" panose="02020603050405020304" pitchFamily="18" charset="0"/>
              </a:rPr>
              <a:t>, 14(1). doi:10.14198/jhse.2019.141.08. </a:t>
            </a: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Groom, Ryan., Nelson, Lee. and Potrac, P. (2016)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Learning in sports coaching</a:t>
            </a:r>
            <a:r>
              <a:rPr lang="en-GB" sz="1800" i="1"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theory and application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London</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Routledge. Available at: https://doi.org/10.4324/9781315746012.</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Howett, K. and </a:t>
            </a:r>
            <a:r>
              <a:rPr lang="en-GB" sz="1800" dirty="0" err="1">
                <a:effectLst/>
                <a:latin typeface="Times New Roman" panose="02020603050405020304" pitchFamily="18" charset="0"/>
                <a:ea typeface="Times New Roman" panose="02020603050405020304" pitchFamily="18" charset="0"/>
              </a:rPr>
              <a:t>Schirrmacher</a:t>
            </a:r>
            <a:r>
              <a:rPr lang="en-GB" sz="1800" dirty="0">
                <a:effectLst/>
                <a:latin typeface="Times New Roman" panose="02020603050405020304" pitchFamily="18" charset="0"/>
                <a:ea typeface="Times New Roman" panose="02020603050405020304" pitchFamily="18" charset="0"/>
              </a:rPr>
              <a:t>, K. (2013) </a:t>
            </a:r>
            <a:r>
              <a:rPr lang="en-GB" sz="1800" i="1" dirty="0">
                <a:effectLst/>
                <a:latin typeface="Times New Roman" panose="02020603050405020304" pitchFamily="18" charset="0"/>
                <a:ea typeface="Times New Roman" panose="02020603050405020304" pitchFamily="18" charset="0"/>
              </a:rPr>
              <a:t>Fundamentals of climbing 1: Movement coach resource ...</a:t>
            </a:r>
            <a:r>
              <a:rPr lang="en-GB" sz="1800"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FUNdamentals</a:t>
            </a:r>
            <a:r>
              <a:rPr lang="en-GB" sz="1800" i="1" dirty="0">
                <a:effectLst/>
                <a:latin typeface="Times New Roman" panose="02020603050405020304" pitchFamily="18" charset="0"/>
                <a:ea typeface="Times New Roman" panose="02020603050405020304" pitchFamily="18" charset="0"/>
              </a:rPr>
              <a:t> of Climbing 1:MOVEMENT</a:t>
            </a:r>
            <a:r>
              <a:rPr lang="en-GB" sz="1800" dirty="0">
                <a:effectLst/>
                <a:latin typeface="Times New Roman" panose="02020603050405020304" pitchFamily="18" charset="0"/>
                <a:ea typeface="Times New Roman" panose="02020603050405020304" pitchFamily="18" charset="0"/>
              </a:rPr>
              <a:t>. Available at: http://www.pro-venture.uk/wp-content/uploads/2019/04/rock-climbing-coaching-resources.pdf. </a:t>
            </a:r>
          </a:p>
          <a:p>
            <a:r>
              <a:rPr lang="en-GB" sz="1800" dirty="0">
                <a:effectLst/>
                <a:latin typeface="Times New Roman" panose="02020603050405020304" pitchFamily="18" charset="0"/>
                <a:ea typeface="Times New Roman" panose="02020603050405020304" pitchFamily="18" charset="0"/>
              </a:rPr>
              <a:t>Jeffreys, I. (2017) </a:t>
            </a:r>
            <a:r>
              <a:rPr lang="en-GB" sz="1800" i="1" dirty="0">
                <a:effectLst/>
                <a:latin typeface="Times New Roman" panose="02020603050405020304" pitchFamily="18" charset="0"/>
                <a:ea typeface="Times New Roman" panose="02020603050405020304" pitchFamily="18" charset="0"/>
              </a:rPr>
              <a:t>(PDF) ramp warm-ups: More than simply short-term preparation.</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RAMP warm-ups: more than simply short-term preparation</a:t>
            </a:r>
            <a:r>
              <a:rPr lang="en-GB" sz="1800" dirty="0">
                <a:effectLst/>
                <a:latin typeface="Times New Roman" panose="02020603050405020304" pitchFamily="18" charset="0"/>
                <a:ea typeface="Times New Roman" panose="02020603050405020304" pitchFamily="18" charset="0"/>
              </a:rPr>
              <a:t>. Available at: https://www.researchgate.net/publication/316878902_RAMP_warm-ups_more_than_simply_short-term_preparation. </a:t>
            </a:r>
          </a:p>
        </p:txBody>
      </p:sp>
    </p:spTree>
    <p:extLst>
      <p:ext uri="{BB962C8B-B14F-4D97-AF65-F5344CB8AC3E}">
        <p14:creationId xmlns:p14="http://schemas.microsoft.com/office/powerpoint/2010/main" val="20062350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21BDCA-22B4-4B11-F4C0-D51BCEA97E71}"/>
              </a:ext>
            </a:extLst>
          </p:cNvPr>
          <p:cNvSpPr>
            <a:spLocks noGrp="1"/>
          </p:cNvSpPr>
          <p:nvPr>
            <p:ph idx="1"/>
          </p:nvPr>
        </p:nvSpPr>
        <p:spPr>
          <a:xfrm>
            <a:off x="368300" y="685800"/>
            <a:ext cx="11607800" cy="5651500"/>
          </a:xfrm>
        </p:spPr>
        <p:txBody>
          <a:bodyPr>
            <a:normAutofit fontScale="92500" lnSpcReduction="20000"/>
          </a:bodyPr>
          <a:lstStyle/>
          <a:p>
            <a:pPr marL="0" indent="0">
              <a:buNone/>
            </a:pPr>
            <a:r>
              <a:rPr lang="en-GB" sz="1800" dirty="0">
                <a:solidFill>
                  <a:schemeClr val="tx1"/>
                </a:solidFill>
                <a:effectLst/>
                <a:latin typeface="Times New Roman" panose="02020603050405020304" pitchFamily="18" charset="0"/>
                <a:ea typeface="Times New Roman" panose="02020603050405020304" pitchFamily="18" charset="0"/>
              </a:rPr>
              <a:t>Kolb, D.A., Boyatzis, </a:t>
            </a:r>
            <a:r>
              <a:rPr lang="en-GB" sz="1800" dirty="0" err="1">
                <a:solidFill>
                  <a:schemeClr val="tx1"/>
                </a:solidFill>
                <a:effectLst/>
                <a:latin typeface="Times New Roman" panose="02020603050405020304" pitchFamily="18" charset="0"/>
                <a:ea typeface="Times New Roman" panose="02020603050405020304" pitchFamily="18" charset="0"/>
              </a:rPr>
              <a:t>R.E</a:t>
            </a:r>
            <a:r>
              <a:rPr lang="en-GB" sz="1800" dirty="0">
                <a:solidFill>
                  <a:schemeClr val="tx1"/>
                </a:solidFill>
                <a:effectLst/>
                <a:latin typeface="Times New Roman" panose="02020603050405020304" pitchFamily="18" charset="0"/>
                <a:ea typeface="Times New Roman" panose="02020603050405020304" pitchFamily="18" charset="0"/>
              </a:rPr>
              <a:t>. and </a:t>
            </a:r>
            <a:r>
              <a:rPr lang="en-GB" sz="1800" dirty="0" err="1">
                <a:solidFill>
                  <a:schemeClr val="tx1"/>
                </a:solidFill>
                <a:effectLst/>
                <a:latin typeface="Times New Roman" panose="02020603050405020304" pitchFamily="18" charset="0"/>
                <a:ea typeface="Times New Roman" panose="02020603050405020304" pitchFamily="18" charset="0"/>
              </a:rPr>
              <a:t>Mainemelis</a:t>
            </a:r>
            <a:r>
              <a:rPr lang="en-GB" sz="1800" dirty="0">
                <a:solidFill>
                  <a:schemeClr val="tx1"/>
                </a:solidFill>
                <a:effectLst/>
                <a:latin typeface="Times New Roman" panose="02020603050405020304" pitchFamily="18" charset="0"/>
                <a:ea typeface="Times New Roman" panose="02020603050405020304" pitchFamily="18" charset="0"/>
              </a:rPr>
              <a:t>, C. (1999) Experiential learning theory:, Experiential Learning Theory: Previous Research and New Directions. Available at: https://learningfromexperience.com/downloads/research-library/experiential-learning-theory.pdf. </a:t>
            </a:r>
          </a:p>
          <a:p>
            <a:pPr marL="0" indent="0">
              <a:buNone/>
            </a:pPr>
            <a:r>
              <a:rPr lang="en-GB" sz="1800" dirty="0" err="1">
                <a:solidFill>
                  <a:schemeClr val="tx1"/>
                </a:solidFill>
                <a:effectLst/>
                <a:latin typeface="Times New Roman" panose="02020603050405020304" pitchFamily="18" charset="0"/>
                <a:ea typeface="Times New Roman" panose="02020603050405020304" pitchFamily="18" charset="0"/>
              </a:rPr>
              <a:t>Mcleod</a:t>
            </a:r>
            <a:r>
              <a:rPr lang="en-GB" sz="1800" dirty="0">
                <a:solidFill>
                  <a:schemeClr val="tx1"/>
                </a:solidFill>
                <a:effectLst/>
                <a:latin typeface="Times New Roman" panose="02020603050405020304" pitchFamily="18" charset="0"/>
                <a:ea typeface="Times New Roman" panose="02020603050405020304" pitchFamily="18" charset="0"/>
              </a:rPr>
              <a:t>, S. (2018) </a:t>
            </a:r>
            <a:r>
              <a:rPr lang="en-GB" sz="1800" i="1" dirty="0">
                <a:solidFill>
                  <a:schemeClr val="tx1"/>
                </a:solidFill>
                <a:effectLst/>
                <a:latin typeface="Times New Roman" panose="02020603050405020304" pitchFamily="18" charset="0"/>
                <a:ea typeface="Times New Roman" panose="02020603050405020304" pitchFamily="18" charset="0"/>
              </a:rPr>
              <a:t>B.F. Skinner | Operant conditioning | simply psychology</a:t>
            </a:r>
            <a:r>
              <a:rPr lang="en-GB" sz="1800" dirty="0">
                <a:solidFill>
                  <a:schemeClr val="tx1"/>
                </a:solidFill>
                <a:effectLst/>
                <a:latin typeface="Times New Roman" panose="02020603050405020304" pitchFamily="18" charset="0"/>
                <a:ea typeface="Times New Roman" panose="02020603050405020304" pitchFamily="18" charset="0"/>
              </a:rPr>
              <a:t>, </a:t>
            </a:r>
            <a:r>
              <a:rPr lang="en-GB" sz="1800" i="1" dirty="0">
                <a:solidFill>
                  <a:schemeClr val="tx1"/>
                </a:solidFill>
                <a:effectLst/>
                <a:latin typeface="Times New Roman" panose="02020603050405020304" pitchFamily="18" charset="0"/>
                <a:ea typeface="Times New Roman" panose="02020603050405020304" pitchFamily="18" charset="0"/>
              </a:rPr>
              <a:t>Skinner - Operant Conditioning</a:t>
            </a:r>
            <a:r>
              <a:rPr lang="en-GB" sz="1800" dirty="0">
                <a:solidFill>
                  <a:schemeClr val="tx1"/>
                </a:solidFill>
                <a:effectLst/>
                <a:latin typeface="Times New Roman" panose="02020603050405020304" pitchFamily="18" charset="0"/>
                <a:ea typeface="Times New Roman" panose="02020603050405020304" pitchFamily="18" charset="0"/>
              </a:rPr>
              <a:t>. Available at: https://hello.iitk.ac.in/sites/default/files/eng122a2021/resources/skinner%20operant%20conditioning.pdf. </a:t>
            </a:r>
          </a:p>
          <a:p>
            <a:pPr marL="0" indent="0">
              <a:buNone/>
            </a:pPr>
            <a:r>
              <a:rPr lang="en-GB" sz="1800" dirty="0" err="1">
                <a:solidFill>
                  <a:schemeClr val="tx1"/>
                </a:solidFill>
                <a:effectLst/>
                <a:latin typeface="Times New Roman" panose="02020603050405020304" pitchFamily="18" charset="0"/>
                <a:ea typeface="Times New Roman" panose="02020603050405020304" pitchFamily="18" charset="0"/>
              </a:rPr>
              <a:t>Mosston</a:t>
            </a:r>
            <a:r>
              <a:rPr lang="en-GB" sz="1800" dirty="0">
                <a:solidFill>
                  <a:schemeClr val="tx1"/>
                </a:solidFill>
                <a:effectLst/>
                <a:latin typeface="Times New Roman" panose="02020603050405020304" pitchFamily="18" charset="0"/>
                <a:ea typeface="Times New Roman" panose="02020603050405020304" pitchFamily="18" charset="0"/>
              </a:rPr>
              <a:t> (no date) </a:t>
            </a:r>
            <a:r>
              <a:rPr lang="en-GB" sz="1800" i="1" dirty="0">
                <a:solidFill>
                  <a:schemeClr val="tx1"/>
                </a:solidFill>
                <a:effectLst/>
                <a:latin typeface="Times New Roman" panose="02020603050405020304" pitchFamily="18" charset="0"/>
                <a:ea typeface="Times New Roman" panose="02020603050405020304" pitchFamily="18" charset="0"/>
              </a:rPr>
              <a:t>Accepting submissions for our 2024 research grant program</a:t>
            </a:r>
            <a:r>
              <a:rPr lang="en-GB" sz="1800" dirty="0">
                <a:solidFill>
                  <a:schemeClr val="tx1"/>
                </a:solidFill>
                <a:effectLst/>
                <a:latin typeface="Times New Roman" panose="02020603050405020304" pitchFamily="18" charset="0"/>
                <a:ea typeface="Times New Roman" panose="02020603050405020304" pitchFamily="18" charset="0"/>
              </a:rPr>
              <a:t>, </a:t>
            </a:r>
            <a:r>
              <a:rPr lang="en-GB" sz="1800" i="1" dirty="0">
                <a:solidFill>
                  <a:schemeClr val="tx1"/>
                </a:solidFill>
                <a:effectLst/>
                <a:latin typeface="Times New Roman" panose="02020603050405020304" pitchFamily="18" charset="0"/>
                <a:ea typeface="Times New Roman" panose="02020603050405020304" pitchFamily="18" charset="0"/>
              </a:rPr>
              <a:t>Learn about the Spectrum, a unified theory about teaching and learning.</a:t>
            </a:r>
            <a:r>
              <a:rPr lang="en-GB" sz="1800" dirty="0">
                <a:solidFill>
                  <a:schemeClr val="tx1"/>
                </a:solidFill>
                <a:effectLst/>
                <a:latin typeface="Times New Roman" panose="02020603050405020304" pitchFamily="18" charset="0"/>
                <a:ea typeface="Times New Roman" panose="02020603050405020304" pitchFamily="18" charset="0"/>
              </a:rPr>
              <a:t> Available at: https://spectrumofteachingstyles.org/ (Accessed: 12 March 2024). </a:t>
            </a:r>
          </a:p>
          <a:p>
            <a:pPr marL="0" indent="0">
              <a:lnSpc>
                <a:spcPct val="115000"/>
              </a:lnSpc>
              <a:spcAft>
                <a:spcPts val="800"/>
              </a:spcAft>
              <a:buNone/>
            </a:pPr>
            <a:r>
              <a:rPr lang="en-GB" sz="1800" kern="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Mosston</a:t>
            </a: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Muska</a:t>
            </a: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(1972) </a:t>
            </a:r>
            <a:r>
              <a:rPr lang="en-GB" sz="1800" i="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Teaching</a:t>
            </a:r>
            <a:r>
              <a:rPr lang="en-GB" sz="1800" i="1" kern="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from command to discovery.</a:t>
            </a: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Belmont, California: Wadsworth Publishing Co.</a:t>
            </a:r>
            <a:endParaRPr lang="en-GB" sz="1800"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1800" dirty="0">
                <a:solidFill>
                  <a:schemeClr val="tx1"/>
                </a:solidFill>
                <a:effectLst/>
                <a:latin typeface="Times New Roman" panose="02020603050405020304" pitchFamily="18" charset="0"/>
                <a:ea typeface="Times New Roman" panose="02020603050405020304" pitchFamily="18" charset="0"/>
              </a:rPr>
              <a:t>Purdy, L., Potrac, P. and </a:t>
            </a:r>
            <a:r>
              <a:rPr lang="en-GB" sz="1800" dirty="0" err="1">
                <a:solidFill>
                  <a:schemeClr val="tx1"/>
                </a:solidFill>
                <a:effectLst/>
                <a:latin typeface="Times New Roman" panose="02020603050405020304" pitchFamily="18" charset="0"/>
                <a:ea typeface="Times New Roman" panose="02020603050405020304" pitchFamily="18" charset="0"/>
              </a:rPr>
              <a:t>Paulauskas</a:t>
            </a:r>
            <a:r>
              <a:rPr lang="en-GB" sz="1800" dirty="0">
                <a:solidFill>
                  <a:schemeClr val="tx1"/>
                </a:solidFill>
                <a:effectLst/>
                <a:latin typeface="Times New Roman" panose="02020603050405020304" pitchFamily="18" charset="0"/>
                <a:ea typeface="Times New Roman" panose="02020603050405020304" pitchFamily="18" charset="0"/>
              </a:rPr>
              <a:t>, R., 2016. Nel </a:t>
            </a:r>
            <a:r>
              <a:rPr lang="en-GB" sz="1800" dirty="0" err="1">
                <a:solidFill>
                  <a:schemeClr val="tx1"/>
                </a:solidFill>
                <a:effectLst/>
                <a:latin typeface="Times New Roman" panose="02020603050405020304" pitchFamily="18" charset="0"/>
                <a:ea typeface="Times New Roman" panose="02020603050405020304" pitchFamily="18" charset="0"/>
              </a:rPr>
              <a:t>Noddings</a:t>
            </a:r>
            <a:r>
              <a:rPr lang="en-GB" sz="1800" dirty="0">
                <a:solidFill>
                  <a:schemeClr val="tx1"/>
                </a:solidFill>
                <a:effectLst/>
                <a:latin typeface="Times New Roman" panose="02020603050405020304" pitchFamily="18" charset="0"/>
                <a:ea typeface="Times New Roman" panose="02020603050405020304" pitchFamily="18" charset="0"/>
              </a:rPr>
              <a:t>: Caring, moral learning and coaching. In </a:t>
            </a:r>
            <a:r>
              <a:rPr lang="en-GB" sz="1800" i="1" dirty="0">
                <a:solidFill>
                  <a:schemeClr val="tx1"/>
                </a:solidFill>
                <a:effectLst/>
                <a:latin typeface="Times New Roman" panose="02020603050405020304" pitchFamily="18" charset="0"/>
                <a:ea typeface="Times New Roman" panose="02020603050405020304" pitchFamily="18" charset="0"/>
              </a:rPr>
              <a:t>Learning in Sports Coaching</a:t>
            </a:r>
            <a:r>
              <a:rPr lang="en-GB" sz="1800" dirty="0">
                <a:solidFill>
                  <a:schemeClr val="tx1"/>
                </a:solidFill>
                <a:effectLst/>
                <a:latin typeface="Times New Roman" panose="02020603050405020304" pitchFamily="18" charset="0"/>
                <a:ea typeface="Times New Roman" panose="02020603050405020304" pitchFamily="18" charset="0"/>
              </a:rPr>
              <a:t> (pp. 215-226). Routledge.</a:t>
            </a:r>
          </a:p>
          <a:p>
            <a:pPr marL="0" indent="0">
              <a:lnSpc>
                <a:spcPct val="115000"/>
              </a:lnSpc>
              <a:spcAft>
                <a:spcPts val="800"/>
              </a:spcAft>
              <a:buNone/>
            </a:pP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Renshaw, I. </a:t>
            </a:r>
            <a:r>
              <a:rPr lang="en-GB" sz="1800" i="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(2019) </a:t>
            </a:r>
            <a:r>
              <a:rPr lang="en-GB" sz="1800" i="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constraints led approach principles for sports coaching and practice design</a:t>
            </a: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Abingdon, Oxon</a:t>
            </a:r>
            <a:r>
              <a:rPr lang="en-GB" sz="1800" kern="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Routledge.</a:t>
            </a:r>
            <a:endParaRPr lang="en-GB" sz="1800"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1800" kern="100" dirty="0" err="1">
                <a:solidFill>
                  <a:schemeClr val="tx1"/>
                </a:solidFill>
                <a:effectLst/>
                <a:latin typeface="Aptos" panose="020B0004020202020204" pitchFamily="34" charset="0"/>
                <a:ea typeface="DengXian" panose="02010600030101010101" pitchFamily="2" charset="-122"/>
                <a:cs typeface="Times New Roman" panose="02020603050405020304" pitchFamily="18" charset="0"/>
              </a:rPr>
              <a:t>Shabani</a:t>
            </a:r>
            <a:r>
              <a:rPr lang="en-GB" sz="1800"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rPr>
              <a:t>, K., Khatib, M. and </a:t>
            </a:r>
            <a:r>
              <a:rPr lang="en-GB" sz="1800" kern="100" dirty="0" err="1">
                <a:solidFill>
                  <a:schemeClr val="tx1"/>
                </a:solidFill>
                <a:effectLst/>
                <a:latin typeface="Aptos" panose="020B0004020202020204" pitchFamily="34" charset="0"/>
                <a:ea typeface="DengXian" panose="02010600030101010101" pitchFamily="2" charset="-122"/>
                <a:cs typeface="Times New Roman" panose="02020603050405020304" pitchFamily="18" charset="0"/>
              </a:rPr>
              <a:t>Ebadi</a:t>
            </a:r>
            <a:r>
              <a:rPr lang="en-GB" sz="1800"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rPr>
              <a:t>, S. (2010) ‘Vygotsky’s zone of Proximal Development: Instructional Implications and teachers’ professional development’, </a:t>
            </a:r>
            <a:r>
              <a:rPr lang="en-GB" sz="1800" i="1"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rPr>
              <a:t>English Language Teaching</a:t>
            </a:r>
            <a:r>
              <a:rPr lang="en-GB" sz="1800"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rPr>
              <a:t>, 3(4). doi:10.5539/elt.v3n4p237. </a:t>
            </a:r>
          </a:p>
          <a:p>
            <a:pPr marL="0" indent="0">
              <a:buNone/>
            </a:pPr>
            <a:r>
              <a:rPr lang="en-GB" sz="1800" dirty="0">
                <a:solidFill>
                  <a:schemeClr val="tx1"/>
                </a:solidFill>
                <a:effectLst/>
                <a:latin typeface="Times New Roman" panose="02020603050405020304" pitchFamily="18" charset="0"/>
                <a:ea typeface="Times New Roman" panose="02020603050405020304" pitchFamily="18" charset="0"/>
              </a:rPr>
              <a:t>Vygotsky, L. S. (1978). Mind in Society: the Development of Higher Psychological Processes. Cambridge, MA: Harvard University Press</a:t>
            </a:r>
          </a:p>
          <a:p>
            <a:pPr marL="0" indent="0">
              <a:buNone/>
            </a:pPr>
            <a:r>
              <a:rPr lang="en-GB" sz="1800" dirty="0" err="1">
                <a:solidFill>
                  <a:schemeClr val="tx1"/>
                </a:solidFill>
                <a:effectLst/>
                <a:latin typeface="Times New Roman" panose="02020603050405020304" pitchFamily="18" charset="0"/>
                <a:ea typeface="Times New Roman" panose="02020603050405020304" pitchFamily="18" charset="0"/>
              </a:rPr>
              <a:t>Wertsch</a:t>
            </a:r>
            <a:r>
              <a:rPr lang="en-GB" sz="1800" dirty="0">
                <a:solidFill>
                  <a:schemeClr val="tx1"/>
                </a:solidFill>
                <a:effectLst/>
                <a:latin typeface="Times New Roman" panose="02020603050405020304" pitchFamily="18" charset="0"/>
                <a:ea typeface="Times New Roman" panose="02020603050405020304" pitchFamily="18" charset="0"/>
              </a:rPr>
              <a:t>, J.V., 1984. The zone of proximal development: Some conceptual issues. </a:t>
            </a:r>
            <a:r>
              <a:rPr lang="en-GB" sz="1800" i="1" dirty="0">
                <a:solidFill>
                  <a:schemeClr val="tx1"/>
                </a:solidFill>
                <a:effectLst/>
                <a:latin typeface="Times New Roman" panose="02020603050405020304" pitchFamily="18" charset="0"/>
                <a:ea typeface="Times New Roman" panose="02020603050405020304" pitchFamily="18" charset="0"/>
              </a:rPr>
              <a:t>New directions for child development</a:t>
            </a:r>
            <a:r>
              <a:rPr lang="en-GB" sz="1800" dirty="0">
                <a:solidFill>
                  <a:schemeClr val="tx1"/>
                </a:solidFill>
                <a:effectLst/>
                <a:latin typeface="Times New Roman" panose="02020603050405020304" pitchFamily="18" charset="0"/>
                <a:ea typeface="Times New Roman" panose="02020603050405020304" pitchFamily="18" charset="0"/>
              </a:rPr>
              <a:t>.</a:t>
            </a:r>
          </a:p>
          <a:p>
            <a:pPr marL="0" indent="0">
              <a:buNone/>
            </a:pPr>
            <a:r>
              <a:rPr lang="en-GB" sz="1800" dirty="0">
                <a:solidFill>
                  <a:schemeClr val="tx1"/>
                </a:solidFill>
                <a:effectLst/>
                <a:latin typeface="Times New Roman" panose="02020603050405020304" pitchFamily="18" charset="0"/>
                <a:ea typeface="Times New Roman" panose="02020603050405020304" pitchFamily="18" charset="0"/>
              </a:rPr>
              <a:t>Zeng, H.Z. (2012) </a:t>
            </a:r>
            <a:r>
              <a:rPr lang="en-GB" sz="1800" i="1" dirty="0">
                <a:solidFill>
                  <a:schemeClr val="tx1"/>
                </a:solidFill>
                <a:effectLst/>
                <a:latin typeface="Times New Roman" panose="02020603050405020304" pitchFamily="18" charset="0"/>
                <a:ea typeface="Times New Roman" panose="02020603050405020304" pitchFamily="18" charset="0"/>
              </a:rPr>
              <a:t>Introduction to </a:t>
            </a:r>
            <a:r>
              <a:rPr lang="en-GB" sz="1800" i="1" dirty="0" err="1">
                <a:solidFill>
                  <a:schemeClr val="tx1"/>
                </a:solidFill>
                <a:effectLst/>
                <a:latin typeface="Times New Roman" panose="02020603050405020304" pitchFamily="18" charset="0"/>
                <a:ea typeface="Times New Roman" panose="02020603050405020304" pitchFamily="18" charset="0"/>
              </a:rPr>
              <a:t>Mosston’s</a:t>
            </a:r>
            <a:r>
              <a:rPr lang="en-GB" sz="1800" i="1" dirty="0">
                <a:solidFill>
                  <a:schemeClr val="tx1"/>
                </a:solidFill>
                <a:effectLst/>
                <a:latin typeface="Times New Roman" panose="02020603050405020304" pitchFamily="18" charset="0"/>
                <a:ea typeface="Times New Roman" panose="02020603050405020304" pitchFamily="18" charset="0"/>
              </a:rPr>
              <a:t> spectrum of teaching styles</a:t>
            </a:r>
            <a:r>
              <a:rPr lang="en-GB" sz="1800" dirty="0">
                <a:solidFill>
                  <a:schemeClr val="tx1"/>
                </a:solidFill>
                <a:effectLst/>
                <a:latin typeface="Times New Roman" panose="02020603050405020304" pitchFamily="18" charset="0"/>
                <a:ea typeface="Times New Roman" panose="02020603050405020304" pitchFamily="18" charset="0"/>
              </a:rPr>
              <a:t>. Available at: https://spectrumofteachingstyles.org/assets/files/articles/Introduction-to-MosstonJCSPE.pdf (Accessed: 12 March 2024). </a:t>
            </a:r>
          </a:p>
        </p:txBody>
      </p:sp>
    </p:spTree>
    <p:extLst>
      <p:ext uri="{BB962C8B-B14F-4D97-AF65-F5344CB8AC3E}">
        <p14:creationId xmlns:p14="http://schemas.microsoft.com/office/powerpoint/2010/main" val="114927647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8" ma:contentTypeDescription="Create a new document." ma:contentTypeScope="" ma:versionID="7c9e1b9aa98d62a40611a36ae4284df8">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e1e82f912871403b0d3cfc334aef2a26"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LengthInSeconds"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77D6987-4ABD-4A84-B15F-A03F9773A841}">
  <ds:schemaRefs>
    <ds:schemaRef ds:uri="95817cb9-f0eb-4f4d-892c-47ab9f8957c0"/>
    <ds:schemaRef ds:uri="9823f8e4-81f3-4a59-a026-c1a9717271f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3FA9635-61AC-42D6-92A3-C41D6FDB3DAA}">
  <ds:schemaRefs>
    <ds:schemaRef ds:uri="95817cb9-f0eb-4f4d-892c-47ab9f8957c0"/>
    <ds:schemaRef ds:uri="9823f8e4-81f3-4a59-a026-c1a9717271f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9DE4204-D487-4AEC-BF92-2760B9544BF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3969</Words>
  <Application>Microsoft Office PowerPoint</Application>
  <PresentationFormat>Widescreen</PresentationFormat>
  <Paragraphs>182</Paragraphs>
  <Slides>31</Slides>
  <Notes>28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9" baseType="lpstr">
      <vt:lpstr>Aptos</vt:lpstr>
      <vt:lpstr>Arial</vt:lpstr>
      <vt:lpstr>Calibri</vt:lpstr>
      <vt:lpstr>Century Gothic</vt:lpstr>
      <vt:lpstr>Times New Roman</vt:lpstr>
      <vt:lpstr>Wingdings 3</vt:lpstr>
      <vt:lpstr>Slice</vt:lpstr>
      <vt:lpstr>Document</vt:lpstr>
      <vt:lpstr>Bouldering coaching intervention</vt:lpstr>
      <vt:lpstr>Setting the scene</vt:lpstr>
      <vt:lpstr>Setting the scene</vt:lpstr>
      <vt:lpstr>PowerPoint Presentation</vt:lpstr>
      <vt:lpstr>Goal creation influencers</vt:lpstr>
      <vt:lpstr>Setting the scene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Concluding thoughts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Craft (2104855)</dc:creator>
  <cp:lastModifiedBy>Jack Craft (2104855)</cp:lastModifiedBy>
  <cp:revision>1</cp:revision>
  <dcterms:created xsi:type="dcterms:W3CDTF">2024-03-12T10:49:58Z</dcterms:created>
  <dcterms:modified xsi:type="dcterms:W3CDTF">2024-03-14T11:28:20Z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