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handoutMasterIdLst>
    <p:handoutMasterId r:id="rId30"/>
  </p:handoutMasterIdLst>
  <p:sldIdLst>
    <p:sldId id="325" r:id="rId5"/>
    <p:sldId id="257" r:id="rId6"/>
    <p:sldId id="284" r:id="rId7"/>
    <p:sldId id="258" r:id="rId8"/>
    <p:sldId id="259" r:id="rId9"/>
    <p:sldId id="274" r:id="rId10"/>
    <p:sldId id="261" r:id="rId11"/>
    <p:sldId id="264" r:id="rId12"/>
    <p:sldId id="263" r:id="rId13"/>
    <p:sldId id="271" r:id="rId14"/>
    <p:sldId id="265" r:id="rId15"/>
    <p:sldId id="266" r:id="rId16"/>
    <p:sldId id="270" r:id="rId17"/>
    <p:sldId id="269" r:id="rId18"/>
    <p:sldId id="268" r:id="rId19"/>
    <p:sldId id="276" r:id="rId20"/>
    <p:sldId id="281" r:id="rId21"/>
    <p:sldId id="286" r:id="rId22"/>
    <p:sldId id="278" r:id="rId23"/>
    <p:sldId id="283" r:id="rId24"/>
    <p:sldId id="282" r:id="rId25"/>
    <p:sldId id="279" r:id="rId26"/>
    <p:sldId id="280" r:id="rId27"/>
    <p:sldId id="329"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1EAEEB4-D225-44FA-953D-327D5214A7A7}">
          <p14:sldIdLst>
            <p14:sldId id="325"/>
            <p14:sldId id="257"/>
            <p14:sldId id="284"/>
            <p14:sldId id="258"/>
            <p14:sldId id="259"/>
            <p14:sldId id="274"/>
            <p14:sldId id="261"/>
            <p14:sldId id="264"/>
            <p14:sldId id="263"/>
            <p14:sldId id="271"/>
            <p14:sldId id="265"/>
            <p14:sldId id="266"/>
            <p14:sldId id="270"/>
            <p14:sldId id="269"/>
            <p14:sldId id="268"/>
            <p14:sldId id="276"/>
            <p14:sldId id="281"/>
            <p14:sldId id="286"/>
            <p14:sldId id="278"/>
            <p14:sldId id="283"/>
            <p14:sldId id="282"/>
            <p14:sldId id="279"/>
            <p14:sldId id="280"/>
            <p14:sldId id="329"/>
          </p14:sldIdLst>
        </p14:section>
        <p14:section name="Untitled Section" id="{B18E974F-29EF-4FE4-9DE1-BB1AA1F76570}">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9945"/>
    <p:restoredTop sz="94720"/>
  </p:normalViewPr>
  <p:slideViewPr>
    <p:cSldViewPr>
      <p:cViewPr varScale="1">
        <p:scale>
          <a:sx n="215" d="100"/>
          <a:sy n="215" d="100"/>
        </p:scale>
        <p:origin x="3040" y="192"/>
      </p:cViewPr>
      <p:guideLst>
        <p:guide orient="horz" pos="2160"/>
        <p:guide pos="2880"/>
      </p:guideLst>
    </p:cSldViewPr>
  </p:slideViewPr>
  <p:notesTextViewPr>
    <p:cViewPr>
      <p:scale>
        <a:sx n="1" d="1"/>
        <a:sy n="1" d="1"/>
      </p:scale>
      <p:origin x="0" y="0"/>
    </p:cViewPr>
  </p:notesTextViewPr>
  <p:notesViewPr>
    <p:cSldViewPr>
      <p:cViewPr varScale="1">
        <p:scale>
          <a:sx n="154" d="100"/>
          <a:sy n="154" d="100"/>
        </p:scale>
        <p:origin x="3232" y="2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26/11/2019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328D4B-BFBA-4B91-BACE-929632A9B7D3}" type="datetimeFigureOut">
              <a:rPr lang="en-GB" smtClean="0"/>
              <a:pPr/>
              <a:t>26/11/2019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91A15F-44D6-4142-99A7-09B6A328C9CF}" type="slidenum">
              <a:rPr lang="en-GB" smtClean="0"/>
              <a:pPr/>
              <a:t>‹#›</a:t>
            </a:fld>
            <a:endParaRPr lang="en-GB"/>
          </a:p>
        </p:txBody>
      </p:sp>
    </p:spTree>
    <p:extLst>
      <p:ext uri="{BB962C8B-B14F-4D97-AF65-F5344CB8AC3E}">
        <p14:creationId xmlns:p14="http://schemas.microsoft.com/office/powerpoint/2010/main" val="12343097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a:t>
            </a:r>
          </a:p>
          <a:p>
            <a:endParaRPr lang="en-GB" dirty="0"/>
          </a:p>
          <a:p>
            <a:r>
              <a:rPr lang="en-GB" dirty="0"/>
              <a:t>In this brief presentation we shall be examining the UK professional standards, so that we have a better idea of the framework and how to consider our own skills in relation to competence behaviours when applying for Academy HE recognition</a:t>
            </a:r>
          </a:p>
          <a:p>
            <a:endParaRPr lang="en-GB" dirty="0"/>
          </a:p>
          <a:p>
            <a:r>
              <a:rPr lang="en-GB" dirty="0"/>
              <a:t>Recording is no longer than Half an hour and is designed to be the starting point of the application process. </a:t>
            </a:r>
          </a:p>
        </p:txBody>
      </p:sp>
      <p:sp>
        <p:nvSpPr>
          <p:cNvPr id="4" name="Slide Number Placeholder 3"/>
          <p:cNvSpPr>
            <a:spLocks noGrp="1"/>
          </p:cNvSpPr>
          <p:nvPr>
            <p:ph type="sldNum" sz="quarter" idx="10"/>
          </p:nvPr>
        </p:nvSpPr>
        <p:spPr/>
        <p:txBody>
          <a:bodyPr/>
          <a:lstStyle/>
          <a:p>
            <a:fld id="{9C91A15F-44D6-4142-99A7-09B6A328C9CF}" type="slidenum">
              <a:rPr lang="en-GB" smtClean="0"/>
              <a:pPr/>
              <a:t>1</a:t>
            </a:fld>
            <a:endParaRPr lang="en-GB"/>
          </a:p>
        </p:txBody>
      </p:sp>
    </p:spTree>
    <p:extLst>
      <p:ext uri="{BB962C8B-B14F-4D97-AF65-F5344CB8AC3E}">
        <p14:creationId xmlns:p14="http://schemas.microsoft.com/office/powerpoint/2010/main" val="32459892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session we should be considering the following</a:t>
            </a:r>
          </a:p>
          <a:p>
            <a:endParaRPr lang="en-US" dirty="0"/>
          </a:p>
          <a:p>
            <a:r>
              <a:rPr lang="en-US" dirty="0"/>
              <a:t>What are the aims of the UK PSF and its purpose</a:t>
            </a:r>
          </a:p>
          <a:p>
            <a:r>
              <a:rPr lang="en-US" dirty="0"/>
              <a:t>We be looking at the design of the framework which includes on examination of what are described in the standards as dimensions</a:t>
            </a:r>
          </a:p>
          <a:p>
            <a:r>
              <a:rPr lang="en-US" dirty="0"/>
              <a:t>Looking at the way in which the standards are aligned to teaching practice in higher education settings</a:t>
            </a:r>
          </a:p>
          <a:p>
            <a:r>
              <a:rPr lang="en-US" dirty="0"/>
              <a:t>Will be looking specifically the Descriptors within the framework</a:t>
            </a:r>
          </a:p>
          <a:p>
            <a:r>
              <a:rPr lang="en-US" dirty="0"/>
              <a:t>And finally we should be looking at how the standards support announcement at University and your next steps if you are intending to reply for Academy HE recognition</a:t>
            </a:r>
          </a:p>
        </p:txBody>
      </p:sp>
      <p:sp>
        <p:nvSpPr>
          <p:cNvPr id="4" name="Slide Number Placeholder 3"/>
          <p:cNvSpPr>
            <a:spLocks noGrp="1"/>
          </p:cNvSpPr>
          <p:nvPr>
            <p:ph type="sldNum" sz="quarter" idx="5"/>
          </p:nvPr>
        </p:nvSpPr>
        <p:spPr/>
        <p:txBody>
          <a:bodyPr/>
          <a:lstStyle/>
          <a:p>
            <a:fld id="{9C91A15F-44D6-4142-99A7-09B6A328C9CF}" type="slidenum">
              <a:rPr lang="en-GB" smtClean="0"/>
              <a:pPr/>
              <a:t>2</a:t>
            </a:fld>
            <a:endParaRPr lang="en-GB"/>
          </a:p>
        </p:txBody>
      </p:sp>
    </p:spTree>
    <p:extLst>
      <p:ext uri="{BB962C8B-B14F-4D97-AF65-F5344CB8AC3E}">
        <p14:creationId xmlns:p14="http://schemas.microsoft.com/office/powerpoint/2010/main" val="35147416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useful question to ask from the onset is I are you completing your application?</a:t>
            </a:r>
          </a:p>
          <a:p>
            <a:r>
              <a:rPr lang="en-US" dirty="0"/>
              <a:t>Understanding your motivations towards the process is useful since the application process is premised on the professional self-efficacy of teaching practitioners in higher education.</a:t>
            </a:r>
          </a:p>
          <a:p>
            <a:endParaRPr lang="en-US" dirty="0"/>
          </a:p>
          <a:p>
            <a:r>
              <a:rPr lang="en-US" dirty="0"/>
              <a:t>It may be that your new to higher education on the hand you may be an established and experienced practitioner. Either way the framework and application process is a useful way of getting practitioners to think about hardly testify and evidence their practice.</a:t>
            </a:r>
          </a:p>
          <a:p>
            <a:endParaRPr lang="en-US" dirty="0"/>
          </a:p>
          <a:p>
            <a:r>
              <a:rPr lang="en-US" dirty="0"/>
              <a:t>The motivation therefore should be based on designer to explore the framework establish it was a competence, identify gaps and provide an holistic of practice within Higher Education and impact on the learning experience for students .</a:t>
            </a:r>
          </a:p>
        </p:txBody>
      </p:sp>
      <p:sp>
        <p:nvSpPr>
          <p:cNvPr id="4" name="Slide Number Placeholder 3"/>
          <p:cNvSpPr>
            <a:spLocks noGrp="1"/>
          </p:cNvSpPr>
          <p:nvPr>
            <p:ph type="sldNum" sz="quarter" idx="5"/>
          </p:nvPr>
        </p:nvSpPr>
        <p:spPr/>
        <p:txBody>
          <a:bodyPr/>
          <a:lstStyle/>
          <a:p>
            <a:fld id="{9C91A15F-44D6-4142-99A7-09B6A328C9CF}" type="slidenum">
              <a:rPr lang="en-GB" smtClean="0"/>
              <a:pPr/>
              <a:t>3</a:t>
            </a:fld>
            <a:endParaRPr lang="en-GB"/>
          </a:p>
        </p:txBody>
      </p:sp>
    </p:spTree>
    <p:extLst>
      <p:ext uri="{BB962C8B-B14F-4D97-AF65-F5344CB8AC3E}">
        <p14:creationId xmlns:p14="http://schemas.microsoft.com/office/powerpoint/2010/main" val="42236559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C91A15F-44D6-4142-99A7-09B6A328C9CF}" type="slidenum">
              <a:rPr lang="en-GB" smtClean="0"/>
              <a:pPr/>
              <a:t>4</a:t>
            </a:fld>
            <a:endParaRPr lang="en-GB"/>
          </a:p>
        </p:txBody>
      </p:sp>
    </p:spTree>
    <p:extLst>
      <p:ext uri="{BB962C8B-B14F-4D97-AF65-F5344CB8AC3E}">
        <p14:creationId xmlns:p14="http://schemas.microsoft.com/office/powerpoint/2010/main" val="4565078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Firstly we shall consider the dimensions framework</a:t>
            </a:r>
          </a:p>
          <a:p>
            <a:endParaRPr lang="en-US" dirty="0"/>
          </a:p>
          <a:p>
            <a:r>
              <a:rPr lang="en-US" dirty="0"/>
              <a:t>There are three dimensions of the framework</a:t>
            </a:r>
          </a:p>
          <a:p>
            <a:r>
              <a:rPr lang="en-US" dirty="0"/>
              <a:t>Areas of activity that is described the activities of teaching and support practitioners</a:t>
            </a:r>
          </a:p>
          <a:p>
            <a:r>
              <a:rPr lang="en-US" dirty="0"/>
              <a:t>Core knowledge that describes Rangers knowledge relating to subject knowledge and specific pedagogical knowledge and the craft of Teaching</a:t>
            </a:r>
          </a:p>
          <a:p>
            <a:r>
              <a:rPr lang="en-US" dirty="0"/>
              <a:t>Professional values shooter scribe ways which we should approach practice in an inclusive and ethical manner</a:t>
            </a:r>
          </a:p>
          <a:p>
            <a:endParaRPr lang="en-US" dirty="0"/>
          </a:p>
          <a:p>
            <a:r>
              <a:rPr lang="en-US" dirty="0"/>
              <a:t>It is best view were three areas logistically when considering an area of activity really also consider the </a:t>
            </a:r>
            <a:r>
              <a:rPr lang="en-US" dirty="0" err="1"/>
              <a:t>unbdrrpinnibg</a:t>
            </a:r>
            <a:r>
              <a:rPr lang="en-US" dirty="0"/>
              <a:t> core knowledge associated with actions and also the underpinning profession values that guide our actions</a:t>
            </a:r>
          </a:p>
          <a:p>
            <a:endParaRPr lang="en-US" dirty="0"/>
          </a:p>
          <a:p>
            <a:r>
              <a:rPr lang="en-US" dirty="0"/>
              <a:t>When considering the standards we should consider teaching Learning assessment and support to access the teaching Learning assessment and so on </a:t>
            </a:r>
          </a:p>
        </p:txBody>
      </p:sp>
      <p:sp>
        <p:nvSpPr>
          <p:cNvPr id="4" name="Slide Number Placeholder 3"/>
          <p:cNvSpPr>
            <a:spLocks noGrp="1"/>
          </p:cNvSpPr>
          <p:nvPr>
            <p:ph type="sldNum" sz="quarter" idx="5"/>
          </p:nvPr>
        </p:nvSpPr>
        <p:spPr/>
        <p:txBody>
          <a:bodyPr/>
          <a:lstStyle/>
          <a:p>
            <a:fld id="{9C91A15F-44D6-4142-99A7-09B6A328C9CF}" type="slidenum">
              <a:rPr lang="en-GB" smtClean="0"/>
              <a:pPr/>
              <a:t>5</a:t>
            </a:fld>
            <a:endParaRPr lang="en-GB"/>
          </a:p>
        </p:txBody>
      </p:sp>
    </p:spTree>
    <p:extLst>
      <p:ext uri="{BB962C8B-B14F-4D97-AF65-F5344CB8AC3E}">
        <p14:creationId xmlns:p14="http://schemas.microsoft.com/office/powerpoint/2010/main" val="904593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Here’s the diagram to show how the three dimensions are linked</a:t>
            </a:r>
          </a:p>
        </p:txBody>
      </p:sp>
      <p:sp>
        <p:nvSpPr>
          <p:cNvPr id="4" name="Slide Number Placeholder 3"/>
          <p:cNvSpPr>
            <a:spLocks noGrp="1"/>
          </p:cNvSpPr>
          <p:nvPr>
            <p:ph type="sldNum" sz="quarter" idx="5"/>
          </p:nvPr>
        </p:nvSpPr>
        <p:spPr/>
        <p:txBody>
          <a:bodyPr/>
          <a:lstStyle/>
          <a:p>
            <a:fld id="{9C91A15F-44D6-4142-99A7-09B6A328C9CF}" type="slidenum">
              <a:rPr lang="en-GB" smtClean="0"/>
              <a:pPr/>
              <a:t>6</a:t>
            </a:fld>
            <a:endParaRPr lang="en-GB"/>
          </a:p>
        </p:txBody>
      </p:sp>
    </p:spTree>
    <p:extLst>
      <p:ext uri="{BB962C8B-B14F-4D97-AF65-F5344CB8AC3E}">
        <p14:creationId xmlns:p14="http://schemas.microsoft.com/office/powerpoint/2010/main" val="14729278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we shall specifically look at the areas and the standards associated with each area</a:t>
            </a:r>
          </a:p>
          <a:p>
            <a:endParaRPr lang="en-US" dirty="0"/>
          </a:p>
          <a:p>
            <a:r>
              <a:rPr lang="en-US" dirty="0"/>
              <a:t>As you can see they </a:t>
            </a:r>
            <a:r>
              <a:rPr lang="en-US"/>
              <a:t>are listed</a:t>
            </a:r>
            <a:endParaRPr lang="en-US" dirty="0"/>
          </a:p>
        </p:txBody>
      </p:sp>
      <p:sp>
        <p:nvSpPr>
          <p:cNvPr id="4" name="Slide Number Placeholder 3"/>
          <p:cNvSpPr>
            <a:spLocks noGrp="1"/>
          </p:cNvSpPr>
          <p:nvPr>
            <p:ph type="sldNum" sz="quarter" idx="5"/>
          </p:nvPr>
        </p:nvSpPr>
        <p:spPr/>
        <p:txBody>
          <a:bodyPr/>
          <a:lstStyle/>
          <a:p>
            <a:fld id="{9C91A15F-44D6-4142-99A7-09B6A328C9CF}" type="slidenum">
              <a:rPr lang="en-GB" smtClean="0"/>
              <a:pPr/>
              <a:t>7</a:t>
            </a:fld>
            <a:endParaRPr lang="en-GB"/>
          </a:p>
        </p:txBody>
      </p:sp>
    </p:spTree>
    <p:extLst>
      <p:ext uri="{BB962C8B-B14F-4D97-AF65-F5344CB8AC3E}">
        <p14:creationId xmlns:p14="http://schemas.microsoft.com/office/powerpoint/2010/main" val="5298889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C91A15F-44D6-4142-99A7-09B6A328C9CF}" type="slidenum">
              <a:rPr lang="en-GB" smtClean="0"/>
              <a:pPr/>
              <a:t>8</a:t>
            </a:fld>
            <a:endParaRPr lang="en-GB"/>
          </a:p>
        </p:txBody>
      </p:sp>
    </p:spTree>
    <p:extLst>
      <p:ext uri="{BB962C8B-B14F-4D97-AF65-F5344CB8AC3E}">
        <p14:creationId xmlns:p14="http://schemas.microsoft.com/office/powerpoint/2010/main" val="8008915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C91A15F-44D6-4142-99A7-09B6A328C9CF}" type="slidenum">
              <a:rPr lang="en-GB" smtClean="0"/>
              <a:pPr/>
              <a:t>9</a:t>
            </a:fld>
            <a:endParaRPr lang="en-GB"/>
          </a:p>
        </p:txBody>
      </p:sp>
    </p:spTree>
    <p:extLst>
      <p:ext uri="{BB962C8B-B14F-4D97-AF65-F5344CB8AC3E}">
        <p14:creationId xmlns:p14="http://schemas.microsoft.com/office/powerpoint/2010/main" val="11644257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C91A15F-44D6-4142-99A7-09B6A328C9CF}" type="slidenum">
              <a:rPr lang="en-GB" smtClean="0"/>
              <a:pPr/>
              <a:t>10</a:t>
            </a:fld>
            <a:endParaRPr lang="en-GB"/>
          </a:p>
        </p:txBody>
      </p:sp>
    </p:spTree>
    <p:extLst>
      <p:ext uri="{BB962C8B-B14F-4D97-AF65-F5344CB8AC3E}">
        <p14:creationId xmlns:p14="http://schemas.microsoft.com/office/powerpoint/2010/main" val="16042426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26/11/2019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26/11/2019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26/11/2019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26/11/2019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26/11/2019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26/11/2019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26/11/2019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26/11/2019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26/11/2019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26/11/2019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26/11/2019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26/11/2019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hyperlink" Target="https://www.heacademy.ac.uk/blog/embedding-employability-student-programmes-%E2%80%93-it-starts-right-language"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uwtsd.ac.uk/enhancement-unit/professional-recognition/hea-fellowship-/" TargetMode="External"/><Relationship Id="rId2" Type="http://schemas.openxmlformats.org/officeDocument/2006/relationships/hyperlink" Target="mailto:heaapplications@uwtsd.ac.uk"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p:cNvSpPr>
            <a:spLocks noGrp="1"/>
          </p:cNvSpPr>
          <p:nvPr>
            <p:ph type="ctrTitle"/>
          </p:nvPr>
        </p:nvSpPr>
        <p:spPr>
          <a:xfrm>
            <a:off x="467544" y="1772816"/>
            <a:ext cx="8207375" cy="3482975"/>
          </a:xfrm>
        </p:spPr>
        <p:txBody>
          <a:bodyPr>
            <a:normAutofit/>
          </a:bodyPr>
          <a:lstStyle/>
          <a:p>
            <a:r>
              <a:rPr lang="en-GB" sz="3200" b="1" dirty="0">
                <a:solidFill>
                  <a:schemeClr val="bg1"/>
                </a:solidFill>
              </a:rPr>
              <a:t>The UK Professional Standards Framework (UKPSF)</a:t>
            </a:r>
            <a:br>
              <a:rPr lang="en-GB" sz="3200" b="1" dirty="0">
                <a:solidFill>
                  <a:schemeClr val="bg1"/>
                </a:solidFill>
              </a:rPr>
            </a:br>
            <a:r>
              <a:rPr lang="en-GB" sz="3200" b="1" dirty="0">
                <a:solidFill>
                  <a:schemeClr val="bg1"/>
                </a:solidFill>
              </a:rPr>
              <a:t>HEA Professional Recognition</a:t>
            </a:r>
            <a:br>
              <a:rPr lang="en-US" altLang="en-US" sz="3200" dirty="0">
                <a:solidFill>
                  <a:schemeClr val="bg1"/>
                </a:solidFill>
                <a:ea typeface="ＭＳ Ｐゴシック" panose="020B0600070205080204" pitchFamily="34" charset="-128"/>
              </a:rPr>
            </a:br>
            <a:br>
              <a:rPr lang="en-US" altLang="en-US" sz="3200" dirty="0">
                <a:solidFill>
                  <a:schemeClr val="bg1"/>
                </a:solidFill>
                <a:ea typeface="ＭＳ Ｐゴシック" panose="020B0600070205080204" pitchFamily="34" charset="-128"/>
              </a:rPr>
            </a:br>
            <a:br>
              <a:rPr lang="en-US" altLang="en-US" sz="2000" dirty="0">
                <a:solidFill>
                  <a:schemeClr val="bg1"/>
                </a:solidFill>
                <a:ea typeface="ＭＳ Ｐゴシック" panose="020B0600070205080204" pitchFamily="34" charset="-128"/>
              </a:rPr>
            </a:br>
            <a:r>
              <a:rPr lang="en-US" altLang="en-US" sz="2000" dirty="0">
                <a:solidFill>
                  <a:schemeClr val="bg1"/>
                </a:solidFill>
                <a:ea typeface="ＭＳ Ｐゴシック" panose="020B0600070205080204" pitchFamily="34" charset="-128"/>
              </a:rPr>
              <a:t>A brief introduction </a:t>
            </a:r>
            <a:endParaRPr lang="en-US" altLang="en-US" sz="2800" dirty="0">
              <a:solidFill>
                <a:schemeClr val="bg1"/>
              </a:solidFill>
              <a:ea typeface="ＭＳ Ｐゴシック" panose="020B0600070205080204" pitchFamily="34" charset="-128"/>
            </a:endParaRPr>
          </a:p>
        </p:txBody>
      </p:sp>
    </p:spTree>
    <p:extLst>
      <p:ext uri="{BB962C8B-B14F-4D97-AF65-F5344CB8AC3E}">
        <p14:creationId xmlns:p14="http://schemas.microsoft.com/office/powerpoint/2010/main" val="12964836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52400"/>
            <a:ext cx="8363272" cy="990600"/>
          </a:xfrm>
        </p:spPr>
        <p:txBody>
          <a:bodyPr/>
          <a:lstStyle/>
          <a:p>
            <a:r>
              <a:rPr lang="en-GB" b="1" dirty="0">
                <a:solidFill>
                  <a:schemeClr val="tx1"/>
                </a:solidFill>
              </a:rPr>
              <a:t>The aim of this session is</a:t>
            </a:r>
          </a:p>
        </p:txBody>
      </p:sp>
      <p:sp>
        <p:nvSpPr>
          <p:cNvPr id="3" name="Content Placeholder 2"/>
          <p:cNvSpPr>
            <a:spLocks noGrp="1"/>
          </p:cNvSpPr>
          <p:nvPr>
            <p:ph sz="quarter" idx="1"/>
          </p:nvPr>
        </p:nvSpPr>
        <p:spPr>
          <a:xfrm>
            <a:off x="323528" y="1219200"/>
            <a:ext cx="8568952" cy="4937760"/>
          </a:xfrm>
        </p:spPr>
        <p:txBody>
          <a:bodyPr/>
          <a:lstStyle/>
          <a:p>
            <a:r>
              <a:rPr lang="en-GB" sz="2800" dirty="0"/>
              <a:t>To consider the Revised UK Professional Standards Framework (PSF), including:</a:t>
            </a:r>
          </a:p>
          <a:p>
            <a:pPr lvl="1"/>
            <a:r>
              <a:rPr lang="en-GB" sz="2400" dirty="0">
                <a:solidFill>
                  <a:schemeClr val="tx1"/>
                </a:solidFill>
              </a:rPr>
              <a:t>Aims of the UKPSF</a:t>
            </a:r>
          </a:p>
          <a:p>
            <a:pPr lvl="1"/>
            <a:r>
              <a:rPr lang="en-GB" sz="2400" dirty="0">
                <a:solidFill>
                  <a:schemeClr val="tx1"/>
                </a:solidFill>
              </a:rPr>
              <a:t>The Dimensions</a:t>
            </a:r>
          </a:p>
          <a:p>
            <a:pPr lvl="1"/>
            <a:r>
              <a:rPr lang="en-GB" sz="2400" dirty="0">
                <a:solidFill>
                  <a:schemeClr val="tx1"/>
                </a:solidFill>
              </a:rPr>
              <a:t>Alignment of Practice</a:t>
            </a:r>
          </a:p>
          <a:p>
            <a:pPr lvl="1"/>
            <a:r>
              <a:rPr lang="en-GB" sz="2400" dirty="0">
                <a:solidFill>
                  <a:schemeClr val="tx1"/>
                </a:solidFill>
              </a:rPr>
              <a:t>The Descriptors</a:t>
            </a:r>
          </a:p>
          <a:p>
            <a:pPr lvl="1"/>
            <a:r>
              <a:rPr lang="en-GB" sz="2400" dirty="0">
                <a:solidFill>
                  <a:schemeClr val="tx1"/>
                </a:solidFill>
              </a:rPr>
              <a:t>The UKPSF at UWTSD</a:t>
            </a:r>
          </a:p>
          <a:p>
            <a:pPr lvl="1"/>
            <a:r>
              <a:rPr lang="en-GB" sz="2400" dirty="0">
                <a:solidFill>
                  <a:schemeClr val="tx1"/>
                </a:solidFill>
              </a:rPr>
              <a:t>What Next.</a:t>
            </a:r>
          </a:p>
          <a:p>
            <a:pPr lvl="1"/>
            <a:endParaRPr lang="en-GB" dirty="0"/>
          </a:p>
          <a:p>
            <a:endParaRPr lang="en-GB" dirty="0"/>
          </a:p>
          <a:p>
            <a:endParaRPr lang="en-GB" dirty="0"/>
          </a:p>
        </p:txBody>
      </p:sp>
    </p:spTree>
    <p:extLst>
      <p:ext uri="{BB962C8B-B14F-4D97-AF65-F5344CB8AC3E}">
        <p14:creationId xmlns:p14="http://schemas.microsoft.com/office/powerpoint/2010/main" val="27625101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57200" y="764704"/>
            <a:ext cx="8229600" cy="5392256"/>
          </a:xfrm>
        </p:spPr>
        <p:txBody>
          <a:bodyPr/>
          <a:lstStyle/>
          <a:p>
            <a:pPr marL="0" indent="0">
              <a:buNone/>
            </a:pPr>
            <a:endParaRPr lang="en-GB" b="1" dirty="0"/>
          </a:p>
          <a:p>
            <a:pPr marL="0" indent="0">
              <a:buNone/>
            </a:pPr>
            <a:endParaRPr lang="en-GB" b="1" dirty="0"/>
          </a:p>
          <a:p>
            <a:pPr marL="0" indent="0" algn="ctr">
              <a:buNone/>
            </a:pPr>
            <a:r>
              <a:rPr lang="en-GB" sz="4000" b="1" dirty="0"/>
              <a:t>Why are you completing your HEA Fellowship application?</a:t>
            </a:r>
            <a:endParaRPr lang="en-GB" sz="4000" dirty="0"/>
          </a:p>
        </p:txBody>
      </p:sp>
    </p:spTree>
    <p:extLst>
      <p:ext uri="{BB962C8B-B14F-4D97-AF65-F5344CB8AC3E}">
        <p14:creationId xmlns:p14="http://schemas.microsoft.com/office/powerpoint/2010/main" val="21896977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828328"/>
          </a:xfrm>
        </p:spPr>
        <p:txBody>
          <a:bodyPr>
            <a:normAutofit/>
          </a:bodyPr>
          <a:lstStyle/>
          <a:p>
            <a:r>
              <a:rPr lang="en-GB" b="1" dirty="0">
                <a:solidFill>
                  <a:schemeClr val="tx1"/>
                </a:solidFill>
              </a:rPr>
              <a:t>Aims of the UKPSF:</a:t>
            </a:r>
          </a:p>
        </p:txBody>
      </p:sp>
      <p:sp>
        <p:nvSpPr>
          <p:cNvPr id="3" name="Content Placeholder 2"/>
          <p:cNvSpPr>
            <a:spLocks noGrp="1"/>
          </p:cNvSpPr>
          <p:nvPr>
            <p:ph sz="quarter" idx="1"/>
          </p:nvPr>
        </p:nvSpPr>
        <p:spPr>
          <a:xfrm>
            <a:off x="395536" y="1124744"/>
            <a:ext cx="8424936" cy="5400600"/>
          </a:xfrm>
        </p:spPr>
        <p:txBody>
          <a:bodyPr/>
          <a:lstStyle/>
          <a:p>
            <a:pPr marL="514350" indent="-514350">
              <a:buFont typeface="+mj-lt"/>
              <a:buAutoNum type="arabicPeriod"/>
            </a:pPr>
            <a:r>
              <a:rPr lang="en-GB" sz="2400" b="1" dirty="0"/>
              <a:t>Supports CPD </a:t>
            </a:r>
            <a:r>
              <a:rPr lang="en-GB" sz="2400" dirty="0"/>
              <a:t>for staff engaged in teaching and supporting learning</a:t>
            </a:r>
          </a:p>
          <a:p>
            <a:pPr marL="514350" indent="-514350">
              <a:buFont typeface="+mj-lt"/>
              <a:buAutoNum type="arabicPeriod"/>
            </a:pPr>
            <a:r>
              <a:rPr lang="en-GB" sz="2400" b="1" dirty="0"/>
              <a:t>Fosters dynamic approaches </a:t>
            </a:r>
            <a:r>
              <a:rPr lang="en-GB" sz="2400" dirty="0"/>
              <a:t>to teaching and learning through creativity, innovation and CPD</a:t>
            </a:r>
          </a:p>
          <a:p>
            <a:pPr marL="514350" indent="-514350">
              <a:buFont typeface="+mj-lt"/>
              <a:buAutoNum type="arabicPeriod"/>
            </a:pPr>
            <a:r>
              <a:rPr lang="en-GB" sz="2400" b="1" dirty="0"/>
              <a:t>Demonstrates the professionalism </a:t>
            </a:r>
            <a:r>
              <a:rPr lang="en-GB" sz="2400" dirty="0"/>
              <a:t>of staff both internally and externally</a:t>
            </a:r>
          </a:p>
          <a:p>
            <a:pPr marL="514350" indent="-514350">
              <a:buFont typeface="+mj-lt"/>
              <a:buAutoNum type="arabicPeriod"/>
            </a:pPr>
            <a:r>
              <a:rPr lang="en-GB" sz="2400" b="1" dirty="0"/>
              <a:t>Acknowledges the variety and quality </a:t>
            </a:r>
            <a:r>
              <a:rPr lang="en-GB" sz="2400" dirty="0"/>
              <a:t>of teaching, learning, assessment and support</a:t>
            </a:r>
          </a:p>
          <a:p>
            <a:pPr marL="514350" indent="-514350">
              <a:buFont typeface="+mj-lt"/>
              <a:buAutoNum type="arabicPeriod"/>
            </a:pPr>
            <a:r>
              <a:rPr lang="en-GB" sz="2400" b="1" dirty="0"/>
              <a:t>Facilitates</a:t>
            </a:r>
            <a:r>
              <a:rPr lang="en-GB" sz="2400" dirty="0"/>
              <a:t> individuals and institutions in gaining </a:t>
            </a:r>
            <a:r>
              <a:rPr lang="en-GB" sz="2400" b="1" dirty="0"/>
              <a:t>formal recognition </a:t>
            </a:r>
            <a:r>
              <a:rPr lang="en-GB" sz="2400" dirty="0"/>
              <a:t>for Quality Enhancement (QE) in teaching and supporting learning.</a:t>
            </a:r>
          </a:p>
          <a:p>
            <a:pPr marL="514350" indent="-514350">
              <a:buNone/>
            </a:pPr>
            <a:endParaRPr lang="en-GB" dirty="0"/>
          </a:p>
        </p:txBody>
      </p:sp>
    </p:spTree>
    <p:extLst>
      <p:ext uri="{BB962C8B-B14F-4D97-AF65-F5344CB8AC3E}">
        <p14:creationId xmlns:p14="http://schemas.microsoft.com/office/powerpoint/2010/main" val="24919425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1"/>
                </a:solidFill>
              </a:rPr>
              <a:t>Dimensions of the Framework</a:t>
            </a:r>
          </a:p>
        </p:txBody>
      </p:sp>
      <p:sp>
        <p:nvSpPr>
          <p:cNvPr id="3" name="Content Placeholder 2"/>
          <p:cNvSpPr>
            <a:spLocks noGrp="1"/>
          </p:cNvSpPr>
          <p:nvPr>
            <p:ph sz="quarter" idx="1"/>
          </p:nvPr>
        </p:nvSpPr>
        <p:spPr>
          <a:xfrm>
            <a:off x="457200" y="1556792"/>
            <a:ext cx="8229600" cy="4600168"/>
          </a:xfrm>
        </p:spPr>
        <p:txBody>
          <a:bodyPr>
            <a:normAutofit lnSpcReduction="10000"/>
          </a:bodyPr>
          <a:lstStyle/>
          <a:p>
            <a:r>
              <a:rPr lang="en-GB" b="1" dirty="0">
                <a:solidFill>
                  <a:schemeClr val="accent1"/>
                </a:solidFill>
              </a:rPr>
              <a:t>AREAS OF ACTIVITY</a:t>
            </a:r>
          </a:p>
          <a:p>
            <a:r>
              <a:rPr lang="en-GB" b="1" dirty="0">
                <a:solidFill>
                  <a:schemeClr val="accent4">
                    <a:lumMod val="75000"/>
                  </a:schemeClr>
                </a:solidFill>
              </a:rPr>
              <a:t>CORE KNOWLEDGE</a:t>
            </a:r>
          </a:p>
          <a:p>
            <a:r>
              <a:rPr lang="en-GB" b="1" dirty="0">
                <a:solidFill>
                  <a:schemeClr val="accent5">
                    <a:lumMod val="75000"/>
                  </a:schemeClr>
                </a:solidFill>
              </a:rPr>
              <a:t>PROFESSIONAL VALUES</a:t>
            </a:r>
          </a:p>
          <a:p>
            <a:endParaRPr lang="en-GB" sz="2800" dirty="0"/>
          </a:p>
          <a:p>
            <a:pPr>
              <a:buNone/>
            </a:pPr>
            <a:r>
              <a:rPr lang="en-GB" sz="2800" b="1" dirty="0">
                <a:solidFill>
                  <a:schemeClr val="accent1"/>
                </a:solidFill>
              </a:rPr>
              <a:t>AREAS OF ACTIVITY </a:t>
            </a:r>
            <a:r>
              <a:rPr lang="en-GB" sz="2800" b="1" dirty="0"/>
              <a:t>ARE UNDERPINNED BY: </a:t>
            </a:r>
          </a:p>
          <a:p>
            <a:pPr>
              <a:buNone/>
            </a:pPr>
            <a:endParaRPr lang="en-GB" sz="800" b="1" dirty="0"/>
          </a:p>
          <a:p>
            <a:pPr>
              <a:buNone/>
            </a:pPr>
            <a:r>
              <a:rPr lang="en-GB" sz="2800" b="1" dirty="0">
                <a:solidFill>
                  <a:schemeClr val="accent4">
                    <a:lumMod val="75000"/>
                  </a:schemeClr>
                </a:solidFill>
              </a:rPr>
              <a:t>CORE KNOWLEDGE </a:t>
            </a:r>
            <a:r>
              <a:rPr lang="en-GB" sz="2800" b="1" dirty="0"/>
              <a:t>+ </a:t>
            </a:r>
            <a:r>
              <a:rPr lang="en-GB" sz="2800" b="1" dirty="0">
                <a:solidFill>
                  <a:schemeClr val="accent5">
                    <a:lumMod val="75000"/>
                  </a:schemeClr>
                </a:solidFill>
              </a:rPr>
              <a:t>PROFESSIONAL VALUES</a:t>
            </a:r>
          </a:p>
          <a:p>
            <a:pPr>
              <a:buNone/>
            </a:pPr>
            <a:endParaRPr lang="en-GB" sz="800" b="1" dirty="0"/>
          </a:p>
          <a:p>
            <a:pPr algn="ctr">
              <a:buNone/>
            </a:pPr>
            <a:r>
              <a:rPr lang="en-GB" sz="2800" b="1" dirty="0"/>
              <a:t>= TEACHING, LEARNING,  ASSESSMENT</a:t>
            </a:r>
          </a:p>
          <a:p>
            <a:pPr algn="ctr">
              <a:buNone/>
            </a:pPr>
            <a:r>
              <a:rPr lang="en-GB" sz="2800" b="1" dirty="0"/>
              <a:t>AND SUPPORT</a:t>
            </a:r>
          </a:p>
        </p:txBody>
      </p:sp>
    </p:spTree>
    <p:extLst>
      <p:ext uri="{BB962C8B-B14F-4D97-AF65-F5344CB8AC3E}">
        <p14:creationId xmlns:p14="http://schemas.microsoft.com/office/powerpoint/2010/main" val="379975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ox(i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ox(i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ox(i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ox(in)">
                                      <p:cBhvr>
                                        <p:cTn id="22" dur="500"/>
                                        <p:tgtEl>
                                          <p:spTgt spid="3">
                                            <p:txEl>
                                              <p:pRg st="4" end="4"/>
                                            </p:txEl>
                                          </p:spTgt>
                                        </p:tgtEl>
                                      </p:cBhvr>
                                    </p:animEffect>
                                  </p:childTnLst>
                                </p:cTn>
                              </p:par>
                              <p:par>
                                <p:cTn id="23" presetID="4" presetClass="entr" presetSubtype="16"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box(in)">
                                      <p:cBhvr>
                                        <p:cTn id="25" dur="500"/>
                                        <p:tgtEl>
                                          <p:spTgt spid="3">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4" presetClass="entr" presetSubtype="16" fill="hold" nodeType="clickEffect">
                                  <p:stCondLst>
                                    <p:cond delay="0"/>
                                  </p:stCondLst>
                                  <p:childTnLst>
                                    <p:set>
                                      <p:cBhvr>
                                        <p:cTn id="29" dur="1" fill="hold">
                                          <p:stCondLst>
                                            <p:cond delay="0"/>
                                          </p:stCondLst>
                                        </p:cTn>
                                        <p:tgtEl>
                                          <p:spTgt spid="3">
                                            <p:txEl>
                                              <p:pRg st="8" end="8"/>
                                            </p:txEl>
                                          </p:spTgt>
                                        </p:tgtEl>
                                        <p:attrNameLst>
                                          <p:attrName>style.visibility</p:attrName>
                                        </p:attrNameLst>
                                      </p:cBhvr>
                                      <p:to>
                                        <p:strVal val="visible"/>
                                      </p:to>
                                    </p:set>
                                    <p:animEffect transition="in" filter="box(in)">
                                      <p:cBhvr>
                                        <p:cTn id="30" dur="500"/>
                                        <p:tgtEl>
                                          <p:spTgt spid="3">
                                            <p:txEl>
                                              <p:pRg st="8" end="8"/>
                                            </p:txEl>
                                          </p:spTgt>
                                        </p:tgtEl>
                                      </p:cBhvr>
                                    </p:animEffect>
                                  </p:childTnLst>
                                </p:cTn>
                              </p:par>
                              <p:par>
                                <p:cTn id="31" presetID="4" presetClass="entr" presetSubtype="16"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animEffect transition="in" filter="box(in)">
                                      <p:cBhvr>
                                        <p:cTn id="33"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p:cNvSpPr/>
          <p:nvPr/>
        </p:nvSpPr>
        <p:spPr>
          <a:xfrm>
            <a:off x="2699792" y="620688"/>
            <a:ext cx="3672408" cy="23762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rPr>
              <a:t>Areas of Activity</a:t>
            </a:r>
          </a:p>
        </p:txBody>
      </p:sp>
      <p:sp>
        <p:nvSpPr>
          <p:cNvPr id="4" name="Oval 3"/>
          <p:cNvSpPr/>
          <p:nvPr/>
        </p:nvSpPr>
        <p:spPr>
          <a:xfrm>
            <a:off x="251520" y="3645024"/>
            <a:ext cx="3744416" cy="23042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rPr>
              <a:t>Core</a:t>
            </a:r>
          </a:p>
          <a:p>
            <a:pPr algn="ctr"/>
            <a:r>
              <a:rPr lang="en-GB" sz="3200" b="1" dirty="0">
                <a:solidFill>
                  <a:schemeClr val="tx1"/>
                </a:solidFill>
              </a:rPr>
              <a:t>Knowledge</a:t>
            </a:r>
          </a:p>
        </p:txBody>
      </p:sp>
      <p:sp>
        <p:nvSpPr>
          <p:cNvPr id="5" name="Oval 4"/>
          <p:cNvSpPr/>
          <p:nvPr/>
        </p:nvSpPr>
        <p:spPr>
          <a:xfrm>
            <a:off x="5292080" y="3717032"/>
            <a:ext cx="3600400" cy="230425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chemeClr val="tx1"/>
                </a:solidFill>
              </a:rPr>
              <a:t>Professional</a:t>
            </a:r>
          </a:p>
          <a:p>
            <a:pPr algn="ctr"/>
            <a:r>
              <a:rPr lang="en-GB" sz="3200" b="1" dirty="0">
                <a:solidFill>
                  <a:schemeClr val="tx1"/>
                </a:solidFill>
              </a:rPr>
              <a:t>Values</a:t>
            </a:r>
          </a:p>
        </p:txBody>
      </p:sp>
      <p:cxnSp>
        <p:nvCxnSpPr>
          <p:cNvPr id="7" name="Straight Arrow Connector 6"/>
          <p:cNvCxnSpPr/>
          <p:nvPr/>
        </p:nvCxnSpPr>
        <p:spPr>
          <a:xfrm>
            <a:off x="6156176" y="2708920"/>
            <a:ext cx="576064" cy="792088"/>
          </a:xfrm>
          <a:prstGeom prst="straightConnector1">
            <a:avLst/>
          </a:prstGeom>
          <a:ln>
            <a:headEnd type="arrow"/>
            <a:tailEnd type="arrow"/>
          </a:ln>
        </p:spPr>
        <p:style>
          <a:lnRef idx="3">
            <a:schemeClr val="dk1"/>
          </a:lnRef>
          <a:fillRef idx="0">
            <a:schemeClr val="dk1"/>
          </a:fillRef>
          <a:effectRef idx="2">
            <a:schemeClr val="dk1"/>
          </a:effectRef>
          <a:fontRef idx="minor">
            <a:schemeClr val="tx1"/>
          </a:fontRef>
        </p:style>
      </p:cxnSp>
      <p:cxnSp>
        <p:nvCxnSpPr>
          <p:cNvPr id="8" name="Straight Arrow Connector 7"/>
          <p:cNvCxnSpPr/>
          <p:nvPr/>
        </p:nvCxnSpPr>
        <p:spPr>
          <a:xfrm>
            <a:off x="4139952" y="5301208"/>
            <a:ext cx="1080120" cy="0"/>
          </a:xfrm>
          <a:prstGeom prst="straightConnector1">
            <a:avLst/>
          </a:prstGeom>
          <a:ln>
            <a:headEnd type="arrow"/>
            <a:tailEnd type="arrow"/>
          </a:ln>
        </p:spPr>
        <p:style>
          <a:lnRef idx="3">
            <a:schemeClr val="dk1"/>
          </a:lnRef>
          <a:fillRef idx="0">
            <a:schemeClr val="dk1"/>
          </a:fillRef>
          <a:effectRef idx="2">
            <a:schemeClr val="dk1"/>
          </a:effectRef>
          <a:fontRef idx="minor">
            <a:schemeClr val="tx1"/>
          </a:fontRef>
        </p:style>
      </p:cxnSp>
      <p:cxnSp>
        <p:nvCxnSpPr>
          <p:cNvPr id="9" name="Straight Arrow Connector 8"/>
          <p:cNvCxnSpPr/>
          <p:nvPr/>
        </p:nvCxnSpPr>
        <p:spPr>
          <a:xfrm flipH="1">
            <a:off x="2195736" y="2636912"/>
            <a:ext cx="648072" cy="864096"/>
          </a:xfrm>
          <a:prstGeom prst="straightConnector1">
            <a:avLst/>
          </a:prstGeom>
          <a:ln>
            <a:headEnd type="arrow"/>
            <a:tailEnd type="arrow"/>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2251463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1"/>
                </a:solidFill>
              </a:rPr>
              <a:t>Areas of Activity</a:t>
            </a:r>
          </a:p>
        </p:txBody>
      </p:sp>
      <p:sp>
        <p:nvSpPr>
          <p:cNvPr id="3" name="Content Placeholder 2"/>
          <p:cNvSpPr>
            <a:spLocks noGrp="1"/>
          </p:cNvSpPr>
          <p:nvPr>
            <p:ph sz="quarter" idx="1"/>
          </p:nvPr>
        </p:nvSpPr>
        <p:spPr>
          <a:xfrm>
            <a:off x="323528" y="1219200"/>
            <a:ext cx="720080" cy="4370040"/>
          </a:xfrm>
        </p:spPr>
        <p:txBody>
          <a:bodyPr>
            <a:normAutofit/>
          </a:bodyPr>
          <a:lstStyle/>
          <a:p>
            <a:pPr algn="ctr">
              <a:buNone/>
            </a:pPr>
            <a:r>
              <a:rPr lang="en-GB" sz="3000" b="1" dirty="0"/>
              <a:t>A1</a:t>
            </a:r>
          </a:p>
          <a:p>
            <a:pPr algn="ctr">
              <a:buNone/>
            </a:pPr>
            <a:endParaRPr lang="en-GB" sz="3000" b="1" dirty="0"/>
          </a:p>
          <a:p>
            <a:pPr algn="ctr">
              <a:buNone/>
            </a:pPr>
            <a:r>
              <a:rPr lang="en-GB" sz="3000" b="1" dirty="0"/>
              <a:t>A2</a:t>
            </a:r>
          </a:p>
          <a:p>
            <a:pPr algn="ctr">
              <a:buNone/>
            </a:pPr>
            <a:r>
              <a:rPr lang="en-GB" sz="3000" b="1" dirty="0"/>
              <a:t>A3</a:t>
            </a:r>
          </a:p>
          <a:p>
            <a:pPr algn="ctr">
              <a:buNone/>
            </a:pPr>
            <a:r>
              <a:rPr lang="en-GB" sz="3000" b="1" dirty="0"/>
              <a:t>A4</a:t>
            </a:r>
          </a:p>
          <a:p>
            <a:pPr algn="ctr">
              <a:buNone/>
            </a:pPr>
            <a:endParaRPr lang="en-GB" sz="2400" b="1" dirty="0"/>
          </a:p>
          <a:p>
            <a:pPr algn="ctr">
              <a:buNone/>
            </a:pPr>
            <a:r>
              <a:rPr lang="en-GB" sz="3000" b="1" dirty="0"/>
              <a:t>A5</a:t>
            </a:r>
            <a:r>
              <a:rPr lang="en-GB" sz="3000" dirty="0"/>
              <a:t>	</a:t>
            </a:r>
          </a:p>
        </p:txBody>
      </p:sp>
      <p:sp>
        <p:nvSpPr>
          <p:cNvPr id="4" name="Content Placeholder 3"/>
          <p:cNvSpPr>
            <a:spLocks noGrp="1"/>
          </p:cNvSpPr>
          <p:nvPr>
            <p:ph sz="quarter" idx="2"/>
          </p:nvPr>
        </p:nvSpPr>
        <p:spPr>
          <a:xfrm>
            <a:off x="1043608" y="1216152"/>
            <a:ext cx="7776864" cy="4937760"/>
          </a:xfrm>
        </p:spPr>
        <p:txBody>
          <a:bodyPr>
            <a:noAutofit/>
          </a:bodyPr>
          <a:lstStyle/>
          <a:p>
            <a:r>
              <a:rPr lang="en-GB" sz="3000" dirty="0"/>
              <a:t>Design and plan learning activities and/or programmes of study</a:t>
            </a:r>
          </a:p>
          <a:p>
            <a:r>
              <a:rPr lang="en-GB" sz="3000" dirty="0"/>
              <a:t>Teach and/or support learning</a:t>
            </a:r>
          </a:p>
          <a:p>
            <a:r>
              <a:rPr lang="en-GB" sz="3000" dirty="0"/>
              <a:t>Assess and give feedback to learners</a:t>
            </a:r>
          </a:p>
          <a:p>
            <a:r>
              <a:rPr lang="en-GB" sz="3000" dirty="0"/>
              <a:t>Develop effective learning environments and approaches to student and guidance</a:t>
            </a:r>
          </a:p>
          <a:p>
            <a:r>
              <a:rPr lang="en-GB" sz="3000" dirty="0"/>
              <a:t>Engage in CPD in subjects/disciplines and their pedagogy, incorporating research, scholarship and the evaluation of professional practice</a:t>
            </a:r>
          </a:p>
        </p:txBody>
      </p:sp>
    </p:spTree>
    <p:extLst>
      <p:ext uri="{BB962C8B-B14F-4D97-AF65-F5344CB8AC3E}">
        <p14:creationId xmlns:p14="http://schemas.microsoft.com/office/powerpoint/2010/main" val="2768647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1"/>
                </a:solidFill>
              </a:rPr>
              <a:t>Core Knowledge</a:t>
            </a:r>
          </a:p>
        </p:txBody>
      </p:sp>
      <p:sp>
        <p:nvSpPr>
          <p:cNvPr id="3" name="Content Placeholder 2"/>
          <p:cNvSpPr>
            <a:spLocks noGrp="1"/>
          </p:cNvSpPr>
          <p:nvPr>
            <p:ph sz="quarter" idx="1"/>
          </p:nvPr>
        </p:nvSpPr>
        <p:spPr>
          <a:xfrm>
            <a:off x="323528" y="1219200"/>
            <a:ext cx="720080" cy="4730080"/>
          </a:xfrm>
        </p:spPr>
        <p:txBody>
          <a:bodyPr>
            <a:normAutofit/>
          </a:bodyPr>
          <a:lstStyle/>
          <a:p>
            <a:pPr algn="ctr">
              <a:buNone/>
            </a:pPr>
            <a:r>
              <a:rPr lang="en-GB" b="1" dirty="0"/>
              <a:t>K1</a:t>
            </a:r>
          </a:p>
          <a:p>
            <a:pPr algn="ctr">
              <a:buNone/>
            </a:pPr>
            <a:r>
              <a:rPr lang="en-GB" b="1" dirty="0"/>
              <a:t>K2</a:t>
            </a:r>
          </a:p>
          <a:p>
            <a:pPr algn="ctr">
              <a:buNone/>
            </a:pPr>
            <a:endParaRPr lang="en-GB" b="1" dirty="0"/>
          </a:p>
          <a:p>
            <a:pPr algn="ctr">
              <a:buNone/>
            </a:pPr>
            <a:endParaRPr lang="en-GB" sz="1800" b="1" dirty="0"/>
          </a:p>
          <a:p>
            <a:pPr algn="ctr">
              <a:buNone/>
            </a:pPr>
            <a:r>
              <a:rPr lang="en-GB" b="1" dirty="0"/>
              <a:t>K3</a:t>
            </a:r>
          </a:p>
          <a:p>
            <a:pPr algn="ctr">
              <a:buNone/>
            </a:pPr>
            <a:endParaRPr lang="en-GB" sz="2000" b="1" dirty="0"/>
          </a:p>
          <a:p>
            <a:pPr algn="ctr">
              <a:buNone/>
            </a:pPr>
            <a:r>
              <a:rPr lang="en-GB" b="1" dirty="0"/>
              <a:t>K4</a:t>
            </a:r>
          </a:p>
          <a:p>
            <a:pPr algn="ctr">
              <a:buNone/>
            </a:pPr>
            <a:r>
              <a:rPr lang="en-GB" b="1" dirty="0"/>
              <a:t>K5</a:t>
            </a:r>
          </a:p>
          <a:p>
            <a:pPr algn="ctr">
              <a:buNone/>
            </a:pPr>
            <a:r>
              <a:rPr lang="en-GB" b="1" dirty="0"/>
              <a:t>K6</a:t>
            </a:r>
          </a:p>
        </p:txBody>
      </p:sp>
      <p:sp>
        <p:nvSpPr>
          <p:cNvPr id="4" name="Content Placeholder 3"/>
          <p:cNvSpPr>
            <a:spLocks noGrp="1"/>
          </p:cNvSpPr>
          <p:nvPr>
            <p:ph sz="quarter" idx="2"/>
          </p:nvPr>
        </p:nvSpPr>
        <p:spPr>
          <a:xfrm>
            <a:off x="1043608" y="1216152"/>
            <a:ext cx="7848872" cy="4937760"/>
          </a:xfrm>
        </p:spPr>
        <p:txBody>
          <a:bodyPr>
            <a:noAutofit/>
          </a:bodyPr>
          <a:lstStyle/>
          <a:p>
            <a:r>
              <a:rPr lang="en-GB" dirty="0"/>
              <a:t>The subject material</a:t>
            </a:r>
          </a:p>
          <a:p>
            <a:r>
              <a:rPr lang="en-GB" dirty="0"/>
              <a:t>Appropriate methods for teaching and learning in the subject area and at the level of the academic programme</a:t>
            </a:r>
          </a:p>
          <a:p>
            <a:r>
              <a:rPr lang="en-GB" dirty="0"/>
              <a:t>How students learn, both generally and within their subject/disciplinary area(s)</a:t>
            </a:r>
          </a:p>
          <a:p>
            <a:r>
              <a:rPr lang="en-GB" dirty="0"/>
              <a:t>The use and value of appropriate learning technologies</a:t>
            </a:r>
          </a:p>
          <a:p>
            <a:r>
              <a:rPr lang="en-GB" dirty="0"/>
              <a:t>Methods for evaluating the effectiveness of teaching</a:t>
            </a:r>
          </a:p>
          <a:p>
            <a:r>
              <a:rPr lang="en-GB" dirty="0"/>
              <a:t>The implications of quality assurance and quality enhancement for academic and professional practice with a particular focus on teaching</a:t>
            </a:r>
          </a:p>
        </p:txBody>
      </p:sp>
    </p:spTree>
    <p:extLst>
      <p:ext uri="{BB962C8B-B14F-4D97-AF65-F5344CB8AC3E}">
        <p14:creationId xmlns:p14="http://schemas.microsoft.com/office/powerpoint/2010/main" val="32609418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1"/>
                </a:solidFill>
              </a:rPr>
              <a:t>Professional Values</a:t>
            </a:r>
          </a:p>
        </p:txBody>
      </p:sp>
      <p:sp>
        <p:nvSpPr>
          <p:cNvPr id="3" name="Content Placeholder 2"/>
          <p:cNvSpPr>
            <a:spLocks noGrp="1"/>
          </p:cNvSpPr>
          <p:nvPr>
            <p:ph sz="quarter" idx="1"/>
          </p:nvPr>
        </p:nvSpPr>
        <p:spPr>
          <a:xfrm>
            <a:off x="323528" y="1268760"/>
            <a:ext cx="720080" cy="4248472"/>
          </a:xfrm>
        </p:spPr>
        <p:txBody>
          <a:bodyPr>
            <a:normAutofit/>
          </a:bodyPr>
          <a:lstStyle/>
          <a:p>
            <a:pPr algn="ctr">
              <a:buNone/>
            </a:pPr>
            <a:r>
              <a:rPr lang="en-GB" sz="3000" b="1" dirty="0"/>
              <a:t>V1</a:t>
            </a:r>
          </a:p>
          <a:p>
            <a:pPr algn="ctr">
              <a:buNone/>
            </a:pPr>
            <a:endParaRPr lang="en-GB" sz="2400" b="1" dirty="0"/>
          </a:p>
          <a:p>
            <a:pPr algn="ctr">
              <a:buNone/>
            </a:pPr>
            <a:r>
              <a:rPr lang="en-GB" sz="3000" b="1" dirty="0"/>
              <a:t>V2</a:t>
            </a:r>
          </a:p>
          <a:p>
            <a:pPr algn="ctr">
              <a:buNone/>
            </a:pPr>
            <a:endParaRPr lang="en-GB" sz="2400" b="1" dirty="0"/>
          </a:p>
          <a:p>
            <a:pPr algn="ctr">
              <a:buNone/>
            </a:pPr>
            <a:r>
              <a:rPr lang="en-GB" sz="3000" b="1" dirty="0"/>
              <a:t>V3</a:t>
            </a:r>
          </a:p>
          <a:p>
            <a:pPr algn="ctr">
              <a:buNone/>
            </a:pPr>
            <a:endParaRPr lang="en-GB" sz="2400" b="1" dirty="0"/>
          </a:p>
          <a:p>
            <a:pPr algn="ctr">
              <a:buNone/>
            </a:pPr>
            <a:r>
              <a:rPr lang="en-GB" sz="3000" b="1" dirty="0"/>
              <a:t>V4</a:t>
            </a:r>
            <a:r>
              <a:rPr lang="en-GB" sz="3000" dirty="0"/>
              <a:t>	</a:t>
            </a:r>
          </a:p>
        </p:txBody>
      </p:sp>
      <p:sp>
        <p:nvSpPr>
          <p:cNvPr id="4" name="Content Placeholder 3"/>
          <p:cNvSpPr>
            <a:spLocks noGrp="1"/>
          </p:cNvSpPr>
          <p:nvPr>
            <p:ph sz="quarter" idx="2"/>
          </p:nvPr>
        </p:nvSpPr>
        <p:spPr>
          <a:xfrm>
            <a:off x="1043608" y="1216152"/>
            <a:ext cx="7776864" cy="4937760"/>
          </a:xfrm>
        </p:spPr>
        <p:txBody>
          <a:bodyPr>
            <a:noAutofit/>
          </a:bodyPr>
          <a:lstStyle/>
          <a:p>
            <a:r>
              <a:rPr lang="en-GB" sz="3000" dirty="0"/>
              <a:t>Respect individual learners and diverse learning communities </a:t>
            </a:r>
          </a:p>
          <a:p>
            <a:r>
              <a:rPr lang="en-GB" sz="3000" dirty="0"/>
              <a:t>Promotes participation in higher education and equality of opportunity for learners</a:t>
            </a:r>
          </a:p>
          <a:p>
            <a:r>
              <a:rPr lang="en-GB" sz="3000" dirty="0"/>
              <a:t>Use evidence-informed approaches and the outcomes from research, scholarship and CPD</a:t>
            </a:r>
          </a:p>
          <a:p>
            <a:r>
              <a:rPr lang="en-GB" sz="3000" dirty="0"/>
              <a:t>Acknowledge the wider context in which higher education operates recognising the implications for professional practice</a:t>
            </a:r>
          </a:p>
        </p:txBody>
      </p:sp>
    </p:spTree>
    <p:extLst>
      <p:ext uri="{BB962C8B-B14F-4D97-AF65-F5344CB8AC3E}">
        <p14:creationId xmlns:p14="http://schemas.microsoft.com/office/powerpoint/2010/main" val="27033920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1"/>
                </a:solidFill>
              </a:rPr>
              <a:t>Alignment with the UKPSF</a:t>
            </a:r>
          </a:p>
        </p:txBody>
      </p:sp>
      <p:sp>
        <p:nvSpPr>
          <p:cNvPr id="3" name="Content Placeholder 2"/>
          <p:cNvSpPr>
            <a:spLocks noGrp="1"/>
          </p:cNvSpPr>
          <p:nvPr>
            <p:ph sz="quarter" idx="1"/>
          </p:nvPr>
        </p:nvSpPr>
        <p:spPr>
          <a:xfrm>
            <a:off x="457200" y="1219200"/>
            <a:ext cx="8229600" cy="5018112"/>
          </a:xfrm>
        </p:spPr>
        <p:txBody>
          <a:bodyPr>
            <a:noAutofit/>
          </a:bodyPr>
          <a:lstStyle/>
          <a:p>
            <a:r>
              <a:rPr lang="en-GB" sz="3000" dirty="0"/>
              <a:t>Applicants must demonstrate how they align their practices with the UKPSF</a:t>
            </a:r>
          </a:p>
          <a:p>
            <a:r>
              <a:rPr lang="en-GB" sz="3000" u="sng" dirty="0"/>
              <a:t>Alignment</a:t>
            </a:r>
            <a:r>
              <a:rPr lang="en-GB" sz="3000" dirty="0"/>
              <a:t> means that whatever the nature of the provision, whether award-bearing or not, the UKPSF should </a:t>
            </a:r>
            <a:r>
              <a:rPr lang="en-GB" sz="3000" b="1" dirty="0"/>
              <a:t>permeate the provision </a:t>
            </a:r>
            <a:r>
              <a:rPr lang="en-GB" sz="3000" dirty="0"/>
              <a:t>and be apparent in its:</a:t>
            </a:r>
          </a:p>
          <a:p>
            <a:pPr marL="514350" indent="-514350">
              <a:buFont typeface="+mj-lt"/>
              <a:buAutoNum type="alphaUcPeriod"/>
            </a:pPr>
            <a:r>
              <a:rPr lang="en-GB" sz="3000" dirty="0"/>
              <a:t>Design</a:t>
            </a:r>
          </a:p>
          <a:p>
            <a:pPr marL="514350" indent="-514350">
              <a:buFont typeface="+mj-lt"/>
              <a:buAutoNum type="alphaUcPeriod"/>
            </a:pPr>
            <a:r>
              <a:rPr lang="en-GB" sz="3000" dirty="0"/>
              <a:t>Discourse</a:t>
            </a:r>
          </a:p>
          <a:p>
            <a:pPr marL="514350" indent="-514350">
              <a:buFont typeface="+mj-lt"/>
              <a:buAutoNum type="alphaUcPeriod"/>
            </a:pPr>
            <a:r>
              <a:rPr lang="en-GB" sz="3000" dirty="0"/>
              <a:t>Delivery/Experiences</a:t>
            </a:r>
          </a:p>
          <a:p>
            <a:pPr marL="514350" indent="-514350">
              <a:buFont typeface="+mj-lt"/>
              <a:buAutoNum type="alphaUcPeriod"/>
            </a:pPr>
            <a:r>
              <a:rPr lang="en-GB" sz="3000" dirty="0"/>
              <a:t>Assessment.</a:t>
            </a:r>
          </a:p>
        </p:txBody>
      </p:sp>
    </p:spTree>
    <p:extLst>
      <p:ext uri="{BB962C8B-B14F-4D97-AF65-F5344CB8AC3E}">
        <p14:creationId xmlns:p14="http://schemas.microsoft.com/office/powerpoint/2010/main" val="3957919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1"/>
                </a:solidFill>
              </a:rPr>
              <a:t>The Descriptors:</a:t>
            </a:r>
          </a:p>
        </p:txBody>
      </p:sp>
      <p:sp>
        <p:nvSpPr>
          <p:cNvPr id="3" name="Content Placeholder 2"/>
          <p:cNvSpPr>
            <a:spLocks noGrp="1"/>
          </p:cNvSpPr>
          <p:nvPr>
            <p:ph sz="quarter" idx="1"/>
          </p:nvPr>
        </p:nvSpPr>
        <p:spPr/>
        <p:txBody>
          <a:bodyPr>
            <a:normAutofit fontScale="92500" lnSpcReduction="20000"/>
          </a:bodyPr>
          <a:lstStyle/>
          <a:p>
            <a:pPr>
              <a:buNone/>
            </a:pPr>
            <a:r>
              <a:rPr lang="en-GB" sz="2800" u="sng" dirty="0"/>
              <a:t>There are 4 Descriptors:</a:t>
            </a:r>
          </a:p>
          <a:p>
            <a:pPr marL="514350" indent="-514350">
              <a:buFont typeface="+mj-lt"/>
              <a:buAutoNum type="arabicPeriod"/>
            </a:pPr>
            <a:r>
              <a:rPr lang="en-GB" sz="2800" dirty="0"/>
              <a:t>Associate Fellow</a:t>
            </a:r>
          </a:p>
          <a:p>
            <a:pPr marL="514350" indent="-514350">
              <a:buFont typeface="+mj-lt"/>
              <a:buAutoNum type="arabicPeriod"/>
            </a:pPr>
            <a:r>
              <a:rPr lang="en-GB" sz="2800" dirty="0"/>
              <a:t>Fellow</a:t>
            </a:r>
          </a:p>
          <a:p>
            <a:pPr marL="514350" indent="-514350">
              <a:buFont typeface="+mj-lt"/>
              <a:buAutoNum type="arabicPeriod"/>
            </a:pPr>
            <a:r>
              <a:rPr lang="en-GB" sz="2800" dirty="0"/>
              <a:t>Senior Fellow</a:t>
            </a:r>
          </a:p>
          <a:p>
            <a:pPr marL="514350" indent="-514350">
              <a:buFont typeface="+mj-lt"/>
              <a:buAutoNum type="arabicPeriod"/>
            </a:pPr>
            <a:r>
              <a:rPr lang="en-GB" sz="2800" dirty="0"/>
              <a:t>Principal Fellow (Direct Application to HEA)</a:t>
            </a:r>
          </a:p>
          <a:p>
            <a:pPr marL="514350" indent="-514350">
              <a:buFont typeface="+mj-lt"/>
              <a:buAutoNum type="arabicPeriod"/>
            </a:pPr>
            <a:endParaRPr lang="en-GB" sz="2800" dirty="0"/>
          </a:p>
          <a:p>
            <a:pPr marL="514350" indent="-514350">
              <a:buNone/>
            </a:pPr>
            <a:r>
              <a:rPr lang="en-GB" sz="2800" dirty="0"/>
              <a:t>	The Descriptors outline the key characteristics of four </a:t>
            </a:r>
            <a:r>
              <a:rPr lang="en-GB" sz="2800" b="1" i="1" dirty="0"/>
              <a:t>broad categories</a:t>
            </a:r>
            <a:r>
              <a:rPr lang="en-GB" sz="2800" b="1" dirty="0"/>
              <a:t> </a:t>
            </a:r>
            <a:r>
              <a:rPr lang="en-GB" sz="2800" dirty="0"/>
              <a:t>of HE teaching, learning and support roles</a:t>
            </a:r>
          </a:p>
          <a:p>
            <a:pPr marL="514350" indent="-514350" algn="ctr">
              <a:buNone/>
            </a:pPr>
            <a:r>
              <a:rPr lang="en-GB" sz="2800" dirty="0"/>
              <a:t>They are </a:t>
            </a:r>
            <a:r>
              <a:rPr lang="en-GB" sz="2800" b="1" dirty="0"/>
              <a:t>NOT</a:t>
            </a:r>
            <a:r>
              <a:rPr lang="en-GB" sz="2800" dirty="0"/>
              <a:t> Levels.</a:t>
            </a:r>
          </a:p>
        </p:txBody>
      </p:sp>
    </p:spTree>
    <p:extLst>
      <p:ext uri="{BB962C8B-B14F-4D97-AF65-F5344CB8AC3E}">
        <p14:creationId xmlns:p14="http://schemas.microsoft.com/office/powerpoint/2010/main" val="2381224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Effect transition="in" filter="box(in)">
                                      <p:cBhvr>
                                        <p:cTn id="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tx1"/>
                </a:solidFill>
              </a:rPr>
              <a:t>Who is an Associate Fellow? Typically ...</a:t>
            </a:r>
          </a:p>
        </p:txBody>
      </p:sp>
      <p:sp>
        <p:nvSpPr>
          <p:cNvPr id="3" name="Content Placeholder 2"/>
          <p:cNvSpPr>
            <a:spLocks noGrp="1"/>
          </p:cNvSpPr>
          <p:nvPr>
            <p:ph sz="quarter" idx="1"/>
          </p:nvPr>
        </p:nvSpPr>
        <p:spPr>
          <a:xfrm>
            <a:off x="323528" y="1340768"/>
            <a:ext cx="8568952" cy="4816192"/>
          </a:xfrm>
        </p:spPr>
        <p:txBody>
          <a:bodyPr>
            <a:normAutofit fontScale="85000" lnSpcReduction="20000"/>
          </a:bodyPr>
          <a:lstStyle/>
          <a:p>
            <a:r>
              <a:rPr lang="en-GB" sz="3000" dirty="0"/>
              <a:t>Staff new to teaching / part-time lecturers</a:t>
            </a:r>
          </a:p>
          <a:p>
            <a:r>
              <a:rPr lang="en-GB" sz="3000" dirty="0"/>
              <a:t>Early career researchers e.g. PhD students, contract researchers</a:t>
            </a:r>
          </a:p>
          <a:p>
            <a:r>
              <a:rPr lang="en-GB" sz="3000" dirty="0"/>
              <a:t>Staff who support academic provision e.g. Learning resource/library staff, learning technologists</a:t>
            </a:r>
          </a:p>
          <a:p>
            <a:r>
              <a:rPr lang="en-GB" sz="3000" dirty="0"/>
              <a:t>Staff who undertake demonstrator/technician roles</a:t>
            </a:r>
          </a:p>
          <a:p>
            <a:r>
              <a:rPr lang="en-GB" sz="3000" dirty="0"/>
              <a:t>Experienced professional staff who may be new to teaching and/or learning support</a:t>
            </a:r>
          </a:p>
          <a:p>
            <a:r>
              <a:rPr lang="en-GB" sz="2800" b="1" u="sng" dirty="0"/>
              <a:t>Associate Fellow – Descriptor 1</a:t>
            </a:r>
          </a:p>
          <a:p>
            <a:pPr lvl="1"/>
            <a:r>
              <a:rPr lang="en-GB" sz="2600" dirty="0">
                <a:solidFill>
                  <a:schemeClr val="tx1"/>
                </a:solidFill>
              </a:rPr>
              <a:t>Address </a:t>
            </a:r>
            <a:r>
              <a:rPr lang="en-GB" sz="2600" b="1" i="1" dirty="0">
                <a:solidFill>
                  <a:schemeClr val="tx1"/>
                </a:solidFill>
              </a:rPr>
              <a:t>at least two </a:t>
            </a:r>
            <a:r>
              <a:rPr lang="en-GB" sz="2600" dirty="0">
                <a:solidFill>
                  <a:schemeClr val="tx1"/>
                </a:solidFill>
              </a:rPr>
              <a:t>of the Areas of Activity</a:t>
            </a:r>
          </a:p>
          <a:p>
            <a:pPr lvl="1"/>
            <a:r>
              <a:rPr lang="en-GB" sz="2600" dirty="0">
                <a:solidFill>
                  <a:schemeClr val="tx1"/>
                </a:solidFill>
              </a:rPr>
              <a:t>Include </a:t>
            </a:r>
            <a:r>
              <a:rPr lang="en-GB" sz="2600" b="1" i="1" dirty="0">
                <a:solidFill>
                  <a:schemeClr val="tx1"/>
                </a:solidFill>
              </a:rPr>
              <a:t>relevant</a:t>
            </a:r>
            <a:r>
              <a:rPr lang="en-GB" sz="2600" i="1" dirty="0">
                <a:solidFill>
                  <a:schemeClr val="tx1"/>
                </a:solidFill>
              </a:rPr>
              <a:t> </a:t>
            </a:r>
            <a:r>
              <a:rPr lang="en-GB" sz="2600" dirty="0">
                <a:solidFill>
                  <a:schemeClr val="tx1"/>
                </a:solidFill>
              </a:rPr>
              <a:t>areas of Core Knowledge (</a:t>
            </a:r>
            <a:r>
              <a:rPr lang="en-GB" sz="2600" b="1" i="1" dirty="0">
                <a:solidFill>
                  <a:schemeClr val="tx1"/>
                </a:solidFill>
              </a:rPr>
              <a:t>at least </a:t>
            </a:r>
            <a:r>
              <a:rPr lang="en-GB" sz="2600" dirty="0">
                <a:solidFill>
                  <a:schemeClr val="tx1"/>
                </a:solidFill>
              </a:rPr>
              <a:t>K1 and K2)</a:t>
            </a:r>
          </a:p>
          <a:p>
            <a:pPr lvl="1"/>
            <a:r>
              <a:rPr lang="en-GB" sz="2600" dirty="0">
                <a:solidFill>
                  <a:schemeClr val="tx1"/>
                </a:solidFill>
              </a:rPr>
              <a:t>Address</a:t>
            </a:r>
            <a:r>
              <a:rPr lang="en-GB" sz="2600" b="1" i="1" dirty="0">
                <a:solidFill>
                  <a:schemeClr val="tx1"/>
                </a:solidFill>
              </a:rPr>
              <a:t> all</a:t>
            </a:r>
            <a:r>
              <a:rPr lang="en-GB" sz="2600" dirty="0">
                <a:solidFill>
                  <a:schemeClr val="tx1"/>
                </a:solidFill>
              </a:rPr>
              <a:t> of the Professional Values</a:t>
            </a:r>
          </a:p>
          <a:p>
            <a:pPr lvl="1"/>
            <a:r>
              <a:rPr lang="en-GB" sz="2600" dirty="0">
                <a:solidFill>
                  <a:schemeClr val="tx1"/>
                </a:solidFill>
              </a:rPr>
              <a:t>Provide Referees to support the application</a:t>
            </a:r>
            <a:endParaRPr lang="en-GB" sz="3000" dirty="0"/>
          </a:p>
          <a:p>
            <a:endParaRPr lang="en-GB" dirty="0"/>
          </a:p>
          <a:p>
            <a:endParaRPr lang="en-GB" dirty="0"/>
          </a:p>
        </p:txBody>
      </p:sp>
    </p:spTree>
    <p:extLst>
      <p:ext uri="{BB962C8B-B14F-4D97-AF65-F5344CB8AC3E}">
        <p14:creationId xmlns:p14="http://schemas.microsoft.com/office/powerpoint/2010/main" val="2841523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solidFill>
                  <a:schemeClr val="tx1"/>
                </a:solidFill>
              </a:rPr>
              <a:t>Who is a Fellow? Typically ...</a:t>
            </a:r>
          </a:p>
        </p:txBody>
      </p:sp>
      <p:sp>
        <p:nvSpPr>
          <p:cNvPr id="3" name="Content Placeholder 2"/>
          <p:cNvSpPr>
            <a:spLocks noGrp="1"/>
          </p:cNvSpPr>
          <p:nvPr>
            <p:ph sz="quarter" idx="1"/>
          </p:nvPr>
        </p:nvSpPr>
        <p:spPr>
          <a:xfrm>
            <a:off x="323528" y="1340768"/>
            <a:ext cx="8568952" cy="4968552"/>
          </a:xfrm>
        </p:spPr>
        <p:txBody>
          <a:bodyPr>
            <a:normAutofit fontScale="85000" lnSpcReduction="20000"/>
          </a:bodyPr>
          <a:lstStyle/>
          <a:p>
            <a:r>
              <a:rPr lang="en-GB" sz="3000" dirty="0"/>
              <a:t>Early career academics</a:t>
            </a:r>
          </a:p>
          <a:p>
            <a:r>
              <a:rPr lang="en-GB" sz="3000" dirty="0"/>
              <a:t>Academic-related and/or support staff holding substantive teaching and learning responsibilities</a:t>
            </a:r>
          </a:p>
          <a:p>
            <a:r>
              <a:rPr lang="en-GB" sz="3000" dirty="0"/>
              <a:t>Experienced academics relatively new to UK higher education</a:t>
            </a:r>
          </a:p>
          <a:p>
            <a:r>
              <a:rPr lang="en-GB" sz="3000" dirty="0"/>
              <a:t>Staff with (sometimes significant) teaching-only responsibilities including, for example, within work-based settings</a:t>
            </a:r>
          </a:p>
          <a:p>
            <a:r>
              <a:rPr lang="en-GB" sz="2800" b="1" u="sng" dirty="0"/>
              <a:t>Fellow – Descriptor 2</a:t>
            </a:r>
          </a:p>
          <a:p>
            <a:pPr lvl="1"/>
            <a:r>
              <a:rPr lang="en-GB" sz="2600" dirty="0">
                <a:solidFill>
                  <a:schemeClr val="tx1"/>
                </a:solidFill>
              </a:rPr>
              <a:t>Address </a:t>
            </a:r>
            <a:r>
              <a:rPr lang="en-GB" sz="2600" b="1" i="1" dirty="0">
                <a:solidFill>
                  <a:schemeClr val="tx1"/>
                </a:solidFill>
              </a:rPr>
              <a:t>all </a:t>
            </a:r>
            <a:r>
              <a:rPr lang="en-GB" sz="2600" dirty="0">
                <a:solidFill>
                  <a:schemeClr val="tx1"/>
                </a:solidFill>
              </a:rPr>
              <a:t>of the Areas of Activity</a:t>
            </a:r>
          </a:p>
          <a:p>
            <a:pPr lvl="1"/>
            <a:r>
              <a:rPr lang="en-GB" sz="2600" dirty="0">
                <a:solidFill>
                  <a:schemeClr val="tx1"/>
                </a:solidFill>
              </a:rPr>
              <a:t>Include </a:t>
            </a:r>
            <a:r>
              <a:rPr lang="en-GB" sz="2600" b="1" i="1" dirty="0">
                <a:solidFill>
                  <a:schemeClr val="tx1"/>
                </a:solidFill>
              </a:rPr>
              <a:t>all</a:t>
            </a:r>
            <a:r>
              <a:rPr lang="en-GB" sz="2600" dirty="0">
                <a:solidFill>
                  <a:schemeClr val="tx1"/>
                </a:solidFill>
              </a:rPr>
              <a:t> areas of Core Knowledge</a:t>
            </a:r>
          </a:p>
          <a:p>
            <a:pPr lvl="1"/>
            <a:r>
              <a:rPr lang="en-GB" sz="2600" dirty="0">
                <a:solidFill>
                  <a:schemeClr val="tx1"/>
                </a:solidFill>
              </a:rPr>
              <a:t>Address</a:t>
            </a:r>
            <a:r>
              <a:rPr lang="en-GB" sz="2600" b="1" i="1" dirty="0">
                <a:solidFill>
                  <a:schemeClr val="tx1"/>
                </a:solidFill>
              </a:rPr>
              <a:t> all</a:t>
            </a:r>
            <a:r>
              <a:rPr lang="en-GB" sz="2600" dirty="0">
                <a:solidFill>
                  <a:schemeClr val="tx1"/>
                </a:solidFill>
              </a:rPr>
              <a:t> of the Professional Values</a:t>
            </a:r>
          </a:p>
          <a:p>
            <a:pPr lvl="1"/>
            <a:r>
              <a:rPr lang="en-GB" sz="2600" dirty="0">
                <a:solidFill>
                  <a:schemeClr val="tx1"/>
                </a:solidFill>
              </a:rPr>
              <a:t>Provide Referees to support the application</a:t>
            </a:r>
          </a:p>
          <a:p>
            <a:pPr lvl="1"/>
            <a:r>
              <a:rPr lang="en-GB" sz="2600" dirty="0">
                <a:solidFill>
                  <a:schemeClr val="tx1"/>
                </a:solidFill>
              </a:rPr>
              <a:t>Provide Endorsement from the Institution.</a:t>
            </a:r>
            <a:endParaRPr lang="en-GB" sz="3000" dirty="0"/>
          </a:p>
          <a:p>
            <a:endParaRPr lang="en-GB" dirty="0"/>
          </a:p>
        </p:txBody>
      </p:sp>
    </p:spTree>
    <p:extLst>
      <p:ext uri="{BB962C8B-B14F-4D97-AF65-F5344CB8AC3E}">
        <p14:creationId xmlns:p14="http://schemas.microsoft.com/office/powerpoint/2010/main" val="42733874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tx1"/>
                </a:solidFill>
              </a:rPr>
              <a:t>Who is a Senior Fellow? Typically ...</a:t>
            </a:r>
          </a:p>
        </p:txBody>
      </p:sp>
      <p:sp>
        <p:nvSpPr>
          <p:cNvPr id="3" name="Content Placeholder 2"/>
          <p:cNvSpPr>
            <a:spLocks noGrp="1"/>
          </p:cNvSpPr>
          <p:nvPr>
            <p:ph sz="quarter" idx="1"/>
          </p:nvPr>
        </p:nvSpPr>
        <p:spPr>
          <a:xfrm>
            <a:off x="323528" y="1268760"/>
            <a:ext cx="8568952" cy="5040560"/>
          </a:xfrm>
        </p:spPr>
        <p:txBody>
          <a:bodyPr>
            <a:normAutofit fontScale="77500" lnSpcReduction="20000"/>
          </a:bodyPr>
          <a:lstStyle/>
          <a:p>
            <a:r>
              <a:rPr lang="en-GB" sz="3000" dirty="0"/>
              <a:t>Experienced staff able to demonstrate impact and influence through, for example, responsibility for leading, managing or organising programmes, subjects and/or disciplinary areas</a:t>
            </a:r>
          </a:p>
          <a:p>
            <a:r>
              <a:rPr lang="en-GB" sz="3000" dirty="0"/>
              <a:t>Experienced subject mentors and staff who support those new to teaching</a:t>
            </a:r>
          </a:p>
          <a:p>
            <a:r>
              <a:rPr lang="en-GB" sz="3000" dirty="0"/>
              <a:t>Experienced staff with departmental and/or wider teaching and learning support advisory responsibilities within an institution</a:t>
            </a:r>
          </a:p>
          <a:p>
            <a:r>
              <a:rPr lang="en-GB" sz="2800" b="1" u="sng" dirty="0"/>
              <a:t>Senior Fellow – Descriptor 3</a:t>
            </a:r>
          </a:p>
          <a:p>
            <a:pPr lvl="1"/>
            <a:r>
              <a:rPr lang="en-GB" sz="2600" dirty="0">
                <a:solidFill>
                  <a:schemeClr val="tx1"/>
                </a:solidFill>
              </a:rPr>
              <a:t>Address </a:t>
            </a:r>
            <a:r>
              <a:rPr lang="en-GB" sz="2600" b="1" i="1" dirty="0">
                <a:solidFill>
                  <a:schemeClr val="tx1"/>
                </a:solidFill>
              </a:rPr>
              <a:t>all </a:t>
            </a:r>
            <a:r>
              <a:rPr lang="en-GB" sz="2600" dirty="0">
                <a:solidFill>
                  <a:schemeClr val="tx1"/>
                </a:solidFill>
              </a:rPr>
              <a:t>of the Areas of Activity</a:t>
            </a:r>
          </a:p>
          <a:p>
            <a:pPr lvl="1"/>
            <a:r>
              <a:rPr lang="en-GB" sz="2600" dirty="0">
                <a:solidFill>
                  <a:schemeClr val="tx1"/>
                </a:solidFill>
              </a:rPr>
              <a:t>Include </a:t>
            </a:r>
            <a:r>
              <a:rPr lang="en-GB" sz="2600" b="1" i="1" dirty="0">
                <a:solidFill>
                  <a:schemeClr val="tx1"/>
                </a:solidFill>
              </a:rPr>
              <a:t>all</a:t>
            </a:r>
            <a:r>
              <a:rPr lang="en-GB" sz="2600" dirty="0">
                <a:solidFill>
                  <a:schemeClr val="tx1"/>
                </a:solidFill>
              </a:rPr>
              <a:t> areas of Core Knowledge</a:t>
            </a:r>
          </a:p>
          <a:p>
            <a:pPr lvl="1"/>
            <a:r>
              <a:rPr lang="en-GB" sz="2600" dirty="0">
                <a:solidFill>
                  <a:schemeClr val="tx1"/>
                </a:solidFill>
              </a:rPr>
              <a:t>Address</a:t>
            </a:r>
            <a:r>
              <a:rPr lang="en-GB" sz="2600" b="1" i="1" dirty="0">
                <a:solidFill>
                  <a:schemeClr val="tx1"/>
                </a:solidFill>
              </a:rPr>
              <a:t> all</a:t>
            </a:r>
            <a:r>
              <a:rPr lang="en-GB" sz="2600" dirty="0">
                <a:solidFill>
                  <a:schemeClr val="tx1"/>
                </a:solidFill>
              </a:rPr>
              <a:t> of the Professional Values</a:t>
            </a:r>
          </a:p>
          <a:p>
            <a:pPr lvl="1"/>
            <a:r>
              <a:rPr lang="en-GB" sz="2600" dirty="0">
                <a:solidFill>
                  <a:schemeClr val="tx1"/>
                </a:solidFill>
              </a:rPr>
              <a:t>Complete </a:t>
            </a:r>
            <a:r>
              <a:rPr lang="en-GB" sz="2600" b="1" i="1" dirty="0">
                <a:solidFill>
                  <a:schemeClr val="tx1"/>
                </a:solidFill>
              </a:rPr>
              <a:t>two case studies</a:t>
            </a:r>
            <a:r>
              <a:rPr lang="en-GB" sz="2600" dirty="0">
                <a:solidFill>
                  <a:schemeClr val="tx1"/>
                </a:solidFill>
              </a:rPr>
              <a:t>, demonstrating in detail how Core Knowledge has been applied to the Areas of Activity, and showing commitment to the Professional Values</a:t>
            </a:r>
          </a:p>
          <a:p>
            <a:pPr lvl="1"/>
            <a:r>
              <a:rPr lang="en-GB" sz="2600" dirty="0">
                <a:solidFill>
                  <a:schemeClr val="tx1"/>
                </a:solidFill>
              </a:rPr>
              <a:t>Provide Referees to support the application</a:t>
            </a:r>
          </a:p>
          <a:p>
            <a:pPr lvl="1"/>
            <a:r>
              <a:rPr lang="en-GB" sz="2600" dirty="0">
                <a:solidFill>
                  <a:schemeClr val="tx1"/>
                </a:solidFill>
              </a:rPr>
              <a:t>Provide Endorsement from the Institution.</a:t>
            </a:r>
            <a:endParaRPr lang="en-GB" sz="3000" dirty="0"/>
          </a:p>
          <a:p>
            <a:endParaRPr lang="en-GB" dirty="0"/>
          </a:p>
        </p:txBody>
      </p:sp>
    </p:spTree>
    <p:extLst>
      <p:ext uri="{BB962C8B-B14F-4D97-AF65-F5344CB8AC3E}">
        <p14:creationId xmlns:p14="http://schemas.microsoft.com/office/powerpoint/2010/main" val="34444191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chemeClr val="tx1"/>
                </a:solidFill>
              </a:rPr>
              <a:t>Who is a Principal Fellow? Typically ...</a:t>
            </a:r>
          </a:p>
        </p:txBody>
      </p:sp>
      <p:sp>
        <p:nvSpPr>
          <p:cNvPr id="3" name="Content Placeholder 2"/>
          <p:cNvSpPr>
            <a:spLocks noGrp="1"/>
          </p:cNvSpPr>
          <p:nvPr>
            <p:ph sz="quarter" idx="1"/>
          </p:nvPr>
        </p:nvSpPr>
        <p:spPr>
          <a:xfrm>
            <a:off x="323528" y="1412776"/>
            <a:ext cx="8568952" cy="4744184"/>
          </a:xfrm>
        </p:spPr>
        <p:txBody>
          <a:bodyPr>
            <a:normAutofit lnSpcReduction="10000"/>
          </a:bodyPr>
          <a:lstStyle/>
          <a:p>
            <a:r>
              <a:rPr lang="en-GB" sz="3000" dirty="0"/>
              <a:t>Highly experienced and/or senior staff with wide-ranging academic or academic-related strategic leadership responsibilities in connection with key aspects of teaching and supporting learning</a:t>
            </a:r>
          </a:p>
          <a:p>
            <a:r>
              <a:rPr lang="en-GB" sz="3000" dirty="0"/>
              <a:t>Staff responsible for institutional strategic leadership and policy-making in the area of teaching and learning</a:t>
            </a:r>
          </a:p>
          <a:p>
            <a:r>
              <a:rPr lang="en-GB" sz="3000" dirty="0"/>
              <a:t>Staff who have strategic impact and influence in relation to teaching and learning that extends beyond their own institution.</a:t>
            </a:r>
          </a:p>
          <a:p>
            <a:endParaRPr lang="en-GB" dirty="0"/>
          </a:p>
        </p:txBody>
      </p:sp>
    </p:spTree>
    <p:extLst>
      <p:ext uri="{BB962C8B-B14F-4D97-AF65-F5344CB8AC3E}">
        <p14:creationId xmlns:p14="http://schemas.microsoft.com/office/powerpoint/2010/main" val="3887062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52400"/>
            <a:ext cx="8640960" cy="990600"/>
          </a:xfrm>
        </p:spPr>
        <p:txBody>
          <a:bodyPr>
            <a:normAutofit fontScale="90000"/>
          </a:bodyPr>
          <a:lstStyle/>
          <a:p>
            <a:r>
              <a:rPr lang="en-GB" b="1" dirty="0">
                <a:solidFill>
                  <a:schemeClr val="tx1"/>
                </a:solidFill>
              </a:rPr>
              <a:t>What else should the application contain?</a:t>
            </a:r>
          </a:p>
        </p:txBody>
      </p:sp>
      <p:sp>
        <p:nvSpPr>
          <p:cNvPr id="3" name="Content Placeholder 2"/>
          <p:cNvSpPr>
            <a:spLocks noGrp="1"/>
          </p:cNvSpPr>
          <p:nvPr>
            <p:ph sz="quarter" idx="1"/>
          </p:nvPr>
        </p:nvSpPr>
        <p:spPr>
          <a:xfrm>
            <a:off x="457200" y="1340768"/>
            <a:ext cx="8229600" cy="4816192"/>
          </a:xfrm>
        </p:spPr>
        <p:txBody>
          <a:bodyPr>
            <a:normAutofit fontScale="85000" lnSpcReduction="10000"/>
          </a:bodyPr>
          <a:lstStyle/>
          <a:p>
            <a:r>
              <a:rPr lang="en-GB" dirty="0"/>
              <a:t>Should be based on </a:t>
            </a:r>
            <a:r>
              <a:rPr lang="en-GB" b="1" dirty="0"/>
              <a:t>relevant evidence</a:t>
            </a:r>
          </a:p>
          <a:p>
            <a:r>
              <a:rPr lang="en-GB" dirty="0"/>
              <a:t>Should incorporate </a:t>
            </a:r>
            <a:r>
              <a:rPr lang="en-GB" b="1" dirty="0"/>
              <a:t>relevant subject and pedagogic research</a:t>
            </a:r>
            <a:r>
              <a:rPr lang="en-GB" dirty="0"/>
              <a:t> and/or scholarship – i.e. academic references</a:t>
            </a:r>
          </a:p>
          <a:p>
            <a:r>
              <a:rPr lang="en-GB" dirty="0"/>
              <a:t>Should be inclusive of </a:t>
            </a:r>
            <a:r>
              <a:rPr lang="en-GB" b="1" dirty="0"/>
              <a:t>reasons for choices </a:t>
            </a:r>
            <a:r>
              <a:rPr lang="en-GB" dirty="0"/>
              <a:t>made</a:t>
            </a:r>
          </a:p>
          <a:p>
            <a:r>
              <a:rPr lang="en-GB" dirty="0"/>
              <a:t>Should show </a:t>
            </a:r>
            <a:r>
              <a:rPr lang="en-GB" b="1" dirty="0"/>
              <a:t>integration</a:t>
            </a:r>
            <a:r>
              <a:rPr lang="en-GB" dirty="0"/>
              <a:t> of Core Knowledge and Professional Values </a:t>
            </a:r>
            <a:r>
              <a:rPr lang="en-GB" b="1" dirty="0"/>
              <a:t>throughout</a:t>
            </a:r>
          </a:p>
          <a:p>
            <a:r>
              <a:rPr lang="en-GB" dirty="0"/>
              <a:t>Should explicitly demonstrate </a:t>
            </a:r>
            <a:r>
              <a:rPr lang="en-GB" b="1" dirty="0"/>
              <a:t>impact</a:t>
            </a:r>
            <a:r>
              <a:rPr lang="en-GB" dirty="0"/>
              <a:t> on teaching and learning</a:t>
            </a:r>
          </a:p>
          <a:p>
            <a:endParaRPr lang="en-GB" dirty="0"/>
          </a:p>
          <a:p>
            <a:pPr algn="ctr"/>
            <a:r>
              <a:rPr lang="en-GB" b="1" dirty="0"/>
              <a:t>Should not be ‘just lists’ – Must be professionally reflective in nature.</a:t>
            </a:r>
          </a:p>
          <a:p>
            <a:endParaRPr lang="en-GB" dirty="0"/>
          </a:p>
        </p:txBody>
      </p:sp>
    </p:spTree>
    <p:extLst>
      <p:ext uri="{BB962C8B-B14F-4D97-AF65-F5344CB8AC3E}">
        <p14:creationId xmlns:p14="http://schemas.microsoft.com/office/powerpoint/2010/main" val="4228022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a:solidFill>
                  <a:schemeClr val="tx1"/>
                </a:solidFill>
              </a:rPr>
              <a:t>Writing Process</a:t>
            </a:r>
          </a:p>
        </p:txBody>
      </p:sp>
      <p:sp>
        <p:nvSpPr>
          <p:cNvPr id="6" name="TextBox 5"/>
          <p:cNvSpPr txBox="1"/>
          <p:nvPr/>
        </p:nvSpPr>
        <p:spPr>
          <a:xfrm>
            <a:off x="3267667" y="1268760"/>
            <a:ext cx="2582951" cy="646331"/>
          </a:xfrm>
          <a:prstGeom prst="rect">
            <a:avLst/>
          </a:prstGeom>
          <a:noFill/>
        </p:spPr>
        <p:txBody>
          <a:bodyPr wrap="none" rtlCol="0">
            <a:spAutoFit/>
          </a:bodyPr>
          <a:lstStyle/>
          <a:p>
            <a:pPr algn="ctr"/>
            <a:r>
              <a:rPr lang="en-GB" b="1" dirty="0"/>
              <a:t>What </a:t>
            </a:r>
            <a:r>
              <a:rPr lang="en-GB" dirty="0"/>
              <a:t>you did/do in each</a:t>
            </a:r>
          </a:p>
          <a:p>
            <a:pPr algn="ctr"/>
            <a:r>
              <a:rPr lang="en-GB" dirty="0"/>
              <a:t>Area of Activity</a:t>
            </a:r>
          </a:p>
        </p:txBody>
      </p:sp>
      <p:sp>
        <p:nvSpPr>
          <p:cNvPr id="7" name="TextBox 6"/>
          <p:cNvSpPr txBox="1"/>
          <p:nvPr/>
        </p:nvSpPr>
        <p:spPr>
          <a:xfrm>
            <a:off x="5724128" y="3288052"/>
            <a:ext cx="3310393" cy="1477328"/>
          </a:xfrm>
          <a:prstGeom prst="rect">
            <a:avLst/>
          </a:prstGeom>
          <a:noFill/>
        </p:spPr>
        <p:txBody>
          <a:bodyPr wrap="none" rtlCol="0">
            <a:spAutoFit/>
          </a:bodyPr>
          <a:lstStyle/>
          <a:p>
            <a:r>
              <a:rPr lang="en-GB" b="1" dirty="0"/>
              <a:t>Why</a:t>
            </a:r>
            <a:r>
              <a:rPr lang="en-GB" dirty="0"/>
              <a:t> you did/do it that way.</a:t>
            </a:r>
          </a:p>
          <a:p>
            <a:r>
              <a:rPr lang="en-GB" b="1" dirty="0"/>
              <a:t>Why</a:t>
            </a:r>
            <a:r>
              <a:rPr lang="en-GB" dirty="0"/>
              <a:t> you chose to use particular</a:t>
            </a:r>
          </a:p>
          <a:p>
            <a:r>
              <a:rPr lang="en-GB" dirty="0"/>
              <a:t>subject material, activities,</a:t>
            </a:r>
          </a:p>
          <a:p>
            <a:r>
              <a:rPr lang="en-GB" dirty="0"/>
              <a:t>techniques, etc.</a:t>
            </a:r>
          </a:p>
          <a:p>
            <a:r>
              <a:rPr lang="en-GB" dirty="0"/>
              <a:t>(Academic Research Refs)</a:t>
            </a:r>
          </a:p>
        </p:txBody>
      </p:sp>
      <p:sp>
        <p:nvSpPr>
          <p:cNvPr id="8" name="TextBox 7"/>
          <p:cNvSpPr txBox="1"/>
          <p:nvPr/>
        </p:nvSpPr>
        <p:spPr>
          <a:xfrm>
            <a:off x="343180" y="3149553"/>
            <a:ext cx="3807133" cy="1754326"/>
          </a:xfrm>
          <a:prstGeom prst="rect">
            <a:avLst/>
          </a:prstGeom>
          <a:noFill/>
        </p:spPr>
        <p:txBody>
          <a:bodyPr wrap="square" rtlCol="0">
            <a:spAutoFit/>
          </a:bodyPr>
          <a:lstStyle/>
          <a:p>
            <a:r>
              <a:rPr lang="en-GB" dirty="0"/>
              <a:t>What was the </a:t>
            </a:r>
            <a:r>
              <a:rPr lang="en-GB" b="1" dirty="0"/>
              <a:t>impact</a:t>
            </a:r>
            <a:r>
              <a:rPr lang="en-GB" dirty="0"/>
              <a:t>? - On teaching and learning, professional practice, student experience, retention, achievement, etc.</a:t>
            </a:r>
          </a:p>
          <a:p>
            <a:r>
              <a:rPr lang="en-GB" dirty="0"/>
              <a:t>What was the </a:t>
            </a:r>
            <a:r>
              <a:rPr lang="en-GB" b="1" dirty="0"/>
              <a:t>extent and influence</a:t>
            </a:r>
            <a:r>
              <a:rPr lang="en-GB" dirty="0"/>
              <a:t> of the impact?</a:t>
            </a:r>
          </a:p>
        </p:txBody>
      </p:sp>
      <p:sp>
        <p:nvSpPr>
          <p:cNvPr id="10" name="Curved Down Arrow 9"/>
          <p:cNvSpPr/>
          <p:nvPr/>
        </p:nvSpPr>
        <p:spPr>
          <a:xfrm rot="3633161">
            <a:off x="6067920" y="2047835"/>
            <a:ext cx="1823758" cy="564346"/>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7290563">
            <a:off x="3854373" y="3957522"/>
            <a:ext cx="1605657" cy="21617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4828291">
            <a:off x="1878918" y="1433310"/>
            <a:ext cx="1122363" cy="15732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 name="TextBox 11"/>
          <p:cNvSpPr txBox="1"/>
          <p:nvPr/>
        </p:nvSpPr>
        <p:spPr>
          <a:xfrm>
            <a:off x="590424" y="6382304"/>
            <a:ext cx="8568952" cy="369332"/>
          </a:xfrm>
          <a:prstGeom prst="rect">
            <a:avLst/>
          </a:prstGeom>
          <a:noFill/>
        </p:spPr>
        <p:txBody>
          <a:bodyPr wrap="square" rtlCol="0">
            <a:spAutoFit/>
          </a:bodyPr>
          <a:lstStyle/>
          <a:p>
            <a:r>
              <a:rPr lang="en-GB" b="1" dirty="0"/>
              <a:t>Integrate </a:t>
            </a:r>
            <a:r>
              <a:rPr lang="en-GB" dirty="0"/>
              <a:t>Core Knowledge, Professional Values and Academic References </a:t>
            </a:r>
            <a:r>
              <a:rPr lang="en-GB" b="1" dirty="0"/>
              <a:t>throughout</a:t>
            </a:r>
            <a:endParaRPr lang="en-GB" dirty="0"/>
          </a:p>
        </p:txBody>
      </p:sp>
    </p:spTree>
    <p:extLst>
      <p:ext uri="{BB962C8B-B14F-4D97-AF65-F5344CB8AC3E}">
        <p14:creationId xmlns:p14="http://schemas.microsoft.com/office/powerpoint/2010/main" val="29154975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16632"/>
            <a:ext cx="8784976" cy="1008112"/>
          </a:xfrm>
        </p:spPr>
        <p:txBody>
          <a:bodyPr>
            <a:noAutofit/>
          </a:bodyPr>
          <a:lstStyle/>
          <a:p>
            <a:br>
              <a:rPr lang="en-GB" sz="2400" dirty="0"/>
            </a:br>
            <a:r>
              <a:rPr lang="en-GB" sz="2400" b="1" dirty="0">
                <a:solidFill>
                  <a:schemeClr val="tx1"/>
                </a:solidFill>
              </a:rPr>
              <a:t>What does that look like?</a:t>
            </a:r>
            <a:br>
              <a:rPr lang="en-GB" sz="2400" b="1" dirty="0">
                <a:solidFill>
                  <a:schemeClr val="tx1"/>
                </a:solidFill>
              </a:rPr>
            </a:br>
            <a:r>
              <a:rPr lang="en-GB" sz="2400" dirty="0">
                <a:solidFill>
                  <a:schemeClr val="tx1"/>
                </a:solidFill>
              </a:rPr>
              <a:t>An Example - A1:  Design and plan learning activities</a:t>
            </a:r>
          </a:p>
        </p:txBody>
      </p:sp>
      <p:sp>
        <p:nvSpPr>
          <p:cNvPr id="3" name="Content Placeholder 2"/>
          <p:cNvSpPr>
            <a:spLocks noGrp="1"/>
          </p:cNvSpPr>
          <p:nvPr>
            <p:ph sz="quarter" idx="1"/>
          </p:nvPr>
        </p:nvSpPr>
        <p:spPr>
          <a:xfrm>
            <a:off x="323239" y="1124744"/>
            <a:ext cx="8569241" cy="5733256"/>
          </a:xfrm>
        </p:spPr>
        <p:txBody>
          <a:bodyPr>
            <a:normAutofit fontScale="62500" lnSpcReduction="20000"/>
          </a:bodyPr>
          <a:lstStyle/>
          <a:p>
            <a:pPr marL="0" indent="0">
              <a:buNone/>
            </a:pPr>
            <a:r>
              <a:rPr lang="en-GB" b="1" dirty="0">
                <a:solidFill>
                  <a:srgbClr val="00B050"/>
                </a:solidFill>
              </a:rPr>
              <a:t>WHAT and WHY</a:t>
            </a:r>
          </a:p>
          <a:p>
            <a:pPr marL="0" indent="0">
              <a:buNone/>
            </a:pPr>
            <a:r>
              <a:rPr lang="en-GB" dirty="0"/>
              <a:t>“In designing the Science for Engineering module, I adopted Jones’ (2016, p. 16) model of best practice for teaching and assessing STEM subjects. </a:t>
            </a:r>
          </a:p>
          <a:p>
            <a:pPr marL="0" indent="0">
              <a:buNone/>
            </a:pPr>
            <a:r>
              <a:rPr lang="en-GB" dirty="0">
                <a:solidFill>
                  <a:srgbClr val="FF0000"/>
                </a:solidFill>
              </a:rPr>
              <a:t>(K2,  V3)</a:t>
            </a:r>
            <a:endParaRPr lang="en-GB" dirty="0"/>
          </a:p>
          <a:p>
            <a:pPr marL="0" indent="0">
              <a:buNone/>
            </a:pPr>
            <a:r>
              <a:rPr lang="en-GB" dirty="0"/>
              <a:t>I adopted a blended learning approach, ensuring that all learners had access to the online resources, and required that they identified and recorded the employability skills being developed on an ongoing basis throughout the module for use in applying for employment at a later date, a practice that has been identified as good practice by the HEA (See Dibben and Norton, 2017).</a:t>
            </a:r>
          </a:p>
          <a:p>
            <a:pPr marL="0" indent="0">
              <a:buNone/>
            </a:pPr>
            <a:r>
              <a:rPr lang="en-GB" dirty="0">
                <a:solidFill>
                  <a:srgbClr val="FF0000"/>
                </a:solidFill>
              </a:rPr>
              <a:t>(K4,  V1,  V4)</a:t>
            </a:r>
          </a:p>
          <a:p>
            <a:pPr marL="0" indent="0">
              <a:buNone/>
            </a:pPr>
            <a:r>
              <a:rPr lang="en-GB" b="1" dirty="0">
                <a:solidFill>
                  <a:srgbClr val="00B050"/>
                </a:solidFill>
              </a:rPr>
              <a:t>IMPACT</a:t>
            </a:r>
          </a:p>
          <a:p>
            <a:pPr marL="0" indent="0">
              <a:buNone/>
            </a:pPr>
            <a:r>
              <a:rPr lang="en-GB" dirty="0"/>
              <a:t>Module and programme evaluations showed that this pedagogic approach was well received by learners, with attendance, retention and grades improving significantly, and was described as “excellent experiential learning” by the External Examiner.”</a:t>
            </a:r>
          </a:p>
          <a:p>
            <a:pPr marL="0" indent="0">
              <a:buNone/>
            </a:pPr>
            <a:r>
              <a:rPr lang="en-GB" dirty="0">
                <a:solidFill>
                  <a:srgbClr val="FF0000"/>
                </a:solidFill>
              </a:rPr>
              <a:t>(K5, K6)</a:t>
            </a:r>
          </a:p>
          <a:p>
            <a:pPr marL="0" indent="0">
              <a:buNone/>
            </a:pPr>
            <a:r>
              <a:rPr lang="en-GB" sz="2300" b="1" u="sng" dirty="0"/>
              <a:t>References</a:t>
            </a:r>
          </a:p>
          <a:p>
            <a:pPr marL="0" indent="0">
              <a:buNone/>
            </a:pPr>
            <a:r>
              <a:rPr lang="en-GB" sz="2300" dirty="0"/>
              <a:t>Dibben, M. and Norton, S. (2017) </a:t>
            </a:r>
            <a:r>
              <a:rPr lang="en-GB" sz="2300" u="sng" dirty="0"/>
              <a:t>Embedding employability in student programmes – it starts with the right language</a:t>
            </a:r>
            <a:r>
              <a:rPr lang="en-GB" sz="2300" dirty="0"/>
              <a:t>, Higher Education Academy, [Online]. Available: </a:t>
            </a:r>
            <a:r>
              <a:rPr lang="en-GB" sz="2300" dirty="0">
                <a:hlinkClick r:id="rId2"/>
              </a:rPr>
              <a:t>https://www.heacademy.ac.uk/blog/embedding-employability-student-programmes-%E2%80%93-it-starts-right-language</a:t>
            </a:r>
            <a:endParaRPr lang="en-GB" sz="2300" dirty="0"/>
          </a:p>
          <a:p>
            <a:pPr marL="0" indent="0">
              <a:buNone/>
            </a:pPr>
            <a:r>
              <a:rPr lang="en-GB" sz="2300" dirty="0"/>
              <a:t>Jones, D. (2016), </a:t>
            </a:r>
            <a:r>
              <a:rPr lang="en-GB" sz="2300" u="sng" dirty="0"/>
              <a:t>A model for Teaching Engineering Science</a:t>
            </a:r>
            <a:r>
              <a:rPr lang="en-GB" sz="2300" dirty="0"/>
              <a:t>, Journal of Science and Technology, 4:11, pp. 14 – 29.</a:t>
            </a:r>
          </a:p>
        </p:txBody>
      </p:sp>
    </p:spTree>
    <p:extLst>
      <p:ext uri="{BB962C8B-B14F-4D97-AF65-F5344CB8AC3E}">
        <p14:creationId xmlns:p14="http://schemas.microsoft.com/office/powerpoint/2010/main" val="2832141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3">
                                            <p:txEl>
                                              <p:pRg st="9" end="9"/>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1"/>
                </a:solidFill>
              </a:rPr>
              <a:t>The UKPSF at UWTSD</a:t>
            </a:r>
          </a:p>
        </p:txBody>
      </p:sp>
      <p:sp>
        <p:nvSpPr>
          <p:cNvPr id="3" name="Content Placeholder 2"/>
          <p:cNvSpPr>
            <a:spLocks noGrp="1"/>
          </p:cNvSpPr>
          <p:nvPr>
            <p:ph sz="quarter" idx="1"/>
          </p:nvPr>
        </p:nvSpPr>
        <p:spPr>
          <a:xfrm>
            <a:off x="457200" y="1556792"/>
            <a:ext cx="8229600" cy="4600168"/>
          </a:xfrm>
        </p:spPr>
        <p:txBody>
          <a:bodyPr/>
          <a:lstStyle/>
          <a:p>
            <a:r>
              <a:rPr lang="en-GB" b="1" dirty="0"/>
              <a:t>Taught Routes</a:t>
            </a:r>
          </a:p>
          <a:p>
            <a:pPr lvl="1"/>
            <a:r>
              <a:rPr lang="en-GB" dirty="0">
                <a:solidFill>
                  <a:schemeClr val="tx1"/>
                </a:solidFill>
              </a:rPr>
              <a:t>PGCE (PCET) – Full-time and Part-time</a:t>
            </a:r>
          </a:p>
          <a:p>
            <a:pPr lvl="1"/>
            <a:r>
              <a:rPr lang="en-GB" dirty="0" err="1">
                <a:solidFill>
                  <a:schemeClr val="tx1"/>
                </a:solidFill>
              </a:rPr>
              <a:t>PGCert</a:t>
            </a:r>
            <a:r>
              <a:rPr lang="en-GB" dirty="0">
                <a:solidFill>
                  <a:schemeClr val="tx1"/>
                </a:solidFill>
              </a:rPr>
              <a:t> tHE</a:t>
            </a:r>
          </a:p>
          <a:p>
            <a:pPr lvl="1">
              <a:buNone/>
            </a:pPr>
            <a:endParaRPr lang="en-GB" dirty="0">
              <a:solidFill>
                <a:schemeClr val="tx1"/>
              </a:solidFill>
            </a:endParaRPr>
          </a:p>
          <a:p>
            <a:r>
              <a:rPr lang="en-GB" b="1" dirty="0"/>
              <a:t>CPD Route</a:t>
            </a:r>
          </a:p>
          <a:p>
            <a:pPr lvl="1"/>
            <a:r>
              <a:rPr lang="en-GB" dirty="0">
                <a:solidFill>
                  <a:schemeClr val="tx1"/>
                </a:solidFill>
              </a:rPr>
              <a:t>Individual Applications.</a:t>
            </a:r>
          </a:p>
        </p:txBody>
      </p:sp>
    </p:spTree>
    <p:extLst>
      <p:ext uri="{BB962C8B-B14F-4D97-AF65-F5344CB8AC3E}">
        <p14:creationId xmlns:p14="http://schemas.microsoft.com/office/powerpoint/2010/main" val="7062276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solidFill>
                  <a:schemeClr val="tx1"/>
                </a:solidFill>
              </a:rPr>
              <a:t>Activity</a:t>
            </a:r>
          </a:p>
        </p:txBody>
      </p:sp>
      <p:sp>
        <p:nvSpPr>
          <p:cNvPr id="3" name="Content Placeholder 2"/>
          <p:cNvSpPr>
            <a:spLocks noGrp="1"/>
          </p:cNvSpPr>
          <p:nvPr>
            <p:ph sz="quarter" idx="1"/>
          </p:nvPr>
        </p:nvSpPr>
        <p:spPr>
          <a:xfrm>
            <a:off x="457200" y="1143000"/>
            <a:ext cx="8229600" cy="5454352"/>
          </a:xfrm>
        </p:spPr>
        <p:txBody>
          <a:bodyPr>
            <a:normAutofit fontScale="92500" lnSpcReduction="20000"/>
          </a:bodyPr>
          <a:lstStyle/>
          <a:p>
            <a:r>
              <a:rPr lang="en-GB" dirty="0"/>
              <a:t>What do you do and what is the extent of your influence on teaching and learning?</a:t>
            </a:r>
          </a:p>
          <a:p>
            <a:r>
              <a:rPr lang="en-GB" sz="3000" dirty="0"/>
              <a:t>Work in pairs/groups to discuss </a:t>
            </a:r>
            <a:r>
              <a:rPr lang="en-GB" sz="3000" b="1" dirty="0"/>
              <a:t>one possible source of evidence</a:t>
            </a:r>
            <a:r>
              <a:rPr lang="en-GB" sz="3000" dirty="0"/>
              <a:t> that you could use to demonstrate alignment of your practices with the dimensions of the UKPSF with </a:t>
            </a:r>
            <a:r>
              <a:rPr lang="en-GB" sz="3000" b="1" dirty="0"/>
              <a:t>one area of activity</a:t>
            </a:r>
            <a:r>
              <a:rPr lang="en-GB" sz="3000" dirty="0"/>
              <a:t>.</a:t>
            </a:r>
          </a:p>
          <a:p>
            <a:r>
              <a:rPr lang="en-GB" sz="3000" dirty="0"/>
              <a:t>Which elements of Core Knowledge and Professional Values would apply?</a:t>
            </a:r>
          </a:p>
          <a:p>
            <a:r>
              <a:rPr lang="en-GB" sz="3200" dirty="0"/>
              <a:t>Looking at your evidence, illustrate</a:t>
            </a:r>
          </a:p>
          <a:p>
            <a:pPr lvl="1"/>
            <a:r>
              <a:rPr lang="en-GB" sz="2900" dirty="0">
                <a:solidFill>
                  <a:schemeClr val="tx1"/>
                </a:solidFill>
              </a:rPr>
              <a:t>(a) </a:t>
            </a:r>
            <a:r>
              <a:rPr lang="en-GB" sz="2900" b="1" dirty="0">
                <a:solidFill>
                  <a:schemeClr val="tx1"/>
                </a:solidFill>
              </a:rPr>
              <a:t>‘WHAT’ </a:t>
            </a:r>
            <a:r>
              <a:rPr lang="en-GB" sz="2900" dirty="0">
                <a:solidFill>
                  <a:schemeClr val="tx1"/>
                </a:solidFill>
              </a:rPr>
              <a:t>you do/did (short description);</a:t>
            </a:r>
          </a:p>
          <a:p>
            <a:pPr lvl="1"/>
            <a:r>
              <a:rPr lang="en-GB" sz="2900" dirty="0">
                <a:solidFill>
                  <a:schemeClr val="tx1"/>
                </a:solidFill>
              </a:rPr>
              <a:t>(b) </a:t>
            </a:r>
            <a:r>
              <a:rPr lang="en-GB" sz="2900" b="1" dirty="0">
                <a:solidFill>
                  <a:schemeClr val="tx1"/>
                </a:solidFill>
              </a:rPr>
              <a:t>‘WHY’ </a:t>
            </a:r>
            <a:r>
              <a:rPr lang="en-GB" sz="2900" dirty="0">
                <a:solidFill>
                  <a:schemeClr val="tx1"/>
                </a:solidFill>
              </a:rPr>
              <a:t>you do/did that (analysis supported by academic research); and the</a:t>
            </a:r>
          </a:p>
          <a:p>
            <a:pPr lvl="1"/>
            <a:r>
              <a:rPr lang="en-GB" sz="2900" dirty="0">
                <a:solidFill>
                  <a:schemeClr val="tx1"/>
                </a:solidFill>
              </a:rPr>
              <a:t>(c) </a:t>
            </a:r>
            <a:r>
              <a:rPr lang="en-GB" sz="2900" b="1" dirty="0">
                <a:solidFill>
                  <a:schemeClr val="tx1"/>
                </a:solidFill>
              </a:rPr>
              <a:t>‘IMPACT’ </a:t>
            </a:r>
            <a:r>
              <a:rPr lang="en-GB" sz="2900" dirty="0">
                <a:solidFill>
                  <a:schemeClr val="tx1"/>
                </a:solidFill>
              </a:rPr>
              <a:t>on Teaching and Learning (How can you evidence that impact?)</a:t>
            </a:r>
          </a:p>
          <a:p>
            <a:endParaRPr lang="en-GB" dirty="0"/>
          </a:p>
        </p:txBody>
      </p:sp>
    </p:spTree>
    <p:extLst>
      <p:ext uri="{BB962C8B-B14F-4D97-AF65-F5344CB8AC3E}">
        <p14:creationId xmlns:p14="http://schemas.microsoft.com/office/powerpoint/2010/main" val="38864884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1"/>
                </a:solidFill>
              </a:rPr>
              <a:t>Some Case Study Examples:</a:t>
            </a:r>
          </a:p>
        </p:txBody>
      </p:sp>
      <p:sp>
        <p:nvSpPr>
          <p:cNvPr id="3" name="Content Placeholder 2"/>
          <p:cNvSpPr>
            <a:spLocks noGrp="1"/>
          </p:cNvSpPr>
          <p:nvPr>
            <p:ph sz="quarter" idx="1"/>
          </p:nvPr>
        </p:nvSpPr>
        <p:spPr/>
        <p:txBody>
          <a:bodyPr>
            <a:normAutofit fontScale="77500" lnSpcReduction="20000"/>
          </a:bodyPr>
          <a:lstStyle/>
          <a:p>
            <a:r>
              <a:rPr lang="en-GB" dirty="0"/>
              <a:t>Widening Access and Participation</a:t>
            </a:r>
          </a:p>
          <a:p>
            <a:r>
              <a:rPr lang="en-GB" dirty="0"/>
              <a:t>Embedding Employability Skills throughout the curriculum</a:t>
            </a:r>
          </a:p>
          <a:p>
            <a:r>
              <a:rPr lang="en-GB" dirty="0"/>
              <a:t>Recording and </a:t>
            </a:r>
            <a:r>
              <a:rPr lang="en-GB" dirty="0" err="1"/>
              <a:t>Vidcasting</a:t>
            </a:r>
            <a:r>
              <a:rPr lang="en-GB" dirty="0"/>
              <a:t> of lectures and materials</a:t>
            </a:r>
          </a:p>
          <a:p>
            <a:r>
              <a:rPr lang="en-GB" dirty="0"/>
              <a:t>Student engagement, experience and professional development through links with industry</a:t>
            </a:r>
          </a:p>
          <a:p>
            <a:r>
              <a:rPr lang="en-GB" dirty="0"/>
              <a:t>Mentoring colleagues to achieve innovative practice in teaching and learning</a:t>
            </a:r>
          </a:p>
          <a:p>
            <a:r>
              <a:rPr lang="en-GB" dirty="0"/>
              <a:t>Subject specific CPD for colleagues</a:t>
            </a:r>
          </a:p>
          <a:p>
            <a:r>
              <a:rPr lang="en-GB" dirty="0"/>
              <a:t>Developing the pedagogic research capacity within a faculty.</a:t>
            </a:r>
          </a:p>
        </p:txBody>
      </p:sp>
    </p:spTree>
    <p:extLst>
      <p:ext uri="{BB962C8B-B14F-4D97-AF65-F5344CB8AC3E}">
        <p14:creationId xmlns:p14="http://schemas.microsoft.com/office/powerpoint/2010/main" val="20992217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1"/>
                </a:solidFill>
              </a:rPr>
              <a:t>What Happens Next?</a:t>
            </a:r>
          </a:p>
        </p:txBody>
      </p:sp>
      <p:sp>
        <p:nvSpPr>
          <p:cNvPr id="3" name="Content Placeholder 2"/>
          <p:cNvSpPr>
            <a:spLocks noGrp="1"/>
          </p:cNvSpPr>
          <p:nvPr>
            <p:ph sz="quarter" idx="1"/>
          </p:nvPr>
        </p:nvSpPr>
        <p:spPr>
          <a:xfrm>
            <a:off x="457200" y="1556792"/>
            <a:ext cx="8229600" cy="4600168"/>
          </a:xfrm>
        </p:spPr>
        <p:txBody>
          <a:bodyPr>
            <a:normAutofit fontScale="85000" lnSpcReduction="20000"/>
          </a:bodyPr>
          <a:lstStyle/>
          <a:p>
            <a:r>
              <a:rPr lang="en-GB" dirty="0"/>
              <a:t>Completion of application</a:t>
            </a:r>
          </a:p>
          <a:p>
            <a:r>
              <a:rPr lang="en-GB" dirty="0"/>
              <a:t>Submission for review via </a:t>
            </a:r>
            <a:r>
              <a:rPr lang="en-GB" b="1" dirty="0">
                <a:solidFill>
                  <a:srgbClr val="00B0F0"/>
                </a:solidFill>
                <a:hlinkClick r:id="rId2"/>
              </a:rPr>
              <a:t>heaapplications@uwtsd.ac.uk</a:t>
            </a:r>
            <a:r>
              <a:rPr lang="en-GB" dirty="0"/>
              <a:t> (Victoria will check the word count and references and then  contact you to ask that you submit your application via TurnItIn)</a:t>
            </a:r>
          </a:p>
          <a:p>
            <a:r>
              <a:rPr lang="en-GB" dirty="0"/>
              <a:t>HEA Recognition Panel held three weeks later</a:t>
            </a:r>
          </a:p>
          <a:p>
            <a:r>
              <a:rPr lang="en-GB" dirty="0"/>
              <a:t>Notification of result</a:t>
            </a:r>
          </a:p>
          <a:p>
            <a:r>
              <a:rPr lang="en-GB" dirty="0"/>
              <a:t>Recognition Certificate comes directly from the HEA</a:t>
            </a:r>
          </a:p>
          <a:p>
            <a:r>
              <a:rPr lang="en-GB" dirty="0"/>
              <a:t>Documents can be found on the University Website: </a:t>
            </a:r>
          </a:p>
          <a:p>
            <a:pPr marL="0" indent="0">
              <a:buNone/>
            </a:pPr>
            <a:r>
              <a:rPr lang="en-GB" u="sng" dirty="0">
                <a:hlinkClick r:id="rId3"/>
              </a:rPr>
              <a:t>http://www.uwtsd.ac.uk/enhancement-unit/professional-recognition/hea-fellowship-/</a:t>
            </a:r>
            <a:endParaRPr lang="en-GB" dirty="0"/>
          </a:p>
        </p:txBody>
      </p:sp>
    </p:spTree>
    <p:extLst>
      <p:ext uri="{BB962C8B-B14F-4D97-AF65-F5344CB8AC3E}">
        <p14:creationId xmlns:p14="http://schemas.microsoft.com/office/powerpoint/2010/main" val="2776214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ox(i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ox(i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ox(i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ox(i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 presetClass="entr" presetSubtype="16"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ox(i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4" presetClass="entr" presetSubtype="16"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ox(in)">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4" presetClass="entr" presetSubtype="16"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box(in)">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1"/>
                </a:solidFill>
              </a:rPr>
              <a:t>Any Questions?</a:t>
            </a:r>
          </a:p>
        </p:txBody>
      </p:sp>
      <p:sp>
        <p:nvSpPr>
          <p:cNvPr id="3" name="Content Placeholder 2"/>
          <p:cNvSpPr>
            <a:spLocks noGrp="1"/>
          </p:cNvSpPr>
          <p:nvPr>
            <p:ph sz="quarter" idx="1"/>
          </p:nvPr>
        </p:nvSpPr>
        <p:spPr>
          <a:xfrm>
            <a:off x="457200" y="1484784"/>
            <a:ext cx="8229600" cy="4672176"/>
          </a:xfrm>
        </p:spPr>
        <p:txBody>
          <a:bodyPr/>
          <a:lstStyle/>
          <a:p>
            <a:pPr lvl="1">
              <a:buNone/>
            </a:pPr>
            <a:r>
              <a:rPr lang="en-GB" sz="2600" b="1" u="sng" dirty="0">
                <a:solidFill>
                  <a:schemeClr val="tx1"/>
                </a:solidFill>
              </a:rPr>
              <a:t>Contact details </a:t>
            </a:r>
          </a:p>
          <a:p>
            <a:pPr lvl="1">
              <a:buNone/>
            </a:pPr>
            <a:endParaRPr lang="en-GB" sz="2600" b="1" u="sng" dirty="0"/>
          </a:p>
          <a:p>
            <a:pPr lvl="1">
              <a:buNone/>
            </a:pPr>
            <a:r>
              <a:rPr lang="en-GB" sz="2600" b="1" u="sng" dirty="0">
                <a:solidFill>
                  <a:schemeClr val="tx1"/>
                </a:solidFill>
              </a:rPr>
              <a:t>Welsh Language Applications contact:</a:t>
            </a:r>
          </a:p>
          <a:p>
            <a:pPr lvl="1">
              <a:buNone/>
            </a:pPr>
            <a:endParaRPr lang="en-GB" b="1" dirty="0">
              <a:solidFill>
                <a:schemeClr val="tx1"/>
              </a:solidFill>
            </a:endParaRPr>
          </a:p>
          <a:p>
            <a:pPr lvl="1"/>
            <a:r>
              <a:rPr lang="en-GB" b="1" dirty="0">
                <a:solidFill>
                  <a:schemeClr val="tx1"/>
                </a:solidFill>
              </a:rPr>
              <a:t>Dr Christine Jones - </a:t>
            </a:r>
            <a:r>
              <a:rPr lang="en-GB" b="1" u="sng" dirty="0">
                <a:solidFill>
                  <a:srgbClr val="00B0F0"/>
                </a:solidFill>
              </a:rPr>
              <a:t>c.m.jones@uwtsd.ac.uk</a:t>
            </a:r>
          </a:p>
        </p:txBody>
      </p:sp>
    </p:spTree>
    <p:extLst>
      <p:ext uri="{BB962C8B-B14F-4D97-AF65-F5344CB8AC3E}">
        <p14:creationId xmlns:p14="http://schemas.microsoft.com/office/powerpoint/2010/main" val="413657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276872"/>
            <a:ext cx="8229600" cy="2592288"/>
          </a:xfrm>
        </p:spPr>
        <p:txBody>
          <a:bodyPr>
            <a:normAutofit/>
          </a:bodyPr>
          <a:lstStyle/>
          <a:p>
            <a:r>
              <a:rPr lang="en-GB" dirty="0"/>
              <a:t>Questions?</a:t>
            </a:r>
            <a:br>
              <a:rPr lang="en-GB" dirty="0"/>
            </a:br>
            <a:br>
              <a:rPr lang="en-GB" dirty="0"/>
            </a:br>
            <a:r>
              <a:rPr lang="en-GB" sz="2400" dirty="0"/>
              <a:t>Email:</a:t>
            </a:r>
            <a:br>
              <a:rPr lang="en-GB" sz="2400" dirty="0"/>
            </a:br>
            <a:r>
              <a:rPr lang="en-GB" sz="2400" dirty="0"/>
              <a:t>Social Media:</a:t>
            </a:r>
            <a:br>
              <a:rPr lang="en-GB" sz="2400" dirty="0"/>
            </a:br>
            <a:endParaRPr lang="en-GB" sz="2400" dirty="0"/>
          </a:p>
        </p:txBody>
      </p:sp>
    </p:spTree>
    <p:extLst>
      <p:ext uri="{BB962C8B-B14F-4D97-AF65-F5344CB8AC3E}">
        <p14:creationId xmlns:p14="http://schemas.microsoft.com/office/powerpoint/2010/main" val="235710213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purl.org/dc/elements/1.1/"/>
    <ds:schemaRef ds:uri="303dbf9b-b85b-46a0-94f1-894078c07ecd"/>
    <ds:schemaRef ds:uri="http://schemas.microsoft.com/office/infopath/2007/PartnerControls"/>
    <ds:schemaRef ds:uri="http://purl.org/dc/terms/"/>
    <ds:schemaRef ds:uri="http://schemas.openxmlformats.org/package/2006/metadata/core-properties"/>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5202</TotalTime>
  <Words>1948</Words>
  <Application>Microsoft Macintosh PowerPoint</Application>
  <PresentationFormat>On-screen Show (4:3)</PresentationFormat>
  <Paragraphs>240</Paragraphs>
  <Slides>24</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Myriad Pro</vt:lpstr>
      <vt:lpstr>20140311PresentationUWTSDTemplate</vt:lpstr>
      <vt:lpstr>The UK Professional Standards Framework (UKPSF) HEA Professional Recognition   A brief introduction </vt:lpstr>
      <vt:lpstr>The aim of this session is</vt:lpstr>
      <vt:lpstr>PowerPoint Presentation</vt:lpstr>
      <vt:lpstr>Aims of the UKPSF:</vt:lpstr>
      <vt:lpstr>Dimensions of the Framework</vt:lpstr>
      <vt:lpstr>PowerPoint Presentation</vt:lpstr>
      <vt:lpstr>Areas of Activity</vt:lpstr>
      <vt:lpstr>Core Knowledge</vt:lpstr>
      <vt:lpstr>Professional Values</vt:lpstr>
      <vt:lpstr>Alignment with the UKPSF</vt:lpstr>
      <vt:lpstr>The Descriptors:</vt:lpstr>
      <vt:lpstr>Who is an Associate Fellow? Typically ...</vt:lpstr>
      <vt:lpstr>Who is a Fellow? Typically ...</vt:lpstr>
      <vt:lpstr>Who is a Senior Fellow? Typically ...</vt:lpstr>
      <vt:lpstr>Who is a Principal Fellow? Typically ...</vt:lpstr>
      <vt:lpstr>What else should the application contain?</vt:lpstr>
      <vt:lpstr>Writing Process</vt:lpstr>
      <vt:lpstr> What does that look like? An Example - A1:  Design and plan learning activities</vt:lpstr>
      <vt:lpstr>The UKPSF at UWTSD</vt:lpstr>
      <vt:lpstr>Activity</vt:lpstr>
      <vt:lpstr>Some Case Study Examples:</vt:lpstr>
      <vt:lpstr>What Happens Next?</vt:lpstr>
      <vt:lpstr>Any Questions?</vt:lpstr>
      <vt:lpstr>Questions?  Email: Social Media: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Mark Flagg</cp:lastModifiedBy>
  <cp:revision>129</cp:revision>
  <dcterms:created xsi:type="dcterms:W3CDTF">2015-04-14T15:21:28Z</dcterms:created>
  <dcterms:modified xsi:type="dcterms:W3CDTF">2019-11-28T17:00:06Z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