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5"/>
  </p:notesMasterIdLst>
  <p:handoutMasterIdLst>
    <p:handoutMasterId r:id="rId36"/>
  </p:handoutMasterIdLst>
  <p:sldIdLst>
    <p:sldId id="256" r:id="rId6"/>
    <p:sldId id="549" r:id="rId7"/>
    <p:sldId id="548" r:id="rId8"/>
    <p:sldId id="550" r:id="rId9"/>
    <p:sldId id="564" r:id="rId10"/>
    <p:sldId id="593" r:id="rId11"/>
    <p:sldId id="583" r:id="rId12"/>
    <p:sldId id="594" r:id="rId13"/>
    <p:sldId id="587" r:id="rId14"/>
    <p:sldId id="595" r:id="rId15"/>
    <p:sldId id="582" r:id="rId16"/>
    <p:sldId id="577" r:id="rId17"/>
    <p:sldId id="586" r:id="rId18"/>
    <p:sldId id="589" r:id="rId19"/>
    <p:sldId id="579" r:id="rId20"/>
    <p:sldId id="563" r:id="rId21"/>
    <p:sldId id="585" r:id="rId22"/>
    <p:sldId id="567" r:id="rId23"/>
    <p:sldId id="566" r:id="rId24"/>
    <p:sldId id="565" r:id="rId25"/>
    <p:sldId id="569" r:id="rId26"/>
    <p:sldId id="575" r:id="rId27"/>
    <p:sldId id="568" r:id="rId28"/>
    <p:sldId id="570" r:id="rId29"/>
    <p:sldId id="571" r:id="rId30"/>
    <p:sldId id="590" r:id="rId31"/>
    <p:sldId id="573" r:id="rId32"/>
    <p:sldId id="591" r:id="rId33"/>
    <p:sldId id="380"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15" autoAdjust="0"/>
    <p:restoredTop sz="88953" autoAdjust="0"/>
  </p:normalViewPr>
  <p:slideViewPr>
    <p:cSldViewPr>
      <p:cViewPr varScale="1">
        <p:scale>
          <a:sx n="122" d="100"/>
          <a:sy n="122" d="100"/>
        </p:scale>
        <p:origin x="-2056" y="-120"/>
      </p:cViewPr>
      <p:guideLst>
        <p:guide orient="horz" pos="2160"/>
        <p:guide pos="2880"/>
      </p:guideLst>
    </p:cSldViewPr>
  </p:slideViewPr>
  <p:outlineViewPr>
    <p:cViewPr>
      <p:scale>
        <a:sx n="33" d="100"/>
        <a:sy n="33" d="100"/>
      </p:scale>
      <p:origin x="0" y="-5940"/>
    </p:cViewPr>
  </p:outlin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1" Type="http://schemas.openxmlformats.org/officeDocument/2006/relationships/slide" Target="slides/slide16.xml"/><Relationship Id="rId22" Type="http://schemas.openxmlformats.org/officeDocument/2006/relationships/slide" Target="slides/slide17.xml"/><Relationship Id="rId23" Type="http://schemas.openxmlformats.org/officeDocument/2006/relationships/slide" Target="slides/slide18.xml"/><Relationship Id="rId24" Type="http://schemas.openxmlformats.org/officeDocument/2006/relationships/slide" Target="slides/slide19.xml"/><Relationship Id="rId25" Type="http://schemas.openxmlformats.org/officeDocument/2006/relationships/slide" Target="slides/slide20.xml"/><Relationship Id="rId26" Type="http://schemas.openxmlformats.org/officeDocument/2006/relationships/slide" Target="slides/slide21.xml"/><Relationship Id="rId27" Type="http://schemas.openxmlformats.org/officeDocument/2006/relationships/slide" Target="slides/slide22.xml"/><Relationship Id="rId28" Type="http://schemas.openxmlformats.org/officeDocument/2006/relationships/slide" Target="slides/slide23.xml"/><Relationship Id="rId29" Type="http://schemas.openxmlformats.org/officeDocument/2006/relationships/slide" Target="slides/slide24.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Master" Target="slideMasters/slideMaster2.xml"/><Relationship Id="rId30" Type="http://schemas.openxmlformats.org/officeDocument/2006/relationships/slide" Target="slides/slide25.xml"/><Relationship Id="rId31" Type="http://schemas.openxmlformats.org/officeDocument/2006/relationships/slide" Target="slides/slide26.xml"/><Relationship Id="rId32" Type="http://schemas.openxmlformats.org/officeDocument/2006/relationships/slide" Target="slides/slide27.xml"/><Relationship Id="rId9" Type="http://schemas.openxmlformats.org/officeDocument/2006/relationships/slide" Target="slides/slide4.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33" Type="http://schemas.openxmlformats.org/officeDocument/2006/relationships/slide" Target="slides/slide28.xml"/><Relationship Id="rId34" Type="http://schemas.openxmlformats.org/officeDocument/2006/relationships/slide" Target="slides/slide29.xml"/><Relationship Id="rId35" Type="http://schemas.openxmlformats.org/officeDocument/2006/relationships/notesMaster" Target="notesMasters/notesMaster1.xml"/><Relationship Id="rId36" Type="http://schemas.openxmlformats.org/officeDocument/2006/relationships/handoutMaster" Target="handoutMasters/handoutMaster1.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14" Type="http://schemas.openxmlformats.org/officeDocument/2006/relationships/slide" Target="slides/slide9.xml"/><Relationship Id="rId15" Type="http://schemas.openxmlformats.org/officeDocument/2006/relationships/slide" Target="slides/slide10.xml"/><Relationship Id="rId16" Type="http://schemas.openxmlformats.org/officeDocument/2006/relationships/slide" Target="slides/slide11.xml"/><Relationship Id="rId17" Type="http://schemas.openxmlformats.org/officeDocument/2006/relationships/slide" Target="slides/slide12.xml"/><Relationship Id="rId18" Type="http://schemas.openxmlformats.org/officeDocument/2006/relationships/slide" Target="slides/slide13.xml"/><Relationship Id="rId19" Type="http://schemas.openxmlformats.org/officeDocument/2006/relationships/slide" Target="slides/slide14.xml"/><Relationship Id="rId37" Type="http://schemas.openxmlformats.org/officeDocument/2006/relationships/printerSettings" Target="printerSettings/printerSettings1.bin"/><Relationship Id="rId38" Type="http://schemas.openxmlformats.org/officeDocument/2006/relationships/presProps" Target="presProps.xml"/><Relationship Id="rId39" Type="http://schemas.openxmlformats.org/officeDocument/2006/relationships/viewProps" Target="viewProps.xml"/><Relationship Id="rId40" Type="http://schemas.openxmlformats.org/officeDocument/2006/relationships/theme" Target="theme/theme1.xml"/><Relationship Id="rId4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22/04/20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A8C2A89-60BE-4F1E-AC6B-89943E8C837D}" type="datetimeFigureOut">
              <a:rPr lang="en-GB" smtClean="0"/>
              <a:pPr/>
              <a:t>22/04/20</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2800" dirty="0" smtClean="0"/>
              <a:t>Virtual Team</a:t>
            </a:r>
          </a:p>
          <a:p>
            <a:pPr lvl="1"/>
            <a:r>
              <a:rPr lang="en-US" altLang="en-US" sz="2400" dirty="0" smtClean="0"/>
              <a:t>Groups of geographically and/or organizationally dispersed coworkers who interact using a combination of telecommunications and information technologies to accomplish an organizational task.</a:t>
            </a:r>
          </a:p>
          <a:p>
            <a:pPr lvl="1"/>
            <a:r>
              <a:rPr lang="en-US" altLang="en-US" sz="2400" dirty="0" smtClean="0"/>
              <a:t>Virtual teams may be temporary, existing only to accomplish a specific task. Or they may be permanent and address ongoing matters.</a:t>
            </a:r>
          </a:p>
          <a:p>
            <a:pPr lvl="1"/>
            <a:r>
              <a:rPr lang="en-US" altLang="en-US" sz="2400" dirty="0" smtClean="0"/>
              <a:t>Membership is often fluid, evolving according to changing task requirements.</a:t>
            </a:r>
          </a:p>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9</a:t>
            </a:fld>
            <a:endParaRPr lang="en-GB"/>
          </a:p>
        </p:txBody>
      </p:sp>
    </p:spTree>
    <p:extLst>
      <p:ext uri="{BB962C8B-B14F-4D97-AF65-F5344CB8AC3E}">
        <p14:creationId xmlns:p14="http://schemas.microsoft.com/office/powerpoint/2010/main" val="4102328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p:spPr>
      </p:sp>
      <p:sp>
        <p:nvSpPr>
          <p:cNvPr id="86019"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t>Through Supervision sessions</a:t>
            </a:r>
            <a:endParaRPr lang="en-US" smtClean="0"/>
          </a:p>
        </p:txBody>
      </p:sp>
      <p:sp>
        <p:nvSpPr>
          <p:cNvPr id="4" name="Slide Number Placeholder 3"/>
          <p:cNvSpPr>
            <a:spLocks noGrp="1"/>
          </p:cNvSpPr>
          <p:nvPr>
            <p:ph type="sldNum" sz="quarter" idx="5"/>
          </p:nvPr>
        </p:nvSpPr>
        <p:spPr/>
        <p:txBody>
          <a:bodyPr/>
          <a:lstStyle/>
          <a:p>
            <a:pPr>
              <a:defRPr/>
            </a:pPr>
            <a:fld id="{C4F5DA30-4810-4C60-8177-86111F4F22F7}" type="slidenum">
              <a:rPr lang="en-US" smtClean="0">
                <a:solidFill>
                  <a:prstClr val="black"/>
                </a:solidFill>
              </a:rPr>
              <a:pPr>
                <a:defRPr/>
              </a:pPr>
              <a:t>11</a:t>
            </a:fld>
            <a:endParaRPr lang="en-US">
              <a:solidFill>
                <a:prstClr val="black"/>
              </a:solidFill>
            </a:endParaRPr>
          </a:p>
        </p:txBody>
      </p:sp>
    </p:spTree>
    <p:extLst>
      <p:ext uri="{BB962C8B-B14F-4D97-AF65-F5344CB8AC3E}">
        <p14:creationId xmlns:p14="http://schemas.microsoft.com/office/powerpoint/2010/main" val="1968438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Issue questionnaire – ‘Working out</a:t>
            </a:r>
            <a:r>
              <a:rPr lang="en-GB" baseline="0" dirty="0" smtClean="0"/>
              <a:t> the mix of roles in your team.</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19</a:t>
            </a:fld>
            <a:endParaRPr lang="en-GB"/>
          </a:p>
        </p:txBody>
      </p:sp>
    </p:spTree>
    <p:extLst>
      <p:ext uri="{BB962C8B-B14F-4D97-AF65-F5344CB8AC3E}">
        <p14:creationId xmlns:p14="http://schemas.microsoft.com/office/powerpoint/2010/main" val="141465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Questionnaire – e book downloaded and will be uploaded to Moodle</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27</a:t>
            </a:fld>
            <a:endParaRPr lang="en-GB"/>
          </a:p>
        </p:txBody>
      </p:sp>
    </p:spTree>
    <p:extLst>
      <p:ext uri="{BB962C8B-B14F-4D97-AF65-F5344CB8AC3E}">
        <p14:creationId xmlns:p14="http://schemas.microsoft.com/office/powerpoint/2010/main" val="65381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22/04/20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22/04/20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22/04/20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22/04/20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22/04/20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22/04/20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22/04/20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22/04/20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22/04/20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22/04/20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22/04/20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B93E2C8-32FD-4AFC-866E-3349CE323D54}" type="datetimeFigureOut">
              <a:rPr lang="en-GB" smtClean="0">
                <a:solidFill>
                  <a:prstClr val="black">
                    <a:tint val="75000"/>
                  </a:prstClr>
                </a:solidFill>
              </a:rPr>
              <a:pPr/>
              <a:t>22/04/20</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3578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22/04/20</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219147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22/04/20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4742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22/04/20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53246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B93E2C8-32FD-4AFC-866E-3349CE323D54}" type="datetimeFigureOut">
              <a:rPr lang="en-GB" smtClean="0">
                <a:solidFill>
                  <a:prstClr val="black">
                    <a:tint val="75000"/>
                  </a:prstClr>
                </a:solidFill>
              </a:rPr>
              <a:pPr/>
              <a:t>22/04/20</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42248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B93E2C8-32FD-4AFC-866E-3349CE323D54}" type="datetimeFigureOut">
              <a:rPr lang="en-GB" smtClean="0">
                <a:solidFill>
                  <a:prstClr val="black">
                    <a:tint val="75000"/>
                  </a:prstClr>
                </a:solidFill>
              </a:rPr>
              <a:pPr/>
              <a:t>22/04/20</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73033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93E2C8-32FD-4AFC-866E-3349CE323D54}" type="datetimeFigureOut">
              <a:rPr lang="en-GB" smtClean="0">
                <a:solidFill>
                  <a:prstClr val="black">
                    <a:tint val="75000"/>
                  </a:prstClr>
                </a:solidFill>
              </a:rPr>
              <a:pPr/>
              <a:t>22/04/20</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161748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22/04/20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86256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22/04/20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81011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22/04/20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59236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22/04/20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913538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3" Type="http://schemas.openxmlformats.org/officeDocument/2006/relationships/image" Target="../media/image1.jpeg"/><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22/04/20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B93E2C8-32FD-4AFC-866E-3349CE323D54}" type="datetimeFigureOut">
              <a:rPr lang="en-GB" smtClean="0">
                <a:solidFill>
                  <a:prstClr val="black">
                    <a:tint val="75000"/>
                  </a:prstClr>
                </a:solidFill>
              </a:rPr>
              <a:pPr/>
              <a:t>22/04/20</a:t>
            </a:fld>
            <a:endParaRPr lang="en-GB">
              <a:solidFill>
                <a:prstClr val="black">
                  <a:tint val="75000"/>
                </a:prstClr>
              </a:solidFill>
            </a:endParaRPr>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78396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hyperlink" Target="https://www.youtube.com/watch?v=DI4zp7yeuMU"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hyperlink" Target="https://www.youtube.com/watch?v=aU6e33FYgg0" TargetMode="External"/><Relationship Id="rId3" Type="http://schemas.openxmlformats.org/officeDocument/2006/relationships/image" Target="../media/image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efhOLVgEvM" TargetMode="External"/><Relationship Id="rId3" Type="http://schemas.openxmlformats.org/officeDocument/2006/relationships/image" Target="../media/image7.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image" Target="../media/image13.png"/><Relationship Id="rId5" Type="http://schemas.openxmlformats.org/officeDocument/2006/relationships/image" Target="../media/image14.png"/><Relationship Id="rId6" Type="http://schemas.openxmlformats.org/officeDocument/2006/relationships/image" Target="../media/image15.png"/><Relationship Id="rId7" Type="http://schemas.openxmlformats.org/officeDocument/2006/relationships/hyperlink" Target="https://www.youtube.com/watch?v=vZYAHGwS3mA%23t=169.8775587" TargetMode="External"/><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 Id="rId3" Type="http://schemas.openxmlformats.org/officeDocument/2006/relationships/hyperlink" Target="https://www.youtube.com/watch?v=YyTEx5qeMs4"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5rOg4WfNDfM&amp;list=PL_hA3L7XRhlD9J7Mx-b_4eC8rmvYcGPR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Bumx4AerJUQ"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vZYAHGwS3mA%23t=169.8775587" TargetMode="External"/><Relationship Id="rId4" Type="http://schemas.openxmlformats.org/officeDocument/2006/relationships/hyperlink" Target="https://www.youtube.com/watch?v=-efhOLVgEvM" TargetMode="External"/><Relationship Id="rId1" Type="http://schemas.openxmlformats.org/officeDocument/2006/relationships/slideLayout" Target="../slideLayouts/slideLayout2.xml"/><Relationship Id="rId2" Type="http://schemas.openxmlformats.org/officeDocument/2006/relationships/hyperlink" Target="https://www.youtube.com/watch?v=DI4zp7yeuM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276872"/>
            <a:ext cx="7772400" cy="1470025"/>
          </a:xfrm>
        </p:spPr>
        <p:txBody>
          <a:bodyPr>
            <a:normAutofit fontScale="90000"/>
          </a:bodyPr>
          <a:lstStyle/>
          <a:p>
            <a:r>
              <a:rPr lang="en-GB" b="1" dirty="0" smtClean="0">
                <a:effectLst>
                  <a:outerShdw blurRad="38100" dist="38100" dir="2700000" algn="tl">
                    <a:srgbClr val="000000">
                      <a:alpha val="43137"/>
                    </a:srgbClr>
                  </a:outerShdw>
                </a:effectLst>
              </a:rPr>
              <a:t/>
            </a:r>
            <a:br>
              <a:rPr lang="en-GB" b="1" dirty="0" smtClean="0">
                <a:effectLst>
                  <a:outerShdw blurRad="38100" dist="38100" dir="2700000" algn="tl">
                    <a:srgbClr val="000000">
                      <a:alpha val="43137"/>
                    </a:srgbClr>
                  </a:outerShdw>
                </a:effectLst>
              </a:rPr>
            </a:br>
            <a:r>
              <a:rPr lang="en-GB" b="1" dirty="0"/>
              <a:t/>
            </a:r>
            <a:br>
              <a:rPr lang="en-GB" b="1" dirty="0"/>
            </a:br>
            <a:r>
              <a:rPr lang="en-GB" b="1" dirty="0" smtClean="0">
                <a:solidFill>
                  <a:schemeClr val="bg1"/>
                </a:solidFill>
                <a:effectLst>
                  <a:outerShdw blurRad="38100" dist="38100" dir="2700000" algn="tl">
                    <a:srgbClr val="000000">
                      <a:alpha val="43137"/>
                    </a:srgbClr>
                  </a:outerShdw>
                </a:effectLst>
              </a:rPr>
              <a:t>Team Dynamics and Team Roles</a:t>
            </a:r>
            <a:endParaRPr lang="en-GB"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08955283"/>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4784"/>
            <a:ext cx="8229600" cy="3917032"/>
          </a:xfrm>
        </p:spPr>
        <p:txBody>
          <a:bodyPr>
            <a:normAutofit lnSpcReduction="10000"/>
          </a:bodyPr>
          <a:lstStyle/>
          <a:p>
            <a:r>
              <a:rPr lang="en-GB" dirty="0" smtClean="0"/>
              <a:t>To explore and develop awareness of team dynamics and associated theories and models</a:t>
            </a:r>
          </a:p>
          <a:p>
            <a:r>
              <a:rPr lang="en-GB" dirty="0" smtClean="0"/>
              <a:t>Introduction to effectively planning and communicating team goals</a:t>
            </a:r>
          </a:p>
          <a:p>
            <a:r>
              <a:rPr lang="en-GB" dirty="0" smtClean="0"/>
              <a:t>Assessing own effectiveness at planning work to meet objectives, delegating tasks and utilising the strengths within the team </a:t>
            </a:r>
          </a:p>
        </p:txBody>
      </p:sp>
      <p:sp>
        <p:nvSpPr>
          <p:cNvPr id="4" name="Title 1"/>
          <p:cNvSpPr>
            <a:spLocks noGrp="1"/>
          </p:cNvSpPr>
          <p:nvPr>
            <p:ph type="title"/>
          </p:nvPr>
        </p:nvSpPr>
        <p:spPr>
          <a:xfrm>
            <a:off x="457200" y="188640"/>
            <a:ext cx="8229600" cy="1143000"/>
          </a:xfrm>
        </p:spPr>
        <p:txBody>
          <a:bodyPr>
            <a:normAutofit fontScale="90000"/>
          </a:bodyPr>
          <a:lstStyle/>
          <a:p>
            <a:r>
              <a:rPr lang="en-GB" b="1" dirty="0" smtClean="0">
                <a:solidFill>
                  <a:schemeClr val="accent5">
                    <a:lumMod val="50000"/>
                  </a:schemeClr>
                </a:solidFill>
              </a:rPr>
              <a:t>Welcome/</a:t>
            </a:r>
            <a:r>
              <a:rPr lang="en-GB" b="1" dirty="0" err="1" smtClean="0">
                <a:solidFill>
                  <a:schemeClr val="accent5">
                    <a:lumMod val="50000"/>
                  </a:schemeClr>
                </a:solidFill>
              </a:rPr>
              <a:t>Croeso</a:t>
            </a:r>
            <a:r>
              <a:rPr lang="en-GB" b="1" dirty="0" smtClean="0">
                <a:solidFill>
                  <a:schemeClr val="accent5">
                    <a:lumMod val="50000"/>
                  </a:schemeClr>
                </a:solidFill>
              </a:rPr>
              <a:t/>
            </a:r>
            <a:br>
              <a:rPr lang="en-GB" b="1" dirty="0" smtClean="0">
                <a:solidFill>
                  <a:schemeClr val="accent5">
                    <a:lumMod val="50000"/>
                  </a:schemeClr>
                </a:solidFill>
              </a:rPr>
            </a:br>
            <a:r>
              <a:rPr lang="en-GB" b="1" dirty="0" smtClean="0">
                <a:solidFill>
                  <a:schemeClr val="accent5">
                    <a:lumMod val="50000"/>
                  </a:schemeClr>
                </a:solidFill>
              </a:rPr>
              <a:t>Aim of Today</a:t>
            </a:r>
            <a:endParaRPr lang="en-GB" b="1" dirty="0">
              <a:solidFill>
                <a:schemeClr val="accent5">
                  <a:lumMod val="50000"/>
                </a:schemeClr>
              </a:solidFill>
            </a:endParaRPr>
          </a:p>
        </p:txBody>
      </p:sp>
    </p:spTree>
    <p:extLst>
      <p:ext uri="{BB962C8B-B14F-4D97-AF65-F5344CB8AC3E}">
        <p14:creationId xmlns:p14="http://schemas.microsoft.com/office/powerpoint/2010/main" val="1793593857"/>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7991" y="1417638"/>
            <a:ext cx="8229600" cy="3917032"/>
          </a:xfrm>
        </p:spPr>
        <p:txBody>
          <a:bodyPr>
            <a:normAutofit fontScale="92500" lnSpcReduction="20000"/>
          </a:bodyPr>
          <a:lstStyle/>
          <a:p>
            <a:r>
              <a:rPr lang="en-GB" dirty="0" smtClean="0"/>
              <a:t>Team dynamics and team roles</a:t>
            </a:r>
          </a:p>
          <a:p>
            <a:r>
              <a:rPr lang="en-GB" dirty="0" smtClean="0"/>
              <a:t> Advantages and challenges of leading diverse team members</a:t>
            </a:r>
          </a:p>
          <a:p>
            <a:r>
              <a:rPr lang="en-GB" dirty="0" smtClean="0"/>
              <a:t>Identification of own role in relation to team theories and models</a:t>
            </a:r>
          </a:p>
          <a:p>
            <a:r>
              <a:rPr lang="en-GB" dirty="0" smtClean="0"/>
              <a:t>Assessment of correct leadership intervention at varying stages of team development</a:t>
            </a:r>
          </a:p>
          <a:p>
            <a:r>
              <a:rPr lang="en-GB" dirty="0" smtClean="0"/>
              <a:t>Recognition of the importance of effective communication for team performance</a:t>
            </a:r>
          </a:p>
          <a:p>
            <a:endParaRPr lang="en-GB" dirty="0" smtClean="0"/>
          </a:p>
          <a:p>
            <a:endParaRPr lang="en-GB" dirty="0"/>
          </a:p>
        </p:txBody>
      </p:sp>
      <p:sp>
        <p:nvSpPr>
          <p:cNvPr id="4" name="Title 1"/>
          <p:cNvSpPr>
            <a:spLocks noGrp="1"/>
          </p:cNvSpPr>
          <p:nvPr>
            <p:ph type="title"/>
          </p:nvPr>
        </p:nvSpPr>
        <p:spPr>
          <a:xfrm>
            <a:off x="457200" y="274638"/>
            <a:ext cx="8229600" cy="1143000"/>
          </a:xfrm>
        </p:spPr>
        <p:txBody>
          <a:bodyPr/>
          <a:lstStyle/>
          <a:p>
            <a:r>
              <a:rPr lang="en-GB" b="1" dirty="0" smtClean="0">
                <a:solidFill>
                  <a:schemeClr val="accent5">
                    <a:lumMod val="50000"/>
                  </a:schemeClr>
                </a:solidFill>
              </a:rPr>
              <a:t>Topics/themes</a:t>
            </a:r>
            <a:endParaRPr lang="en-GB" b="1" dirty="0">
              <a:solidFill>
                <a:schemeClr val="accent5">
                  <a:lumMod val="50000"/>
                </a:schemeClr>
              </a:solidFill>
            </a:endParaRPr>
          </a:p>
        </p:txBody>
      </p:sp>
    </p:spTree>
    <p:extLst>
      <p:ext uri="{BB962C8B-B14F-4D97-AF65-F5344CB8AC3E}">
        <p14:creationId xmlns:p14="http://schemas.microsoft.com/office/powerpoint/2010/main" val="535653779"/>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772400" cy="1470025"/>
          </a:xfrm>
        </p:spPr>
        <p:txBody>
          <a:bodyPr/>
          <a:lstStyle/>
          <a:p>
            <a:r>
              <a:rPr lang="en-GB" b="1" dirty="0" smtClean="0"/>
              <a:t>Team Dynamics and Team Roles</a:t>
            </a:r>
            <a:endParaRPr lang="en-GB" b="1" dirty="0"/>
          </a:p>
        </p:txBody>
      </p:sp>
    </p:spTree>
    <p:extLst>
      <p:ext uri="{BB962C8B-B14F-4D97-AF65-F5344CB8AC3E}">
        <p14:creationId xmlns:p14="http://schemas.microsoft.com/office/powerpoint/2010/main" val="2644738515"/>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79512" y="260648"/>
            <a:ext cx="8229600" cy="976672"/>
          </a:xfrm>
        </p:spPr>
        <p:txBody>
          <a:bodyPr>
            <a:normAutofit/>
          </a:bodyPr>
          <a:lstStyle/>
          <a:p>
            <a:r>
              <a:rPr lang="en-GB" sz="5400" b="1" dirty="0" smtClean="0">
                <a:solidFill>
                  <a:schemeClr val="accent5">
                    <a:lumMod val="50000"/>
                  </a:schemeClr>
                </a:solidFill>
              </a:rPr>
              <a:t>Team Vs group</a:t>
            </a:r>
            <a:endParaRPr lang="en-GB" sz="5400" b="1" dirty="0">
              <a:solidFill>
                <a:schemeClr val="accent5">
                  <a:lumMod val="50000"/>
                </a:schemeClr>
              </a:solidFill>
            </a:endParaRPr>
          </a:p>
        </p:txBody>
      </p:sp>
      <p:sp>
        <p:nvSpPr>
          <p:cNvPr id="8" name="TextBox 7"/>
          <p:cNvSpPr txBox="1">
            <a:spLocks noChangeArrowheads="1"/>
          </p:cNvSpPr>
          <p:nvPr/>
        </p:nvSpPr>
        <p:spPr bwMode="auto">
          <a:xfrm>
            <a:off x="305878" y="1237320"/>
            <a:ext cx="8442585"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sz="2800" b="0" i="0" u="none" strike="noStrike" kern="0" cap="none" spc="0" normalizeH="0" baseline="0" noProof="0" dirty="0" smtClean="0">
                <a:ln>
                  <a:noFill/>
                </a:ln>
                <a:effectLst/>
                <a:uLnTx/>
                <a:uFillTx/>
                <a:latin typeface="Tahoma" pitchFamily="34" charset="0"/>
                <a:cs typeface="Arial" charset="0"/>
              </a:rPr>
              <a:t>“Teams…differ from a mere group because the level</a:t>
            </a:r>
            <a:r>
              <a:rPr kumimoji="0" lang="en-GB" sz="2800" b="0" i="0" u="none" strike="noStrike" kern="0" cap="none" spc="0" normalizeH="0" noProof="0" dirty="0" smtClean="0">
                <a:ln>
                  <a:noFill/>
                </a:ln>
                <a:effectLst/>
                <a:uLnTx/>
                <a:uFillTx/>
                <a:latin typeface="Tahoma" pitchFamily="34" charset="0"/>
                <a:cs typeface="Arial" charset="0"/>
              </a:rPr>
              <a:t> of co-operation and coherence is on a higher plain. Team accomplish more than just the sum of the individuals. The factors that need to gel are: </a:t>
            </a:r>
          </a:p>
          <a:p>
            <a:pPr marR="0" lvl="0" defTabSz="914400" eaLnBrk="1" fontAlgn="base" latinLnBrk="0" hangingPunct="1">
              <a:lnSpc>
                <a:spcPct val="100000"/>
              </a:lnSpc>
              <a:spcBef>
                <a:spcPct val="0"/>
              </a:spcBef>
              <a:spcAft>
                <a:spcPct val="0"/>
              </a:spcAft>
              <a:buClrTx/>
              <a:buSzTx/>
              <a:tabLst/>
              <a:defRPr/>
            </a:pPr>
            <a:r>
              <a:rPr lang="en-GB" sz="2800" kern="0" baseline="0" dirty="0" smtClean="0"/>
              <a:t>	- The style of the leader</a:t>
            </a:r>
          </a:p>
          <a:p>
            <a:pPr marR="0" lvl="0" defTabSz="914400" eaLnBrk="1" fontAlgn="base" latinLnBrk="0" hangingPunct="1">
              <a:lnSpc>
                <a:spcPct val="100000"/>
              </a:lnSpc>
              <a:spcBef>
                <a:spcPct val="0"/>
              </a:spcBef>
              <a:spcAft>
                <a:spcPct val="0"/>
              </a:spcAft>
              <a:buClrTx/>
              <a:buSzTx/>
              <a:tabLst/>
              <a:defRPr/>
            </a:pPr>
            <a:r>
              <a:rPr kumimoji="0" lang="en-GB" sz="2800" b="0" i="0" u="none" strike="noStrike" kern="0" cap="none" spc="0" normalizeH="0" noProof="0" dirty="0" smtClean="0">
                <a:ln>
                  <a:noFill/>
                </a:ln>
                <a:effectLst/>
                <a:uLnTx/>
                <a:uFillTx/>
                <a:latin typeface="Tahoma" pitchFamily="34" charset="0"/>
                <a:cs typeface="Arial" charset="0"/>
              </a:rPr>
              <a:t>	- The behaviour of the team members</a:t>
            </a:r>
          </a:p>
          <a:p>
            <a:pPr marR="0" lvl="0" defTabSz="914400" eaLnBrk="1" fontAlgn="base" latinLnBrk="0" hangingPunct="1">
              <a:lnSpc>
                <a:spcPct val="100000"/>
              </a:lnSpc>
              <a:spcBef>
                <a:spcPct val="0"/>
              </a:spcBef>
              <a:spcAft>
                <a:spcPct val="0"/>
              </a:spcAft>
              <a:buClrTx/>
              <a:buSzTx/>
              <a:tabLst/>
              <a:defRPr/>
            </a:pPr>
            <a:r>
              <a:rPr lang="en-GB" sz="2800" kern="0" baseline="0" dirty="0" smtClean="0"/>
              <a:t>	- The</a:t>
            </a:r>
            <a:r>
              <a:rPr lang="en-GB" sz="2800" kern="0" dirty="0" smtClean="0"/>
              <a:t> team’s working procedures</a:t>
            </a:r>
          </a:p>
          <a:p>
            <a:pPr marR="0" lvl="0" defTabSz="914400" eaLnBrk="1" fontAlgn="base" latinLnBrk="0" hangingPunct="1">
              <a:lnSpc>
                <a:spcPct val="100000"/>
              </a:lnSpc>
              <a:spcBef>
                <a:spcPct val="0"/>
              </a:spcBef>
              <a:spcAft>
                <a:spcPct val="0"/>
              </a:spcAft>
              <a:buClrTx/>
              <a:buSzTx/>
              <a:tabLst/>
              <a:defRPr/>
            </a:pPr>
            <a:r>
              <a:rPr kumimoji="0" lang="en-GB" sz="2800" b="0" i="0" u="none" strike="noStrike" kern="0" cap="none" spc="0" normalizeH="0" baseline="0" noProof="0" dirty="0" smtClean="0">
                <a:ln>
                  <a:noFill/>
                </a:ln>
                <a:effectLst/>
                <a:uLnTx/>
                <a:uFillTx/>
                <a:latin typeface="Tahoma" pitchFamily="34" charset="0"/>
                <a:cs typeface="Arial" charset="0"/>
              </a:rPr>
              <a:t>	- The nature of the team’s task</a:t>
            </a:r>
          </a:p>
          <a:p>
            <a:pPr marR="0" lvl="0" defTabSz="914400" eaLnBrk="1" fontAlgn="base" latinLnBrk="0" hangingPunct="1">
              <a:lnSpc>
                <a:spcPct val="100000"/>
              </a:lnSpc>
              <a:spcBef>
                <a:spcPct val="0"/>
              </a:spcBef>
              <a:spcAft>
                <a:spcPct val="0"/>
              </a:spcAft>
              <a:buClrTx/>
              <a:buSzTx/>
              <a:tabLst/>
              <a:defRPr/>
            </a:pPr>
            <a:r>
              <a:rPr lang="en-GB" sz="2800" kern="0" dirty="0" smtClean="0"/>
              <a:t>	- The availability of relevant resources”. </a:t>
            </a:r>
          </a:p>
          <a:p>
            <a:pPr marR="0" lvl="0" defTabSz="914400" eaLnBrk="1" fontAlgn="base" latinLnBrk="0" hangingPunct="1">
              <a:lnSpc>
                <a:spcPct val="100000"/>
              </a:lnSpc>
              <a:spcBef>
                <a:spcPct val="0"/>
              </a:spcBef>
              <a:spcAft>
                <a:spcPct val="0"/>
              </a:spcAft>
              <a:buClrTx/>
              <a:buSzTx/>
              <a:tabLst/>
              <a:defRPr/>
            </a:pPr>
            <a:r>
              <a:rPr lang="en-GB" sz="2000" i="1" kern="0" dirty="0" smtClean="0"/>
              <a:t>Honey, P. (2001)</a:t>
            </a:r>
            <a:r>
              <a:rPr lang="en-GB" sz="2800" kern="0" dirty="0" smtClean="0"/>
              <a:t>				</a:t>
            </a:r>
            <a:endParaRPr kumimoji="0" lang="en-GB" sz="2000" b="0" i="0" u="none" strike="noStrike" kern="0" cap="none" spc="0" normalizeH="0" baseline="0" noProof="0" dirty="0" smtClean="0">
              <a:ln>
                <a:noFill/>
              </a:ln>
              <a:effectLst/>
              <a:uLnTx/>
              <a:uFillTx/>
              <a:latin typeface="Tahoma" pitchFamily="34" charset="0"/>
              <a:cs typeface="Arial" charset="0"/>
            </a:endParaRPr>
          </a:p>
        </p:txBody>
      </p:sp>
    </p:spTree>
    <p:extLst>
      <p:ext uri="{BB962C8B-B14F-4D97-AF65-F5344CB8AC3E}">
        <p14:creationId xmlns:p14="http://schemas.microsoft.com/office/powerpoint/2010/main" val="247034535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a:xfrm>
            <a:off x="478497" y="1628800"/>
            <a:ext cx="8208303" cy="367240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 typeface="Arial" pitchFamily="34" charset="0"/>
              <a:buNone/>
            </a:pPr>
            <a:r>
              <a:rPr lang="en-GB" sz="2800" dirty="0" smtClean="0"/>
              <a:t>It is commonly agreed that:-</a:t>
            </a:r>
          </a:p>
          <a:p>
            <a:pPr>
              <a:lnSpc>
                <a:spcPct val="90000"/>
              </a:lnSpc>
            </a:pPr>
            <a:r>
              <a:rPr lang="en-GB" sz="2800" dirty="0" smtClean="0"/>
              <a:t>Teams are when a number of people have a common goal and recognise that their personal success depends on the success of others</a:t>
            </a:r>
            <a:br>
              <a:rPr lang="en-GB" sz="2800" dirty="0" smtClean="0"/>
            </a:br>
            <a:endParaRPr lang="en-GB" sz="2800" dirty="0" smtClean="0"/>
          </a:p>
          <a:p>
            <a:pPr>
              <a:lnSpc>
                <a:spcPct val="90000"/>
              </a:lnSpc>
            </a:pPr>
            <a:r>
              <a:rPr lang="en-GB" sz="2800" dirty="0" smtClean="0"/>
              <a:t>They also need to recognise that they will achieve more by working together than as individuals</a:t>
            </a:r>
          </a:p>
        </p:txBody>
      </p:sp>
      <p:sp>
        <p:nvSpPr>
          <p:cNvPr id="5" name="Title 1"/>
          <p:cNvSpPr txBox="1">
            <a:spLocks/>
          </p:cNvSpPr>
          <p:nvPr/>
        </p:nvSpPr>
        <p:spPr>
          <a:xfrm>
            <a:off x="179512" y="260648"/>
            <a:ext cx="8229600" cy="9766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b="1" smtClean="0">
                <a:solidFill>
                  <a:schemeClr val="accent5">
                    <a:lumMod val="50000"/>
                  </a:schemeClr>
                </a:solidFill>
              </a:rPr>
              <a:t>Team Vs group</a:t>
            </a:r>
            <a:endParaRPr lang="en-GB" sz="5400" b="1" dirty="0">
              <a:solidFill>
                <a:schemeClr val="accent5">
                  <a:lumMod val="50000"/>
                </a:schemeClr>
              </a:solidFill>
            </a:endParaRPr>
          </a:p>
        </p:txBody>
      </p:sp>
    </p:spTree>
    <p:extLst>
      <p:ext uri="{BB962C8B-B14F-4D97-AF65-F5344CB8AC3E}">
        <p14:creationId xmlns:p14="http://schemas.microsoft.com/office/powerpoint/2010/main" val="3870554646"/>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27384"/>
            <a:ext cx="9144000" cy="6885384"/>
          </a:xfrm>
          <a:prstGeom prst="rect">
            <a:avLst/>
          </a:prstGeom>
        </p:spPr>
      </p:pic>
    </p:spTree>
    <p:extLst>
      <p:ext uri="{BB962C8B-B14F-4D97-AF65-F5344CB8AC3E}">
        <p14:creationId xmlns:p14="http://schemas.microsoft.com/office/powerpoint/2010/main" val="2761835376"/>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497683" y="231627"/>
            <a:ext cx="8229600" cy="125272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Pairs activity</a:t>
            </a:r>
            <a:endParaRPr lang="en-GB" b="1" dirty="0">
              <a:solidFill>
                <a:schemeClr val="accent5">
                  <a:lumMod val="50000"/>
                </a:schemeClr>
              </a:solidFill>
            </a:endParaRPr>
          </a:p>
        </p:txBody>
      </p:sp>
      <p:sp>
        <p:nvSpPr>
          <p:cNvPr id="5" name="Content Placeholder 1"/>
          <p:cNvSpPr>
            <a:spLocks noGrp="1"/>
          </p:cNvSpPr>
          <p:nvPr>
            <p:ph idx="1"/>
          </p:nvPr>
        </p:nvSpPr>
        <p:spPr>
          <a:xfrm>
            <a:off x="322835" y="1591056"/>
            <a:ext cx="8579296" cy="3917032"/>
          </a:xfrm>
        </p:spPr>
        <p:txBody>
          <a:bodyPr>
            <a:normAutofit fontScale="77500" lnSpcReduction="20000"/>
          </a:bodyPr>
          <a:lstStyle/>
          <a:p>
            <a:pPr marL="0" indent="0">
              <a:buNone/>
            </a:pPr>
            <a:r>
              <a:rPr lang="en-GB" dirty="0" smtClean="0"/>
              <a:t>Spend </a:t>
            </a:r>
            <a:r>
              <a:rPr lang="en-GB" b="1" dirty="0" smtClean="0"/>
              <a:t>5 to 10 minutes </a:t>
            </a:r>
            <a:r>
              <a:rPr lang="en-GB" dirty="0" smtClean="0"/>
              <a:t>thinking about teams and answer the following questions?</a:t>
            </a:r>
            <a:br>
              <a:rPr lang="en-GB" dirty="0" smtClean="0"/>
            </a:br>
            <a:endParaRPr lang="en-GB" dirty="0" smtClean="0"/>
          </a:p>
          <a:p>
            <a:pPr marL="0" indent="0">
              <a:buNone/>
            </a:pPr>
            <a:r>
              <a:rPr lang="en-US" dirty="0"/>
              <a:t>To which kinds of team do you currently belong?</a:t>
            </a:r>
            <a:br>
              <a:rPr lang="en-US" dirty="0"/>
            </a:br>
            <a:r>
              <a:rPr lang="en-US" dirty="0"/>
              <a:t/>
            </a:r>
            <a:br>
              <a:rPr lang="en-US" dirty="0"/>
            </a:br>
            <a:r>
              <a:rPr lang="en-US" dirty="0"/>
              <a:t>In your opinion, which of these teams is the </a:t>
            </a:r>
            <a:r>
              <a:rPr lang="en-US" i="1" dirty="0"/>
              <a:t>most </a:t>
            </a:r>
            <a:r>
              <a:rPr lang="en-US" dirty="0"/>
              <a:t>effective, and why?</a:t>
            </a:r>
            <a:br>
              <a:rPr lang="en-US" dirty="0"/>
            </a:br>
            <a:r>
              <a:rPr lang="en-US" dirty="0"/>
              <a:t/>
            </a:r>
            <a:br>
              <a:rPr lang="en-US" dirty="0"/>
            </a:br>
            <a:r>
              <a:rPr lang="en-US" dirty="0"/>
              <a:t>In your opinion, which of these </a:t>
            </a:r>
            <a:r>
              <a:rPr lang="en-US" dirty="0" smtClean="0"/>
              <a:t>                                       teams </a:t>
            </a:r>
            <a:r>
              <a:rPr lang="en-US" dirty="0"/>
              <a:t>is the </a:t>
            </a:r>
            <a:r>
              <a:rPr lang="en-US" i="1" dirty="0" smtClean="0"/>
              <a:t>least </a:t>
            </a:r>
            <a:r>
              <a:rPr lang="en-US" dirty="0"/>
              <a:t>effective, and </a:t>
            </a:r>
            <a:endParaRPr lang="en-US" dirty="0" smtClean="0"/>
          </a:p>
          <a:p>
            <a:pPr marL="0" indent="0">
              <a:buNone/>
            </a:pPr>
            <a:r>
              <a:rPr lang="en-US" dirty="0" smtClean="0"/>
              <a:t>why?</a:t>
            </a:r>
            <a:r>
              <a:rPr lang="en-GB" dirty="0" smtClean="0"/>
              <a:t/>
            </a:r>
            <a:br>
              <a:rPr lang="en-GB" dirty="0" smtClean="0"/>
            </a:br>
            <a:endParaRPr lang="en-GB" dirty="0" smtClean="0"/>
          </a:p>
          <a:p>
            <a:endParaRPr lang="en-GB" dirty="0"/>
          </a:p>
        </p:txBody>
      </p:sp>
      <p:pic>
        <p:nvPicPr>
          <p:cNvPr id="6" name="Picture 5"/>
          <p:cNvPicPr>
            <a:picLocks noChangeAspect="1"/>
          </p:cNvPicPr>
          <p:nvPr/>
        </p:nvPicPr>
        <p:blipFill>
          <a:blip r:embed="rId2"/>
          <a:stretch>
            <a:fillRect/>
          </a:stretch>
        </p:blipFill>
        <p:spPr>
          <a:xfrm>
            <a:off x="6156176" y="4005064"/>
            <a:ext cx="2838450" cy="1609725"/>
          </a:xfrm>
          <a:prstGeom prst="rect">
            <a:avLst/>
          </a:prstGeom>
        </p:spPr>
      </p:pic>
    </p:spTree>
    <p:extLst>
      <p:ext uri="{BB962C8B-B14F-4D97-AF65-F5344CB8AC3E}">
        <p14:creationId xmlns:p14="http://schemas.microsoft.com/office/powerpoint/2010/main" val="2447454338"/>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228090" y="1124744"/>
            <a:ext cx="7047587" cy="4522129"/>
          </a:xfrm>
          <a:prstGeom prst="rect">
            <a:avLst/>
          </a:prstGeom>
        </p:spPr>
      </p:pic>
      <p:sp>
        <p:nvSpPr>
          <p:cNvPr id="4" name="Rectangle 5"/>
          <p:cNvSpPr txBox="1">
            <a:spLocks noChangeArrowheads="1"/>
          </p:cNvSpPr>
          <p:nvPr/>
        </p:nvSpPr>
        <p:spPr bwMode="auto">
          <a:xfrm>
            <a:off x="827584" y="116632"/>
            <a:ext cx="7848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4400" b="1" i="0" u="none" strike="noStrike" kern="1200" cap="none" spc="0" normalizeH="0" baseline="0" noProof="0" dirty="0" smtClean="0">
                <a:ln>
                  <a:noFill/>
                </a:ln>
                <a:solidFill>
                  <a:schemeClr val="accent5">
                    <a:lumMod val="50000"/>
                  </a:schemeClr>
                </a:solidFill>
                <a:effectLst/>
                <a:uLnTx/>
                <a:uFillTx/>
                <a:latin typeface="Arial"/>
                <a:ea typeface="+mj-ea"/>
                <a:cs typeface="Arial"/>
              </a:rPr>
              <a:t>Types of Work Teams</a:t>
            </a:r>
          </a:p>
        </p:txBody>
      </p:sp>
    </p:spTree>
    <p:extLst>
      <p:ext uri="{BB962C8B-B14F-4D97-AF65-F5344CB8AC3E}">
        <p14:creationId xmlns:p14="http://schemas.microsoft.com/office/powerpoint/2010/main" val="1617018684"/>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title"/>
          </p:nvPr>
        </p:nvSpPr>
        <p:spPr/>
        <p:txBody>
          <a:bodyPr>
            <a:normAutofit/>
          </a:bodyPr>
          <a:lstStyle/>
          <a:p>
            <a:r>
              <a:rPr lang="en-GB" b="1" dirty="0" err="1" smtClean="0">
                <a:solidFill>
                  <a:schemeClr val="accent5">
                    <a:lumMod val="50000"/>
                  </a:schemeClr>
                </a:solidFill>
              </a:rPr>
              <a:t>Belbin</a:t>
            </a:r>
            <a:r>
              <a:rPr lang="en-GB" b="1" dirty="0" smtClean="0">
                <a:solidFill>
                  <a:schemeClr val="accent5">
                    <a:lumMod val="50000"/>
                  </a:schemeClr>
                </a:solidFill>
              </a:rPr>
              <a:t> clarifies further:-</a:t>
            </a:r>
          </a:p>
        </p:txBody>
      </p:sp>
      <p:sp>
        <p:nvSpPr>
          <p:cNvPr id="5" name="Rectangle 5"/>
          <p:cNvSpPr>
            <a:spLocks noGrp="1" noChangeArrowheads="1"/>
          </p:cNvSpPr>
          <p:nvPr>
            <p:ph idx="1"/>
          </p:nvPr>
        </p:nvSpPr>
        <p:spPr>
          <a:xfrm>
            <a:off x="179512" y="1268760"/>
            <a:ext cx="4546848" cy="3917032"/>
          </a:xfrm>
          <a:prstGeom prst="rect">
            <a:avLst/>
          </a:prstGeom>
        </p:spPr>
        <p:txBody>
          <a:bodyPr>
            <a:normAutofit fontScale="92500" lnSpcReduction="20000"/>
          </a:bodyPr>
          <a:lstStyle/>
          <a:p>
            <a:pPr marL="0" indent="0" fontAlgn="auto">
              <a:lnSpc>
                <a:spcPct val="90000"/>
              </a:lnSpc>
              <a:spcAft>
                <a:spcPts val="0"/>
              </a:spcAft>
              <a:buClr>
                <a:schemeClr val="accent5">
                  <a:lumMod val="50000"/>
                </a:schemeClr>
              </a:buClr>
              <a:buNone/>
              <a:defRPr/>
            </a:pPr>
            <a:r>
              <a:rPr lang="en-GB" sz="3000" b="1" dirty="0" smtClean="0">
                <a:latin typeface="Calibri" pitchFamily="34" charset="0"/>
                <a:cs typeface="Calibri" pitchFamily="34" charset="0"/>
              </a:rPr>
              <a:t>Teams</a:t>
            </a:r>
            <a:endParaRPr lang="en-GB" sz="3000" b="1" dirty="0">
              <a:latin typeface="Calibri" pitchFamily="34" charset="0"/>
              <a:cs typeface="Calibri" pitchFamily="34" charset="0"/>
            </a:endParaRPr>
          </a:p>
          <a:p>
            <a:pPr marL="850392" lvl="1" indent="-457200" fontAlgn="auto">
              <a:lnSpc>
                <a:spcPct val="90000"/>
              </a:lnSpc>
              <a:spcAft>
                <a:spcPts val="0"/>
              </a:spcAft>
              <a:buClr>
                <a:schemeClr val="accent5">
                  <a:lumMod val="50000"/>
                </a:schemeClr>
              </a:buClr>
              <a:buFont typeface="Wingdings" panose="05000000000000000000" pitchFamily="2" charset="2"/>
              <a:buChar char="ü"/>
              <a:defRPr/>
            </a:pPr>
            <a:r>
              <a:rPr lang="en-GB" dirty="0">
                <a:latin typeface="Calibri" pitchFamily="34" charset="0"/>
                <a:cs typeface="Calibri" pitchFamily="34" charset="0"/>
              </a:rPr>
              <a:t>Size: </a:t>
            </a:r>
            <a:r>
              <a:rPr lang="en-GB" dirty="0" smtClean="0">
                <a:latin typeface="Calibri" pitchFamily="34" charset="0"/>
                <a:cs typeface="Calibri" pitchFamily="34" charset="0"/>
              </a:rPr>
              <a:t>Limited</a:t>
            </a:r>
            <a:endParaRPr lang="en-GB" dirty="0">
              <a:latin typeface="Calibri" pitchFamily="34" charset="0"/>
              <a:cs typeface="Calibri" pitchFamily="34" charset="0"/>
            </a:endParaRPr>
          </a:p>
          <a:p>
            <a:pPr marL="850392" lvl="1" indent="-457200" fontAlgn="auto">
              <a:lnSpc>
                <a:spcPct val="90000"/>
              </a:lnSpc>
              <a:spcAft>
                <a:spcPts val="0"/>
              </a:spcAft>
              <a:buClr>
                <a:schemeClr val="accent5">
                  <a:lumMod val="50000"/>
                </a:schemeClr>
              </a:buClr>
              <a:buFont typeface="Wingdings" panose="05000000000000000000" pitchFamily="2" charset="2"/>
              <a:buChar char="ü"/>
              <a:defRPr/>
            </a:pPr>
            <a:r>
              <a:rPr lang="en-GB" dirty="0">
                <a:latin typeface="Calibri" pitchFamily="34" charset="0"/>
                <a:cs typeface="Calibri" pitchFamily="34" charset="0"/>
              </a:rPr>
              <a:t>Selection: </a:t>
            </a:r>
            <a:r>
              <a:rPr lang="en-GB" dirty="0" smtClean="0">
                <a:latin typeface="Calibri" pitchFamily="34" charset="0"/>
                <a:cs typeface="Calibri" pitchFamily="34" charset="0"/>
              </a:rPr>
              <a:t>Crucial</a:t>
            </a:r>
            <a:endParaRPr lang="en-GB" dirty="0">
              <a:latin typeface="Calibri" pitchFamily="34" charset="0"/>
              <a:cs typeface="Calibri" pitchFamily="34" charset="0"/>
            </a:endParaRPr>
          </a:p>
          <a:p>
            <a:pPr marL="850392" lvl="1" indent="-457200" fontAlgn="auto">
              <a:lnSpc>
                <a:spcPct val="90000"/>
              </a:lnSpc>
              <a:spcAft>
                <a:spcPts val="0"/>
              </a:spcAft>
              <a:buClr>
                <a:schemeClr val="accent5">
                  <a:lumMod val="50000"/>
                </a:schemeClr>
              </a:buClr>
              <a:buFont typeface="Wingdings" panose="05000000000000000000" pitchFamily="2" charset="2"/>
              <a:buChar char="ü"/>
              <a:defRPr/>
            </a:pPr>
            <a:r>
              <a:rPr lang="en-GB" dirty="0">
                <a:latin typeface="Calibri" pitchFamily="34" charset="0"/>
                <a:cs typeface="Calibri" pitchFamily="34" charset="0"/>
              </a:rPr>
              <a:t>Leadership: </a:t>
            </a:r>
            <a:r>
              <a:rPr lang="en-GB" dirty="0" smtClean="0">
                <a:latin typeface="Calibri" pitchFamily="34" charset="0"/>
                <a:cs typeface="Calibri" pitchFamily="34" charset="0"/>
              </a:rPr>
              <a:t>Shared </a:t>
            </a:r>
            <a:r>
              <a:rPr lang="en-GB" dirty="0">
                <a:latin typeface="Calibri" pitchFamily="34" charset="0"/>
                <a:cs typeface="Calibri" pitchFamily="34" charset="0"/>
              </a:rPr>
              <a:t>or rotating</a:t>
            </a:r>
          </a:p>
          <a:p>
            <a:pPr marL="850392" lvl="1" indent="-457200" fontAlgn="auto">
              <a:lnSpc>
                <a:spcPct val="90000"/>
              </a:lnSpc>
              <a:spcAft>
                <a:spcPts val="0"/>
              </a:spcAft>
              <a:buClr>
                <a:schemeClr val="accent5">
                  <a:lumMod val="50000"/>
                </a:schemeClr>
              </a:buClr>
              <a:buFont typeface="Wingdings" panose="05000000000000000000" pitchFamily="2" charset="2"/>
              <a:buChar char="ü"/>
              <a:defRPr/>
            </a:pPr>
            <a:r>
              <a:rPr lang="en-GB" dirty="0">
                <a:latin typeface="Calibri" pitchFamily="34" charset="0"/>
                <a:cs typeface="Calibri" pitchFamily="34" charset="0"/>
              </a:rPr>
              <a:t>Perception: </a:t>
            </a:r>
            <a:r>
              <a:rPr lang="en-GB" dirty="0" smtClean="0">
                <a:latin typeface="Calibri" pitchFamily="34" charset="0"/>
                <a:cs typeface="Calibri" pitchFamily="34" charset="0"/>
              </a:rPr>
              <a:t>Mutual </a:t>
            </a:r>
            <a:r>
              <a:rPr lang="en-GB" dirty="0">
                <a:latin typeface="Calibri" pitchFamily="34" charset="0"/>
                <a:cs typeface="Calibri" pitchFamily="34" charset="0"/>
              </a:rPr>
              <a:t>knowledge and understanding</a:t>
            </a:r>
          </a:p>
          <a:p>
            <a:pPr marL="850392" lvl="1" indent="-457200" fontAlgn="auto">
              <a:lnSpc>
                <a:spcPct val="90000"/>
              </a:lnSpc>
              <a:spcAft>
                <a:spcPts val="0"/>
              </a:spcAft>
              <a:buClr>
                <a:schemeClr val="accent5">
                  <a:lumMod val="50000"/>
                </a:schemeClr>
              </a:buClr>
              <a:buFont typeface="Wingdings" panose="05000000000000000000" pitchFamily="2" charset="2"/>
              <a:buChar char="ü"/>
              <a:defRPr/>
            </a:pPr>
            <a:r>
              <a:rPr lang="en-GB" dirty="0">
                <a:latin typeface="Calibri" pitchFamily="34" charset="0"/>
                <a:cs typeface="Calibri" pitchFamily="34" charset="0"/>
              </a:rPr>
              <a:t>Style: Role co-ordination</a:t>
            </a:r>
          </a:p>
          <a:p>
            <a:pPr marL="850392" lvl="1" indent="-457200" fontAlgn="auto">
              <a:lnSpc>
                <a:spcPct val="90000"/>
              </a:lnSpc>
              <a:spcAft>
                <a:spcPts val="0"/>
              </a:spcAft>
              <a:buClr>
                <a:schemeClr val="accent5">
                  <a:lumMod val="50000"/>
                </a:schemeClr>
              </a:buClr>
              <a:buFont typeface="Wingdings" panose="05000000000000000000" pitchFamily="2" charset="2"/>
              <a:buChar char="ü"/>
              <a:defRPr/>
            </a:pPr>
            <a:r>
              <a:rPr lang="en-GB" dirty="0">
                <a:latin typeface="Calibri" pitchFamily="34" charset="0"/>
                <a:cs typeface="Calibri" pitchFamily="34" charset="0"/>
              </a:rPr>
              <a:t>Spirit: Dynamic interaction</a:t>
            </a:r>
          </a:p>
        </p:txBody>
      </p:sp>
      <p:sp>
        <p:nvSpPr>
          <p:cNvPr id="6" name="Rectangle 6"/>
          <p:cNvSpPr txBox="1">
            <a:spLocks noChangeArrowheads="1"/>
          </p:cNvSpPr>
          <p:nvPr/>
        </p:nvSpPr>
        <p:spPr>
          <a:xfrm>
            <a:off x="4588430" y="1196752"/>
            <a:ext cx="4038600" cy="4941987"/>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Clr>
                <a:schemeClr val="accent5">
                  <a:lumMod val="50000"/>
                </a:schemeClr>
              </a:buClr>
              <a:buFont typeface="Wingdings" panose="05000000000000000000" pitchFamily="2" charset="2"/>
              <a:buChar char="ü"/>
              <a:defRPr/>
            </a:pPr>
            <a:r>
              <a:rPr lang="en-GB" sz="2800" b="1" dirty="0" smtClean="0">
                <a:latin typeface="Calibri" pitchFamily="34" charset="0"/>
                <a:cs typeface="Calibri" pitchFamily="34" charset="0"/>
              </a:rPr>
              <a:t>Groups</a:t>
            </a:r>
          </a:p>
          <a:p>
            <a:pPr marL="850392" lvl="1" indent="-457200">
              <a:lnSpc>
                <a:spcPct val="90000"/>
              </a:lnSpc>
              <a:buClr>
                <a:schemeClr val="accent5">
                  <a:lumMod val="50000"/>
                </a:schemeClr>
              </a:buClr>
              <a:buFont typeface="Wingdings" panose="05000000000000000000" pitchFamily="2" charset="2"/>
              <a:buChar char="ü"/>
              <a:defRPr/>
            </a:pPr>
            <a:r>
              <a:rPr lang="en-GB" dirty="0" smtClean="0">
                <a:latin typeface="Calibri" pitchFamily="34" charset="0"/>
                <a:cs typeface="Calibri" pitchFamily="34" charset="0"/>
              </a:rPr>
              <a:t>Size: Medium or large</a:t>
            </a:r>
          </a:p>
          <a:p>
            <a:pPr marL="850392" lvl="1" indent="-457200">
              <a:lnSpc>
                <a:spcPct val="90000"/>
              </a:lnSpc>
              <a:buClr>
                <a:schemeClr val="accent5">
                  <a:lumMod val="50000"/>
                </a:schemeClr>
              </a:buClr>
              <a:buFont typeface="Wingdings" panose="05000000000000000000" pitchFamily="2" charset="2"/>
              <a:buChar char="ü"/>
              <a:defRPr/>
            </a:pPr>
            <a:r>
              <a:rPr lang="en-GB" dirty="0" smtClean="0">
                <a:latin typeface="Calibri" pitchFamily="34" charset="0"/>
                <a:cs typeface="Calibri" pitchFamily="34" charset="0"/>
              </a:rPr>
              <a:t>Selection: Immaterial</a:t>
            </a:r>
          </a:p>
          <a:p>
            <a:pPr marL="850392" lvl="1" indent="-457200">
              <a:lnSpc>
                <a:spcPct val="90000"/>
              </a:lnSpc>
              <a:buClr>
                <a:schemeClr val="accent5">
                  <a:lumMod val="50000"/>
                </a:schemeClr>
              </a:buClr>
              <a:buFont typeface="Wingdings" panose="05000000000000000000" pitchFamily="2" charset="2"/>
              <a:buChar char="ü"/>
              <a:defRPr/>
            </a:pPr>
            <a:r>
              <a:rPr lang="en-GB" dirty="0" smtClean="0">
                <a:latin typeface="Calibri" pitchFamily="34" charset="0"/>
                <a:cs typeface="Calibri" pitchFamily="34" charset="0"/>
              </a:rPr>
              <a:t>Leadership: Solo</a:t>
            </a:r>
          </a:p>
          <a:p>
            <a:pPr marL="850392" lvl="1" indent="-457200">
              <a:lnSpc>
                <a:spcPct val="90000"/>
              </a:lnSpc>
              <a:buClr>
                <a:schemeClr val="accent5">
                  <a:lumMod val="50000"/>
                </a:schemeClr>
              </a:buClr>
              <a:buFont typeface="Wingdings" panose="05000000000000000000" pitchFamily="2" charset="2"/>
              <a:buChar char="ü"/>
              <a:defRPr/>
            </a:pPr>
            <a:r>
              <a:rPr lang="en-GB" dirty="0" smtClean="0">
                <a:latin typeface="Calibri" pitchFamily="34" charset="0"/>
                <a:cs typeface="Calibri" pitchFamily="34" charset="0"/>
              </a:rPr>
              <a:t>Perception: Focus on leader</a:t>
            </a:r>
          </a:p>
          <a:p>
            <a:pPr marL="850392" lvl="1" indent="-457200">
              <a:lnSpc>
                <a:spcPct val="90000"/>
              </a:lnSpc>
              <a:buClr>
                <a:schemeClr val="accent5">
                  <a:lumMod val="50000"/>
                </a:schemeClr>
              </a:buClr>
              <a:buFont typeface="Wingdings" panose="05000000000000000000" pitchFamily="2" charset="2"/>
              <a:buChar char="ü"/>
              <a:defRPr/>
            </a:pPr>
            <a:r>
              <a:rPr lang="en-GB" dirty="0" smtClean="0">
                <a:latin typeface="Calibri" pitchFamily="34" charset="0"/>
                <a:cs typeface="Calibri" pitchFamily="34" charset="0"/>
              </a:rPr>
              <a:t>Style: Convergence/ conformism</a:t>
            </a:r>
          </a:p>
          <a:p>
            <a:pPr marL="850392" lvl="1" indent="-457200">
              <a:lnSpc>
                <a:spcPct val="90000"/>
              </a:lnSpc>
              <a:buClr>
                <a:schemeClr val="accent5">
                  <a:lumMod val="50000"/>
                </a:schemeClr>
              </a:buClr>
              <a:buFont typeface="Wingdings" panose="05000000000000000000" pitchFamily="2" charset="2"/>
              <a:buChar char="ü"/>
              <a:defRPr/>
            </a:pPr>
            <a:r>
              <a:rPr lang="en-GB" dirty="0" smtClean="0">
                <a:latin typeface="Calibri" pitchFamily="34" charset="0"/>
                <a:cs typeface="Calibri" pitchFamily="34" charset="0"/>
              </a:rPr>
              <a:t>Spirit: Togetherness/ persecution of opponents</a:t>
            </a:r>
            <a:endParaRPr lang="en-GB" sz="2400" dirty="0"/>
          </a:p>
        </p:txBody>
      </p:sp>
    </p:spTree>
    <p:extLst>
      <p:ext uri="{BB962C8B-B14F-4D97-AF65-F5344CB8AC3E}">
        <p14:creationId xmlns:p14="http://schemas.microsoft.com/office/powerpoint/2010/main" val="1701629551"/>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4"/>
          <p:cNvSpPr txBox="1">
            <a:spLocks noChangeArrowheads="1"/>
          </p:cNvSpPr>
          <p:nvPr/>
        </p:nvSpPr>
        <p:spPr bwMode="auto">
          <a:xfrm>
            <a:off x="205145" y="1654722"/>
            <a:ext cx="6051730" cy="1077218"/>
          </a:xfrm>
          <a:prstGeom prst="rect">
            <a:avLst/>
          </a:prstGeom>
          <a:noFill/>
          <a:ln w="9525">
            <a:noFill/>
            <a:miter lim="800000"/>
            <a:headEnd/>
            <a:tailEnd/>
          </a:ln>
        </p:spPr>
        <p:txBody>
          <a:bodyPr wrap="square">
            <a:spAutoFit/>
          </a:bodyPr>
          <a:lstStyle/>
          <a:p>
            <a:r>
              <a:rPr lang="en-GB" sz="3200" b="1" dirty="0">
                <a:solidFill>
                  <a:prstClr val="black"/>
                </a:solidFill>
                <a:cs typeface="Arial" pitchFamily="34" charset="0"/>
              </a:rPr>
              <a:t>Alignment of </a:t>
            </a:r>
            <a:r>
              <a:rPr lang="en-GB" sz="3200" b="1" dirty="0" smtClean="0">
                <a:solidFill>
                  <a:prstClr val="black"/>
                </a:solidFill>
                <a:cs typeface="Arial" pitchFamily="34" charset="0"/>
              </a:rPr>
              <a:t>team objectives </a:t>
            </a:r>
            <a:r>
              <a:rPr lang="en-GB" sz="3200" b="1" dirty="0">
                <a:solidFill>
                  <a:prstClr val="black"/>
                </a:solidFill>
                <a:cs typeface="Arial" pitchFamily="34" charset="0"/>
              </a:rPr>
              <a:t>within organisations</a:t>
            </a:r>
          </a:p>
        </p:txBody>
      </p:sp>
      <p:sp>
        <p:nvSpPr>
          <p:cNvPr id="31747" name="AutoShape 5"/>
          <p:cNvSpPr>
            <a:spLocks noChangeArrowheads="1"/>
          </p:cNvSpPr>
          <p:nvPr/>
        </p:nvSpPr>
        <p:spPr bwMode="auto">
          <a:xfrm>
            <a:off x="285750" y="2276475"/>
            <a:ext cx="7526338" cy="3097213"/>
          </a:xfrm>
          <a:prstGeom prst="rightArrow">
            <a:avLst>
              <a:gd name="adj1" fmla="val 50000"/>
              <a:gd name="adj2" fmla="val 55790"/>
            </a:avLst>
          </a:prstGeom>
          <a:solidFill>
            <a:srgbClr val="EF8213"/>
          </a:solidFill>
          <a:ln w="38100">
            <a:solidFill>
              <a:schemeClr val="tx1"/>
            </a:solidFill>
            <a:miter lim="800000"/>
            <a:headEnd/>
            <a:tailEnd/>
          </a:ln>
        </p:spPr>
        <p:txBody>
          <a:bodyPr wrap="none" anchor="ctr"/>
          <a:lstStyle/>
          <a:p>
            <a:pPr eaLnBrk="0" hangingPunct="0"/>
            <a:endParaRPr lang="en-GB">
              <a:solidFill>
                <a:prstClr val="black"/>
              </a:solidFill>
              <a:latin typeface="Calibri" pitchFamily="34" charset="0"/>
            </a:endParaRPr>
          </a:p>
        </p:txBody>
      </p:sp>
      <p:sp>
        <p:nvSpPr>
          <p:cNvPr id="9" name="Text Box 10"/>
          <p:cNvSpPr txBox="1">
            <a:spLocks noChangeArrowheads="1"/>
          </p:cNvSpPr>
          <p:nvPr/>
        </p:nvSpPr>
        <p:spPr bwMode="auto">
          <a:xfrm>
            <a:off x="468313" y="3357563"/>
            <a:ext cx="1438275" cy="708025"/>
          </a:xfrm>
          <a:prstGeom prst="rect">
            <a:avLst/>
          </a:prstGeom>
          <a:noFill/>
          <a:ln w="9525">
            <a:noFill/>
            <a:miter lim="800000"/>
            <a:headEnd/>
            <a:tailEnd/>
          </a:ln>
        </p:spPr>
        <p:txBody>
          <a:bodyPr wrap="none">
            <a:spAutoFit/>
          </a:bodyPr>
          <a:lstStyle/>
          <a:p>
            <a:pPr>
              <a:defRPr/>
            </a:pPr>
            <a:r>
              <a:rPr lang="en-GB" sz="2000" b="1" dirty="0">
                <a:solidFill>
                  <a:prstClr val="black"/>
                </a:solidFill>
                <a:cs typeface="Arial" pitchFamily="34" charset="0"/>
              </a:rPr>
              <a:t>Business</a:t>
            </a:r>
          </a:p>
          <a:p>
            <a:pPr>
              <a:defRPr/>
            </a:pPr>
            <a:r>
              <a:rPr lang="en-GB" sz="2000" b="1" dirty="0">
                <a:solidFill>
                  <a:prstClr val="black"/>
                </a:solidFill>
                <a:cs typeface="Arial" pitchFamily="34" charset="0"/>
              </a:rPr>
              <a:t>objectives</a:t>
            </a:r>
          </a:p>
        </p:txBody>
      </p:sp>
      <p:sp>
        <p:nvSpPr>
          <p:cNvPr id="31749" name="Line 6"/>
          <p:cNvSpPr>
            <a:spLocks noChangeShapeType="1"/>
          </p:cNvSpPr>
          <p:nvPr/>
        </p:nvSpPr>
        <p:spPr bwMode="auto">
          <a:xfrm>
            <a:off x="2124075" y="3068638"/>
            <a:ext cx="0" cy="1512887"/>
          </a:xfrm>
          <a:prstGeom prst="line">
            <a:avLst/>
          </a:prstGeom>
          <a:noFill/>
          <a:ln w="28575">
            <a:solidFill>
              <a:schemeClr val="tx1"/>
            </a:solidFill>
            <a:round/>
            <a:headEnd/>
            <a:tailEnd/>
          </a:ln>
        </p:spPr>
        <p:txBody>
          <a:bodyPr/>
          <a:lstStyle/>
          <a:p>
            <a:endParaRPr lang="en-GB">
              <a:solidFill>
                <a:prstClr val="black"/>
              </a:solidFill>
            </a:endParaRPr>
          </a:p>
        </p:txBody>
      </p:sp>
      <p:sp>
        <p:nvSpPr>
          <p:cNvPr id="11" name="Text Box 11"/>
          <p:cNvSpPr txBox="1">
            <a:spLocks noChangeArrowheads="1"/>
          </p:cNvSpPr>
          <p:nvPr/>
        </p:nvSpPr>
        <p:spPr bwMode="auto">
          <a:xfrm>
            <a:off x="2051050" y="3357563"/>
            <a:ext cx="1438275" cy="708025"/>
          </a:xfrm>
          <a:prstGeom prst="rect">
            <a:avLst/>
          </a:prstGeom>
          <a:noFill/>
          <a:ln w="9525">
            <a:noFill/>
            <a:miter lim="800000"/>
            <a:headEnd/>
            <a:tailEnd/>
          </a:ln>
        </p:spPr>
        <p:txBody>
          <a:bodyPr wrap="none">
            <a:spAutoFit/>
          </a:bodyPr>
          <a:lstStyle/>
          <a:p>
            <a:pPr>
              <a:defRPr/>
            </a:pPr>
            <a:r>
              <a:rPr lang="en-GB" sz="2000" b="1" dirty="0">
                <a:solidFill>
                  <a:prstClr val="black"/>
                </a:solidFill>
                <a:cs typeface="Arial" pitchFamily="34" charset="0"/>
              </a:rPr>
              <a:t>Team</a:t>
            </a:r>
          </a:p>
          <a:p>
            <a:pPr>
              <a:defRPr/>
            </a:pPr>
            <a:r>
              <a:rPr lang="en-GB" sz="2000" b="1" dirty="0">
                <a:solidFill>
                  <a:prstClr val="black"/>
                </a:solidFill>
                <a:cs typeface="Arial" pitchFamily="34" charset="0"/>
              </a:rPr>
              <a:t>objectives</a:t>
            </a:r>
          </a:p>
        </p:txBody>
      </p:sp>
      <p:sp>
        <p:nvSpPr>
          <p:cNvPr id="31751" name="Line 7"/>
          <p:cNvSpPr>
            <a:spLocks noChangeShapeType="1"/>
          </p:cNvSpPr>
          <p:nvPr/>
        </p:nvSpPr>
        <p:spPr bwMode="auto">
          <a:xfrm>
            <a:off x="3419475" y="3068638"/>
            <a:ext cx="0" cy="1512887"/>
          </a:xfrm>
          <a:prstGeom prst="line">
            <a:avLst/>
          </a:prstGeom>
          <a:noFill/>
          <a:ln w="28575">
            <a:solidFill>
              <a:schemeClr val="tx1"/>
            </a:solidFill>
            <a:round/>
            <a:headEnd/>
            <a:tailEnd/>
          </a:ln>
        </p:spPr>
        <p:txBody>
          <a:bodyPr/>
          <a:lstStyle/>
          <a:p>
            <a:endParaRPr lang="en-GB">
              <a:solidFill>
                <a:prstClr val="black"/>
              </a:solidFill>
            </a:endParaRPr>
          </a:p>
        </p:txBody>
      </p:sp>
      <p:sp>
        <p:nvSpPr>
          <p:cNvPr id="31752" name="AutoShape 8"/>
          <p:cNvSpPr>
            <a:spLocks noChangeArrowheads="1"/>
          </p:cNvSpPr>
          <p:nvPr/>
        </p:nvSpPr>
        <p:spPr bwMode="auto">
          <a:xfrm>
            <a:off x="3635375" y="2852738"/>
            <a:ext cx="3889375" cy="1871662"/>
          </a:xfrm>
          <a:prstGeom prst="rightArrow">
            <a:avLst>
              <a:gd name="adj1" fmla="val 50000"/>
              <a:gd name="adj2" fmla="val 51951"/>
            </a:avLst>
          </a:prstGeom>
          <a:noFill/>
          <a:ln w="28575">
            <a:solidFill>
              <a:schemeClr val="tx1"/>
            </a:solidFill>
            <a:miter lim="800000"/>
            <a:headEnd/>
            <a:tailEnd/>
          </a:ln>
        </p:spPr>
        <p:txBody>
          <a:bodyPr wrap="none" anchor="ctr"/>
          <a:lstStyle/>
          <a:p>
            <a:pPr eaLnBrk="0" hangingPunct="0"/>
            <a:endParaRPr lang="en-GB">
              <a:solidFill>
                <a:prstClr val="black"/>
              </a:solidFill>
              <a:latin typeface="Calibri" pitchFamily="34" charset="0"/>
            </a:endParaRPr>
          </a:p>
        </p:txBody>
      </p:sp>
      <p:sp>
        <p:nvSpPr>
          <p:cNvPr id="14" name="Text Box 12"/>
          <p:cNvSpPr txBox="1">
            <a:spLocks noChangeArrowheads="1"/>
          </p:cNvSpPr>
          <p:nvPr/>
        </p:nvSpPr>
        <p:spPr bwMode="auto">
          <a:xfrm>
            <a:off x="4427538" y="3429000"/>
            <a:ext cx="1438275" cy="708025"/>
          </a:xfrm>
          <a:prstGeom prst="rect">
            <a:avLst/>
          </a:prstGeom>
          <a:noFill/>
          <a:ln w="9525">
            <a:noFill/>
            <a:miter lim="800000"/>
            <a:headEnd/>
            <a:tailEnd/>
          </a:ln>
        </p:spPr>
        <p:txBody>
          <a:bodyPr wrap="none">
            <a:spAutoFit/>
          </a:bodyPr>
          <a:lstStyle/>
          <a:p>
            <a:pPr>
              <a:defRPr/>
            </a:pPr>
            <a:r>
              <a:rPr lang="en-GB" sz="2000" b="1" dirty="0">
                <a:solidFill>
                  <a:prstClr val="black"/>
                </a:solidFill>
                <a:cs typeface="Arial" pitchFamily="34" charset="0"/>
              </a:rPr>
              <a:t>Individual</a:t>
            </a:r>
          </a:p>
          <a:p>
            <a:pPr>
              <a:defRPr/>
            </a:pPr>
            <a:r>
              <a:rPr lang="en-GB" sz="2000" b="1" dirty="0">
                <a:solidFill>
                  <a:prstClr val="black"/>
                </a:solidFill>
                <a:cs typeface="Arial" pitchFamily="34" charset="0"/>
              </a:rPr>
              <a:t>objectives</a:t>
            </a:r>
          </a:p>
        </p:txBody>
      </p:sp>
      <p:sp>
        <p:nvSpPr>
          <p:cNvPr id="15" name="Text Box 14"/>
          <p:cNvSpPr txBox="1">
            <a:spLocks noChangeArrowheads="1"/>
          </p:cNvSpPr>
          <p:nvPr/>
        </p:nvSpPr>
        <p:spPr bwMode="auto">
          <a:xfrm>
            <a:off x="7877175" y="3644900"/>
            <a:ext cx="1266825" cy="400050"/>
          </a:xfrm>
          <a:prstGeom prst="rect">
            <a:avLst/>
          </a:prstGeom>
          <a:noFill/>
          <a:ln w="9525">
            <a:noFill/>
            <a:miter lim="800000"/>
            <a:headEnd/>
            <a:tailEnd/>
          </a:ln>
        </p:spPr>
        <p:txBody>
          <a:bodyPr wrap="none">
            <a:spAutoFit/>
          </a:bodyPr>
          <a:lstStyle/>
          <a:p>
            <a:r>
              <a:rPr lang="en-GB" sz="2000" b="1" dirty="0">
                <a:solidFill>
                  <a:prstClr val="black"/>
                </a:solidFill>
                <a:cs typeface="Arial" pitchFamily="34" charset="0"/>
              </a:rPr>
              <a:t>MISSION</a:t>
            </a:r>
          </a:p>
        </p:txBody>
      </p:sp>
      <p:sp>
        <p:nvSpPr>
          <p:cNvPr id="31755" name="Text Box 15"/>
          <p:cNvSpPr txBox="1">
            <a:spLocks noChangeArrowheads="1"/>
          </p:cNvSpPr>
          <p:nvPr/>
        </p:nvSpPr>
        <p:spPr bwMode="auto">
          <a:xfrm>
            <a:off x="6877050" y="5373688"/>
            <a:ext cx="2262188" cy="369887"/>
          </a:xfrm>
          <a:prstGeom prst="rect">
            <a:avLst/>
          </a:prstGeom>
          <a:noFill/>
          <a:ln w="9525">
            <a:noFill/>
            <a:miter lim="800000"/>
            <a:headEnd/>
            <a:tailEnd/>
          </a:ln>
        </p:spPr>
        <p:txBody>
          <a:bodyPr wrap="none">
            <a:spAutoFit/>
          </a:bodyPr>
          <a:lstStyle/>
          <a:p>
            <a:r>
              <a:rPr lang="en-GB" dirty="0">
                <a:solidFill>
                  <a:prstClr val="black"/>
                </a:solidFill>
                <a:cs typeface="Arial" pitchFamily="34" charset="0"/>
              </a:rPr>
              <a:t>(Source: CMI, 2006)</a:t>
            </a:r>
          </a:p>
        </p:txBody>
      </p:sp>
      <p:sp>
        <p:nvSpPr>
          <p:cNvPr id="13" name="Title 1"/>
          <p:cNvSpPr>
            <a:spLocks noGrp="1"/>
          </p:cNvSpPr>
          <p:nvPr>
            <p:ph type="title"/>
          </p:nvPr>
        </p:nvSpPr>
        <p:spPr>
          <a:xfrm>
            <a:off x="232528" y="237331"/>
            <a:ext cx="8229600" cy="1143000"/>
          </a:xfrm>
        </p:spPr>
        <p:txBody>
          <a:bodyPr/>
          <a:lstStyle/>
          <a:p>
            <a:r>
              <a:rPr lang="en-GB" b="1" dirty="0" smtClean="0">
                <a:solidFill>
                  <a:schemeClr val="accent5">
                    <a:lumMod val="50000"/>
                  </a:schemeClr>
                </a:solidFill>
                <a:effectLst>
                  <a:outerShdw blurRad="38100" dist="38100" dir="2700000" algn="tl">
                    <a:srgbClr val="000000">
                      <a:alpha val="43137"/>
                    </a:srgbClr>
                  </a:outerShdw>
                </a:effectLst>
              </a:rPr>
              <a:t>Teamwork and vision</a:t>
            </a:r>
            <a:endParaRPr lang="en-GB" b="1" dirty="0">
              <a:solidFill>
                <a:schemeClr val="accent5">
                  <a:lumMod val="50000"/>
                </a:schemeClr>
              </a:solidFill>
              <a:effectLst>
                <a:outerShdw blurRad="38100" dist="38100" dir="2700000" algn="tl">
                  <a:srgbClr val="000000">
                    <a:alpha val="43137"/>
                  </a:srgbClr>
                </a:outerShdw>
              </a:effectLst>
            </a:endParaRPr>
          </a:p>
        </p:txBody>
      </p:sp>
      <p:sp>
        <p:nvSpPr>
          <p:cNvPr id="2" name="Rectangle 1"/>
          <p:cNvSpPr/>
          <p:nvPr/>
        </p:nvSpPr>
        <p:spPr>
          <a:xfrm>
            <a:off x="468313" y="5026163"/>
            <a:ext cx="2454518" cy="369332"/>
          </a:xfrm>
          <a:prstGeom prst="rect">
            <a:avLst/>
          </a:prstGeom>
        </p:spPr>
        <p:txBody>
          <a:bodyPr wrap="none">
            <a:spAutoFit/>
          </a:bodyPr>
          <a:lstStyle/>
          <a:p>
            <a:r>
              <a:rPr lang="en-GB" dirty="0">
                <a:hlinkClick r:id="rId3"/>
              </a:rPr>
              <a:t>Madagascar penguins</a:t>
            </a:r>
            <a:endParaRPr lang="en-GB" dirty="0"/>
          </a:p>
        </p:txBody>
      </p:sp>
    </p:spTree>
    <p:extLst>
      <p:ext uri="{BB962C8B-B14F-4D97-AF65-F5344CB8AC3E}">
        <p14:creationId xmlns:p14="http://schemas.microsoft.com/office/powerpoint/2010/main" val="4209634636"/>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980728"/>
            <a:ext cx="8568952" cy="4351920"/>
          </a:xfrm>
        </p:spPr>
        <p:txBody>
          <a:bodyPr>
            <a:noAutofit/>
          </a:bodyPr>
          <a:lstStyle/>
          <a:p>
            <a:pPr marL="0" indent="0">
              <a:buNone/>
            </a:pPr>
            <a:r>
              <a:rPr lang="en-GB" sz="2800" dirty="0" smtClean="0"/>
              <a:t>“The various behaviours of the team members must mesh together in order to achieve objectives. You need some people to concentrate on the task at hand (</a:t>
            </a:r>
            <a:r>
              <a:rPr lang="en-GB" sz="2800" b="1" dirty="0" smtClean="0"/>
              <a:t>doers</a:t>
            </a:r>
            <a:r>
              <a:rPr lang="en-GB" sz="2800" dirty="0" smtClean="0"/>
              <a:t>)…some people to provide specialist knowledge (</a:t>
            </a:r>
            <a:r>
              <a:rPr lang="en-GB" sz="2800" b="1" dirty="0" smtClean="0"/>
              <a:t>knowers</a:t>
            </a:r>
            <a:r>
              <a:rPr lang="en-GB" sz="2800" dirty="0" smtClean="0"/>
              <a:t>) and some to solve problems as they arise (</a:t>
            </a:r>
            <a:r>
              <a:rPr lang="en-GB" sz="2800" b="1" dirty="0" smtClean="0"/>
              <a:t>solvers</a:t>
            </a:r>
            <a:r>
              <a:rPr lang="en-GB" sz="2800" dirty="0" smtClean="0"/>
              <a:t>)…some people to make sure that it is going as well as it can and that the whole team is contributing fully (</a:t>
            </a:r>
            <a:r>
              <a:rPr lang="en-GB" sz="2800" b="1" dirty="0" smtClean="0"/>
              <a:t>checkers</a:t>
            </a:r>
            <a:r>
              <a:rPr lang="en-GB" sz="2800" dirty="0" smtClean="0"/>
              <a:t>) and…some people to make sure that the team is operating as a cohesive social unit (</a:t>
            </a:r>
            <a:r>
              <a:rPr lang="en-GB" sz="2800" b="1" dirty="0" smtClean="0"/>
              <a:t>carers</a:t>
            </a:r>
            <a:r>
              <a:rPr lang="en-GB" sz="2800" dirty="0" smtClean="0"/>
              <a:t>).” </a:t>
            </a:r>
            <a:r>
              <a:rPr lang="en-GB" sz="2000" i="1" dirty="0" err="1" smtClean="0"/>
              <a:t>Crainer</a:t>
            </a:r>
            <a:r>
              <a:rPr lang="en-GB" sz="2000" i="1" dirty="0" smtClean="0"/>
              <a:t> (1998) cited in Mullins (2010)</a:t>
            </a:r>
            <a:endParaRPr lang="en-GB" sz="2000" i="1" dirty="0"/>
          </a:p>
        </p:txBody>
      </p:sp>
      <p:sp>
        <p:nvSpPr>
          <p:cNvPr id="4" name="Title 1"/>
          <p:cNvSpPr txBox="1">
            <a:spLocks/>
          </p:cNvSpPr>
          <p:nvPr/>
        </p:nvSpPr>
        <p:spPr>
          <a:xfrm>
            <a:off x="395536" y="188640"/>
            <a:ext cx="8229600" cy="976672"/>
          </a:xfrm>
          <a:prstGeom prst="rect">
            <a:avLst/>
          </a:prstGeom>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b="1" dirty="0" smtClean="0">
                <a:solidFill>
                  <a:schemeClr val="accent5">
                    <a:lumMod val="50000"/>
                  </a:schemeClr>
                </a:solidFill>
              </a:rPr>
              <a:t>Team behavioural requirements</a:t>
            </a:r>
            <a:endParaRPr lang="en-GB" sz="5400" b="1" dirty="0">
              <a:solidFill>
                <a:schemeClr val="accent5">
                  <a:lumMod val="50000"/>
                </a:schemeClr>
              </a:solidFill>
            </a:endParaRPr>
          </a:p>
        </p:txBody>
      </p:sp>
    </p:spTree>
    <p:extLst>
      <p:ext uri="{BB962C8B-B14F-4D97-AF65-F5344CB8AC3E}">
        <p14:creationId xmlns:p14="http://schemas.microsoft.com/office/powerpoint/2010/main" val="30004437"/>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1143000"/>
          </a:xfrm>
        </p:spPr>
        <p:txBody>
          <a:bodyPr/>
          <a:lstStyle/>
          <a:p>
            <a:r>
              <a:rPr lang="en-GB" b="1" dirty="0" smtClean="0">
                <a:solidFill>
                  <a:schemeClr val="accent5">
                    <a:lumMod val="50000"/>
                  </a:schemeClr>
                </a:solidFill>
              </a:rPr>
              <a:t>Team effectiveness</a:t>
            </a:r>
            <a:endParaRPr lang="en-GB" b="1" dirty="0">
              <a:solidFill>
                <a:schemeClr val="accent5">
                  <a:lumMod val="50000"/>
                </a:schemeClr>
              </a:solidFill>
            </a:endParaRPr>
          </a:p>
        </p:txBody>
      </p:sp>
      <p:sp>
        <p:nvSpPr>
          <p:cNvPr id="4" name="Rectangle 3"/>
          <p:cNvSpPr>
            <a:spLocks noGrp="1" noChangeArrowheads="1"/>
          </p:cNvSpPr>
          <p:nvPr>
            <p:ph idx="1"/>
          </p:nvPr>
        </p:nvSpPr>
        <p:spPr>
          <a:xfrm>
            <a:off x="395536" y="1052736"/>
            <a:ext cx="8373616" cy="3917032"/>
          </a:xfrm>
        </p:spPr>
        <p:txBody>
          <a:bodyPr>
            <a:noAutofit/>
          </a:bodyPr>
          <a:lstStyle/>
          <a:p>
            <a:r>
              <a:rPr lang="en-US" altLang="en-US" sz="2800" dirty="0"/>
              <a:t>Teams typically outperform individuals when tasks require multiple skills, </a:t>
            </a:r>
            <a:r>
              <a:rPr lang="en-US" altLang="en-US" sz="2800" dirty="0" err="1" smtClean="0"/>
              <a:t>judgement</a:t>
            </a:r>
            <a:r>
              <a:rPr lang="en-US" altLang="en-US" sz="2800" dirty="0"/>
              <a:t>, and experience</a:t>
            </a:r>
          </a:p>
          <a:p>
            <a:r>
              <a:rPr lang="en-US" altLang="en-US" sz="2800" dirty="0"/>
              <a:t>Teams are a better way to </a:t>
            </a:r>
            <a:r>
              <a:rPr lang="en-US" altLang="en-US" sz="2800" dirty="0" err="1" smtClean="0"/>
              <a:t>utilise</a:t>
            </a:r>
            <a:r>
              <a:rPr lang="en-US" altLang="en-US" sz="2800" dirty="0" smtClean="0"/>
              <a:t> </a:t>
            </a:r>
            <a:r>
              <a:rPr lang="en-US" altLang="en-US" sz="2800" dirty="0"/>
              <a:t>individual employee talents</a:t>
            </a:r>
          </a:p>
          <a:p>
            <a:r>
              <a:rPr lang="en-US" altLang="en-US" sz="2800" dirty="0"/>
              <a:t>The flexibility and responsiveness of teams is essential in a changing environment</a:t>
            </a:r>
          </a:p>
          <a:p>
            <a:r>
              <a:rPr lang="en-US" altLang="en-US" sz="2800" dirty="0"/>
              <a:t>Empowered teams increase job satisfaction and morale, enhance employee involvement, and promote workforce diversity</a:t>
            </a:r>
          </a:p>
        </p:txBody>
      </p:sp>
    </p:spTree>
    <p:extLst>
      <p:ext uri="{BB962C8B-B14F-4D97-AF65-F5344CB8AC3E}">
        <p14:creationId xmlns:p14="http://schemas.microsoft.com/office/powerpoint/2010/main" val="3225040985"/>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467544" y="125760"/>
            <a:ext cx="8229600" cy="1143000"/>
          </a:xfrm>
        </p:spPr>
        <p:txBody>
          <a:bodyPr>
            <a:normAutofit/>
          </a:bodyPr>
          <a:lstStyle/>
          <a:p>
            <a:r>
              <a:rPr lang="en-US" altLang="en-US" sz="4000" b="1" dirty="0">
                <a:solidFill>
                  <a:schemeClr val="accent5">
                    <a:lumMod val="50000"/>
                  </a:schemeClr>
                </a:solidFill>
              </a:rPr>
              <a:t>What </a:t>
            </a:r>
            <a:r>
              <a:rPr lang="en-US" altLang="en-US" sz="4000" b="1" dirty="0" smtClean="0">
                <a:solidFill>
                  <a:schemeClr val="accent5">
                    <a:lumMod val="50000"/>
                  </a:schemeClr>
                </a:solidFill>
              </a:rPr>
              <a:t>it takes </a:t>
            </a:r>
            <a:r>
              <a:rPr lang="en-US" altLang="en-US" sz="4000" b="1" dirty="0">
                <a:solidFill>
                  <a:schemeClr val="accent5">
                    <a:lumMod val="50000"/>
                  </a:schemeClr>
                </a:solidFill>
              </a:rPr>
              <a:t>to </a:t>
            </a:r>
            <a:r>
              <a:rPr lang="en-US" altLang="en-US" sz="4000" b="1" dirty="0" smtClean="0">
                <a:solidFill>
                  <a:schemeClr val="accent5">
                    <a:lumMod val="50000"/>
                  </a:schemeClr>
                </a:solidFill>
              </a:rPr>
              <a:t>be </a:t>
            </a:r>
            <a:r>
              <a:rPr lang="en-US" altLang="en-US" sz="4000" b="1" dirty="0">
                <a:solidFill>
                  <a:schemeClr val="accent5">
                    <a:lumMod val="50000"/>
                  </a:schemeClr>
                </a:solidFill>
              </a:rPr>
              <a:t>a </a:t>
            </a:r>
            <a:r>
              <a:rPr lang="en-US" altLang="en-US" sz="4000" b="1" dirty="0" smtClean="0">
                <a:solidFill>
                  <a:schemeClr val="accent5">
                    <a:lumMod val="50000"/>
                  </a:schemeClr>
                </a:solidFill>
              </a:rPr>
              <a:t>team player</a:t>
            </a:r>
            <a:endParaRPr lang="en-US" altLang="en-US" sz="4000" b="1" dirty="0">
              <a:solidFill>
                <a:schemeClr val="accent5">
                  <a:lumMod val="50000"/>
                </a:schemeClr>
              </a:solidFill>
            </a:endParaRPr>
          </a:p>
        </p:txBody>
      </p:sp>
      <p:sp>
        <p:nvSpPr>
          <p:cNvPr id="5" name="Rectangle 3"/>
          <p:cNvSpPr txBox="1">
            <a:spLocks noChangeArrowheads="1"/>
          </p:cNvSpPr>
          <p:nvPr/>
        </p:nvSpPr>
        <p:spPr>
          <a:xfrm>
            <a:off x="611560" y="980728"/>
            <a:ext cx="8388796" cy="47244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800" dirty="0" smtClean="0">
                <a:solidFill>
                  <a:schemeClr val="accent5">
                    <a:lumMod val="50000"/>
                  </a:schemeClr>
                </a:solidFill>
              </a:rPr>
              <a:t>Personality</a:t>
            </a:r>
          </a:p>
          <a:p>
            <a:pPr lvl="1"/>
            <a:r>
              <a:rPr lang="en-US" altLang="en-US" dirty="0" smtClean="0"/>
              <a:t>Individualism versus collectivism</a:t>
            </a:r>
          </a:p>
          <a:p>
            <a:r>
              <a:rPr lang="en-US" altLang="en-US" sz="2800" dirty="0" smtClean="0">
                <a:solidFill>
                  <a:schemeClr val="accent5">
                    <a:lumMod val="50000"/>
                  </a:schemeClr>
                </a:solidFill>
              </a:rPr>
              <a:t>Interpersonal Skills</a:t>
            </a:r>
          </a:p>
          <a:p>
            <a:pPr lvl="1"/>
            <a:r>
              <a:rPr lang="en-US" altLang="en-US" dirty="0" smtClean="0"/>
              <a:t>Conflict management skills</a:t>
            </a:r>
          </a:p>
          <a:p>
            <a:pPr lvl="1"/>
            <a:r>
              <a:rPr lang="en-US" altLang="en-US" dirty="0" smtClean="0"/>
              <a:t>Collaborative problem solving skills</a:t>
            </a:r>
          </a:p>
          <a:p>
            <a:pPr lvl="1"/>
            <a:r>
              <a:rPr lang="en-US" altLang="en-US" dirty="0" smtClean="0"/>
              <a:t>Communication skills</a:t>
            </a:r>
          </a:p>
          <a:p>
            <a:r>
              <a:rPr lang="en-US" altLang="en-US" sz="2800" dirty="0" smtClean="0">
                <a:solidFill>
                  <a:schemeClr val="accent5">
                    <a:lumMod val="50000"/>
                  </a:schemeClr>
                </a:solidFill>
              </a:rPr>
              <a:t>Management Skills</a:t>
            </a:r>
          </a:p>
          <a:p>
            <a:pPr lvl="1"/>
            <a:r>
              <a:rPr lang="en-US" altLang="en-US" dirty="0" smtClean="0"/>
              <a:t>Develop and establish goals and assign tasks</a:t>
            </a:r>
          </a:p>
          <a:p>
            <a:pPr lvl="1"/>
            <a:r>
              <a:rPr lang="en-US" altLang="en-US" dirty="0" smtClean="0"/>
              <a:t>Control, monitor, provide feedback</a:t>
            </a:r>
          </a:p>
        </p:txBody>
      </p:sp>
    </p:spTree>
    <p:extLst>
      <p:ext uri="{BB962C8B-B14F-4D97-AF65-F5344CB8AC3E}">
        <p14:creationId xmlns:p14="http://schemas.microsoft.com/office/powerpoint/2010/main" val="1276579867"/>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5816" y="-171400"/>
            <a:ext cx="4752528" cy="857250"/>
          </a:xfrm>
        </p:spPr>
        <p:txBody>
          <a:bodyPr>
            <a:noAutofit/>
          </a:bodyPr>
          <a:lstStyle/>
          <a:p>
            <a:pPr algn="l"/>
            <a:r>
              <a:rPr lang="en-GB" sz="5400" b="1" dirty="0" smtClean="0">
                <a:solidFill>
                  <a:schemeClr val="accent5">
                    <a:lumMod val="50000"/>
                  </a:schemeClr>
                </a:solidFill>
              </a:rPr>
              <a:t>                 Teamwork</a:t>
            </a:r>
            <a:endParaRPr lang="en-GB" sz="5400" b="1" dirty="0">
              <a:solidFill>
                <a:schemeClr val="accent5">
                  <a:lumMod val="50000"/>
                </a:schemeClr>
              </a:solidFill>
            </a:endParaRPr>
          </a:p>
        </p:txBody>
      </p:sp>
      <p:sp>
        <p:nvSpPr>
          <p:cNvPr id="6" name="Rectangle 5"/>
          <p:cNvSpPr/>
          <p:nvPr/>
        </p:nvSpPr>
        <p:spPr>
          <a:xfrm>
            <a:off x="4644008" y="4856061"/>
            <a:ext cx="4067944" cy="461665"/>
          </a:xfrm>
          <a:prstGeom prst="rect">
            <a:avLst/>
          </a:prstGeom>
        </p:spPr>
        <p:txBody>
          <a:bodyPr wrap="square">
            <a:spAutoFit/>
          </a:bodyPr>
          <a:lstStyle/>
          <a:p>
            <a:r>
              <a:rPr lang="en-GB" sz="2400" dirty="0" smtClean="0">
                <a:solidFill>
                  <a:prstClr val="black"/>
                </a:solidFill>
                <a:hlinkClick r:id="rId2"/>
              </a:rPr>
              <a:t>Teamwork with the Minions</a:t>
            </a:r>
            <a:endParaRPr lang="en-GB" sz="2400" dirty="0">
              <a:solidFill>
                <a:prstClr val="black"/>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560" y="1213270"/>
            <a:ext cx="3744924" cy="4104456"/>
          </a:xfrm>
          <a:prstGeom prst="rect">
            <a:avLst/>
          </a:prstGeom>
        </p:spPr>
      </p:pic>
    </p:spTree>
    <p:extLst>
      <p:ext uri="{BB962C8B-B14F-4D97-AF65-F5344CB8AC3E}">
        <p14:creationId xmlns:p14="http://schemas.microsoft.com/office/powerpoint/2010/main" val="3580125279"/>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395536" y="1436224"/>
            <a:ext cx="4751387"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sz="3600" b="0" i="0" u="none" strike="noStrike" kern="0" cap="none" spc="0" normalizeH="0" baseline="0" noProof="0" dirty="0" smtClean="0">
                <a:ln>
                  <a:noFill/>
                </a:ln>
                <a:effectLst/>
                <a:uLnTx/>
                <a:uFillTx/>
                <a:latin typeface="Tahoma" pitchFamily="34" charset="0"/>
                <a:cs typeface="Arial" charset="0"/>
              </a:rPr>
              <a:t>According to Belbin’s theory there are nine team attitudes that are of key importance to success. </a:t>
            </a:r>
          </a:p>
          <a:p>
            <a:pPr marL="0" marR="0" lvl="0" indent="0" defTabSz="914400" eaLnBrk="1" fontAlgn="base" latinLnBrk="0" hangingPunct="1">
              <a:lnSpc>
                <a:spcPct val="100000"/>
              </a:lnSpc>
              <a:spcBef>
                <a:spcPct val="0"/>
              </a:spcBef>
              <a:spcAft>
                <a:spcPct val="0"/>
              </a:spcAft>
              <a:buClrTx/>
              <a:buSzTx/>
              <a:buFontTx/>
              <a:buNone/>
              <a:tabLst/>
              <a:defRPr/>
            </a:pPr>
            <a:endParaRPr kumimoji="0" lang="en-GB" sz="3600" b="0" i="0" u="none" strike="noStrike" kern="0" cap="none" spc="0" normalizeH="0" baseline="0" noProof="0" dirty="0" smtClean="0">
              <a:ln>
                <a:noFill/>
              </a:ln>
              <a:effectLst/>
              <a:uLnTx/>
              <a:uFillTx/>
              <a:latin typeface="Tahoma" pitchFamily="34" charset="0"/>
              <a:cs typeface="Arial" charset="0"/>
            </a:endParaRPr>
          </a:p>
          <a:p>
            <a:pPr marL="0" marR="0" lvl="0" indent="0" defTabSz="914400" eaLnBrk="1" fontAlgn="base" latinLnBrk="0" hangingPunct="1">
              <a:lnSpc>
                <a:spcPct val="100000"/>
              </a:lnSpc>
              <a:spcBef>
                <a:spcPct val="0"/>
              </a:spcBef>
              <a:spcAft>
                <a:spcPct val="0"/>
              </a:spcAft>
              <a:buClrTx/>
              <a:buSzTx/>
              <a:buFontTx/>
              <a:buNone/>
              <a:tabLst/>
              <a:defRPr/>
            </a:pPr>
            <a:r>
              <a:rPr kumimoji="0" lang="en-GB" sz="3600" b="0" i="0" u="none" strike="noStrike" kern="0" cap="none" spc="0" normalizeH="0" baseline="0" noProof="0" dirty="0" smtClean="0">
                <a:ln>
                  <a:noFill/>
                </a:ln>
                <a:effectLst/>
                <a:uLnTx/>
                <a:uFillTx/>
                <a:latin typeface="Tahoma" pitchFamily="34" charset="0"/>
                <a:cs typeface="Arial" charset="0"/>
                <a:hlinkClick r:id="rId2"/>
              </a:rPr>
              <a:t>Belbin's team roles</a:t>
            </a:r>
            <a:endParaRPr kumimoji="0" lang="en-GB" sz="3600" b="0" i="0" u="none" strike="noStrike" kern="0" cap="none" spc="0" normalizeH="0" baseline="0" noProof="0" dirty="0" smtClean="0">
              <a:ln>
                <a:noFill/>
              </a:ln>
              <a:effectLst/>
              <a:uLnTx/>
              <a:uFillTx/>
              <a:latin typeface="Tahoma" pitchFamily="34" charset="0"/>
              <a:cs typeface="Arial" charset="0"/>
            </a:endParaRPr>
          </a:p>
          <a:p>
            <a:pPr marL="0" marR="0" lvl="0" indent="0" defTabSz="914400" eaLnBrk="1" fontAlgn="base" latinLnBrk="0" hangingPunct="1">
              <a:lnSpc>
                <a:spcPct val="100000"/>
              </a:lnSpc>
              <a:spcBef>
                <a:spcPct val="0"/>
              </a:spcBef>
              <a:spcAft>
                <a:spcPct val="0"/>
              </a:spcAft>
              <a:buClrTx/>
              <a:buSzTx/>
              <a:buFontTx/>
              <a:buNone/>
              <a:tabLst/>
              <a:defRPr/>
            </a:pPr>
            <a:endParaRPr kumimoji="0" lang="en-GB" sz="3600" b="0" i="0" u="none" strike="noStrike" kern="0" cap="none" spc="0" normalizeH="0" baseline="0" noProof="0" dirty="0" smtClean="0">
              <a:ln>
                <a:noFill/>
              </a:ln>
              <a:effectLst/>
              <a:uLnTx/>
              <a:uFillTx/>
              <a:latin typeface="Tahoma" pitchFamily="34" charset="0"/>
              <a:cs typeface="Arial" charset="0"/>
            </a:endParaRPr>
          </a:p>
        </p:txBody>
      </p:sp>
      <p:pic>
        <p:nvPicPr>
          <p:cNvPr id="6" name="Picture 2" descr="http://www.scnursery.org.uk/images/jigsaw_larg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2060848"/>
            <a:ext cx="3847722" cy="288022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itle 1"/>
          <p:cNvSpPr>
            <a:spLocks noGrp="1"/>
          </p:cNvSpPr>
          <p:nvPr>
            <p:ph type="title"/>
          </p:nvPr>
        </p:nvSpPr>
        <p:spPr>
          <a:xfrm>
            <a:off x="179512" y="332656"/>
            <a:ext cx="8229600" cy="976672"/>
          </a:xfrm>
        </p:spPr>
        <p:txBody>
          <a:bodyPr>
            <a:normAutofit/>
          </a:bodyPr>
          <a:lstStyle/>
          <a:p>
            <a:r>
              <a:rPr lang="en-GB" sz="5400" b="1" dirty="0" smtClean="0">
                <a:solidFill>
                  <a:schemeClr val="accent5">
                    <a:lumMod val="50000"/>
                  </a:schemeClr>
                </a:solidFill>
              </a:rPr>
              <a:t>Belbin’s Theory</a:t>
            </a:r>
            <a:endParaRPr lang="en-GB" sz="5400" b="1" dirty="0">
              <a:solidFill>
                <a:schemeClr val="accent5">
                  <a:lumMod val="50000"/>
                </a:schemeClr>
              </a:solidFill>
            </a:endParaRPr>
          </a:p>
        </p:txBody>
      </p:sp>
    </p:spTree>
    <p:extLst>
      <p:ext uri="{BB962C8B-B14F-4D97-AF65-F5344CB8AC3E}">
        <p14:creationId xmlns:p14="http://schemas.microsoft.com/office/powerpoint/2010/main" val="2452254807"/>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268760"/>
            <a:ext cx="3898776" cy="1143000"/>
          </a:xfrm>
        </p:spPr>
        <p:txBody>
          <a:bodyPr>
            <a:noAutofit/>
          </a:bodyPr>
          <a:lstStyle/>
          <a:p>
            <a:pPr algn="l"/>
            <a:r>
              <a:rPr lang="en-GB" sz="6000" b="1" dirty="0" smtClean="0">
                <a:solidFill>
                  <a:schemeClr val="accent5">
                    <a:lumMod val="50000"/>
                  </a:schemeClr>
                </a:solidFill>
              </a:rPr>
              <a:t>Teamwork</a:t>
            </a:r>
            <a:endParaRPr lang="en-GB" sz="6000"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4216198" y="260648"/>
            <a:ext cx="4381826" cy="5400600"/>
          </a:xfrm>
          <a:prstGeom prst="rect">
            <a:avLst/>
          </a:prstGeom>
        </p:spPr>
      </p:pic>
    </p:spTree>
    <p:extLst>
      <p:ext uri="{BB962C8B-B14F-4D97-AF65-F5344CB8AC3E}">
        <p14:creationId xmlns:p14="http://schemas.microsoft.com/office/powerpoint/2010/main" val="976211562"/>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79512" y="19472"/>
            <a:ext cx="8229600" cy="976672"/>
          </a:xfrm>
        </p:spPr>
        <p:txBody>
          <a:bodyPr/>
          <a:lstStyle/>
          <a:p>
            <a:r>
              <a:rPr lang="en-GB" b="1" dirty="0" smtClean="0">
                <a:solidFill>
                  <a:schemeClr val="accent5">
                    <a:lumMod val="50000"/>
                  </a:schemeClr>
                </a:solidFill>
              </a:rPr>
              <a:t>Honey’s Model</a:t>
            </a:r>
            <a:endParaRPr lang="en-GB" b="1" dirty="0">
              <a:solidFill>
                <a:schemeClr val="accent5">
                  <a:lumMod val="50000"/>
                </a:schemeClr>
              </a:solidFill>
            </a:endParaRPr>
          </a:p>
        </p:txBody>
      </p:sp>
      <p:sp>
        <p:nvSpPr>
          <p:cNvPr id="7" name="TextBox 6"/>
          <p:cNvSpPr txBox="1"/>
          <p:nvPr/>
        </p:nvSpPr>
        <p:spPr>
          <a:xfrm>
            <a:off x="539552" y="996144"/>
            <a:ext cx="8280920" cy="4524315"/>
          </a:xfrm>
          <a:prstGeom prst="rect">
            <a:avLst/>
          </a:prstGeom>
          <a:noFill/>
        </p:spPr>
        <p:txBody>
          <a:bodyPr wrap="square" rtlCol="0">
            <a:spAutoFit/>
          </a:bodyPr>
          <a:lstStyle/>
          <a:p>
            <a:r>
              <a:rPr lang="en-GB" sz="3200" dirty="0" smtClean="0"/>
              <a:t>Peter Honey built on Belbin’s work. </a:t>
            </a:r>
          </a:p>
          <a:p>
            <a:endParaRPr lang="en-GB" sz="3200" dirty="0"/>
          </a:p>
          <a:p>
            <a:r>
              <a:rPr lang="en-GB" sz="3200" dirty="0" smtClean="0"/>
              <a:t>Honey developed Belbin’s model and has presented his own five layered framework:</a:t>
            </a:r>
          </a:p>
          <a:p>
            <a:pPr marL="457200" indent="-457200">
              <a:buClr>
                <a:srgbClr val="990033"/>
              </a:buClr>
              <a:buFont typeface="Wingdings" panose="05000000000000000000" pitchFamily="2" charset="2"/>
              <a:buChar char="ü"/>
            </a:pPr>
            <a:r>
              <a:rPr lang="en-GB" sz="3200" dirty="0" smtClean="0"/>
              <a:t>Leader</a:t>
            </a:r>
          </a:p>
          <a:p>
            <a:pPr marL="457200" indent="-457200">
              <a:buClr>
                <a:srgbClr val="990033"/>
              </a:buClr>
              <a:buFont typeface="Wingdings" panose="05000000000000000000" pitchFamily="2" charset="2"/>
              <a:buChar char="ü"/>
            </a:pPr>
            <a:r>
              <a:rPr lang="en-GB" sz="3200" dirty="0" smtClean="0"/>
              <a:t>Challenger</a:t>
            </a:r>
          </a:p>
          <a:p>
            <a:pPr marL="457200" indent="-457200">
              <a:buClr>
                <a:srgbClr val="990033"/>
              </a:buClr>
              <a:buFont typeface="Wingdings" panose="05000000000000000000" pitchFamily="2" charset="2"/>
              <a:buChar char="ü"/>
            </a:pPr>
            <a:r>
              <a:rPr lang="en-GB" sz="3200" dirty="0" smtClean="0"/>
              <a:t>Worker</a:t>
            </a:r>
          </a:p>
          <a:p>
            <a:pPr marL="457200" indent="-457200">
              <a:buClr>
                <a:srgbClr val="990033"/>
              </a:buClr>
              <a:buFont typeface="Wingdings" panose="05000000000000000000" pitchFamily="2" charset="2"/>
              <a:buChar char="ü"/>
            </a:pPr>
            <a:r>
              <a:rPr lang="en-GB" sz="3200" dirty="0" smtClean="0"/>
              <a:t>Thinker</a:t>
            </a:r>
          </a:p>
          <a:p>
            <a:pPr marL="457200" indent="-457200">
              <a:buClr>
                <a:srgbClr val="990033"/>
              </a:buClr>
              <a:buFont typeface="Wingdings" panose="05000000000000000000" pitchFamily="2" charset="2"/>
              <a:buChar char="ü"/>
            </a:pPr>
            <a:r>
              <a:rPr lang="en-GB" sz="3200" dirty="0" smtClean="0"/>
              <a:t>Helper </a:t>
            </a:r>
            <a:endParaRPr lang="en-GB" sz="3200" dirty="0"/>
          </a:p>
        </p:txBody>
      </p:sp>
    </p:spTree>
    <p:extLst>
      <p:ext uri="{BB962C8B-B14F-4D97-AF65-F5344CB8AC3E}">
        <p14:creationId xmlns:p14="http://schemas.microsoft.com/office/powerpoint/2010/main" val="4091283363"/>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4119618748"/>
              </p:ext>
            </p:extLst>
          </p:nvPr>
        </p:nvGraphicFramePr>
        <p:xfrm>
          <a:off x="467544" y="996144"/>
          <a:ext cx="8164513" cy="4630737"/>
        </p:xfrm>
        <a:graphic>
          <a:graphicData uri="http://schemas.openxmlformats.org/drawingml/2006/table">
            <a:tbl>
              <a:tblPr/>
              <a:tblGrid>
                <a:gridCol w="1992313"/>
                <a:gridCol w="6172200"/>
              </a:tblGrid>
              <a:tr h="914463">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chemeClr val="tx1"/>
                          </a:solidFill>
                          <a:effectLst/>
                          <a:latin typeface="Arial" charset="0"/>
                          <a:cs typeface="Arial" charset="0"/>
                        </a:rPr>
                        <a:t>Leader</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Ensures guidance and clear aims for the team. </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Ensures that every individual remains focused on the task, has a specific role and is eager to succeed. </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r>
              <a:tr h="806505">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chemeClr val="tx1"/>
                          </a:solidFill>
                          <a:effectLst/>
                          <a:latin typeface="Arial" charset="0"/>
                          <a:cs typeface="Arial" charset="0"/>
                        </a:rPr>
                        <a:t>Challenger</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A person who questions effectiveness and pushes for improvement and better results. </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r>
              <a:tr h="806505">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chemeClr val="tx1"/>
                          </a:solidFill>
                          <a:effectLst/>
                          <a:latin typeface="Arial" charset="0"/>
                          <a:cs typeface="Arial" charset="0"/>
                        </a:rPr>
                        <a:t>Worker</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A person who is willing to roll up his sleeves and work hard for the sake of the others. </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r>
              <a:tr h="914463">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chemeClr val="tx1"/>
                          </a:solidFill>
                          <a:effectLst/>
                          <a:latin typeface="Arial" charset="0"/>
                          <a:cs typeface="Arial" charset="0"/>
                        </a:rPr>
                        <a:t>Thinker</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This person considers each aspect carefully.  He takes a step back to analyse each aspect of the work in order to improve it. </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r>
              <a:tr h="1188801">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chemeClr val="tx1"/>
                          </a:solidFill>
                          <a:effectLst/>
                          <a:latin typeface="Arial" charset="0"/>
                          <a:cs typeface="Arial" charset="0"/>
                        </a:rPr>
                        <a:t>Helper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1" i="0" u="none" strike="noStrike" cap="none" normalizeH="0" baseline="0" dirty="0" smtClean="0">
                        <a:ln>
                          <a:noFill/>
                        </a:ln>
                        <a:solidFill>
                          <a:schemeClr val="tx1"/>
                        </a:solidFill>
                        <a:effectLst/>
                        <a:latin typeface="Arial" charset="0"/>
                        <a:cs typeface="Arial" charset="0"/>
                      </a:endParaRP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This person reconciles tension between individuals in the team.  The aim is to achieve satisfaction and a happy team.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Tahoma" pitchFamily="34" charset="0"/>
                        <a:cs typeface="Arial" charset="0"/>
                      </a:endParaRP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r>
            </a:tbl>
          </a:graphicData>
        </a:graphic>
      </p:graphicFrame>
      <p:sp>
        <p:nvSpPr>
          <p:cNvPr id="6" name="Title 1"/>
          <p:cNvSpPr>
            <a:spLocks noGrp="1"/>
          </p:cNvSpPr>
          <p:nvPr>
            <p:ph type="title"/>
          </p:nvPr>
        </p:nvSpPr>
        <p:spPr>
          <a:xfrm>
            <a:off x="179512" y="19472"/>
            <a:ext cx="8229600" cy="976672"/>
          </a:xfrm>
        </p:spPr>
        <p:txBody>
          <a:bodyPr/>
          <a:lstStyle/>
          <a:p>
            <a:r>
              <a:rPr lang="en-GB" b="1" dirty="0" smtClean="0">
                <a:solidFill>
                  <a:schemeClr val="accent5">
                    <a:lumMod val="50000"/>
                  </a:schemeClr>
                </a:solidFill>
              </a:rPr>
              <a:t>Honey’s Team Roles</a:t>
            </a:r>
            <a:endParaRPr lang="en-GB" b="1" dirty="0">
              <a:solidFill>
                <a:schemeClr val="accent5">
                  <a:lumMod val="50000"/>
                </a:schemeClr>
              </a:solidFill>
            </a:endParaRPr>
          </a:p>
        </p:txBody>
      </p:sp>
    </p:spTree>
    <p:extLst>
      <p:ext uri="{BB962C8B-B14F-4D97-AF65-F5344CB8AC3E}">
        <p14:creationId xmlns:p14="http://schemas.microsoft.com/office/powerpoint/2010/main" val="234538653"/>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323528" y="620688"/>
            <a:ext cx="8765232" cy="5058840"/>
          </a:xfrm>
          <a:prstGeom prst="rect">
            <a:avLst/>
          </a:prstGeom>
        </p:spPr>
      </p:pic>
      <p:sp>
        <p:nvSpPr>
          <p:cNvPr id="6" name="Title 1"/>
          <p:cNvSpPr>
            <a:spLocks noGrp="1"/>
          </p:cNvSpPr>
          <p:nvPr>
            <p:ph type="title"/>
          </p:nvPr>
        </p:nvSpPr>
        <p:spPr>
          <a:xfrm>
            <a:off x="305272" y="188640"/>
            <a:ext cx="8229600" cy="976672"/>
          </a:xfrm>
        </p:spPr>
        <p:txBody>
          <a:bodyPr>
            <a:normAutofit fontScale="90000"/>
          </a:bodyPr>
          <a:lstStyle/>
          <a:p>
            <a:pPr algn="l"/>
            <a:r>
              <a:rPr lang="en-GB" sz="4000" b="1" dirty="0" err="1" smtClean="0">
                <a:solidFill>
                  <a:schemeClr val="accent5">
                    <a:lumMod val="50000"/>
                  </a:schemeClr>
                </a:solidFill>
              </a:rPr>
              <a:t>Tuckman’s</a:t>
            </a:r>
            <a:r>
              <a:rPr lang="en-GB" sz="4000" b="1" dirty="0" smtClean="0">
                <a:solidFill>
                  <a:schemeClr val="accent5">
                    <a:lumMod val="50000"/>
                  </a:schemeClr>
                </a:solidFill>
              </a:rPr>
              <a:t> </a:t>
            </a:r>
            <a:r>
              <a:rPr lang="en-GB" sz="4000" b="1" dirty="0">
                <a:solidFill>
                  <a:schemeClr val="accent5">
                    <a:lumMod val="50000"/>
                  </a:schemeClr>
                </a:solidFill>
              </a:rPr>
              <a:t>t</a:t>
            </a:r>
            <a:r>
              <a:rPr lang="en-GB" sz="4000" b="1" dirty="0" smtClean="0">
                <a:solidFill>
                  <a:schemeClr val="accent5">
                    <a:lumMod val="50000"/>
                  </a:schemeClr>
                </a:solidFill>
              </a:rPr>
              <a:t>eam development</a:t>
            </a:r>
            <a:br>
              <a:rPr lang="en-GB" sz="4000" b="1" dirty="0" smtClean="0">
                <a:solidFill>
                  <a:schemeClr val="accent5">
                    <a:lumMod val="50000"/>
                  </a:schemeClr>
                </a:solidFill>
              </a:rPr>
            </a:br>
            <a:r>
              <a:rPr lang="en-GB" sz="4000" b="1" dirty="0" smtClean="0">
                <a:solidFill>
                  <a:schemeClr val="accent5">
                    <a:lumMod val="50000"/>
                  </a:schemeClr>
                </a:solidFill>
              </a:rPr>
              <a:t>model</a:t>
            </a:r>
            <a:endParaRPr lang="en-GB" sz="4000" b="1" dirty="0">
              <a:solidFill>
                <a:schemeClr val="accent5">
                  <a:lumMod val="50000"/>
                </a:schemeClr>
              </a:solidFill>
            </a:endParaRPr>
          </a:p>
        </p:txBody>
      </p:sp>
    </p:spTree>
    <p:extLst>
      <p:ext uri="{BB962C8B-B14F-4D97-AF65-F5344CB8AC3E}">
        <p14:creationId xmlns:p14="http://schemas.microsoft.com/office/powerpoint/2010/main" val="1385151707"/>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3778616952"/>
              </p:ext>
            </p:extLst>
          </p:nvPr>
        </p:nvGraphicFramePr>
        <p:xfrm>
          <a:off x="35496" y="1050713"/>
          <a:ext cx="9073009" cy="4538526"/>
        </p:xfrm>
        <a:graphic>
          <a:graphicData uri="http://schemas.openxmlformats.org/drawingml/2006/table">
            <a:tbl>
              <a:tblPr/>
              <a:tblGrid>
                <a:gridCol w="1613359"/>
                <a:gridCol w="7459650"/>
              </a:tblGrid>
              <a:tr h="886642">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Tahoma" pitchFamily="34" charset="0"/>
                          <a:cs typeface="Arial" charset="0"/>
                        </a:rPr>
                        <a:t>Forming</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dirty="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1" u="none" strike="noStrike" cap="none" normalizeH="0" baseline="0" dirty="0" smtClean="0">
                        <a:ln>
                          <a:noFill/>
                        </a:ln>
                        <a:solidFill>
                          <a:schemeClr val="tx1"/>
                        </a:solidFill>
                        <a:effectLst/>
                        <a:latin typeface="Tahoma" pitchFamily="34" charset="0"/>
                        <a:cs typeface="Arial" charset="0"/>
                      </a:endParaRP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During stage 1 the team is completely dependant on the leadership of the leader.  Clear and specific aims  are formed.  Clear guidance is needed.  </a:t>
                      </a: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r>
              <a:tr h="1152637">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Tahoma" pitchFamily="34" charset="0"/>
                          <a:cs typeface="Arial" charset="0"/>
                        </a:rPr>
                        <a:t>Storming</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dirty="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1" u="none" strike="noStrike" cap="none" normalizeH="0" baseline="0" dirty="0" smtClean="0">
                        <a:ln>
                          <a:noFill/>
                        </a:ln>
                        <a:solidFill>
                          <a:schemeClr val="tx1"/>
                        </a:solidFill>
                        <a:effectLst/>
                        <a:latin typeface="Tahoma" pitchFamily="34" charset="0"/>
                        <a:cs typeface="Arial" charset="0"/>
                      </a:endParaRP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Everyone tries to establish their role as part of the team and so there is opportunity to challenge other members and the aims that have been set.  Conciliation will be needed as different people challenge for supremacy and the best method of leading. </a:t>
                      </a: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r>
              <a:tr h="1152637">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Tahoma" pitchFamily="34" charset="0"/>
                          <a:cs typeface="Arial" charset="0"/>
                        </a:rPr>
                        <a:t>Norming</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dirty="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1" u="none" strike="noStrike" cap="none" normalizeH="0" baseline="0" dirty="0" smtClean="0">
                        <a:ln>
                          <a:noFill/>
                        </a:ln>
                        <a:solidFill>
                          <a:schemeClr val="tx1"/>
                        </a:solidFill>
                        <a:effectLst/>
                        <a:latin typeface="Tahoma" pitchFamily="34" charset="0"/>
                        <a:cs typeface="Arial" charset="0"/>
                      </a:endParaRP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Recognising challenges and agreeing are the main characteristics of this stage.  It is an important factor in the development – without agreement a team will not achieve its potential.  Team spirit and respect develops.  </a:t>
                      </a: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r>
              <a:tr h="1246717">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Tahoma" pitchFamily="34" charset="0"/>
                          <a:cs typeface="Arial" charset="0"/>
                        </a:rPr>
                        <a:t>Performing</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dirty="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1" u="none" strike="noStrike" cap="none" normalizeH="0" baseline="0" dirty="0" smtClean="0">
                        <a:ln>
                          <a:noFill/>
                        </a:ln>
                        <a:solidFill>
                          <a:schemeClr val="tx1"/>
                        </a:solidFill>
                        <a:effectLst/>
                        <a:latin typeface="Tahoma" pitchFamily="34" charset="0"/>
                        <a:cs typeface="Arial" charset="0"/>
                      </a:endParaRP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By this stage the team is performing at its best.  Everyone is in agreement, every member is happy and understands his/her sole and what needs to be done.  By now the team is working together well and supporting each other in a challenging environment.</a:t>
                      </a: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r>
            </a:tbl>
          </a:graphicData>
        </a:graphic>
      </p:graphicFrame>
      <p:sp>
        <p:nvSpPr>
          <p:cNvPr id="6" name="Title 1"/>
          <p:cNvSpPr>
            <a:spLocks noGrp="1"/>
          </p:cNvSpPr>
          <p:nvPr>
            <p:ph type="title"/>
          </p:nvPr>
        </p:nvSpPr>
        <p:spPr>
          <a:xfrm>
            <a:off x="539552" y="30020"/>
            <a:ext cx="8229600" cy="976672"/>
          </a:xfrm>
        </p:spPr>
        <p:txBody>
          <a:bodyPr/>
          <a:lstStyle/>
          <a:p>
            <a:r>
              <a:rPr lang="en-GB" b="1" dirty="0" err="1" smtClean="0">
                <a:solidFill>
                  <a:schemeClr val="accent5">
                    <a:lumMod val="50000"/>
                  </a:schemeClr>
                </a:solidFill>
              </a:rPr>
              <a:t>Tuckman’s</a:t>
            </a:r>
            <a:r>
              <a:rPr lang="en-GB" b="1" dirty="0" smtClean="0">
                <a:solidFill>
                  <a:schemeClr val="accent5">
                    <a:lumMod val="50000"/>
                  </a:schemeClr>
                </a:solidFill>
              </a:rPr>
              <a:t> Team Roles</a:t>
            </a:r>
            <a:endParaRPr lang="en-GB" b="1" dirty="0">
              <a:solidFill>
                <a:schemeClr val="accent5">
                  <a:lumMod val="50000"/>
                </a:schemeClr>
              </a:solidFill>
            </a:endParaRPr>
          </a:p>
        </p:txBody>
      </p:sp>
    </p:spTree>
    <p:extLst>
      <p:ext uri="{BB962C8B-B14F-4D97-AF65-F5344CB8AC3E}">
        <p14:creationId xmlns:p14="http://schemas.microsoft.com/office/powerpoint/2010/main" val="3816220294"/>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1143000"/>
          </a:xfrm>
        </p:spPr>
        <p:txBody>
          <a:bodyPr>
            <a:normAutofit fontScale="90000"/>
          </a:bodyPr>
          <a:lstStyle/>
          <a:p>
            <a:r>
              <a:rPr lang="en-GB" b="1" dirty="0" smtClean="0">
                <a:solidFill>
                  <a:schemeClr val="accent5">
                    <a:lumMod val="50000"/>
                  </a:schemeClr>
                </a:solidFill>
              </a:rPr>
              <a:t>Leadership interventions and </a:t>
            </a:r>
            <a:r>
              <a:rPr lang="en-GB" b="1" dirty="0" err="1" smtClean="0">
                <a:solidFill>
                  <a:schemeClr val="accent5">
                    <a:lumMod val="50000"/>
                  </a:schemeClr>
                </a:solidFill>
              </a:rPr>
              <a:t>Tuckman’s</a:t>
            </a:r>
            <a:r>
              <a:rPr lang="en-GB" b="1" dirty="0" smtClean="0">
                <a:solidFill>
                  <a:schemeClr val="accent5">
                    <a:lumMod val="50000"/>
                  </a:schemeClr>
                </a:solidFill>
              </a:rPr>
              <a:t> model</a:t>
            </a:r>
            <a:endParaRPr lang="en-GB" b="1" dirty="0">
              <a:solidFill>
                <a:schemeClr val="accent5">
                  <a:lumMod val="50000"/>
                </a:schemeClr>
              </a:solidFill>
            </a:endParaRPr>
          </a:p>
        </p:txBody>
      </p:sp>
      <p:sp>
        <p:nvSpPr>
          <p:cNvPr id="5" name="TextBox 4"/>
          <p:cNvSpPr txBox="1"/>
          <p:nvPr/>
        </p:nvSpPr>
        <p:spPr>
          <a:xfrm>
            <a:off x="251520" y="1259632"/>
            <a:ext cx="4608512" cy="4401205"/>
          </a:xfrm>
          <a:prstGeom prst="rect">
            <a:avLst/>
          </a:prstGeom>
          <a:noFill/>
        </p:spPr>
        <p:txBody>
          <a:bodyPr wrap="square" rtlCol="0">
            <a:spAutoFit/>
          </a:bodyPr>
          <a:lstStyle/>
          <a:p>
            <a:r>
              <a:rPr lang="en-GB" sz="2800" dirty="0" smtClean="0"/>
              <a:t>In small groups and using the cards presented, place the correct </a:t>
            </a:r>
            <a:r>
              <a:rPr lang="en-GB" sz="2800" b="1" dirty="0" smtClean="0"/>
              <a:t>leadership intervention </a:t>
            </a:r>
            <a:r>
              <a:rPr lang="en-GB" sz="2800" dirty="0" smtClean="0"/>
              <a:t>to match the characteristics at each of the stages:</a:t>
            </a:r>
          </a:p>
          <a:p>
            <a:pPr marL="285750" indent="-285750">
              <a:buFont typeface="Arial" panose="020B0604020202020204" pitchFamily="34" charset="0"/>
              <a:buChar char="•"/>
            </a:pPr>
            <a:r>
              <a:rPr lang="en-GB" sz="2800" b="1" dirty="0" smtClean="0">
                <a:solidFill>
                  <a:schemeClr val="accent5">
                    <a:lumMod val="50000"/>
                  </a:schemeClr>
                </a:solidFill>
                <a:effectLst>
                  <a:outerShdw blurRad="38100" dist="38100" dir="2700000" algn="tl">
                    <a:srgbClr val="000000">
                      <a:alpha val="43137"/>
                    </a:srgbClr>
                  </a:outerShdw>
                </a:effectLst>
              </a:rPr>
              <a:t>Forming</a:t>
            </a:r>
          </a:p>
          <a:p>
            <a:pPr marL="285750" indent="-285750">
              <a:buFont typeface="Arial" panose="020B0604020202020204" pitchFamily="34" charset="0"/>
              <a:buChar char="•"/>
            </a:pPr>
            <a:r>
              <a:rPr lang="en-GB" sz="2800" b="1" dirty="0" smtClean="0">
                <a:solidFill>
                  <a:schemeClr val="accent5">
                    <a:lumMod val="50000"/>
                  </a:schemeClr>
                </a:solidFill>
                <a:effectLst>
                  <a:outerShdw blurRad="38100" dist="38100" dir="2700000" algn="tl">
                    <a:srgbClr val="000000">
                      <a:alpha val="43137"/>
                    </a:srgbClr>
                  </a:outerShdw>
                </a:effectLst>
              </a:rPr>
              <a:t>Storming</a:t>
            </a:r>
          </a:p>
          <a:p>
            <a:pPr marL="285750" indent="-285750">
              <a:buFont typeface="Arial" panose="020B0604020202020204" pitchFamily="34" charset="0"/>
              <a:buChar char="•"/>
            </a:pPr>
            <a:r>
              <a:rPr lang="en-GB" sz="2800" b="1" dirty="0" smtClean="0">
                <a:solidFill>
                  <a:schemeClr val="accent5">
                    <a:lumMod val="50000"/>
                  </a:schemeClr>
                </a:solidFill>
                <a:effectLst>
                  <a:outerShdw blurRad="38100" dist="38100" dir="2700000" algn="tl">
                    <a:srgbClr val="000000">
                      <a:alpha val="43137"/>
                    </a:srgbClr>
                  </a:outerShdw>
                </a:effectLst>
              </a:rPr>
              <a:t>Norming</a:t>
            </a:r>
          </a:p>
          <a:p>
            <a:pPr marL="285750" indent="-285750">
              <a:buFont typeface="Arial" panose="020B0604020202020204" pitchFamily="34" charset="0"/>
              <a:buChar char="•"/>
            </a:pPr>
            <a:r>
              <a:rPr lang="en-GB" sz="2800" b="1" dirty="0" smtClean="0">
                <a:solidFill>
                  <a:schemeClr val="accent5">
                    <a:lumMod val="50000"/>
                  </a:schemeClr>
                </a:solidFill>
                <a:effectLst>
                  <a:outerShdw blurRad="38100" dist="38100" dir="2700000" algn="tl">
                    <a:srgbClr val="000000">
                      <a:alpha val="43137"/>
                    </a:srgbClr>
                  </a:outerShdw>
                </a:effectLst>
              </a:rPr>
              <a:t>Performing</a:t>
            </a:r>
            <a:endParaRPr lang="en-GB" sz="2800" b="1" dirty="0">
              <a:solidFill>
                <a:schemeClr val="accent5">
                  <a:lumMod val="50000"/>
                </a:schemeClr>
              </a:solidFill>
              <a:effectLst>
                <a:outerShdw blurRad="38100" dist="38100" dir="2700000" algn="tl">
                  <a:srgbClr val="000000">
                    <a:alpha val="43137"/>
                  </a:srgbClr>
                </a:outerShdw>
              </a:effectLst>
            </a:endParaRPr>
          </a:p>
        </p:txBody>
      </p:sp>
      <p:pic>
        <p:nvPicPr>
          <p:cNvPr id="4" name="Content Placeholder 3"/>
          <p:cNvPicPr>
            <a:picLocks noGrp="1" noChangeAspect="1"/>
          </p:cNvPicPr>
          <p:nvPr>
            <p:ph idx="1"/>
          </p:nvPr>
        </p:nvPicPr>
        <p:blipFill>
          <a:blip r:embed="rId2"/>
          <a:stretch>
            <a:fillRect/>
          </a:stretch>
        </p:blipFill>
        <p:spPr>
          <a:xfrm>
            <a:off x="4932040" y="2348880"/>
            <a:ext cx="3753785" cy="2260476"/>
          </a:xfrm>
          <a:prstGeom prst="rect">
            <a:avLst/>
          </a:prstGeom>
        </p:spPr>
      </p:pic>
    </p:spTree>
    <p:extLst>
      <p:ext uri="{BB962C8B-B14F-4D97-AF65-F5344CB8AC3E}">
        <p14:creationId xmlns:p14="http://schemas.microsoft.com/office/powerpoint/2010/main" val="2088999046"/>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solidFill>
                  <a:schemeClr val="accent5">
                    <a:lumMod val="50000"/>
                  </a:schemeClr>
                </a:solidFill>
              </a:rPr>
              <a:t>Tuckman’s</a:t>
            </a:r>
            <a:r>
              <a:rPr lang="en-GB" b="1" dirty="0" smtClean="0">
                <a:solidFill>
                  <a:schemeClr val="accent5">
                    <a:lumMod val="50000"/>
                  </a:schemeClr>
                </a:solidFill>
              </a:rPr>
              <a:t> Team Roles</a:t>
            </a:r>
            <a:endParaRPr lang="en-GB" b="1" dirty="0">
              <a:solidFill>
                <a:schemeClr val="accent5">
                  <a:lumMod val="50000"/>
                </a:schemeClr>
              </a:solidFill>
            </a:endParaRPr>
          </a:p>
        </p:txBody>
      </p:sp>
      <p:sp>
        <p:nvSpPr>
          <p:cNvPr id="4" name="Rectangle 2"/>
          <p:cNvSpPr>
            <a:spLocks noChangeArrowheads="1"/>
          </p:cNvSpPr>
          <p:nvPr/>
        </p:nvSpPr>
        <p:spPr bwMode="auto">
          <a:xfrm>
            <a:off x="457200" y="1326795"/>
            <a:ext cx="22320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0"/>
              </a:spcBef>
              <a:spcAft>
                <a:spcPct val="0"/>
              </a:spcAft>
            </a:pPr>
            <a:r>
              <a:rPr lang="en-GB" altLang="en-US" dirty="0" smtClean="0">
                <a:solidFill>
                  <a:srgbClr val="000000"/>
                </a:solidFill>
                <a:latin typeface="Verdana"/>
              </a:rPr>
              <a:t>the maverick</a:t>
            </a:r>
            <a:endParaRPr lang="en-US" altLang="en-US" dirty="0" smtClean="0">
              <a:solidFill>
                <a:srgbClr val="000000"/>
              </a:solidFill>
              <a:latin typeface="Verdana"/>
            </a:endParaRPr>
          </a:p>
        </p:txBody>
      </p:sp>
      <p:pic>
        <p:nvPicPr>
          <p:cNvPr id="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237" y="1768580"/>
            <a:ext cx="1422400" cy="2520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 Box 13"/>
          <p:cNvSpPr txBox="1">
            <a:spLocks noChangeArrowheads="1"/>
          </p:cNvSpPr>
          <p:nvPr/>
        </p:nvSpPr>
        <p:spPr bwMode="auto">
          <a:xfrm>
            <a:off x="214312" y="4200913"/>
            <a:ext cx="1800225" cy="128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altLang="en-US" sz="1300" dirty="0" smtClean="0">
                <a:solidFill>
                  <a:srgbClr val="000000"/>
                </a:solidFill>
                <a:latin typeface="Verdana"/>
              </a:rPr>
              <a:t>This character does things their own way. They may be effective, but they’re difficult to control.</a:t>
            </a:r>
            <a:endParaRPr lang="en-US" altLang="en-US" sz="1300" dirty="0" smtClean="0">
              <a:solidFill>
                <a:srgbClr val="000000"/>
              </a:solidFill>
              <a:latin typeface="Verdana"/>
            </a:endParaRPr>
          </a:p>
        </p:txBody>
      </p:sp>
      <p:sp>
        <p:nvSpPr>
          <p:cNvPr id="7" name="Rectangle 11"/>
          <p:cNvSpPr>
            <a:spLocks noChangeArrowheads="1"/>
          </p:cNvSpPr>
          <p:nvPr/>
        </p:nvSpPr>
        <p:spPr bwMode="auto">
          <a:xfrm>
            <a:off x="2014537" y="1614739"/>
            <a:ext cx="13493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fontAlgn="base">
              <a:spcBef>
                <a:spcPct val="0"/>
              </a:spcBef>
              <a:spcAft>
                <a:spcPct val="0"/>
              </a:spcAft>
            </a:pPr>
            <a:r>
              <a:rPr lang="en-GB" altLang="en-US" dirty="0" smtClean="0">
                <a:solidFill>
                  <a:srgbClr val="000000"/>
                </a:solidFill>
                <a:latin typeface="Verdana"/>
              </a:rPr>
              <a:t>the leader</a:t>
            </a:r>
          </a:p>
        </p:txBody>
      </p:sp>
      <p:pic>
        <p:nvPicPr>
          <p:cNvPr id="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6443" y="1932346"/>
            <a:ext cx="1479550" cy="2557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 Box 15"/>
          <p:cNvSpPr txBox="1">
            <a:spLocks noChangeArrowheads="1"/>
          </p:cNvSpPr>
          <p:nvPr/>
        </p:nvSpPr>
        <p:spPr bwMode="auto">
          <a:xfrm>
            <a:off x="1978818" y="4471194"/>
            <a:ext cx="1800225" cy="1084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altLang="en-US" sz="1300" dirty="0" smtClean="0">
                <a:solidFill>
                  <a:srgbClr val="000000"/>
                </a:solidFill>
                <a:latin typeface="Verdana"/>
              </a:rPr>
              <a:t>This person has a natural ability to encourage others and take a project though to success.</a:t>
            </a:r>
            <a:endParaRPr lang="en-US" altLang="en-US" sz="1300" dirty="0" smtClean="0">
              <a:solidFill>
                <a:srgbClr val="000000"/>
              </a:solidFill>
              <a:latin typeface="Verdana"/>
            </a:endParaRPr>
          </a:p>
        </p:txBody>
      </p:sp>
      <p:sp>
        <p:nvSpPr>
          <p:cNvPr id="10" name="Text Box 9"/>
          <p:cNvSpPr txBox="1">
            <a:spLocks noChangeArrowheads="1"/>
          </p:cNvSpPr>
          <p:nvPr/>
        </p:nvSpPr>
        <p:spPr bwMode="auto">
          <a:xfrm>
            <a:off x="3779043" y="1183384"/>
            <a:ext cx="14605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GB" altLang="en-US" dirty="0" smtClean="0">
                <a:solidFill>
                  <a:srgbClr val="000000"/>
                </a:solidFill>
                <a:latin typeface="Verdana"/>
              </a:rPr>
              <a:t>the bully</a:t>
            </a:r>
          </a:p>
        </p:txBody>
      </p:sp>
      <p:pic>
        <p:nvPicPr>
          <p:cNvPr id="1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34593" y="1544379"/>
            <a:ext cx="1549400" cy="2447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 Box 16"/>
          <p:cNvSpPr txBox="1">
            <a:spLocks noChangeArrowheads="1"/>
          </p:cNvSpPr>
          <p:nvPr/>
        </p:nvSpPr>
        <p:spPr bwMode="auto">
          <a:xfrm>
            <a:off x="3861835" y="3933056"/>
            <a:ext cx="1728788" cy="1481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altLang="en-US" sz="1300" dirty="0" smtClean="0">
                <a:solidFill>
                  <a:srgbClr val="000000"/>
                </a:solidFill>
                <a:latin typeface="Verdana"/>
              </a:rPr>
              <a:t>This person imposes their personality on others, making other people feel bad in the workplace.</a:t>
            </a:r>
            <a:endParaRPr lang="en-US" altLang="en-US" sz="1300" dirty="0" smtClean="0">
              <a:solidFill>
                <a:srgbClr val="000000"/>
              </a:solidFill>
              <a:latin typeface="Verdana"/>
            </a:endParaRPr>
          </a:p>
        </p:txBody>
      </p:sp>
      <p:sp>
        <p:nvSpPr>
          <p:cNvPr id="13" name="Rectangle 12"/>
          <p:cNvSpPr>
            <a:spLocks noChangeArrowheads="1"/>
          </p:cNvSpPr>
          <p:nvPr/>
        </p:nvSpPr>
        <p:spPr bwMode="auto">
          <a:xfrm>
            <a:off x="5543549" y="1323459"/>
            <a:ext cx="15589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GB" altLang="en-US" dirty="0" smtClean="0">
                <a:solidFill>
                  <a:srgbClr val="000000"/>
                </a:solidFill>
                <a:latin typeface="Verdana"/>
              </a:rPr>
              <a:t>the workaholic</a:t>
            </a:r>
          </a:p>
        </p:txBody>
      </p:sp>
      <p:pic>
        <p:nvPicPr>
          <p:cNvPr id="14"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46948" y="1987389"/>
            <a:ext cx="1041400" cy="2268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Text Box 18"/>
          <p:cNvSpPr txBox="1">
            <a:spLocks noChangeArrowheads="1"/>
          </p:cNvSpPr>
          <p:nvPr/>
        </p:nvSpPr>
        <p:spPr bwMode="auto">
          <a:xfrm>
            <a:off x="5658525" y="4242695"/>
            <a:ext cx="1728788" cy="1481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altLang="en-US" sz="1300" dirty="0" smtClean="0">
                <a:solidFill>
                  <a:srgbClr val="000000"/>
                </a:solidFill>
                <a:latin typeface="Verdana"/>
              </a:rPr>
              <a:t>This person doesn’t know when to stop, and they often believe the office would collapse without them.</a:t>
            </a:r>
            <a:endParaRPr lang="en-US" altLang="en-US" sz="1300" dirty="0" smtClean="0">
              <a:solidFill>
                <a:srgbClr val="000000"/>
              </a:solidFill>
              <a:latin typeface="Verdana"/>
            </a:endParaRPr>
          </a:p>
        </p:txBody>
      </p:sp>
      <p:sp>
        <p:nvSpPr>
          <p:cNvPr id="16" name="Rectangle 10"/>
          <p:cNvSpPr>
            <a:spLocks noChangeArrowheads="1"/>
          </p:cNvSpPr>
          <p:nvPr/>
        </p:nvSpPr>
        <p:spPr bwMode="auto">
          <a:xfrm>
            <a:off x="7279843" y="1127773"/>
            <a:ext cx="1655763"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GB" altLang="en-US" dirty="0" smtClean="0">
                <a:solidFill>
                  <a:srgbClr val="000000"/>
                </a:solidFill>
                <a:latin typeface="Verdana"/>
              </a:rPr>
              <a:t>the team player</a:t>
            </a:r>
          </a:p>
        </p:txBody>
      </p:sp>
      <p:pic>
        <p:nvPicPr>
          <p:cNvPr id="17"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48039" y="1726921"/>
            <a:ext cx="1249363" cy="2486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8" name="Text Box 17"/>
          <p:cNvSpPr txBox="1">
            <a:spLocks noChangeArrowheads="1"/>
          </p:cNvSpPr>
          <p:nvPr/>
        </p:nvSpPr>
        <p:spPr bwMode="auto">
          <a:xfrm>
            <a:off x="7503371" y="4189080"/>
            <a:ext cx="1584325" cy="1481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altLang="en-US" sz="1300" dirty="0" smtClean="0">
                <a:solidFill>
                  <a:srgbClr val="000000"/>
                </a:solidFill>
                <a:latin typeface="Verdana"/>
              </a:rPr>
              <a:t>This person has a natural ability to fit in. They make positive contributions and build good relationships.</a:t>
            </a:r>
            <a:endParaRPr lang="en-US" altLang="en-US" sz="1300" dirty="0" smtClean="0">
              <a:solidFill>
                <a:srgbClr val="000000"/>
              </a:solidFill>
              <a:latin typeface="Verdana"/>
            </a:endParaRPr>
          </a:p>
        </p:txBody>
      </p:sp>
      <p:sp>
        <p:nvSpPr>
          <p:cNvPr id="3" name="TextBox 2"/>
          <p:cNvSpPr txBox="1"/>
          <p:nvPr/>
        </p:nvSpPr>
        <p:spPr>
          <a:xfrm>
            <a:off x="323528" y="5483613"/>
            <a:ext cx="5616624" cy="261610"/>
          </a:xfrm>
          <a:prstGeom prst="rect">
            <a:avLst/>
          </a:prstGeom>
          <a:noFill/>
        </p:spPr>
        <p:txBody>
          <a:bodyPr wrap="square" rtlCol="0">
            <a:spAutoFit/>
          </a:bodyPr>
          <a:lstStyle/>
          <a:p>
            <a:r>
              <a:rPr lang="en-GB" sz="1100" dirty="0" smtClean="0">
                <a:hlinkClick r:id="rId7"/>
              </a:rPr>
              <a:t>Which of </a:t>
            </a:r>
            <a:r>
              <a:rPr lang="en-GB" sz="1100" dirty="0" err="1" smtClean="0">
                <a:hlinkClick r:id="rId7"/>
              </a:rPr>
              <a:t>Tuckman's</a:t>
            </a:r>
            <a:r>
              <a:rPr lang="en-GB" sz="1100" dirty="0" smtClean="0">
                <a:hlinkClick r:id="rId7"/>
              </a:rPr>
              <a:t> roles are evident in this clip?</a:t>
            </a:r>
            <a:endParaRPr lang="en-GB" sz="1100" dirty="0"/>
          </a:p>
        </p:txBody>
      </p:sp>
    </p:spTree>
    <p:extLst>
      <p:ext uri="{BB962C8B-B14F-4D97-AF65-F5344CB8AC3E}">
        <p14:creationId xmlns:p14="http://schemas.microsoft.com/office/powerpoint/2010/main" val="227690697"/>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Communication Skills Audit</a:t>
            </a:r>
            <a:endParaRPr lang="en-GB" b="1" dirty="0">
              <a:solidFill>
                <a:schemeClr val="accent5">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5508104" y="1340768"/>
            <a:ext cx="2937272" cy="3916363"/>
          </a:xfrm>
          <a:prstGeom prst="rect">
            <a:avLst/>
          </a:prstGeom>
        </p:spPr>
      </p:pic>
      <p:sp>
        <p:nvSpPr>
          <p:cNvPr id="5" name="TextBox 4"/>
          <p:cNvSpPr txBox="1"/>
          <p:nvPr/>
        </p:nvSpPr>
        <p:spPr>
          <a:xfrm>
            <a:off x="899592" y="1450903"/>
            <a:ext cx="4367088" cy="4247317"/>
          </a:xfrm>
          <a:prstGeom prst="rect">
            <a:avLst/>
          </a:prstGeom>
          <a:noFill/>
        </p:spPr>
        <p:txBody>
          <a:bodyPr wrap="square" rtlCol="0">
            <a:spAutoFit/>
          </a:bodyPr>
          <a:lstStyle/>
          <a:p>
            <a:r>
              <a:rPr lang="en-GB" sz="3200" dirty="0" smtClean="0"/>
              <a:t>With consideration for the team you lead, complete the simple </a:t>
            </a:r>
            <a:r>
              <a:rPr lang="en-GB" sz="3200" b="1" dirty="0" smtClean="0">
                <a:solidFill>
                  <a:schemeClr val="accent5">
                    <a:lumMod val="50000"/>
                  </a:schemeClr>
                </a:solidFill>
              </a:rPr>
              <a:t>Team Effectiveness Audit </a:t>
            </a:r>
            <a:r>
              <a:rPr lang="en-GB" sz="3200" dirty="0" smtClean="0"/>
              <a:t>and the </a:t>
            </a:r>
            <a:r>
              <a:rPr lang="en-GB" sz="3200" b="1" dirty="0" smtClean="0">
                <a:solidFill>
                  <a:schemeClr val="accent5">
                    <a:lumMod val="50000"/>
                  </a:schemeClr>
                </a:solidFill>
              </a:rPr>
              <a:t>Team Working Skills Assessment</a:t>
            </a:r>
          </a:p>
          <a:p>
            <a:endParaRPr lang="en-GB" sz="3200" dirty="0" smtClean="0"/>
          </a:p>
          <a:p>
            <a:r>
              <a:rPr lang="en-GB" sz="1400" dirty="0">
                <a:hlinkClick r:id="rId3"/>
              </a:rPr>
              <a:t>Funny stretcher </a:t>
            </a:r>
            <a:r>
              <a:rPr lang="en-GB" sz="1400" dirty="0" smtClean="0">
                <a:hlinkClick r:id="rId3"/>
              </a:rPr>
              <a:t>2</a:t>
            </a:r>
            <a:endParaRPr lang="en-GB" sz="3200" dirty="0"/>
          </a:p>
        </p:txBody>
      </p:sp>
    </p:spTree>
    <p:extLst>
      <p:ext uri="{BB962C8B-B14F-4D97-AF65-F5344CB8AC3E}">
        <p14:creationId xmlns:p14="http://schemas.microsoft.com/office/powerpoint/2010/main" val="2873038369"/>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Team cohesiveness and synchronicity </a:t>
            </a:r>
            <a:endParaRPr lang="en-GB" b="1" dirty="0">
              <a:solidFill>
                <a:schemeClr val="accent5">
                  <a:lumMod val="50000"/>
                </a:schemeClr>
              </a:solidFill>
            </a:endParaRPr>
          </a:p>
        </p:txBody>
      </p:sp>
      <p:sp>
        <p:nvSpPr>
          <p:cNvPr id="3" name="Content Placeholder 2"/>
          <p:cNvSpPr>
            <a:spLocks noGrp="1"/>
          </p:cNvSpPr>
          <p:nvPr>
            <p:ph idx="1"/>
          </p:nvPr>
        </p:nvSpPr>
        <p:spPr/>
        <p:txBody>
          <a:bodyPr/>
          <a:lstStyle/>
          <a:p>
            <a:pPr marL="0" indent="0">
              <a:buNone/>
            </a:pPr>
            <a:r>
              <a:rPr lang="en-GB" dirty="0" smtClean="0">
                <a:hlinkClick r:id="rId2"/>
              </a:rPr>
              <a:t>The wisdom of geese</a:t>
            </a:r>
            <a:endParaRPr lang="en-GB" dirty="0" smtClean="0"/>
          </a:p>
          <a:p>
            <a:pPr marL="0" indent="0">
              <a:buNone/>
            </a:pPr>
            <a:r>
              <a:rPr lang="en-GB" dirty="0" smtClean="0"/>
              <a:t>However, what are the possible challenges to team effectiveness?</a:t>
            </a:r>
            <a:endParaRPr lang="en-GB" dirty="0"/>
          </a:p>
        </p:txBody>
      </p:sp>
    </p:spTree>
    <p:extLst>
      <p:ext uri="{BB962C8B-B14F-4D97-AF65-F5344CB8AC3E}">
        <p14:creationId xmlns:p14="http://schemas.microsoft.com/office/powerpoint/2010/main" val="147777865"/>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p:txBody>
          <a:bodyPr>
            <a:normAutofit fontScale="90000"/>
          </a:bodyPr>
          <a:lstStyle/>
          <a:p>
            <a:r>
              <a:rPr lang="en-US" altLang="en-US" sz="4000" b="1" dirty="0">
                <a:solidFill>
                  <a:schemeClr val="accent5">
                    <a:lumMod val="50000"/>
                  </a:schemeClr>
                </a:solidFill>
              </a:rPr>
              <a:t>Challenges to </a:t>
            </a:r>
            <a:r>
              <a:rPr lang="en-US" altLang="en-US" sz="4000" b="1" dirty="0" smtClean="0">
                <a:solidFill>
                  <a:schemeClr val="accent5">
                    <a:lumMod val="50000"/>
                  </a:schemeClr>
                </a:solidFill>
              </a:rPr>
              <a:t>creating team</a:t>
            </a:r>
            <a:r>
              <a:rPr lang="en-US" altLang="en-US" sz="4000" b="1" dirty="0">
                <a:solidFill>
                  <a:schemeClr val="accent5">
                    <a:lumMod val="50000"/>
                  </a:schemeClr>
                </a:solidFill>
              </a:rPr>
              <a:t/>
            </a:r>
            <a:br>
              <a:rPr lang="en-US" altLang="en-US" sz="4000" b="1" dirty="0">
                <a:solidFill>
                  <a:schemeClr val="accent5">
                    <a:lumMod val="50000"/>
                  </a:schemeClr>
                </a:solidFill>
              </a:rPr>
            </a:br>
            <a:r>
              <a:rPr lang="en-US" altLang="en-US" sz="4000" b="1" dirty="0" smtClean="0">
                <a:solidFill>
                  <a:schemeClr val="accent5">
                    <a:lumMod val="50000"/>
                  </a:schemeClr>
                </a:solidFill>
              </a:rPr>
              <a:t>players</a:t>
            </a:r>
            <a:endParaRPr lang="en-US" altLang="en-US" sz="4000" b="1" dirty="0">
              <a:solidFill>
                <a:schemeClr val="accent5">
                  <a:lumMod val="50000"/>
                </a:schemeClr>
              </a:solidFill>
            </a:endParaRPr>
          </a:p>
        </p:txBody>
      </p:sp>
      <p:sp>
        <p:nvSpPr>
          <p:cNvPr id="5" name="Rectangle 3"/>
          <p:cNvSpPr>
            <a:spLocks noGrp="1" noChangeArrowheads="1"/>
          </p:cNvSpPr>
          <p:nvPr>
            <p:ph idx="1"/>
          </p:nvPr>
        </p:nvSpPr>
        <p:spPr>
          <a:xfrm>
            <a:off x="457200" y="1600201"/>
            <a:ext cx="8435280" cy="3917032"/>
          </a:xfrm>
        </p:spPr>
        <p:txBody>
          <a:bodyPr>
            <a:normAutofit/>
          </a:bodyPr>
          <a:lstStyle/>
          <a:p>
            <a:r>
              <a:rPr lang="en-US" altLang="en-US" dirty="0"/>
              <a:t>Managers attempting to introduce teams </a:t>
            </a:r>
            <a:r>
              <a:rPr lang="en-US" altLang="en-US" dirty="0" smtClean="0"/>
              <a:t>into the </a:t>
            </a:r>
            <a:r>
              <a:rPr lang="en-US" altLang="en-US" dirty="0" err="1" smtClean="0"/>
              <a:t>organisation</a:t>
            </a:r>
            <a:r>
              <a:rPr lang="en-US" altLang="en-US" dirty="0" smtClean="0"/>
              <a:t> </a:t>
            </a:r>
            <a:r>
              <a:rPr lang="en-US" altLang="en-US" dirty="0"/>
              <a:t>face the most difficulty:</a:t>
            </a:r>
          </a:p>
          <a:p>
            <a:pPr lvl="1"/>
            <a:r>
              <a:rPr lang="en-US" altLang="en-US" dirty="0"/>
              <a:t>When individual employee resistance to teams is strong</a:t>
            </a:r>
          </a:p>
          <a:p>
            <a:pPr lvl="1"/>
            <a:r>
              <a:rPr lang="en-US" altLang="en-US" dirty="0"/>
              <a:t>Where the national culture is individualistic rather </a:t>
            </a:r>
            <a:r>
              <a:rPr lang="en-US" altLang="en-US"/>
              <a:t>than </a:t>
            </a:r>
            <a:r>
              <a:rPr lang="en-US" altLang="en-US" smtClean="0"/>
              <a:t>collectivist</a:t>
            </a:r>
            <a:endParaRPr lang="en-US" altLang="en-US" dirty="0"/>
          </a:p>
        </p:txBody>
      </p:sp>
    </p:spTree>
    <p:extLst>
      <p:ext uri="{BB962C8B-B14F-4D97-AF65-F5344CB8AC3E}">
        <p14:creationId xmlns:p14="http://schemas.microsoft.com/office/powerpoint/2010/main" val="1067913889"/>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smtClean="0">
                <a:solidFill>
                  <a:schemeClr val="accent5">
                    <a:lumMod val="50000"/>
                  </a:schemeClr>
                </a:solidFill>
              </a:rPr>
              <a:t>Lencioni’s</a:t>
            </a:r>
            <a:r>
              <a:rPr lang="en-GB" b="1" dirty="0" smtClean="0">
                <a:solidFill>
                  <a:schemeClr val="accent5">
                    <a:lumMod val="50000"/>
                  </a:schemeClr>
                </a:solidFill>
              </a:rPr>
              <a:t> five dysfunctions of a team</a:t>
            </a:r>
            <a:endParaRPr lang="en-GB" b="1" dirty="0">
              <a:solidFill>
                <a:schemeClr val="accent5">
                  <a:lumMod val="50000"/>
                </a:schemeClr>
              </a:solidFill>
            </a:endParaRPr>
          </a:p>
        </p:txBody>
      </p:sp>
      <p:pic>
        <p:nvPicPr>
          <p:cNvPr id="4" name="Picture 3"/>
          <p:cNvPicPr>
            <a:picLocks noChangeAspect="1"/>
          </p:cNvPicPr>
          <p:nvPr/>
        </p:nvPicPr>
        <p:blipFill>
          <a:blip r:embed="rId3"/>
          <a:stretch>
            <a:fillRect/>
          </a:stretch>
        </p:blipFill>
        <p:spPr>
          <a:xfrm>
            <a:off x="986846" y="1373830"/>
            <a:ext cx="7113545" cy="4143402"/>
          </a:xfrm>
          <a:prstGeom prst="rect">
            <a:avLst/>
          </a:prstGeom>
        </p:spPr>
      </p:pic>
    </p:spTree>
    <p:extLst>
      <p:ext uri="{BB962C8B-B14F-4D97-AF65-F5344CB8AC3E}">
        <p14:creationId xmlns:p14="http://schemas.microsoft.com/office/powerpoint/2010/main" val="3178661002"/>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nvSpPr>
        <p:spPr>
          <a:xfrm>
            <a:off x="748409" y="290736"/>
            <a:ext cx="7848600" cy="762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3600" b="1" dirty="0" smtClean="0">
                <a:solidFill>
                  <a:schemeClr val="accent5">
                    <a:lumMod val="50000"/>
                  </a:schemeClr>
                </a:solidFill>
              </a:rPr>
              <a:t>Why Teams Fail: The Leadership, Focus, and Capability Pyramid</a:t>
            </a:r>
            <a:endParaRPr lang="en-US" altLang="en-US" sz="3600" b="1" dirty="0">
              <a:solidFill>
                <a:schemeClr val="accent5">
                  <a:lumMod val="50000"/>
                </a:schemeClr>
              </a:solidFill>
            </a:endParaRPr>
          </a:p>
        </p:txBody>
      </p:sp>
      <p:sp>
        <p:nvSpPr>
          <p:cNvPr id="5" name="Text Box 5"/>
          <p:cNvSpPr txBox="1">
            <a:spLocks noChangeArrowheads="1"/>
          </p:cNvSpPr>
          <p:nvPr/>
        </p:nvSpPr>
        <p:spPr bwMode="auto">
          <a:xfrm>
            <a:off x="251520" y="2060848"/>
            <a:ext cx="1296144" cy="16158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b">
            <a:spAutoFit/>
          </a:bodyPr>
          <a:lstStyle/>
          <a:p>
            <a:pPr fontAlgn="base">
              <a:spcBef>
                <a:spcPct val="0"/>
              </a:spcBef>
              <a:spcAft>
                <a:spcPct val="0"/>
              </a:spcAft>
            </a:pPr>
            <a:r>
              <a:rPr lang="en-US" altLang="en-US" sz="900" b="1" i="1" dirty="0" smtClean="0">
                <a:solidFill>
                  <a:srgbClr val="000000"/>
                </a:solidFill>
              </a:rPr>
              <a:t>Source:</a:t>
            </a:r>
            <a:r>
              <a:rPr lang="en-US" altLang="en-US" sz="900" dirty="0" smtClean="0">
                <a:solidFill>
                  <a:srgbClr val="000000"/>
                </a:solidFill>
              </a:rPr>
              <a:t> Adapted from Steven Rayner, “Team Traps: What They Are, How to Avoid Them.”</a:t>
            </a:r>
            <a:br>
              <a:rPr lang="en-US" altLang="en-US" sz="900" dirty="0" smtClean="0">
                <a:solidFill>
                  <a:srgbClr val="000000"/>
                </a:solidFill>
              </a:rPr>
            </a:br>
            <a:r>
              <a:rPr lang="en-US" altLang="en-US" sz="900" i="1" dirty="0" smtClean="0">
                <a:solidFill>
                  <a:srgbClr val="000000"/>
                </a:solidFill>
              </a:rPr>
              <a:t>National Productivity Review</a:t>
            </a:r>
            <a:r>
              <a:rPr lang="en-US" altLang="en-US" sz="900" dirty="0" smtClean="0">
                <a:solidFill>
                  <a:srgbClr val="000000"/>
                </a:solidFill>
              </a:rPr>
              <a:t>. Summer 1996, p. 107. Reprinted by permission of John Wiley &amp; Sons, Inc.</a:t>
            </a:r>
          </a:p>
        </p:txBody>
      </p:sp>
      <p:sp>
        <p:nvSpPr>
          <p:cNvPr id="6" name="Isosceles Triangle 5"/>
          <p:cNvSpPr/>
          <p:nvPr/>
        </p:nvSpPr>
        <p:spPr>
          <a:xfrm>
            <a:off x="1835696" y="2348880"/>
            <a:ext cx="6336704" cy="1512168"/>
          </a:xfrm>
          <a:prstGeom prst="triangle">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hlinkClick r:id="rId2"/>
              </a:rPr>
              <a:t>    Penguins </a:t>
            </a:r>
            <a:r>
              <a:rPr lang="en-GB" dirty="0">
                <a:hlinkClick r:id="rId2"/>
              </a:rPr>
              <a:t>Plane Landing</a:t>
            </a:r>
            <a:endParaRPr lang="en-GB" dirty="0"/>
          </a:p>
        </p:txBody>
      </p:sp>
      <p:sp>
        <p:nvSpPr>
          <p:cNvPr id="8" name="TextBox 7"/>
          <p:cNvSpPr txBox="1"/>
          <p:nvPr/>
        </p:nvSpPr>
        <p:spPr>
          <a:xfrm>
            <a:off x="1691679" y="1179329"/>
            <a:ext cx="6905329" cy="1169551"/>
          </a:xfrm>
          <a:prstGeom prst="rect">
            <a:avLst/>
          </a:prstGeom>
          <a:noFill/>
        </p:spPr>
        <p:txBody>
          <a:bodyPr wrap="square" rtlCol="0">
            <a:spAutoFit/>
          </a:bodyPr>
          <a:lstStyle/>
          <a:p>
            <a:r>
              <a:rPr lang="en-GB" b="1" dirty="0" smtClean="0"/>
              <a:t>Leadership</a:t>
            </a:r>
            <a:r>
              <a:rPr lang="en-GB" dirty="0" smtClean="0"/>
              <a:t> – Lack of support, consistency of direction, vision, budget and resources:</a:t>
            </a:r>
          </a:p>
          <a:p>
            <a:r>
              <a:rPr lang="en-GB" sz="1600" b="1" i="1" dirty="0" smtClean="0"/>
              <a:t>Improvement strategy </a:t>
            </a:r>
            <a:r>
              <a:rPr lang="en-GB" sz="1600" i="1" dirty="0" smtClean="0"/>
              <a:t>– plan events effectively; increase budgets and resources; increase communication with the leader   </a:t>
            </a:r>
            <a:r>
              <a:rPr lang="en-GB" dirty="0" smtClean="0"/>
              <a:t>  </a:t>
            </a:r>
            <a:endParaRPr lang="en-GB" dirty="0"/>
          </a:p>
        </p:txBody>
      </p:sp>
      <p:sp>
        <p:nvSpPr>
          <p:cNvPr id="9" name="TextBox 8"/>
          <p:cNvSpPr txBox="1"/>
          <p:nvPr/>
        </p:nvSpPr>
        <p:spPr>
          <a:xfrm>
            <a:off x="251520" y="3861048"/>
            <a:ext cx="4536504" cy="1877437"/>
          </a:xfrm>
          <a:prstGeom prst="rect">
            <a:avLst/>
          </a:prstGeom>
          <a:noFill/>
        </p:spPr>
        <p:txBody>
          <a:bodyPr wrap="square" rtlCol="0">
            <a:spAutoFit/>
          </a:bodyPr>
          <a:lstStyle/>
          <a:p>
            <a:r>
              <a:rPr lang="en-GB" b="1" dirty="0" smtClean="0"/>
              <a:t>Focus</a:t>
            </a:r>
            <a:r>
              <a:rPr lang="en-GB" dirty="0" smtClean="0"/>
              <a:t> – lack of clarity around team purpose, roles, strategy and goals:</a:t>
            </a:r>
          </a:p>
          <a:p>
            <a:r>
              <a:rPr lang="en-GB" sz="1600" b="1" i="1" dirty="0" smtClean="0"/>
              <a:t>Improvement </a:t>
            </a:r>
            <a:r>
              <a:rPr lang="en-GB" sz="1600" b="1" i="1" dirty="0"/>
              <a:t>strategy </a:t>
            </a:r>
            <a:r>
              <a:rPr lang="en-GB" sz="1600" i="1" dirty="0" smtClean="0"/>
              <a:t>– establish and clarify team mission; ensure open channels for communication and information transfer; clarify team member roles; establish regular team meetings   </a:t>
            </a:r>
            <a:r>
              <a:rPr lang="en-GB" sz="1600" dirty="0" smtClean="0"/>
              <a:t>  </a:t>
            </a:r>
            <a:endParaRPr lang="en-GB" sz="1600" dirty="0"/>
          </a:p>
        </p:txBody>
      </p:sp>
      <p:sp>
        <p:nvSpPr>
          <p:cNvPr id="10" name="TextBox 9"/>
          <p:cNvSpPr txBox="1"/>
          <p:nvPr/>
        </p:nvSpPr>
        <p:spPr>
          <a:xfrm>
            <a:off x="4788024" y="3849892"/>
            <a:ext cx="4248472" cy="1908215"/>
          </a:xfrm>
          <a:prstGeom prst="rect">
            <a:avLst/>
          </a:prstGeom>
          <a:noFill/>
        </p:spPr>
        <p:txBody>
          <a:bodyPr wrap="square" rtlCol="0">
            <a:spAutoFit/>
          </a:bodyPr>
          <a:lstStyle/>
          <a:p>
            <a:r>
              <a:rPr lang="en-GB" b="1" dirty="0" smtClean="0"/>
              <a:t>Capability</a:t>
            </a:r>
            <a:r>
              <a:rPr lang="en-GB" dirty="0" smtClean="0"/>
              <a:t>– lack of critical skill sets, knowledge, ongoing learning and development:</a:t>
            </a:r>
          </a:p>
          <a:p>
            <a:r>
              <a:rPr lang="en-GB" sz="1600" b="1" i="1" dirty="0"/>
              <a:t>Improvement strategy </a:t>
            </a:r>
            <a:r>
              <a:rPr lang="en-GB" sz="1600" i="1" dirty="0"/>
              <a:t>– </a:t>
            </a:r>
            <a:r>
              <a:rPr lang="en-GB" sz="1600" i="1" dirty="0" smtClean="0"/>
              <a:t>staff the team with the right employees; provide appropriate training; establish individual development plans; regularly assess team effectiveness</a:t>
            </a:r>
            <a:endParaRPr lang="en-GB" sz="1600" dirty="0"/>
          </a:p>
        </p:txBody>
      </p:sp>
    </p:spTree>
    <p:extLst>
      <p:ext uri="{BB962C8B-B14F-4D97-AF65-F5344CB8AC3E}">
        <p14:creationId xmlns:p14="http://schemas.microsoft.com/office/powerpoint/2010/main" val="221702345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67"/>
            <a:ext cx="8229600" cy="1143000"/>
          </a:xfrm>
        </p:spPr>
        <p:txBody>
          <a:bodyPr/>
          <a:lstStyle/>
          <a:p>
            <a:r>
              <a:rPr lang="en-GB" b="1" dirty="0" smtClean="0">
                <a:solidFill>
                  <a:schemeClr val="accent5">
                    <a:lumMod val="50000"/>
                  </a:schemeClr>
                </a:solidFill>
              </a:rPr>
              <a:t>References</a:t>
            </a:r>
            <a:endParaRPr lang="en-GB" b="1" dirty="0">
              <a:solidFill>
                <a:schemeClr val="accent5">
                  <a:lumMod val="50000"/>
                </a:schemeClr>
              </a:solidFill>
            </a:endParaRPr>
          </a:p>
        </p:txBody>
      </p:sp>
      <p:sp>
        <p:nvSpPr>
          <p:cNvPr id="4" name="Rectangle 1"/>
          <p:cNvSpPr>
            <a:spLocks noGrp="1" noChangeArrowheads="1"/>
          </p:cNvSpPr>
          <p:nvPr>
            <p:ph idx="1"/>
          </p:nvPr>
        </p:nvSpPr>
        <p:spPr bwMode="auto">
          <a:xfrm>
            <a:off x="199405" y="908720"/>
            <a:ext cx="8745190" cy="4918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US" sz="1400" dirty="0"/>
              <a:t>Dream Works Animation, 2008. </a:t>
            </a:r>
            <a:r>
              <a:rPr lang="en-US" sz="1400" i="1" dirty="0"/>
              <a:t>You Tube - Madagascar 2 : Air Penguin (Crash Landing Scene). </a:t>
            </a:r>
            <a:r>
              <a:rPr lang="en-US" sz="1400" dirty="0"/>
              <a:t>[Online] </a:t>
            </a:r>
            <a:br>
              <a:rPr lang="en-US" sz="1400" dirty="0"/>
            </a:br>
            <a:r>
              <a:rPr lang="en-US" sz="1400" dirty="0"/>
              <a:t>Available at: </a:t>
            </a:r>
            <a:r>
              <a:rPr lang="en-US" sz="1400" u="sng" dirty="0">
                <a:hlinkClick r:id="rId2"/>
              </a:rPr>
              <a:t>https://</a:t>
            </a:r>
            <a:r>
              <a:rPr lang="en-US" sz="1400" u="sng" dirty="0" smtClean="0">
                <a:hlinkClick r:id="rId2"/>
              </a:rPr>
              <a:t>www.youtube.com/watch?v=DI4zp7yeuMU</a:t>
            </a:r>
            <a:r>
              <a:rPr lang="en-US" sz="1400" u="sng" dirty="0" smtClean="0"/>
              <a:t> </a:t>
            </a:r>
            <a:r>
              <a:rPr lang="en-US" sz="1400" dirty="0" smtClean="0"/>
              <a:t>[</a:t>
            </a:r>
            <a:r>
              <a:rPr lang="en-US" sz="1400" dirty="0"/>
              <a:t>Accessed 24th May 2016</a:t>
            </a:r>
            <a:r>
              <a:rPr lang="en-US" sz="1400" dirty="0" smtClean="0"/>
              <a:t>].</a:t>
            </a:r>
          </a:p>
          <a:p>
            <a:pPr marL="0" indent="0">
              <a:buNone/>
            </a:pPr>
            <a:endParaRPr lang="en-US" sz="1400" dirty="0"/>
          </a:p>
          <a:p>
            <a:pPr marL="0" indent="0">
              <a:buNone/>
            </a:pPr>
            <a:r>
              <a:rPr lang="en-US" sz="1400" dirty="0"/>
              <a:t>Dream Works Animation , 2008. </a:t>
            </a:r>
            <a:r>
              <a:rPr lang="en-US" sz="1400" i="1" dirty="0"/>
              <a:t>You Tube - Madagascar 2: Penguins Steal Jeep. </a:t>
            </a:r>
            <a:r>
              <a:rPr lang="en-US" sz="1400" dirty="0"/>
              <a:t>[Online] </a:t>
            </a:r>
            <a:br>
              <a:rPr lang="en-US" sz="1400" dirty="0"/>
            </a:br>
            <a:r>
              <a:rPr lang="en-US" sz="1400" dirty="0"/>
              <a:t>Available at: </a:t>
            </a:r>
            <a:r>
              <a:rPr lang="en-US" sz="1400" u="sng" dirty="0">
                <a:hlinkClick r:id="rId2"/>
              </a:rPr>
              <a:t>https://</a:t>
            </a:r>
            <a:r>
              <a:rPr lang="en-US" sz="1400" u="sng" dirty="0" smtClean="0">
                <a:hlinkClick r:id="rId2"/>
              </a:rPr>
              <a:t>www.youtube.com/watch?v=DI4zp7yeuMU</a:t>
            </a:r>
            <a:r>
              <a:rPr lang="en-US" sz="1400" u="sng" dirty="0" smtClean="0"/>
              <a:t> </a:t>
            </a:r>
            <a:r>
              <a:rPr lang="en-US" sz="1400" dirty="0" smtClean="0"/>
              <a:t>[</a:t>
            </a:r>
            <a:r>
              <a:rPr lang="en-US" sz="1400" dirty="0"/>
              <a:t>Accessed May24th 2016].</a:t>
            </a:r>
            <a:endParaRPr lang="en-GB" sz="1400" dirty="0"/>
          </a:p>
          <a:p>
            <a:pPr marL="0" indent="0">
              <a:buNone/>
            </a:pPr>
            <a:endParaRPr lang="en-US" sz="1400" dirty="0" smtClean="0"/>
          </a:p>
          <a:p>
            <a:pPr marL="0" indent="0">
              <a:buNone/>
            </a:pPr>
            <a:r>
              <a:rPr lang="en-US" sz="1400" dirty="0" smtClean="0"/>
              <a:t>Honey</a:t>
            </a:r>
            <a:r>
              <a:rPr lang="en-US" sz="1400" dirty="0"/>
              <a:t>, P., 2001. </a:t>
            </a:r>
            <a:r>
              <a:rPr lang="en-US" sz="1400" i="1" dirty="0"/>
              <a:t>Teams and Teamwork. </a:t>
            </a:r>
            <a:r>
              <a:rPr lang="en-US" sz="1400" dirty="0"/>
              <a:t>Maidenhead: Peter Honey Publications</a:t>
            </a:r>
            <a:r>
              <a:rPr lang="en-US" sz="1400" dirty="0" smtClean="0"/>
              <a:t>.</a:t>
            </a:r>
          </a:p>
          <a:p>
            <a:pPr marL="0" indent="0">
              <a:buNone/>
            </a:pPr>
            <a:endParaRPr lang="en-US" sz="1400" dirty="0"/>
          </a:p>
          <a:p>
            <a:pPr marL="0" indent="0">
              <a:buNone/>
            </a:pPr>
            <a:r>
              <a:rPr lang="en-US" sz="1400" dirty="0" err="1"/>
              <a:t>Lencioni</a:t>
            </a:r>
            <a:r>
              <a:rPr lang="en-US" sz="1400" dirty="0"/>
              <a:t>, P., 2002. </a:t>
            </a:r>
            <a:r>
              <a:rPr lang="en-US" sz="1400" i="1" dirty="0"/>
              <a:t>The Five Dysfunctions of a Team: A Leadership Fable. </a:t>
            </a:r>
            <a:r>
              <a:rPr lang="en-US" sz="1400" dirty="0"/>
              <a:t>San Francisco: </a:t>
            </a:r>
            <a:r>
              <a:rPr lang="en-US" sz="1400" dirty="0" err="1"/>
              <a:t>Jossey</a:t>
            </a:r>
            <a:r>
              <a:rPr lang="en-US" sz="1400" dirty="0"/>
              <a:t>-Bass.</a:t>
            </a:r>
            <a:endParaRPr lang="en-GB" sz="1400" dirty="0"/>
          </a:p>
          <a:p>
            <a:pPr marL="0" indent="0">
              <a:buNone/>
            </a:pPr>
            <a:endParaRPr lang="en-US" sz="1400" dirty="0" smtClean="0"/>
          </a:p>
          <a:p>
            <a:pPr marL="0" indent="0">
              <a:buNone/>
            </a:pPr>
            <a:r>
              <a:rPr lang="en-US" sz="1400" dirty="0" smtClean="0"/>
              <a:t>Mullins</a:t>
            </a:r>
            <a:r>
              <a:rPr lang="en-US" sz="1400" dirty="0"/>
              <a:t>, L., 2010. </a:t>
            </a:r>
            <a:r>
              <a:rPr lang="en-US" sz="1400" i="1" dirty="0"/>
              <a:t>Management and </a:t>
            </a:r>
            <a:r>
              <a:rPr lang="en-US" sz="1400" i="1" dirty="0" err="1"/>
              <a:t>Organisational</a:t>
            </a:r>
            <a:r>
              <a:rPr lang="en-US" sz="1400" i="1" dirty="0"/>
              <a:t> Behaviour. </a:t>
            </a:r>
            <a:r>
              <a:rPr lang="en-US" sz="1400" dirty="0"/>
              <a:t>9th ed. Harlow, Essex: Financial Times/Pitman Publishing</a:t>
            </a:r>
            <a:r>
              <a:rPr lang="en-US" sz="1400" dirty="0" smtClean="0"/>
              <a:t>.</a:t>
            </a:r>
          </a:p>
          <a:p>
            <a:pPr marL="0" indent="0">
              <a:buNone/>
            </a:pPr>
            <a:endParaRPr lang="en-US" sz="1400" dirty="0"/>
          </a:p>
          <a:p>
            <a:pPr marL="0" indent="0">
              <a:buNone/>
            </a:pPr>
            <a:r>
              <a:rPr lang="en-US" sz="1400" dirty="0"/>
              <a:t>Pixar, 2000. </a:t>
            </a:r>
            <a:r>
              <a:rPr lang="en-US" sz="1400" i="1" dirty="0"/>
              <a:t>You Tube - For the Birds. </a:t>
            </a:r>
            <a:r>
              <a:rPr lang="en-US" sz="1400" dirty="0"/>
              <a:t>[Online] </a:t>
            </a:r>
            <a:br>
              <a:rPr lang="en-US" sz="1400" dirty="0"/>
            </a:br>
            <a:r>
              <a:rPr lang="en-US" sz="1400" dirty="0"/>
              <a:t>Available at: </a:t>
            </a:r>
            <a:r>
              <a:rPr lang="en-US" sz="1400" u="sng" dirty="0">
                <a:hlinkClick r:id="rId3"/>
              </a:rPr>
              <a:t>https://</a:t>
            </a:r>
            <a:r>
              <a:rPr lang="en-US" sz="1400" u="sng" dirty="0" smtClean="0">
                <a:hlinkClick r:id="rId3"/>
              </a:rPr>
              <a:t>www.youtube.com/watch?v=vZYAHGwS3mA#t=169.8775587</a:t>
            </a:r>
            <a:r>
              <a:rPr lang="en-US" sz="1400" u="sng" dirty="0" smtClean="0"/>
              <a:t> </a:t>
            </a:r>
            <a:r>
              <a:rPr lang="en-US" sz="1400" dirty="0"/>
              <a:t/>
            </a:r>
            <a:br>
              <a:rPr lang="en-US" sz="1400" dirty="0"/>
            </a:br>
            <a:r>
              <a:rPr lang="en-US" sz="1400" dirty="0"/>
              <a:t>[Accessed 23rd May 2016</a:t>
            </a:r>
            <a:r>
              <a:rPr lang="en-US" sz="1400" dirty="0" smtClean="0"/>
              <a:t>].</a:t>
            </a:r>
          </a:p>
          <a:p>
            <a:pPr marL="0" indent="0">
              <a:buNone/>
            </a:pPr>
            <a:endParaRPr lang="en-US" sz="1400" dirty="0"/>
          </a:p>
          <a:p>
            <a:pPr marL="0" indent="0">
              <a:buNone/>
            </a:pPr>
            <a:r>
              <a:rPr lang="en-US" sz="1400" dirty="0"/>
              <a:t>TP Human Capital, 2013. </a:t>
            </a:r>
            <a:r>
              <a:rPr lang="en-US" sz="1400" i="1" dirty="0"/>
              <a:t>You Tube - Belbin Team Roles. </a:t>
            </a:r>
            <a:r>
              <a:rPr lang="en-US" sz="1400" dirty="0"/>
              <a:t>[Online] </a:t>
            </a:r>
            <a:br>
              <a:rPr lang="en-US" sz="1400" dirty="0"/>
            </a:br>
            <a:r>
              <a:rPr lang="en-US" sz="1400" dirty="0"/>
              <a:t>Available at: </a:t>
            </a:r>
            <a:r>
              <a:rPr lang="en-US" sz="1400" u="sng" dirty="0">
                <a:hlinkClick r:id="rId4"/>
              </a:rPr>
              <a:t>https://www.youtube.com/watch?v=-</a:t>
            </a:r>
            <a:r>
              <a:rPr lang="en-US" sz="1400" u="sng" dirty="0" smtClean="0">
                <a:hlinkClick r:id="rId4"/>
              </a:rPr>
              <a:t>efhOLVgEvM</a:t>
            </a:r>
            <a:r>
              <a:rPr lang="en-US" sz="1400" u="sng" dirty="0" smtClean="0"/>
              <a:t> </a:t>
            </a:r>
            <a:r>
              <a:rPr lang="en-US" sz="1400" dirty="0" smtClean="0"/>
              <a:t>[</a:t>
            </a:r>
            <a:r>
              <a:rPr lang="en-US" sz="1400" dirty="0"/>
              <a:t>Accessed 17th May 2016</a:t>
            </a:r>
            <a:r>
              <a:rPr lang="en-US" sz="1400" dirty="0" smtClean="0"/>
              <a:t>].</a:t>
            </a:r>
            <a:endParaRPr lang="en-GB" sz="1400"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smtClean="0">
              <a:ln>
                <a:noFill/>
              </a:ln>
              <a:solidFill>
                <a:srgbClr val="FF0000"/>
              </a:solidFill>
              <a:effectLst/>
              <a:latin typeface="Arial" panose="020B0604020202020204" pitchFamily="34" charset="0"/>
            </a:endParaRPr>
          </a:p>
        </p:txBody>
      </p:sp>
    </p:spTree>
    <p:extLst>
      <p:ext uri="{BB962C8B-B14F-4D97-AF65-F5344CB8AC3E}">
        <p14:creationId xmlns:p14="http://schemas.microsoft.com/office/powerpoint/2010/main" val="122398291"/>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metadata/properties"/>
    <ds:schemaRef ds:uri="http://schemas.microsoft.com/office/2006/documentManagement/types"/>
    <ds:schemaRef ds:uri="http://purl.org/dc/dcmitype/"/>
    <ds:schemaRef ds:uri="http://www.w3.org/XML/1998/namespace"/>
    <ds:schemaRef ds:uri="303dbf9b-b85b-46a0-94f1-894078c07ecd"/>
    <ds:schemaRef ds:uri="http://schemas.microsoft.com/office/infopath/2007/PartnerControl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3920</TotalTime>
  <Words>1331</Words>
  <Application>Microsoft Macintosh PowerPoint</Application>
  <PresentationFormat>On-screen Show (4:3)</PresentationFormat>
  <Paragraphs>174</Paragraphs>
  <Slides>29</Slides>
  <Notes>4</Notes>
  <HiddenSlides>0</HiddenSlides>
  <MMClips>0</MMClips>
  <ScaleCrop>false</ScaleCrop>
  <HeadingPairs>
    <vt:vector size="4" baseType="variant">
      <vt:variant>
        <vt:lpstr>Theme</vt:lpstr>
      </vt:variant>
      <vt:variant>
        <vt:i4>2</vt:i4>
      </vt:variant>
      <vt:variant>
        <vt:lpstr>Slide Titles</vt:lpstr>
      </vt:variant>
      <vt:variant>
        <vt:i4>29</vt:i4>
      </vt:variant>
    </vt:vector>
  </HeadingPairs>
  <TitlesOfParts>
    <vt:vector size="31" baseType="lpstr">
      <vt:lpstr>20140311PresentationUWTSDTemplate</vt:lpstr>
      <vt:lpstr>1_20140311PresentationUWTSDTemplate</vt:lpstr>
      <vt:lpstr>  Team Dynamics and Team Roles</vt:lpstr>
      <vt:lpstr>Welcome/Croeso Aim of Today</vt:lpstr>
      <vt:lpstr>Topics/themes</vt:lpstr>
      <vt:lpstr>Team Dynamics and Team Roles</vt:lpstr>
      <vt:lpstr>Team Vs group</vt:lpstr>
      <vt:lpstr>PowerPoint Presentation</vt:lpstr>
      <vt:lpstr>PowerPoint Presentation</vt:lpstr>
      <vt:lpstr>PowerPoint Presentation</vt:lpstr>
      <vt:lpstr>PowerPoint Presentation</vt:lpstr>
      <vt:lpstr>Belbin clarifies further:-</vt:lpstr>
      <vt:lpstr>Teamwork and vision</vt:lpstr>
      <vt:lpstr>PowerPoint Presentation</vt:lpstr>
      <vt:lpstr>Team effectiveness</vt:lpstr>
      <vt:lpstr>What it takes to be a team player</vt:lpstr>
      <vt:lpstr>                 Teamwork</vt:lpstr>
      <vt:lpstr>Belbin’s Theory</vt:lpstr>
      <vt:lpstr>Teamwork</vt:lpstr>
      <vt:lpstr>Honey’s Model</vt:lpstr>
      <vt:lpstr>Honey’s Team Roles</vt:lpstr>
      <vt:lpstr>Tuckman’s team development model</vt:lpstr>
      <vt:lpstr>Tuckman’s Team Roles</vt:lpstr>
      <vt:lpstr>Leadership interventions and Tuckman’s model</vt:lpstr>
      <vt:lpstr>Tuckman’s Team Roles</vt:lpstr>
      <vt:lpstr>Communication Skills Audit</vt:lpstr>
      <vt:lpstr>Team cohesiveness and synchronicity </vt:lpstr>
      <vt:lpstr>Challenges to creating team players</vt:lpstr>
      <vt:lpstr>Lencioni’s five dysfunctions of a team</vt:lpstr>
      <vt:lpstr>PowerPoint Presentation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Steve Darnell</cp:lastModifiedBy>
  <cp:revision>357</cp:revision>
  <cp:lastPrinted>2016-05-27T11:34:09Z</cp:lastPrinted>
  <dcterms:created xsi:type="dcterms:W3CDTF">2015-04-14T15:21:28Z</dcterms:created>
  <dcterms:modified xsi:type="dcterms:W3CDTF">2020-04-22T13:47:43Z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