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image1.svg" ContentType="image/svg+xml"/>
  <Override PartName="/ppt/media/image2.svg" ContentType="image/svg+xml"/>
  <Override PartName="/ppt/media/image3.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Lst>
  <p:sldSz cx="12192000" cy="6858000"/>
  <p:notesSz cx="6858000" cy="187642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936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93663"/>
          </a:xfrm>
          <a:prstGeom prst="rect">
            <a:avLst/>
          </a:prstGeom>
        </p:spPr>
        <p:txBody>
          <a:bodyPr vert="horz" lIns="91440" tIns="45720" rIns="91440" bIns="45720" rtlCol="0"/>
          <a:lstStyle>
            <a:lvl1pPr algn="r">
              <a:defRPr sz="1200"/>
            </a:lvl1pPr>
          </a:lstStyle>
          <a:p>
            <a:fld id="{546CD355-074F-403B-8BED-3A8D59FD748F}" type="datetimeFigureOut">
              <a:rPr lang="en-US" altLang="zh-CN"/>
            </a:fld>
            <a:endParaRPr lang="zh-CN" altLang="en-US"/>
          </a:p>
        </p:txBody>
      </p:sp>
      <p:sp>
        <p:nvSpPr>
          <p:cNvPr id="4" name="幻灯片图像占位符 3"/>
          <p:cNvSpPr>
            <a:spLocks noGrp="1" noRot="1" noChangeAspect="1"/>
          </p:cNvSpPr>
          <p:nvPr>
            <p:ph type="sldImg" idx="2"/>
          </p:nvPr>
        </p:nvSpPr>
        <p:spPr>
          <a:xfrm>
            <a:off x="2865438" y="234950"/>
            <a:ext cx="1127125" cy="633413"/>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903288"/>
            <a:ext cx="5486400" cy="738187"/>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1782763"/>
            <a:ext cx="2971800" cy="93662"/>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1782763"/>
            <a:ext cx="2971800" cy="93662"/>
          </a:xfrm>
          <a:prstGeom prst="rect">
            <a:avLst/>
          </a:prstGeom>
        </p:spPr>
        <p:txBody>
          <a:bodyPr vert="horz" lIns="91440" tIns="45720" rIns="91440" bIns="45720" rtlCol="0" anchor="b"/>
          <a:lstStyle>
            <a:lvl1pPr algn="r">
              <a:defRPr sz="1200"/>
            </a:lvl1pPr>
          </a:lstStyle>
          <a:p>
            <a:fld id="{EE81C505-C924-4B81-914A-CD9C2E41138A}" type="slidenum">
              <a:rPr lang="en-US" altLang="zh-CN"/>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latin typeface="Calibri" panose="020F0502020204030204"/>
                <a:ea typeface="等线" panose="02010600030101010101" charset="-122"/>
                <a:cs typeface="Calibri" panose="020F0502020204030204"/>
              </a:rPr>
              <a:t>Hello,everyone .</a:t>
            </a:r>
            <a:endParaRPr lang="en-US" altLang="zh-CN">
              <a:latin typeface="Calibri" panose="020F0502020204030204"/>
              <a:ea typeface="等线" panose="02010600030101010101" charset="-122"/>
              <a:cs typeface="Calibri" panose="020F0502020204030204"/>
            </a:endParaRPr>
          </a:p>
          <a:p>
            <a:r>
              <a:rPr lang="en-US"/>
              <a:t>Today I am talking about the important role of communication and networking in improving leadership skills. Our team members are Chuanmo Yang, Lu You and Yu Zhang</a:t>
            </a:r>
            <a:endParaRPr lang="en-US"/>
          </a:p>
          <a:p>
            <a:r>
              <a:rPr lang="en-US"/>
              <a:t>Before we begin today's presentation, let's think about where communication would happens in the workplace. </a:t>
            </a:r>
            <a:endParaRPr lang="en-US"/>
          </a:p>
          <a:p>
            <a:r>
              <a:rPr lang="en-US"/>
              <a:t>For example, when you meet colleagues in the elevator lobby of the company in the morning, you greet each other and talk about the work of the previous day; Next, your supervisor informs everyone that there will be an employee meeting in ten minutes; During the meeting, everyone spoke actively and summed up their experience; After the meeting, the members of your group divide the tasks; And so on.</a:t>
            </a:r>
            <a:endParaRPr lang="en-US"/>
          </a:p>
          <a:p>
            <a:endParaRPr lang="en-US" dirty="0">
              <a:ea typeface="等线" panose="02010600030101010101" charset="-122"/>
            </a:endParaRPr>
          </a:p>
          <a:p>
            <a:r>
              <a:rPr lang="en-US"/>
              <a:t>It can be seen by a simple example,communication is everywhere.</a:t>
            </a:r>
            <a:endParaRPr lang="en-US"/>
          </a:p>
          <a:p>
            <a:r>
              <a:rPr lang="en-US"/>
              <a:t>So let's get started!</a:t>
            </a:r>
            <a:endParaRPr lang="en-US"/>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So what are the benefits of having good communication and networking skills?</a:t>
            </a:r>
            <a:endParaRPr lang="en-US" dirty="0"/>
          </a:p>
          <a:p>
            <a:r>
              <a:rPr lang="en-US" dirty="0"/>
              <a:t>You can make more friends with the same interests and goals through good communication;</a:t>
            </a:r>
            <a:endParaRPr lang="en-US" dirty="0">
              <a:ea typeface="等线" panose="02010600030101010101" charset="-122"/>
            </a:endParaRPr>
          </a:p>
          <a:p>
            <a:r>
              <a:rPr lang="en-US" dirty="0"/>
              <a:t>Simple and direct communication improves productivity;</a:t>
            </a:r>
            <a:endParaRPr lang="en-US" dirty="0">
              <a:ea typeface="等线" panose="02010600030101010101" charset="-122"/>
            </a:endParaRPr>
          </a:p>
          <a:p>
            <a:r>
              <a:rPr lang="en-US" dirty="0"/>
              <a:t>In the process of communicating with others, we can also find our own advantages and disadvantages, so as to correct them in time;</a:t>
            </a:r>
            <a:endParaRPr lang="en-US" dirty="0">
              <a:ea typeface="等线" panose="02010600030101010101" charset="-122"/>
            </a:endParaRPr>
          </a:p>
          <a:p>
            <a:r>
              <a:rPr lang="en-US" dirty="0"/>
              <a:t>Good communication skills can also leave a good impression on customers, whether it is the company's products, services or the salesmen themselves, which is conducive to the improvement of performance.</a:t>
            </a:r>
            <a:endParaRPr lang="en-US" dirty="0">
              <a:ea typeface="等线" panose="02010600030101010101" charset="-122"/>
            </a:endParaRPr>
          </a:p>
          <a:p>
            <a:r>
              <a:rPr lang="en-US" dirty="0">
                <a:ea typeface="等线" panose="02010600030101010101" charset="-122"/>
              </a:rPr>
              <a:t>At the same time,</a:t>
            </a:r>
            <a:r>
              <a:rPr lang="en-US" dirty="0"/>
              <a:t> with the development of new communication technology, communication problems in </a:t>
            </a:r>
            <a:r>
              <a:rPr lang="en-US" dirty="0" err="1"/>
              <a:t>organisations</a:t>
            </a:r>
            <a:r>
              <a:rPr lang="en-US" dirty="0"/>
              <a:t> are becoming more and more complex, mainly through communication networks and various channels(</a:t>
            </a:r>
            <a:r>
              <a:rPr lang="en-US" dirty="0" err="1"/>
              <a:t>Condruz-Bacescu</a:t>
            </a:r>
            <a:r>
              <a:rPr lang="en-US" dirty="0"/>
              <a:t>, Monica, 2020).  </a:t>
            </a:r>
            <a:r>
              <a:rPr lang="en-US" i="1" dirty="0"/>
              <a:t>Network </a:t>
            </a:r>
            <a:r>
              <a:rPr lang="en-US" i="1" cap="small" dirty="0"/>
              <a:t>perspective</a:t>
            </a:r>
            <a:r>
              <a:rPr lang="en-US" i="1" dirty="0"/>
              <a:t> is the </a:t>
            </a:r>
            <a:r>
              <a:rPr lang="en-US" i="1" cap="small" dirty="0"/>
              <a:t>ability</a:t>
            </a:r>
            <a:r>
              <a:rPr lang="en-US" i="1" dirty="0"/>
              <a:t> to look beyond </a:t>
            </a:r>
            <a:r>
              <a:rPr lang="en-US" i="1" cap="small" dirty="0"/>
              <a:t>formal,</a:t>
            </a:r>
            <a:r>
              <a:rPr lang="en-US" i="1" dirty="0"/>
              <a:t> </a:t>
            </a:r>
            <a:r>
              <a:rPr lang="en-US" i="1" cap="small" dirty="0"/>
              <a:t>designated</a:t>
            </a:r>
            <a:r>
              <a:rPr lang="en-US" i="1" dirty="0"/>
              <a:t> r</a:t>
            </a:r>
            <a:r>
              <a:rPr lang="en-US" i="1" cap="small" dirty="0"/>
              <a:t>elationships</a:t>
            </a:r>
            <a:r>
              <a:rPr lang="en-US" i="1" dirty="0"/>
              <a:t> </a:t>
            </a:r>
            <a:r>
              <a:rPr lang="en-US" i="1" cap="small" dirty="0"/>
              <a:t>and</a:t>
            </a:r>
            <a:r>
              <a:rPr lang="en-US" i="1" dirty="0"/>
              <a:t> see the complex web of connections between people in </a:t>
            </a:r>
            <a:r>
              <a:rPr lang="en-US" i="1" cap="small" dirty="0"/>
              <a:t>and</a:t>
            </a:r>
            <a:r>
              <a:rPr lang="en-US" i="1" dirty="0"/>
              <a:t> beyond your </a:t>
            </a:r>
            <a:r>
              <a:rPr lang="en-US" i="1" dirty="0" err="1"/>
              <a:t>or</a:t>
            </a:r>
            <a:r>
              <a:rPr lang="en-US" i="1" cap="small" dirty="0" err="1"/>
              <a:t>ganisation</a:t>
            </a:r>
            <a:r>
              <a:rPr lang="en-US" i="1" cap="small" dirty="0"/>
              <a:t>(</a:t>
            </a:r>
            <a:r>
              <a:rPr lang="en-US" cap="small" dirty="0" err="1"/>
              <a:t>Kristin,Cullen,et.al</a:t>
            </a:r>
            <a:r>
              <a:rPr lang="en-US" cap="small" dirty="0"/>
              <a:t>. (2014</a:t>
            </a:r>
            <a:r>
              <a:rPr lang="en-US" i="1" cap="small" dirty="0">
                <a:ea typeface="等线" panose="02010600030101010101" charset="-122"/>
              </a:rPr>
              <a:t>).</a:t>
            </a:r>
            <a:endParaRPr lang="en-US" dirty="0">
              <a:ea typeface="等线" panose="02010600030101010101" charset="-122"/>
            </a:endParaRPr>
          </a:p>
          <a:p>
            <a:endParaRPr lang="en-US" dirty="0">
              <a:ea typeface="等线" panose="02010600030101010101" charset="-122"/>
            </a:endParaRPr>
          </a:p>
          <a:p>
            <a:r>
              <a:rPr lang="en-US" dirty="0"/>
              <a:t>Whether it's social networks or leadership networks, they can help us expand our social circle and get and deliver information more quickly. </a:t>
            </a:r>
            <a:endParaRPr lang="en-US" dirty="0">
              <a:ea typeface="等线" panose="02010600030101010101" charset="-122"/>
            </a:endParaRPr>
          </a:p>
          <a:p>
            <a:endParaRPr lang="en-US" dirty="0"/>
          </a:p>
          <a:p>
            <a:endParaRPr lang="en-US" dirty="0">
              <a:ea typeface="等线" panose="02010600030101010101" charset="-122"/>
            </a:endParaRPr>
          </a:p>
          <a:p>
            <a:endParaRPr lang="en-US"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latin typeface="Calibri" panose="020F0502020204030204"/>
                <a:cs typeface="Calibri" panose="020F0502020204030204"/>
              </a:rPr>
              <a:t>There is no doubt that professional and effective communication skills are important to the successful of all walks of life. </a:t>
            </a:r>
            <a:r>
              <a:rPr lang="en-US" dirty="0"/>
              <a:t>With today's exercise, you can use your professional communication skills and social networks more effectively to improve your work and leadership skills. In addition, practice using effective listening skills and analyze ways to avoid communication barriers to improve effective communication skills.</a:t>
            </a:r>
            <a:endParaRPr lang="en-US" dirty="0"/>
          </a:p>
          <a:p>
            <a:endParaRPr lang="en-US" dirty="0">
              <a:latin typeface="等线" panose="02010600030101010101" charset="-122"/>
              <a:ea typeface="等线" panose="02010600030101010101" charset="-122"/>
              <a:cs typeface="Calibri" panose="020F0502020204030204"/>
            </a:endParaRPr>
          </a:p>
          <a:p>
            <a:endParaRPr lang="en-US" dirty="0">
              <a:latin typeface="等线" panose="02010600030101010101" charset="-122"/>
              <a:ea typeface="等线" panose="02010600030101010101" charset="-122"/>
              <a:cs typeface="Calibri" panose="020F0502020204030204"/>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ea typeface="等线" panose="02010600030101010101" charset="-122"/>
              </a:rPr>
              <a:t>Harvard Business Review shows that the key to team effectiveness is the way of team communicates, not the content of the communication. Some studies have pointed out that the influence and contribution of individual thinking ability and talent to a team is limited, and the mode of communication between the teams is the key indicator to determine the success of the team, and its role even exceeds the sum of other factors. </a:t>
            </a:r>
            <a:r>
              <a:rPr lang="en-US" dirty="0"/>
              <a:t>Therefore, the way of communication is usually very important.</a:t>
            </a:r>
            <a:endParaRPr lang="zh-CN" dirty="0"/>
          </a:p>
          <a:p>
            <a:r>
              <a:rPr lang="en-US" dirty="0"/>
              <a:t>What I recommend to you today is to use "product thinking" to communicate. A word summary is: regard oneself as the product manager, deliver the product that satisfies each other's real demand.</a:t>
            </a:r>
            <a:endParaRPr lang="en-US" dirty="0">
              <a:ea typeface="等线" panose="02010600030101010101" charset="-122"/>
            </a:endParaRPr>
          </a:p>
          <a:p>
            <a:r>
              <a:rPr lang="en-US" dirty="0"/>
              <a:t>As shown in the figure, taking leaders as an example, when leaders get some information about employees' satisfaction with the </a:t>
            </a:r>
            <a:r>
              <a:rPr lang="en-US" dirty="0" err="1"/>
              <a:t>organisation</a:t>
            </a:r>
            <a:r>
              <a:rPr lang="en-US" dirty="0"/>
              <a:t>, it is usually not directly generated, perhaps from other populations or other channels, then leaders need to collect as much information as possible according to the use of various channels, verify the authenticity, and finally get a more accurate statement, and then get the information Effective communication can only be achieved by communicating with employees and getting their true feedback.</a:t>
            </a:r>
            <a:endParaRPr lang="en-US" dirty="0">
              <a:ea typeface="等线" panose="02010600030101010101" charset="-122"/>
            </a:endParaRPr>
          </a:p>
          <a:p>
            <a:r>
              <a:rPr lang="en-US" dirty="0"/>
              <a:t>Does this example help you to understand the process of communication more clearly? Communication is  two-way, and it is usually not enough to rely on your own ideas</a:t>
            </a:r>
            <a:endParaRPr lang="en-US" dirty="0">
              <a:ea typeface="等线" panose="02010600030101010101" charset="-122"/>
            </a:endParaRPr>
          </a:p>
          <a:p>
            <a:endParaRPr lang="en-US" altLang="zh-CN" dirty="0">
              <a:latin typeface="等线" panose="02010600030101010101" charset="-122"/>
              <a:ea typeface="等线" panose="02010600030101010101" charset="-122"/>
              <a:cs typeface="Calibri" panose="020F0502020204030204"/>
            </a:endParaRPr>
          </a:p>
          <a:p>
            <a:endParaRPr lang="en-US" altLang="zh-CN" dirty="0">
              <a:latin typeface="Calibri" panose="020F0502020204030204"/>
              <a:cs typeface="Calibri" panose="020F0502020204030204"/>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ea typeface="等线" panose="02010600030101010101" charset="-122"/>
              </a:rPr>
              <a:t>After learning the theory, let's have an interesting group discussion!</a:t>
            </a:r>
            <a:endParaRPr lang="zh-CN" altLang="en-US" dirty="0">
              <a:ea typeface="等线" panose="02010600030101010101" charset="-122"/>
            </a:endParaRPr>
          </a:p>
          <a:p>
            <a:r>
              <a:rPr lang="en-US" dirty="0"/>
              <a:t>Group discussion can improve people’s communication skills(Josh,2017). In this section, you are free to group. You will have about ten minutes to discuss in groups. Please let me know if you have any ideas during this period. I will be honored to exchange views with you! </a:t>
            </a:r>
            <a:endParaRPr lang="zh-CN" dirty="0"/>
          </a:p>
          <a:p>
            <a:r>
              <a:rPr lang="en-US" dirty="0"/>
              <a:t>Ok, please start your brainstorming!</a:t>
            </a:r>
            <a:endParaRPr lang="en-US"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ea typeface="等线" panose="02010600030101010101" charset="-122"/>
              </a:rPr>
              <a:t>I'm sure you've thought about the communication skills that leaders need. Let's take a look at two videos to see </a:t>
            </a:r>
            <a:r>
              <a:rPr lang="en-US" dirty="0"/>
              <a:t>some of the interesting things that happen when cute Disney characters and chefs have communication problems.</a:t>
            </a:r>
            <a:endParaRPr lang="en-US" dirty="0"/>
          </a:p>
          <a:p>
            <a:endParaRPr lang="en-US" altLang="zh-CN" dirty="0">
              <a:ea typeface="等线" panose="02010600030101010101" charset="-122"/>
            </a:endParaRPr>
          </a:p>
          <a:p>
            <a:r>
              <a:rPr lang="en-US" dirty="0"/>
              <a:t>The first clip shows a scene about a linguist and one of the movie's protagonists, Remy (Mouse), who had an obstacle in communication and caused a storm.</a:t>
            </a:r>
            <a:endParaRPr lang="en-US" dirty="0">
              <a:ea typeface="等线" panose="02010600030101010101" charset="-122"/>
            </a:endParaRPr>
          </a:p>
          <a:p>
            <a:r>
              <a:rPr lang="en-US" dirty="0"/>
              <a:t>The second clip is a cooking show Kitchen Nightmares hosted by celebrity chef Gordon Ramsey. I've chosen a short clip from the show, and I hope you can find communication problems between the employer and employees.</a:t>
            </a:r>
            <a:endParaRPr lang="en-US" dirty="0">
              <a:ea typeface="等线" panose="02010600030101010101" charset="-122"/>
            </a:endParaRPr>
          </a:p>
          <a:p>
            <a:endParaRPr lang="en-US"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atin typeface="Calibri" panose="020F0502020204030204"/>
              <a:cs typeface="Calibri" panose="020F0502020204030204"/>
            </a:endParaRPr>
          </a:p>
          <a:p>
            <a:endParaRPr lang="en-US" dirty="0">
              <a:latin typeface="Calibri" panose="020F0502020204030204"/>
              <a:cs typeface="Calibri" panose="020F0502020204030204"/>
            </a:endParaRPr>
          </a:p>
          <a:p>
            <a:r>
              <a:rPr lang="en-US" dirty="0"/>
              <a:t>Through practical work activities the learners’ knowledge and abilities can be assessed concurrently (Thomas, 2017). </a:t>
            </a:r>
            <a:endParaRPr lang="en-US" dirty="0">
              <a:ea typeface="等线" panose="02010600030101010101" charset="-122"/>
            </a:endParaRPr>
          </a:p>
          <a:p>
            <a:r>
              <a:rPr lang="en-US" dirty="0"/>
              <a:t>Role-playing is an essential approach which focuses on the learners speaking skills and communicate thorough playing different roles in an actual condition (Yen, 2013). In addition to the actual speaking abilities, role-playing can improve people’s conflict solving abilities, strengthen reading comprehension and communication skills.</a:t>
            </a:r>
            <a:endParaRPr lang="en-US" dirty="0">
              <a:ea typeface="等线" panose="02010600030101010101" charset="-122"/>
            </a:endParaRPr>
          </a:p>
          <a:p>
            <a:r>
              <a:rPr lang="en-US" dirty="0"/>
              <a:t>Therefore, next I will give you two common scenes in daily life. Please choose one of them to play the role-playing game.</a:t>
            </a:r>
            <a:endParaRPr lang="en-US" dirty="0">
              <a:ea typeface="等线" panose="02010600030101010101" charset="-122"/>
            </a:endParaRPr>
          </a:p>
          <a:p>
            <a:endParaRPr lang="en-US" dirty="0">
              <a:ea typeface="等线" panose="02010600030101010101" charset="-122"/>
            </a:endParaRPr>
          </a:p>
          <a:p>
            <a:r>
              <a:rPr lang="en-US" dirty="0">
                <a:ea typeface="等线" panose="02010600030101010101" charset="-122"/>
              </a:rPr>
              <a:t>Scene 1:</a:t>
            </a:r>
            <a:r>
              <a:rPr lang="en-US" dirty="0"/>
              <a:t> You have encountered a lot of trouble in the process of work. Colleague A refused to undertake his work, but let you do everything.  Colleague B was hiding in the lounge and smoking while working.  In addition to the need to serve your own customers, you have to take care of the customers he is responsible for.  What conversations can you have with your colleagues to help improve this working relationship?</a:t>
            </a:r>
            <a:endParaRPr lang="en-US" dirty="0">
              <a:ea typeface="等线" panose="02010600030101010101" charset="-122"/>
            </a:endParaRPr>
          </a:p>
          <a:p>
            <a:endParaRPr lang="en-US" dirty="0">
              <a:ea typeface="等线" panose="02010600030101010101" charset="-122"/>
            </a:endParaRPr>
          </a:p>
          <a:p>
            <a:r>
              <a:rPr lang="en-US" dirty="0">
                <a:ea typeface="等线" panose="02010600030101010101" charset="-122"/>
              </a:rPr>
              <a:t>Scene 2 : </a:t>
            </a:r>
            <a:r>
              <a:rPr lang="en-US" dirty="0"/>
              <a:t>The manager calls one of his employees A, because another employee B took sick leave, the manager hopes that employee A can replace the work of employee B.  But employee A happened to have an appointment during that time period. How does employee A solve his dilemma?</a:t>
            </a:r>
            <a:endParaRPr lang="en-US" dirty="0">
              <a:ea typeface="等线" panose="02010600030101010101" charset="-122"/>
            </a:endParaRPr>
          </a:p>
          <a:p>
            <a:endParaRPr lang="en-US" dirty="0">
              <a:ea typeface="等线" panose="02010600030101010101" charset="-122"/>
            </a:endParaRPr>
          </a:p>
          <a:p>
            <a:r>
              <a:rPr lang="en-US" dirty="0"/>
              <a:t>Now you have 2 minutes to think about it, and then please choose freely and perform on stage! At the same time, please carefully observe the students who perform on stage. Do you think their way of communication is effective? Do you like it?</a:t>
            </a:r>
            <a:endParaRPr lang="en-US" dirty="0">
              <a:ea typeface="等线" panose="02010600030101010101" charset="-122"/>
            </a:endParaRPr>
          </a:p>
          <a:p>
            <a:endParaRPr lang="en-US" dirty="0">
              <a:ea typeface="等线" panose="02010600030101010101" charset="-122"/>
            </a:endParaRPr>
          </a:p>
          <a:p>
            <a:endParaRPr lang="en-US"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Now come to the evaluation session, after watching the students' wonderful performance, now ask yourself, which of the students' communication style is your favorite? Why is that? Then, what benefits can good communication skills and rich social network resources bring to the improvement of leaders' skills？</a:t>
            </a:r>
            <a:endParaRPr lang="en-US" dirty="0"/>
          </a:p>
          <a:p>
            <a:r>
              <a:rPr lang="en-US" dirty="0"/>
              <a:t>Research shows that by strengthening communication with employees, leaders can deeply understand their needs, grasp their potential and improve their satisfaction with the </a:t>
            </a:r>
            <a:r>
              <a:rPr lang="en-US" dirty="0" err="1"/>
              <a:t>organisation</a:t>
            </a:r>
            <a:r>
              <a:rPr lang="en-US" dirty="0"/>
              <a:t>.</a:t>
            </a:r>
            <a:endParaRPr lang="en-US" dirty="0">
              <a:ea typeface="等线" panose="02010600030101010101" charset="-122"/>
            </a:endParaRPr>
          </a:p>
          <a:p>
            <a:r>
              <a:rPr lang="en-US" dirty="0"/>
              <a:t>In addition, leaders with good communication skills are more likely to create an inspiring, nurturing, and transparent </a:t>
            </a:r>
            <a:r>
              <a:rPr lang="en-US" dirty="0" err="1"/>
              <a:t>organisational</a:t>
            </a:r>
            <a:r>
              <a:rPr lang="en-US" dirty="0"/>
              <a:t> environment that contributes to employee engagement and </a:t>
            </a:r>
            <a:r>
              <a:rPr lang="en-US" dirty="0" err="1"/>
              <a:t>trust（Jiang</a:t>
            </a:r>
            <a:r>
              <a:rPr lang="en-US" dirty="0"/>
              <a:t>, Hua, 2018； Vries, Reinout , 2010）.</a:t>
            </a:r>
            <a:endParaRPr lang="en-US" dirty="0">
              <a:ea typeface="等线" panose="02010600030101010101" charset="-122"/>
            </a:endParaRPr>
          </a:p>
          <a:p>
            <a:r>
              <a:rPr lang="en-US" dirty="0"/>
              <a:t>Cross border leaders need a network perspective to accurately observe and build relationships between teams(</a:t>
            </a:r>
            <a:r>
              <a:rPr lang="en-US" dirty="0" err="1"/>
              <a:t>Kristin,Cullen,et.al</a:t>
            </a:r>
            <a:r>
              <a:rPr lang="en-US" dirty="0"/>
              <a:t>. 2014).</a:t>
            </a:r>
            <a:endParaRPr lang="en-US" dirty="0">
              <a:ea typeface="等线" panose="02010600030101010101" charset="-122"/>
            </a:endParaRPr>
          </a:p>
          <a:p>
            <a:r>
              <a:rPr lang="en-US" dirty="0">
                <a:ea typeface="等线" panose="02010600030101010101" charset="-122"/>
              </a:rPr>
              <a:t>What else? </a:t>
            </a:r>
            <a:r>
              <a:rPr lang="en-US" dirty="0"/>
              <a:t>Please feel free to speak</a:t>
            </a:r>
            <a:endParaRPr lang="en-US"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ea typeface="等线" panose="02010600030101010101" charset="-122"/>
              </a:rPr>
              <a:t>OK, it's game time! We will test the results of this lesson by answering questions in </a:t>
            </a:r>
            <a:r>
              <a:rPr lang="en-US" altLang="zh-CN" dirty="0" err="1">
                <a:ea typeface="等线" panose="02010600030101010101" charset="-122"/>
              </a:rPr>
              <a:t>kahoot</a:t>
            </a:r>
            <a:r>
              <a:rPr lang="en-US" altLang="zh-CN" dirty="0">
                <a:ea typeface="等线" panose="02010600030101010101" charset="-122"/>
              </a:rPr>
              <a:t>. Please Google </a:t>
            </a:r>
            <a:r>
              <a:rPr lang="en-US" altLang="zh-CN" dirty="0" err="1">
                <a:ea typeface="等线" panose="02010600030101010101" charset="-122"/>
              </a:rPr>
              <a:t>kahoot</a:t>
            </a:r>
            <a:r>
              <a:rPr lang="en-US" altLang="zh-CN" dirty="0">
                <a:ea typeface="等线" panose="02010600030101010101" charset="-122"/>
              </a:rPr>
              <a:t> and enter GAME PIN 1903887 to join the game!</a:t>
            </a:r>
            <a:endParaRPr lang="en-US" altLang="zh-CN" dirty="0">
              <a:ea typeface="等线" panose="02010600030101010101" charset="-122"/>
            </a:endParaRPr>
          </a:p>
          <a:p>
            <a:endParaRPr lang="en-US" altLang="zh-CN"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ea typeface="等线" panose="02010600030101010101" charset="-122"/>
              </a:rPr>
              <a:t>Thanks for listening. And well done!</a:t>
            </a:r>
            <a:endParaRPr lang="en-US" altLang="zh-CN" dirty="0">
              <a:ea typeface="等线" panose="02010600030101010101" charset="-122"/>
            </a:endParaRPr>
          </a:p>
          <a:p>
            <a:endParaRPr lang="en-US" altLang="zh-CN" dirty="0">
              <a:ea typeface="等线" panose="02010600030101010101" charset="-122"/>
            </a:endParaRPr>
          </a:p>
        </p:txBody>
      </p:sp>
      <p:sp>
        <p:nvSpPr>
          <p:cNvPr id="4" name="灯片编号占位符 3"/>
          <p:cNvSpPr>
            <a:spLocks noGrp="1"/>
          </p:cNvSpPr>
          <p:nvPr>
            <p:ph type="sldNum" sz="quarter" idx="5"/>
          </p:nvPr>
        </p:nvSpPr>
        <p:spPr/>
        <p:txBody>
          <a:bodyPr/>
          <a:lstStyle/>
          <a:p>
            <a:fld id="{EE81C505-C924-4B81-914A-CD9C2E41138A}" type="slidenum">
              <a:rPr lang="en-US" altLang="zh-CN"/>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8" name="Date Placeholder 7"/>
          <p:cNvSpPr>
            <a:spLocks noGrp="1"/>
          </p:cNvSpPr>
          <p:nvPr>
            <p:ph type="dt" sz="half" idx="10"/>
          </p:nvPr>
        </p:nvSpPr>
        <p:spPr/>
        <p:txBody>
          <a:bodyPr/>
          <a:lstStyle/>
          <a:p>
            <a:fld id="{ED291B17-9318-49DB-B28B-6E5994AE9581}" type="datetime1">
              <a:rPr lang="en-US" smtClean="0"/>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8" name="Date Placeholder 7"/>
          <p:cNvSpPr>
            <a:spLocks noGrp="1"/>
          </p:cNvSpPr>
          <p:nvPr>
            <p:ph type="dt" sz="half" idx="10"/>
          </p:nvPr>
        </p:nvSpPr>
        <p:spPr/>
        <p:txBody>
          <a:bodyPr/>
          <a:lstStyle/>
          <a:p>
            <a:fld id="{78DD82B9-B8EE-4375-B6FF-88FA6ABB15D9}" type="datetime1">
              <a:rPr lang="en-US" smtClean="0"/>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7" name="Date Placeholder 6"/>
          <p:cNvSpPr>
            <a:spLocks noGrp="1"/>
          </p:cNvSpPr>
          <p:nvPr>
            <p:ph type="dt" sz="half" idx="10"/>
          </p:nvPr>
        </p:nvSpPr>
        <p:spPr/>
        <p:txBody>
          <a:bodyPr/>
          <a:lstStyle/>
          <a:p>
            <a:fld id="{B2497495-0637-405E-AE64-5CC7506D51F5}" type="datetime1">
              <a:rPr lang="en-US" smtClean="0"/>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7BFFD690-9426-415D-8B65-26881E07B2D4}" type="datetime1">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defRPr/>
            </a:pPr>
            <a:r>
              <a:rPr lang="en-US"/>
              <a:t>Click to edit Master text styles</a:t>
            </a:r>
            <a:endParaRPr lang="en-US"/>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04C4989A-474C-40DE-95B9-011C28B71673}" type="datetime1">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5DB4ED54-5B5E-4A04-93D3-5772E3CE3818}" type="datetime1">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8" name="Date Placeholder 7"/>
          <p:cNvSpPr>
            <a:spLocks noGrp="1"/>
          </p:cNvSpPr>
          <p:nvPr>
            <p:ph type="dt" sz="half" idx="10"/>
          </p:nvPr>
        </p:nvSpPr>
        <p:spPr>
          <a:xfrm>
            <a:off x="7605951" y="6456916"/>
            <a:ext cx="2844799" cy="365125"/>
          </a:xfrm>
        </p:spPr>
        <p:txBody>
          <a:bodyPr/>
          <a:lstStyle/>
          <a:p>
            <a:fld id="{D82884F1-FFEA-405F-9602-3DCA865EDA4E}" type="datetime1">
              <a:rPr lang="en-US" smtClean="0"/>
            </a:fld>
            <a:endParaRPr lang="en-US"/>
          </a:p>
        </p:txBody>
      </p:sp>
      <p:sp>
        <p:nvSpPr>
          <p:cNvPr id="10" name="Footer Placeholder 9"/>
          <p:cNvSpPr>
            <a:spLocks noGrp="1"/>
          </p:cNvSpPr>
          <p:nvPr>
            <p:ph type="ftr" sz="quarter" idx="11"/>
          </p:nvPr>
        </p:nvSpPr>
        <p:spPr>
          <a:xfrm>
            <a:off x="581192" y="6452590"/>
            <a:ext cx="6917210" cy="365125"/>
          </a:xfrm>
        </p:spPr>
        <p:txBody>
          <a:bodyPr/>
          <a:lstStyle/>
          <a:p>
            <a:endParaRPr lang="en-US"/>
          </a:p>
        </p:txBody>
      </p:sp>
      <p:sp>
        <p:nvSpPr>
          <p:cNvPr id="11" name="Slide Number Placeholder 10"/>
          <p:cNvSpPr>
            <a:spLocks noGrp="1"/>
          </p:cNvSpPr>
          <p:nvPr>
            <p:ph type="sldNum" sz="quarter" idx="12"/>
          </p:nvPr>
        </p:nvSpPr>
        <p:spPr>
          <a:xfrm>
            <a:off x="10558300" y="6456916"/>
            <a:ext cx="1052510" cy="365125"/>
          </a:xfrm>
        </p:spPr>
        <p:txBody>
          <a:bodyPr/>
          <a:lstStyle/>
          <a:p>
            <a:fld id="{3A98EE3D-8CD1-4C3F-BD1C-C98C9596463C}"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E18DB4A-8810-4A10-AD5C-D5E2C667F5B3}" type="datetime1">
              <a:rPr lang="en-US" smtClean="0"/>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2CED4963-E985-44C4-B8C4-FDD613B7C2F8}" type="datetime1">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8" name="Rectangle 7"/>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p:cNvSpPr>
            <a:spLocks noGrp="1"/>
          </p:cNvSpPr>
          <p:nvPr>
            <p:ph type="dt" sz="half" idx="10"/>
          </p:nvPr>
        </p:nvSpPr>
        <p:spPr/>
        <p:txBody>
          <a:bodyPr/>
          <a:lstStyle/>
          <a:p>
            <a:fld id="{ED291B17-9318-49DB-B28B-6E5994AE9581}" type="datetime1">
              <a:rPr lang="en-US" smtClean="0"/>
            </a:fld>
            <a:endParaRPr lang="en-US"/>
          </a:p>
        </p:txBody>
      </p:sp>
      <p:sp>
        <p:nvSpPr>
          <p:cNvPr id="12" name="Footer Placeholder 11"/>
          <p:cNvSpPr>
            <a:spLocks noGrp="1"/>
          </p:cNvSpPr>
          <p:nvPr>
            <p:ph type="ftr" sz="quarter" idx="11"/>
          </p:nvPr>
        </p:nvSpPr>
        <p:spPr/>
        <p:txBody>
          <a:bodyPr/>
          <a:lstStyle/>
          <a:p>
            <a:endParaRPr lang="en-US"/>
          </a:p>
        </p:txBody>
      </p:sp>
      <p:sp>
        <p:nvSpPr>
          <p:cNvPr id="13" name="Slide Number Placeholder 12"/>
          <p:cNvSpPr>
            <a:spLocks noGrp="1"/>
          </p:cNvSpPr>
          <p:nvPr>
            <p:ph type="sldNum" sz="quarter" idx="12"/>
          </p:nvPr>
        </p:nvSpPr>
        <p:spPr/>
        <p:txBody>
          <a:bodyPr/>
          <a:lstStyle/>
          <a:p>
            <a:fld id="{3A98EE3D-8CD1-4C3F-BD1C-C98C9596463C}"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70" indent="-30607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xml"/><Relationship Id="rId2" Type="http://schemas.openxmlformats.org/officeDocument/2006/relationships/image" Target="../media/image1.svg"/><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6.xml"/><Relationship Id="rId7" Type="http://schemas.openxmlformats.org/officeDocument/2006/relationships/slideLayout" Target="../slideLayouts/slideLayout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3" Type="http://schemas.openxmlformats.org/officeDocument/2006/relationships/image" Target="../media/image5.jpeg"/><Relationship Id="rId2" Type="http://schemas.openxmlformats.org/officeDocument/2006/relationships/hyperlink" Target="https://www.youtube.com/watch?v=OV_rjwzSaa0" TargetMode="External"/><Relationship Id="rId1" Type="http://schemas.openxmlformats.org/officeDocument/2006/relationships/hyperlink" Target="https://www.youtube.com/watch?v=uVeNEbh3A4U%20&#8203;" TargetMode="External"/></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4.xml"/><Relationship Id="rId2" Type="http://schemas.openxmlformats.org/officeDocument/2006/relationships/image" Target="../media/image10.png"/><Relationship Id="rId1" Type="http://schemas.openxmlformats.org/officeDocument/2006/relationships/image" Target="../media/image9.jpeg"/></Relationships>
</file>

<file path=ppt/slides/_rels/slide8.xml.rels><?xml version="1.0" encoding="UTF-8" standalone="yes"?>
<Relationships xmlns="http://schemas.openxmlformats.org/package/2006/relationships"><Relationship Id="rId5" Type="http://schemas.openxmlformats.org/officeDocument/2006/relationships/notesSlide" Target="../notesSlides/notesSlide8.xml"/><Relationship Id="rId4" Type="http://schemas.openxmlformats.org/officeDocument/2006/relationships/slideLayout" Target="../slideLayouts/slideLayout2.xml"/><Relationship Id="rId3" Type="http://schemas.openxmlformats.org/officeDocument/2006/relationships/image" Target="../media/image12.jpeg"/><Relationship Id="rId2" Type="http://schemas.openxmlformats.org/officeDocument/2006/relationships/image" Target="../media/image2.jpeg"/><Relationship Id="rId1" Type="http://schemas.openxmlformats.org/officeDocument/2006/relationships/image" Target="../media/image11.jpe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2.xml"/><Relationship Id="rId2" Type="http://schemas.openxmlformats.org/officeDocument/2006/relationships/image" Target="../media/image14.jpeg"/><Relationship Id="rId1" Type="http://schemas.openxmlformats.org/officeDocument/2006/relationships/image" Target="../media/image13.jpeg"/></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10.xml"/><Relationship Id="rId6" Type="http://schemas.openxmlformats.org/officeDocument/2006/relationships/slideLayout" Target="../slideLayouts/slideLayout3.xml"/><Relationship Id="rId5" Type="http://schemas.openxmlformats.org/officeDocument/2006/relationships/image" Target="../media/image3.svg"/><Relationship Id="rId4" Type="http://schemas.openxmlformats.org/officeDocument/2006/relationships/image" Target="../media/image17.png"/><Relationship Id="rId3" Type="http://schemas.openxmlformats.org/officeDocument/2006/relationships/image" Target="../media/image16.png"/><Relationship Id="rId2" Type="http://schemas.openxmlformats.org/officeDocument/2006/relationships/image" Target="../media/image2.svg"/><Relationship Id="rId1"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p:cNvPicPr>
            <a:picLocks noChangeAspect="1"/>
          </p:cNvPicPr>
          <p:nvPr/>
        </p:nvPicPr>
        <p:blipFill rotWithShape="1">
          <a:blip r:embed="rId1"/>
          <a:srcRect t="15730"/>
          <a:stretch>
            <a:fillRect/>
          </a:stretch>
        </p:blipFill>
        <p:spPr>
          <a:xfrm>
            <a:off x="-2" y="10"/>
            <a:ext cx="12192002" cy="6857990"/>
          </a:xfrm>
          <a:prstGeom prst="rect">
            <a:avLst/>
          </a:prstGeom>
        </p:spPr>
      </p:pic>
      <p:sp>
        <p:nvSpPr>
          <p:cNvPr id="38" name="Rectangle 37"/>
          <p:cNvSpPr>
            <a:spLocks noGrp="1" noRot="1" noChangeAspect="1" noMove="1" noResize="1" noEditPoints="1" noAdjustHandles="1" noChangeArrowheads="1" noChangeShapeType="1" noTextEdit="1"/>
          </p:cNvSpPr>
          <p:nvPr/>
        </p:nvSpPr>
        <p:spPr>
          <a:xfrm>
            <a:off x="753883" y="1661699"/>
            <a:ext cx="3703320" cy="94997"/>
          </a:xfrm>
          <a:prstGeom prst="rect">
            <a:avLst/>
          </a:prstGeom>
          <a:solidFill>
            <a:schemeClr val="tx1">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p:cNvSpPr>
            <a:spLocks noGrp="1" noRot="1" noChangeAspect="1" noMove="1" noResize="1" noEditPoints="1" noAdjustHandles="1" noChangeArrowheads="1" noChangeShapeType="1" noTextEdit="1"/>
          </p:cNvSpPr>
          <p:nvPr/>
        </p:nvSpPr>
        <p:spPr>
          <a:xfrm>
            <a:off x="753883" y="1661699"/>
            <a:ext cx="3703320" cy="94997"/>
          </a:xfrm>
          <a:prstGeom prst="rect">
            <a:avLst/>
          </a:prstGeom>
          <a:solidFill>
            <a:srgbClr val="CB5945">
              <a:alpha val="40000"/>
            </a:srgb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p:cNvSpPr>
            <a:spLocks noGrp="1" noRot="1" noChangeAspect="1" noMove="1" noResize="1" noEditPoints="1" noAdjustHandles="1" noChangeArrowheads="1" noChangeShapeType="1" noTextEdit="1"/>
          </p:cNvSpPr>
          <p:nvPr/>
        </p:nvSpPr>
        <p:spPr>
          <a:xfrm>
            <a:off x="753883" y="1817914"/>
            <a:ext cx="3702134" cy="3378388"/>
          </a:xfrm>
          <a:prstGeom prst="rect">
            <a:avLst/>
          </a:prstGeom>
          <a:solidFill>
            <a:schemeClr val="tx1">
              <a:alpha val="50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44" name="Rectangle 43"/>
          <p:cNvSpPr>
            <a:spLocks noGrp="1" noRot="1" noChangeAspect="1" noMove="1" noResize="1" noEditPoints="1" noAdjustHandles="1" noChangeArrowheads="1" noChangeShapeType="1" noTextEdit="1"/>
          </p:cNvSpPr>
          <p:nvPr/>
        </p:nvSpPr>
        <p:spPr>
          <a:xfrm>
            <a:off x="753883" y="1817914"/>
            <a:ext cx="3702134" cy="3378388"/>
          </a:xfrm>
          <a:prstGeom prst="rect">
            <a:avLst/>
          </a:prstGeom>
          <a:solidFill>
            <a:srgbClr val="CB5945">
              <a:alpha val="40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标题 1"/>
          <p:cNvSpPr>
            <a:spLocks noGrp="1"/>
          </p:cNvSpPr>
          <p:nvPr>
            <p:ph type="ctrTitle"/>
          </p:nvPr>
        </p:nvSpPr>
        <p:spPr>
          <a:xfrm>
            <a:off x="899510" y="2324906"/>
            <a:ext cx="3412067" cy="1043069"/>
          </a:xfrm>
        </p:spPr>
        <p:txBody>
          <a:bodyPr vert="horz" lIns="91440" tIns="45720" rIns="91440" bIns="45720" rtlCol="0">
            <a:normAutofit/>
          </a:bodyPr>
          <a:lstStyle/>
          <a:p>
            <a:pPr>
              <a:lnSpc>
                <a:spcPct val="90000"/>
              </a:lnSpc>
            </a:pPr>
            <a:r>
              <a:rPr lang="en-US" altLang="zh-CN" sz="2500" b="0" kern="1200" cap="all">
                <a:solidFill>
                  <a:schemeClr val="bg1"/>
                </a:solidFill>
                <a:latin typeface="+mj-lt"/>
                <a:ea typeface="+mj-ea"/>
                <a:cs typeface="+mj-cs"/>
              </a:rPr>
              <a:t>Communication &amp; Network </a:t>
            </a:r>
            <a:endParaRPr lang="en-US" altLang="zh-CN" sz="2500" b="0" kern="1200" cap="all">
              <a:solidFill>
                <a:schemeClr val="bg1"/>
              </a:solidFill>
              <a:latin typeface="+mj-lt"/>
              <a:ea typeface="+mj-ea"/>
              <a:cs typeface="+mj-cs"/>
            </a:endParaRPr>
          </a:p>
        </p:txBody>
      </p:sp>
      <p:sp>
        <p:nvSpPr>
          <p:cNvPr id="3" name="副标题 2"/>
          <p:cNvSpPr>
            <a:spLocks noGrp="1"/>
          </p:cNvSpPr>
          <p:nvPr>
            <p:ph type="subTitle" idx="1"/>
          </p:nvPr>
        </p:nvSpPr>
        <p:spPr>
          <a:xfrm>
            <a:off x="899510" y="3427842"/>
            <a:ext cx="3412067" cy="1557264"/>
          </a:xfrm>
        </p:spPr>
        <p:txBody>
          <a:bodyPr vert="horz" lIns="91440" tIns="45720" rIns="91440" bIns="45720" rtlCol="0" anchor="t">
            <a:noAutofit/>
          </a:bodyPr>
          <a:lstStyle/>
          <a:p>
            <a:pPr>
              <a:lnSpc>
                <a:spcPct val="100000"/>
              </a:lnSpc>
              <a:buFont typeface="Wingdings 2" panose="05020102010507070707" pitchFamily="18" charset="2"/>
              <a:buChar char=""/>
            </a:pPr>
            <a:r>
              <a:rPr lang="en-US" altLang="zh-CN" err="1">
                <a:solidFill>
                  <a:schemeClr val="bg1"/>
                </a:solidFill>
                <a:latin typeface="Abadi"/>
                <a:ea typeface="华文中宋"/>
              </a:rPr>
              <a:t>Chuanmo</a:t>
            </a:r>
            <a:r>
              <a:rPr lang="en-US" altLang="zh-CN">
                <a:solidFill>
                  <a:schemeClr val="bg1"/>
                </a:solidFill>
                <a:latin typeface="Abadi"/>
                <a:ea typeface="华文中宋"/>
              </a:rPr>
              <a:t> yang</a:t>
            </a:r>
            <a:endParaRPr lang="en-US" altLang="zh-CN">
              <a:solidFill>
                <a:schemeClr val="bg1"/>
              </a:solidFill>
              <a:latin typeface="Abadi"/>
              <a:ea typeface="华文中宋"/>
            </a:endParaRPr>
          </a:p>
          <a:p>
            <a:pPr>
              <a:lnSpc>
                <a:spcPct val="100000"/>
              </a:lnSpc>
              <a:buFont typeface="Wingdings 2" panose="05020102010507070707" pitchFamily="18" charset="2"/>
              <a:buChar char=""/>
            </a:pPr>
            <a:r>
              <a:rPr lang="en-US" altLang="zh-CN">
                <a:solidFill>
                  <a:schemeClr val="bg1"/>
                </a:solidFill>
                <a:latin typeface="Abadi"/>
                <a:ea typeface="华文中宋"/>
              </a:rPr>
              <a:t>Lu      you</a:t>
            </a:r>
            <a:endParaRPr lang="en-US" altLang="zh-CN">
              <a:solidFill>
                <a:schemeClr val="bg1"/>
              </a:solidFill>
              <a:latin typeface="Abadi"/>
              <a:ea typeface="华文中宋"/>
            </a:endParaRPr>
          </a:p>
          <a:p>
            <a:pPr>
              <a:lnSpc>
                <a:spcPct val="100000"/>
              </a:lnSpc>
              <a:buFont typeface="Wingdings 2" panose="05020102010507070707" pitchFamily="18" charset="2"/>
              <a:buChar char=""/>
            </a:pPr>
            <a:r>
              <a:rPr lang="en-US" altLang="zh-CN">
                <a:solidFill>
                  <a:schemeClr val="bg1"/>
                </a:solidFill>
                <a:latin typeface="Abadi"/>
                <a:ea typeface="华文中宋"/>
              </a:rPr>
              <a:t>Yu      </a:t>
            </a:r>
            <a:r>
              <a:rPr lang="en-US" altLang="zh-CN" err="1">
                <a:solidFill>
                  <a:schemeClr val="bg1"/>
                </a:solidFill>
                <a:latin typeface="Abadi"/>
                <a:ea typeface="华文中宋"/>
              </a:rPr>
              <a:t>zhang</a:t>
            </a:r>
            <a:endParaRPr lang="en-US" altLang="zh-CN" err="1">
              <a:solidFill>
                <a:schemeClr val="bg1"/>
              </a:solidFill>
              <a:latin typeface="Abadi"/>
              <a:ea typeface="华文中宋"/>
            </a:endParaRPr>
          </a:p>
          <a:p>
            <a:pPr>
              <a:lnSpc>
                <a:spcPct val="100000"/>
              </a:lnSpc>
              <a:buFont typeface="Wingdings 2" panose="05020102010507070707" pitchFamily="18" charset="2"/>
              <a:buChar char=""/>
            </a:pPr>
            <a:r>
              <a:rPr lang="en-US" altLang="zh-CN">
                <a:solidFill>
                  <a:schemeClr val="bg1"/>
                </a:solidFill>
                <a:latin typeface="Abadi"/>
                <a:ea typeface="华文中宋"/>
              </a:rPr>
              <a:t>15. 05. 2020</a:t>
            </a:r>
            <a:endParaRPr lang="en-US" altLang="zh-CN">
              <a:solidFill>
                <a:schemeClr val="bg1"/>
              </a:solidFill>
              <a:latin typeface="Abadi"/>
              <a:ea typeface="华文中宋"/>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ea typeface="+mj-lt"/>
                <a:cs typeface="+mj-lt"/>
              </a:rPr>
              <a:t>What</a:t>
            </a:r>
            <a:r>
              <a:rPr lang="zh-CN" altLang="en-US" dirty="0">
                <a:ea typeface="+mj-lt"/>
                <a:cs typeface="+mj-lt"/>
              </a:rPr>
              <a:t> </a:t>
            </a:r>
            <a:r>
              <a:rPr lang="en-US" altLang="zh-CN">
                <a:ea typeface="+mj-lt"/>
                <a:cs typeface="+mj-lt"/>
              </a:rPr>
              <a:t>can</a:t>
            </a:r>
            <a:r>
              <a:rPr lang="zh-CN" altLang="en-US" dirty="0">
                <a:ea typeface="+mj-lt"/>
                <a:cs typeface="+mj-lt"/>
              </a:rPr>
              <a:t> </a:t>
            </a:r>
            <a:r>
              <a:rPr lang="zh-CN">
                <a:ea typeface="+mj-lt"/>
                <a:cs typeface="+mj-lt"/>
              </a:rPr>
              <a:t>you</a:t>
            </a:r>
            <a:r>
              <a:rPr lang="zh-CN" altLang="en-US" dirty="0">
                <a:ea typeface="+mj-lt"/>
                <a:cs typeface="+mj-lt"/>
              </a:rPr>
              <a:t> </a:t>
            </a:r>
            <a:r>
              <a:rPr lang="en-US" altLang="zh-CN">
                <a:ea typeface="+mj-lt"/>
                <a:cs typeface="+mj-lt"/>
              </a:rPr>
              <a:t>get</a:t>
            </a:r>
            <a:r>
              <a:rPr lang="zh-CN" altLang="en-US" dirty="0">
                <a:ea typeface="+mj-lt"/>
                <a:cs typeface="+mj-lt"/>
              </a:rPr>
              <a:t> </a:t>
            </a:r>
            <a:r>
              <a:rPr lang="en-US" altLang="zh-CN">
                <a:ea typeface="+mj-lt"/>
                <a:cs typeface="+mj-lt"/>
              </a:rPr>
              <a:t>f</a:t>
            </a:r>
            <a:r>
              <a:rPr lang="zh-CN">
                <a:ea typeface="+mj-lt"/>
                <a:cs typeface="+mj-lt"/>
              </a:rPr>
              <a:t>rom</a:t>
            </a:r>
            <a:r>
              <a:rPr lang="zh-CN" altLang="en-US" dirty="0">
                <a:ea typeface="+mj-lt"/>
                <a:cs typeface="+mj-lt"/>
              </a:rPr>
              <a:t> </a:t>
            </a:r>
            <a:r>
              <a:rPr lang="zh-CN">
                <a:ea typeface="+mj-lt"/>
                <a:cs typeface="+mj-lt"/>
              </a:rPr>
              <a:t>it</a:t>
            </a:r>
            <a:endParaRPr lang="zh-CN">
              <a:ea typeface="+mj-lt"/>
              <a:cs typeface="+mj-lt"/>
            </a:endParaRPr>
          </a:p>
        </p:txBody>
      </p:sp>
      <p:sp>
        <p:nvSpPr>
          <p:cNvPr id="3" name="文本占位符 2"/>
          <p:cNvSpPr>
            <a:spLocks noGrp="1"/>
          </p:cNvSpPr>
          <p:nvPr>
            <p:ph type="body" idx="1"/>
          </p:nvPr>
        </p:nvSpPr>
        <p:spPr/>
        <p:txBody>
          <a:bodyPr/>
          <a:lstStyle/>
          <a:p>
            <a:r>
              <a:rPr lang="zh-CN" altLang="en-US">
                <a:ea typeface="华文中宋"/>
              </a:rPr>
              <a:t>Communication</a:t>
            </a:r>
            <a:endParaRPr lang="zh-CN" altLang="en-US"/>
          </a:p>
        </p:txBody>
      </p:sp>
      <p:sp>
        <p:nvSpPr>
          <p:cNvPr id="4" name="内容占位符 3"/>
          <p:cNvSpPr>
            <a:spLocks noGrp="1"/>
          </p:cNvSpPr>
          <p:nvPr>
            <p:ph sz="half" idx="2"/>
          </p:nvPr>
        </p:nvSpPr>
        <p:spPr/>
        <p:txBody>
          <a:bodyPr/>
          <a:lstStyle/>
          <a:p>
            <a:pPr marL="305435" indent="-305435"/>
            <a:r>
              <a:rPr lang="zh-CN" altLang="en-US">
                <a:ea typeface="华文中宋"/>
              </a:rPr>
              <a:t>More friends</a:t>
            </a:r>
            <a:endParaRPr lang="zh-CN" altLang="en-US">
              <a:ea typeface="华文中宋"/>
            </a:endParaRPr>
          </a:p>
          <a:p>
            <a:pPr marL="305435" indent="-305435"/>
            <a:r>
              <a:rPr lang="en-US" altLang="zh-CN" dirty="0">
                <a:ea typeface="+mn-lt"/>
                <a:cs typeface="+mn-lt"/>
              </a:rPr>
              <a:t>W</a:t>
            </a:r>
            <a:r>
              <a:rPr lang="zh-CN">
                <a:ea typeface="+mn-lt"/>
                <a:cs typeface="+mn-lt"/>
              </a:rPr>
              <a:t>ork eff</a:t>
            </a:r>
            <a:r>
              <a:rPr lang="en-US" altLang="zh-CN" dirty="0" err="1">
                <a:ea typeface="+mn-lt"/>
                <a:cs typeface="+mn-lt"/>
              </a:rPr>
              <a:t>iciently</a:t>
            </a:r>
            <a:endParaRPr lang="zh-CN" altLang="en-US" dirty="0" err="1">
              <a:ea typeface="+mn-lt"/>
              <a:cs typeface="+mn-lt"/>
            </a:endParaRPr>
          </a:p>
          <a:p>
            <a:pPr marL="305435" indent="-305435"/>
            <a:r>
              <a:rPr lang="en-US" altLang="zh-CN" dirty="0">
                <a:ea typeface="+mn-lt"/>
                <a:cs typeface="+mn-lt"/>
              </a:rPr>
              <a:t>Teamwork skill</a:t>
            </a:r>
            <a:endParaRPr lang="en-US" altLang="zh-CN" dirty="0">
              <a:ea typeface="+mn-lt"/>
              <a:cs typeface="+mn-lt"/>
            </a:endParaRPr>
          </a:p>
          <a:p>
            <a:pPr marL="305435" indent="-305435"/>
            <a:r>
              <a:rPr lang="en-US" dirty="0"/>
              <a:t>Self-inspect</a:t>
            </a:r>
            <a:endParaRPr lang="en-US" altLang="zh-CN" dirty="0">
              <a:ea typeface="+mn-lt"/>
              <a:cs typeface="+mn-lt"/>
            </a:endParaRPr>
          </a:p>
          <a:p>
            <a:pPr marL="305435" indent="-305435"/>
            <a:r>
              <a:rPr lang="en-US" altLang="zh-CN" dirty="0">
                <a:ea typeface="+mn-lt"/>
                <a:cs typeface="+mn-lt"/>
              </a:rPr>
              <a:t>Performance improvement</a:t>
            </a:r>
            <a:endParaRPr lang="en-US" altLang="zh-CN" dirty="0">
              <a:ea typeface="+mn-lt"/>
              <a:cs typeface="+mn-lt"/>
            </a:endParaRPr>
          </a:p>
          <a:p>
            <a:pPr marL="305435" indent="-305435"/>
            <a:endParaRPr lang="en-US" altLang="zh-CN" dirty="0">
              <a:ea typeface="+mn-lt"/>
              <a:cs typeface="+mn-lt"/>
            </a:endParaRPr>
          </a:p>
          <a:p>
            <a:pPr marL="305435" indent="-305435"/>
            <a:endParaRPr lang="en-US" altLang="zh-CN" dirty="0">
              <a:ea typeface="+mn-lt"/>
              <a:cs typeface="+mn-lt"/>
            </a:endParaRPr>
          </a:p>
          <a:p>
            <a:pPr marL="305435" indent="-305435"/>
            <a:endParaRPr lang="en-US" altLang="zh-CN" dirty="0">
              <a:ea typeface="+mn-lt"/>
              <a:cs typeface="+mn-lt"/>
            </a:endParaRPr>
          </a:p>
          <a:p>
            <a:pPr marL="305435" indent="-305435"/>
            <a:endParaRPr lang="zh-CN" altLang="en-US" dirty="0">
              <a:ea typeface="+mn-lt"/>
              <a:cs typeface="+mn-lt"/>
            </a:endParaRPr>
          </a:p>
        </p:txBody>
      </p:sp>
      <p:sp>
        <p:nvSpPr>
          <p:cNvPr id="5" name="文本占位符 4"/>
          <p:cNvSpPr>
            <a:spLocks noGrp="1"/>
          </p:cNvSpPr>
          <p:nvPr>
            <p:ph type="body" sz="quarter" idx="3"/>
          </p:nvPr>
        </p:nvSpPr>
        <p:spPr/>
        <p:txBody>
          <a:bodyPr/>
          <a:lstStyle/>
          <a:p>
            <a:r>
              <a:rPr lang="zh-CN" altLang="en-US">
                <a:ea typeface="华文中宋"/>
              </a:rPr>
              <a:t>Network</a:t>
            </a:r>
            <a:endParaRPr lang="zh-CN" altLang="en-US"/>
          </a:p>
        </p:txBody>
      </p:sp>
      <p:sp>
        <p:nvSpPr>
          <p:cNvPr id="6" name="内容占位符 5"/>
          <p:cNvSpPr>
            <a:spLocks noGrp="1"/>
          </p:cNvSpPr>
          <p:nvPr>
            <p:ph sz="quarter" idx="4"/>
          </p:nvPr>
        </p:nvSpPr>
        <p:spPr/>
        <p:txBody>
          <a:bodyPr/>
          <a:lstStyle/>
          <a:p>
            <a:pPr marL="305435" indent="-305435"/>
            <a:r>
              <a:rPr lang="zh-CN">
                <a:ea typeface="+mn-lt"/>
                <a:cs typeface="+mn-lt"/>
              </a:rPr>
              <a:t>e</a:t>
            </a:r>
            <a:r>
              <a:rPr lang="en-US" altLang="zh-CN" dirty="0" err="1">
                <a:ea typeface="+mn-lt"/>
                <a:cs typeface="+mn-lt"/>
              </a:rPr>
              <a:t>xte</a:t>
            </a:r>
            <a:r>
              <a:rPr lang="zh-CN">
                <a:ea typeface="+mn-lt"/>
                <a:cs typeface="+mn-lt"/>
              </a:rPr>
              <a:t>n</a:t>
            </a:r>
            <a:r>
              <a:rPr lang="en-US" altLang="zh-CN" dirty="0">
                <a:ea typeface="+mn-lt"/>
                <a:cs typeface="+mn-lt"/>
              </a:rPr>
              <a:t>d</a:t>
            </a:r>
            <a:r>
              <a:rPr lang="zh-CN">
                <a:ea typeface="+mn-lt"/>
                <a:cs typeface="+mn-lt"/>
              </a:rPr>
              <a:t> social r</a:t>
            </a:r>
            <a:r>
              <a:rPr lang="en-US" altLang="zh-CN" dirty="0" err="1">
                <a:ea typeface="+mn-lt"/>
                <a:cs typeface="+mn-lt"/>
              </a:rPr>
              <a:t>elationship</a:t>
            </a:r>
            <a:endParaRPr lang="zh-CN" altLang="en-US" dirty="0" err="1">
              <a:ea typeface="华文中宋" panose="02010600040101010101" pitchFamily="2" charset="-122"/>
              <a:cs typeface="+mn-lt"/>
            </a:endParaRPr>
          </a:p>
          <a:p>
            <a:pPr marL="305435" indent="-305435"/>
            <a:r>
              <a:rPr lang="zh-CN" altLang="en-US" dirty="0">
                <a:ea typeface="+mn-lt"/>
                <a:cs typeface="+mn-lt"/>
              </a:rPr>
              <a:t> </a:t>
            </a:r>
            <a:r>
              <a:rPr lang="en-US" altLang="zh-CN" dirty="0">
                <a:ea typeface="+mn-lt"/>
                <a:cs typeface="+mn-lt"/>
              </a:rPr>
              <a:t>Information</a:t>
            </a:r>
            <a:r>
              <a:rPr lang="zh-CN" altLang="en-US" dirty="0">
                <a:ea typeface="+mn-lt"/>
                <a:cs typeface="+mn-lt"/>
              </a:rPr>
              <a:t> </a:t>
            </a:r>
            <a:r>
              <a:rPr lang="en-US" altLang="zh-CN" dirty="0">
                <a:ea typeface="+mn-lt"/>
                <a:cs typeface="+mn-lt"/>
              </a:rPr>
              <a:t>Circulation</a:t>
            </a:r>
            <a:endParaRPr lang="en-US" altLang="zh-CN" dirty="0">
              <a:ea typeface="+mn-lt"/>
              <a:cs typeface="+mn-lt"/>
            </a:endParaRPr>
          </a:p>
          <a:p>
            <a:pPr marL="305435" indent="-305435"/>
            <a:r>
              <a:rPr lang="en-US" dirty="0">
                <a:ea typeface="+mn-lt"/>
                <a:cs typeface="+mn-lt"/>
              </a:rPr>
              <a:t>Break the boundary</a:t>
            </a:r>
            <a:endParaRPr lang="en-US"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581193" y="702156"/>
            <a:ext cx="6309003" cy="798453"/>
          </a:xfrm>
        </p:spPr>
        <p:txBody>
          <a:bodyPr>
            <a:normAutofit/>
          </a:bodyPr>
          <a:lstStyle/>
          <a:p>
            <a:r>
              <a:rPr lang="zh-CN" altLang="en-US">
                <a:solidFill>
                  <a:schemeClr val="tx2"/>
                </a:solidFill>
                <a:ea typeface="华文中宋"/>
              </a:rPr>
              <a:t>Lesson plan</a:t>
            </a:r>
            <a:endParaRPr lang="zh-CN" altLang="en-US">
              <a:solidFill>
                <a:schemeClr val="tx2"/>
              </a:solidFill>
            </a:endParaRPr>
          </a:p>
        </p:txBody>
      </p:sp>
      <p:sp>
        <p:nvSpPr>
          <p:cNvPr id="24" name="Rectangle 23"/>
          <p:cNvSpPr>
            <a:spLocks noGrp="1" noRot="1" noChangeAspect="1" noMove="1" noResize="1" noEditPoints="1" noAdjustHandles="1" noChangeArrowheads="1" noChangeShapeType="1" noTextEdit="1"/>
          </p:cNvSpPr>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内容占位符 2"/>
          <p:cNvSpPr>
            <a:spLocks noGrp="1"/>
          </p:cNvSpPr>
          <p:nvPr>
            <p:ph idx="1"/>
          </p:nvPr>
        </p:nvSpPr>
        <p:spPr>
          <a:xfrm>
            <a:off x="581194" y="1896533"/>
            <a:ext cx="6309003" cy="4384679"/>
          </a:xfrm>
        </p:spPr>
        <p:txBody>
          <a:bodyPr vert="horz" lIns="91440" tIns="45720" rIns="91440" bIns="45720" rtlCol="0" anchor="ctr">
            <a:noAutofit/>
          </a:bodyPr>
          <a:lstStyle/>
          <a:p>
            <a:pPr marL="305435" indent="-305435">
              <a:lnSpc>
                <a:spcPct val="100000"/>
              </a:lnSpc>
            </a:pPr>
            <a:r>
              <a:rPr lang="zh-CN" sz="1800">
                <a:solidFill>
                  <a:schemeClr val="tx2"/>
                </a:solidFill>
                <a:latin typeface="Abadi"/>
                <a:ea typeface="+mn-lt"/>
                <a:cs typeface="+mn-lt"/>
              </a:rPr>
              <a:t>AIM OF LESSON</a:t>
            </a:r>
            <a:endParaRPr lang="zh-CN" altLang="en-US" sz="1800">
              <a:solidFill>
                <a:schemeClr val="tx2"/>
              </a:solidFill>
              <a:latin typeface="Abadi"/>
              <a:ea typeface="华文中宋"/>
            </a:endParaRPr>
          </a:p>
          <a:p>
            <a:pPr marL="305435" indent="-305435">
              <a:lnSpc>
                <a:spcPct val="100000"/>
              </a:lnSpc>
            </a:pPr>
            <a:r>
              <a:rPr lang="zh-CN" sz="1800">
                <a:solidFill>
                  <a:schemeClr val="tx2"/>
                </a:solidFill>
                <a:latin typeface="Abadi"/>
                <a:ea typeface="+mn-lt"/>
                <a:cs typeface="+mn-lt"/>
              </a:rPr>
              <a:t>Professional and effective communication skills are essential to the success of all walks of life.</a:t>
            </a:r>
            <a:endParaRPr lang="zh-CN" sz="1800" dirty="0">
              <a:solidFill>
                <a:schemeClr val="tx2"/>
              </a:solidFill>
              <a:latin typeface="Abadi"/>
              <a:ea typeface="华文中宋"/>
            </a:endParaRPr>
          </a:p>
          <a:p>
            <a:pPr marL="305435" indent="-305435">
              <a:lnSpc>
                <a:spcPct val="100000"/>
              </a:lnSpc>
            </a:pPr>
            <a:r>
              <a:rPr lang="zh-CN" sz="1800">
                <a:solidFill>
                  <a:schemeClr val="tx2"/>
                </a:solidFill>
                <a:latin typeface="Abadi"/>
                <a:ea typeface="+mn-lt"/>
                <a:cs typeface="+mn-lt"/>
              </a:rPr>
              <a:t>Learners can effectively maintain social networks and improve leadership skills by mastering communication skills.</a:t>
            </a:r>
            <a:endParaRPr lang="zh-CN" sz="1800" dirty="0">
              <a:solidFill>
                <a:schemeClr val="tx2"/>
              </a:solidFill>
              <a:latin typeface="Abadi"/>
              <a:ea typeface="华文中宋"/>
            </a:endParaRPr>
          </a:p>
          <a:p>
            <a:pPr marL="305435" indent="-305435">
              <a:lnSpc>
                <a:spcPct val="100000"/>
              </a:lnSpc>
            </a:pPr>
            <a:endParaRPr lang="zh-CN" sz="1800" dirty="0">
              <a:solidFill>
                <a:schemeClr val="tx2"/>
              </a:solidFill>
              <a:latin typeface="Abadi"/>
              <a:ea typeface="华文中宋"/>
            </a:endParaRPr>
          </a:p>
          <a:p>
            <a:pPr marL="305435" indent="-305435">
              <a:lnSpc>
                <a:spcPct val="100000"/>
              </a:lnSpc>
            </a:pPr>
            <a:r>
              <a:rPr lang="zh-CN" sz="1800">
                <a:solidFill>
                  <a:schemeClr val="tx2"/>
                </a:solidFill>
                <a:latin typeface="Abadi"/>
                <a:ea typeface="+mn-lt"/>
                <a:cs typeface="+mn-lt"/>
              </a:rPr>
              <a:t>LEARNING OBJECTIVES</a:t>
            </a:r>
            <a:endParaRPr lang="zh-CN" sz="1800" dirty="0">
              <a:solidFill>
                <a:schemeClr val="tx2"/>
              </a:solidFill>
              <a:latin typeface="Abadi"/>
              <a:ea typeface="华文中宋"/>
            </a:endParaRPr>
          </a:p>
          <a:p>
            <a:pPr marL="305435" indent="-305435">
              <a:lnSpc>
                <a:spcPct val="100000"/>
              </a:lnSpc>
            </a:pPr>
            <a:r>
              <a:rPr lang="zh-CN" sz="1800">
                <a:ea typeface="+mn-lt"/>
                <a:cs typeface="+mn-lt"/>
              </a:rPr>
              <a:t>Use excellent communication skills related to workplace communication</a:t>
            </a:r>
            <a:endParaRPr lang="zh-CN" altLang="en-US" sz="1800">
              <a:solidFill>
                <a:schemeClr val="tx2"/>
              </a:solidFill>
              <a:latin typeface="Abadi"/>
              <a:ea typeface="华文中宋"/>
            </a:endParaRPr>
          </a:p>
          <a:p>
            <a:pPr marL="305435" indent="-305435">
              <a:lnSpc>
                <a:spcPct val="100000"/>
              </a:lnSpc>
            </a:pPr>
            <a:r>
              <a:rPr lang="zh-CN" sz="1800">
                <a:ea typeface="+mn-lt"/>
                <a:cs typeface="+mn-lt"/>
              </a:rPr>
              <a:t>Practice using effective listening skills</a:t>
            </a:r>
            <a:endParaRPr lang="zh-CN" altLang="en-US" sz="1800" dirty="0">
              <a:solidFill>
                <a:schemeClr val="tx2"/>
              </a:solidFill>
              <a:latin typeface="Abadi"/>
              <a:ea typeface="华文中宋"/>
            </a:endParaRPr>
          </a:p>
          <a:p>
            <a:pPr marL="305435" indent="-305435">
              <a:lnSpc>
                <a:spcPct val="100000"/>
              </a:lnSpc>
            </a:pPr>
            <a:r>
              <a:rPr lang="zh-CN" sz="1800">
                <a:ea typeface="+mn-lt"/>
                <a:cs typeface="+mn-lt"/>
              </a:rPr>
              <a:t>Analyze ways to avoid communication barriers to improve effective communication skills</a:t>
            </a:r>
            <a:endParaRPr lang="zh-CN" altLang="en-US" sz="1800" dirty="0">
              <a:solidFill>
                <a:schemeClr val="tx2"/>
              </a:solidFill>
              <a:latin typeface="Abadi"/>
              <a:ea typeface="华文中宋"/>
            </a:endParaRPr>
          </a:p>
        </p:txBody>
      </p:sp>
      <p:pic>
        <p:nvPicPr>
          <p:cNvPr id="18" name="Picture 17"/>
          <p:cNvPicPr>
            <a:picLocks noChangeAspect="1"/>
          </p:cNvPicPr>
          <p:nvPr/>
        </p:nvPicPr>
        <p:blipFill rotWithShape="1">
          <a:blip r:embed="rId1"/>
          <a:srcRect l="37258" r="17347" b="-3"/>
          <a:stretch>
            <a:fillRect/>
          </a:stretch>
        </p:blipFill>
        <p:spPr>
          <a:xfrm>
            <a:off x="7521283" y="10"/>
            <a:ext cx="4670717" cy="68579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500"/>
                                        <p:tgtEl>
                                          <p:spTgt spid="3"/>
                                        </p:tgtEl>
                                      </p:cBhvr>
                                    </p:animEffect>
                                    <p:set>
                                      <p:cBhvr>
                                        <p:cTn id="13"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p:cNvSpPr>
            <a:spLocks noGrp="1" noRot="1" noChangeAspect="1" noMove="1" noResize="1" noEditPoints="1" noAdjustHandles="1" noChangeArrowheads="1" noChangeShapeType="1" noTextEdit="1"/>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图片 4" descr="图片包含 游戏机&#10;&#10;已生成极高可信度的说明"/>
          <p:cNvPicPr>
            <a:picLocks noChangeAspect="1"/>
          </p:cNvPicPr>
          <p:nvPr/>
        </p:nvPicPr>
        <p:blipFill>
          <a:blip r:embed="rId1"/>
          <a:stretch>
            <a:fillRect/>
          </a:stretch>
        </p:blipFill>
        <p:spPr>
          <a:xfrm>
            <a:off x="1059221" y="874608"/>
            <a:ext cx="10043964" cy="3239177"/>
          </a:xfrm>
          <a:prstGeom prst="rect">
            <a:avLst/>
          </a:prstGeom>
        </p:spPr>
      </p:pic>
      <p:sp>
        <p:nvSpPr>
          <p:cNvPr id="25" name="Rectangle 24"/>
          <p:cNvSpPr>
            <a:spLocks noGrp="1" noRot="1" noChangeAspect="1" noMove="1" noResize="1" noEditPoints="1" noAdjustHandles="1" noChangeArrowheads="1" noChangeShapeType="1" noTextEdit="1"/>
          </p:cNvSpPr>
          <p:nvPr/>
        </p:nvSpPr>
        <p:spPr>
          <a:xfrm>
            <a:off x="443883" y="4432079"/>
            <a:ext cx="11274641" cy="196872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581192" y="702156"/>
            <a:ext cx="11029616" cy="1188720"/>
          </a:xfrm>
        </p:spPr>
        <p:txBody>
          <a:bodyPr>
            <a:normAutofit/>
          </a:bodyPr>
          <a:lstStyle/>
          <a:p>
            <a:r>
              <a:rPr lang="zh-CN" altLang="en-US" i="1">
                <a:latin typeface="Abadi"/>
                <a:ea typeface="华文中宋"/>
              </a:rPr>
              <a:t>                     Brainstorming  time  !                10 minutes</a:t>
            </a:r>
            <a:endParaRPr lang="zh-CN" altLang="en-US" i="1">
              <a:latin typeface="Abadi"/>
              <a:ea typeface="华文中宋"/>
            </a:endParaRPr>
          </a:p>
        </p:txBody>
      </p:sp>
      <p:sp>
        <p:nvSpPr>
          <p:cNvPr id="26" name="Rectangle 25"/>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p:cNvSpPr>
            <a:spLocks noGrp="1"/>
          </p:cNvSpPr>
          <p:nvPr>
            <p:ph idx="1"/>
          </p:nvPr>
        </p:nvSpPr>
        <p:spPr>
          <a:xfrm>
            <a:off x="581193" y="2180496"/>
            <a:ext cx="6917210" cy="4045683"/>
          </a:xfrm>
        </p:spPr>
        <p:txBody>
          <a:bodyPr>
            <a:normAutofit/>
          </a:bodyPr>
          <a:lstStyle/>
          <a:p>
            <a:pPr marL="305435" indent="-305435"/>
            <a:r>
              <a:rPr lang="en-US" sz="2000" dirty="0">
                <a:ea typeface="+mn-lt"/>
                <a:cs typeface="+mn-lt"/>
              </a:rPr>
              <a:t>What qualities do you think are needed to communicate effectively?</a:t>
            </a:r>
            <a:endParaRPr lang="en-US" sz="2000" dirty="0">
              <a:ea typeface="+mn-lt"/>
              <a:cs typeface="+mn-lt"/>
            </a:endParaRPr>
          </a:p>
          <a:p>
            <a:pPr marL="305435" indent="-305435"/>
            <a:r>
              <a:rPr lang="en-US" sz="2000" dirty="0">
                <a:ea typeface="+mn-lt"/>
                <a:cs typeface="+mn-lt"/>
              </a:rPr>
              <a:t>Do you think all leaders should have good communication skills and rich social networking resources? Why?</a:t>
            </a:r>
            <a:endParaRPr lang="en-US" sz="2000"/>
          </a:p>
          <a:p>
            <a:pPr marL="305435" indent="-305435"/>
            <a:r>
              <a:rPr lang="en-US" sz="2000" dirty="0">
                <a:ea typeface="+mn-lt"/>
                <a:cs typeface="+mn-lt"/>
              </a:rPr>
              <a:t>What ways would you like to improve your communication skills?</a:t>
            </a:r>
            <a:endParaRPr lang="en-US" sz="2000" dirty="0"/>
          </a:p>
          <a:p>
            <a:pPr marL="305435" indent="-305435"/>
            <a:endParaRPr lang="en-US" dirty="0"/>
          </a:p>
          <a:p>
            <a:pPr marL="305435" indent="-305435"/>
            <a:endParaRPr lang="en-US" dirty="0"/>
          </a:p>
        </p:txBody>
      </p:sp>
      <p:sp>
        <p:nvSpPr>
          <p:cNvPr id="32" name="Rectangle 31"/>
          <p:cNvSpPr>
            <a:spLocks noGrp="1" noRot="1" noChangeAspect="1" noMove="1" noResize="1" noEditPoints="1" noAdjustHandles="1" noChangeArrowheads="1" noChangeShapeType="1" noTextEdit="1"/>
          </p:cNvSpPr>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图形 4" descr="集体讨论"/>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8363915" y="2671858"/>
            <a:ext cx="3059782" cy="305978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1000" fill="hold"/>
                                        <p:tgtEl>
                                          <p:spTgt spid="8"/>
                                        </p:tgtEl>
                                        <p:attrNameLst>
                                          <p:attrName>ppt_w</p:attrName>
                                        </p:attrNameLst>
                                      </p:cBhvr>
                                      <p:tavLst>
                                        <p:tav tm="0">
                                          <p:val>
                                            <p:strVal val="#ppt_w*0.70"/>
                                          </p:val>
                                        </p:tav>
                                        <p:tav tm="100000">
                                          <p:val>
                                            <p:strVal val="#ppt_w"/>
                                          </p:val>
                                        </p:tav>
                                      </p:tavLst>
                                    </p:anim>
                                    <p:anim calcmode="lin" valueType="num">
                                      <p:cBhvr>
                                        <p:cTn id="15" dur="1000" fill="hold"/>
                                        <p:tgtEl>
                                          <p:spTgt spid="8"/>
                                        </p:tgtEl>
                                        <p:attrNameLst>
                                          <p:attrName>ppt_h</p:attrName>
                                        </p:attrNameLst>
                                      </p:cBhvr>
                                      <p:tavLst>
                                        <p:tav tm="0">
                                          <p:val>
                                            <p:strVal val="#ppt_h"/>
                                          </p:val>
                                        </p:tav>
                                        <p:tav tm="100000">
                                          <p:val>
                                            <p:strVal val="#ppt_h"/>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ea typeface="华文中宋"/>
              </a:rPr>
              <a:t>                                      Let's watch videos !</a:t>
            </a:r>
            <a:endParaRPr lang="zh-CN" altLang="en-US"/>
          </a:p>
        </p:txBody>
      </p:sp>
      <p:sp>
        <p:nvSpPr>
          <p:cNvPr id="4" name="内容占位符 3"/>
          <p:cNvSpPr>
            <a:spLocks noGrp="1"/>
          </p:cNvSpPr>
          <p:nvPr>
            <p:ph sz="half" idx="2"/>
          </p:nvPr>
        </p:nvSpPr>
        <p:spPr/>
        <p:txBody>
          <a:bodyPr/>
          <a:lstStyle/>
          <a:p>
            <a:pPr marL="305435" indent="-305435"/>
            <a:r>
              <a:rPr lang="zh-CN" altLang="en-US" dirty="0">
                <a:ea typeface="+mn-lt"/>
                <a:cs typeface="+mn-lt"/>
                <a:hlinkClick r:id="rId1"/>
              </a:rPr>
              <a:t>https://www.youtube.com/watch?v=uVeNEbh3A4U ​</a:t>
            </a:r>
            <a:endParaRPr lang="zh-CN" altLang="en-US" dirty="0"/>
          </a:p>
        </p:txBody>
      </p:sp>
      <p:sp>
        <p:nvSpPr>
          <p:cNvPr id="6" name="内容占位符 5"/>
          <p:cNvSpPr>
            <a:spLocks noGrp="1"/>
          </p:cNvSpPr>
          <p:nvPr>
            <p:ph sz="quarter" idx="4"/>
          </p:nvPr>
        </p:nvSpPr>
        <p:spPr/>
        <p:txBody>
          <a:bodyPr/>
          <a:lstStyle/>
          <a:p>
            <a:pPr marL="305435" indent="-305435"/>
            <a:r>
              <a:rPr lang="en-US" altLang="en-US" dirty="0">
                <a:ea typeface="华文中宋"/>
                <a:cs typeface="+mn-lt"/>
                <a:hlinkClick r:id="rId2"/>
              </a:rPr>
              <a:t>https://www.youtube.com/watch?v=OV_rjwzSaa0</a:t>
            </a:r>
            <a:endParaRPr lang="zh-CN" altLang="en-US"/>
          </a:p>
        </p:txBody>
      </p:sp>
      <p:pic>
        <p:nvPicPr>
          <p:cNvPr id="7" name="图片 7" descr="一群人站在路上&#10;&#10;已生成高可信度的说明"/>
          <p:cNvPicPr>
            <a:picLocks noChangeAspect="1"/>
          </p:cNvPicPr>
          <p:nvPr/>
        </p:nvPicPr>
        <p:blipFill>
          <a:blip r:embed="rId3"/>
          <a:stretch>
            <a:fillRect/>
          </a:stretch>
        </p:blipFill>
        <p:spPr>
          <a:xfrm>
            <a:off x="1055205" y="3795894"/>
            <a:ext cx="4093264" cy="2065736"/>
          </a:xfrm>
          <a:prstGeom prst="rect">
            <a:avLst/>
          </a:prstGeom>
        </p:spPr>
      </p:pic>
      <p:pic>
        <p:nvPicPr>
          <p:cNvPr id="8" name="图片 8" descr="图片包含 游戏机, 画&#10;&#10;已生成极高可信度的说明"/>
          <p:cNvPicPr>
            <a:picLocks noChangeAspect="1"/>
          </p:cNvPicPr>
          <p:nvPr/>
        </p:nvPicPr>
        <p:blipFill>
          <a:blip r:embed="rId4"/>
          <a:stretch>
            <a:fillRect/>
          </a:stretch>
        </p:blipFill>
        <p:spPr>
          <a:xfrm>
            <a:off x="1055203" y="1013555"/>
            <a:ext cx="2743200" cy="1567543"/>
          </a:xfrm>
          <a:prstGeom prst="rect">
            <a:avLst/>
          </a:prstGeom>
        </p:spPr>
      </p:pic>
      <p:pic>
        <p:nvPicPr>
          <p:cNvPr id="9" name="图片 9" descr="穿着白色衣服的男人&#10;&#10;已生成高可信度的说明"/>
          <p:cNvPicPr>
            <a:picLocks noChangeAspect="1"/>
          </p:cNvPicPr>
          <p:nvPr/>
        </p:nvPicPr>
        <p:blipFill>
          <a:blip r:embed="rId5"/>
          <a:stretch>
            <a:fillRect/>
          </a:stretch>
        </p:blipFill>
        <p:spPr>
          <a:xfrm>
            <a:off x="6844748" y="3794966"/>
            <a:ext cx="4292046" cy="2142134"/>
          </a:xfrm>
          <a:prstGeom prst="rect">
            <a:avLst/>
          </a:prstGeom>
        </p:spPr>
      </p:pic>
      <p:pic>
        <p:nvPicPr>
          <p:cNvPr id="10" name="图片 10" descr="卡通人物&#10;&#10;已生成高可信度的说明"/>
          <p:cNvPicPr>
            <a:picLocks noChangeAspect="1"/>
          </p:cNvPicPr>
          <p:nvPr/>
        </p:nvPicPr>
        <p:blipFill>
          <a:blip r:embed="rId6"/>
          <a:stretch>
            <a:fillRect/>
          </a:stretch>
        </p:blipFill>
        <p:spPr>
          <a:xfrm>
            <a:off x="8766313" y="732182"/>
            <a:ext cx="2370483" cy="21054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checkerboard(across)">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5" presetClass="entr" presetSubtype="1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heckerboard(across)">
                                      <p:cBhvr>
                                        <p:cTn id="2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图片 8" descr="图片包含 人, 室内, 男人, 桌子&#10;&#10;已生成极高可信度的说明"/>
          <p:cNvPicPr>
            <a:picLocks noChangeAspect="1"/>
          </p:cNvPicPr>
          <p:nvPr/>
        </p:nvPicPr>
        <p:blipFill>
          <a:blip r:embed="rId1"/>
          <a:stretch>
            <a:fillRect/>
          </a:stretch>
        </p:blipFill>
        <p:spPr>
          <a:xfrm>
            <a:off x="625217" y="541064"/>
            <a:ext cx="5147403" cy="3435892"/>
          </a:xfrm>
          <a:prstGeom prst="rect">
            <a:avLst/>
          </a:prstGeom>
        </p:spPr>
      </p:pic>
      <p:cxnSp>
        <p:nvCxnSpPr>
          <p:cNvPr id="28" name="Straight Connector 27"/>
          <p:cNvCxnSpPr>
            <a:cxnSpLocks noGrp="1" noRot="1" noChangeAspect="1" noMove="1" noResize="1" noEditPoints="1" noAdjustHandles="1" noChangeArrowheads="1" noChangeShapeType="1"/>
          </p:cNvCxnSpPr>
          <p:nvPr/>
        </p:nvCxnSpPr>
        <p:spPr>
          <a:xfrm>
            <a:off x="6096000" y="1436050"/>
            <a:ext cx="0" cy="1645920"/>
          </a:xfrm>
          <a:prstGeom prst="line">
            <a:avLst/>
          </a:prstGeom>
          <a:ln w="19050">
            <a:solidFill>
              <a:srgbClr val="465359"/>
            </a:solidFill>
          </a:ln>
        </p:spPr>
        <p:style>
          <a:lnRef idx="1">
            <a:schemeClr val="accent1"/>
          </a:lnRef>
          <a:fillRef idx="0">
            <a:schemeClr val="accent1"/>
          </a:fillRef>
          <a:effectRef idx="0">
            <a:schemeClr val="accent1"/>
          </a:effectRef>
          <a:fontRef idx="minor">
            <a:schemeClr val="tx1"/>
          </a:fontRef>
        </p:style>
      </p:cxnSp>
      <p:pic>
        <p:nvPicPr>
          <p:cNvPr id="12" name="图片 11" descr="图片包含 人, 站, 服装, 对着&#10;&#10;已生成极高可信度的说明"/>
          <p:cNvPicPr>
            <a:picLocks noChangeAspect="1"/>
          </p:cNvPicPr>
          <p:nvPr/>
        </p:nvPicPr>
        <p:blipFill>
          <a:blip r:embed="rId2"/>
          <a:stretch>
            <a:fillRect/>
          </a:stretch>
        </p:blipFill>
        <p:spPr>
          <a:xfrm>
            <a:off x="6931257" y="590760"/>
            <a:ext cx="1339997" cy="3435892"/>
          </a:xfrm>
          <a:prstGeom prst="rect">
            <a:avLst/>
          </a:prstGeom>
        </p:spPr>
      </p:pic>
      <p:sp>
        <p:nvSpPr>
          <p:cNvPr id="30" name="Rectangle 29"/>
          <p:cNvSpPr>
            <a:spLocks noGrp="1" noRot="1" noChangeAspect="1" noMove="1" noResize="1" noEditPoints="1" noAdjustHandles="1" noChangeArrowheads="1" noChangeShapeType="1" noTextEdit="1"/>
          </p:cNvSpPr>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p:cNvSpPr>
            <a:spLocks noGrp="1" noRot="1" noChangeAspect="1" noMove="1" noResize="1" noEditPoints="1" noAdjustHandles="1" noChangeArrowheads="1" noChangeShapeType="1" noTextEdit="1"/>
          </p:cNvSpPr>
          <p:nvPr/>
        </p:nvSpPr>
        <p:spPr>
          <a:xfrm>
            <a:off x="447234" y="4359623"/>
            <a:ext cx="11303626" cy="20511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标题 1"/>
          <p:cNvSpPr>
            <a:spLocks noGrp="1"/>
          </p:cNvSpPr>
          <p:nvPr>
            <p:ph type="title"/>
          </p:nvPr>
        </p:nvSpPr>
        <p:spPr>
          <a:xfrm>
            <a:off x="679600" y="4596992"/>
            <a:ext cx="10032690" cy="1607013"/>
          </a:xfrm>
        </p:spPr>
        <p:txBody>
          <a:bodyPr vert="horz" lIns="91440" tIns="45720" rIns="91440" bIns="45720" rtlCol="0" anchor="ctr">
            <a:normAutofit/>
          </a:bodyPr>
          <a:lstStyle/>
          <a:p>
            <a:r>
              <a:rPr lang="en-US" altLang="zh-CN" sz="2400" b="0" kern="1200" cap="all">
                <a:solidFill>
                  <a:srgbClr val="FFFFFF"/>
                </a:solidFill>
                <a:latin typeface="+mj-lt"/>
                <a:ea typeface="+mj-ea"/>
                <a:cs typeface="+mj-cs"/>
              </a:rPr>
              <a:t>                               It is Role playing time!</a:t>
            </a:r>
            <a:endParaRPr lang="en-US" altLang="zh-CN" sz="2400" b="0" kern="1200" cap="all">
              <a:solidFill>
                <a:srgbClr val="FFFFFF"/>
              </a:solidFill>
              <a:latin typeface="+mj-lt"/>
              <a:ea typeface="+mj-ea"/>
              <a:cs typeface="+mj-cs"/>
            </a:endParaRPr>
          </a:p>
        </p:txBody>
      </p:sp>
      <p:sp>
        <p:nvSpPr>
          <p:cNvPr id="13" name="对话气泡: 圆角矩形 12"/>
          <p:cNvSpPr/>
          <p:nvPr/>
        </p:nvSpPr>
        <p:spPr>
          <a:xfrm>
            <a:off x="8705616" y="385120"/>
            <a:ext cx="2013183" cy="112888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600"/>
              </a:spcAft>
            </a:pPr>
            <a:r>
              <a:rPr lang="en-US" altLang="zh-CN" dirty="0">
                <a:ea typeface="+mn-lt"/>
                <a:cs typeface="+mn-lt"/>
              </a:rPr>
              <a:t>How</a:t>
            </a:r>
            <a:r>
              <a:rPr lang="zh-CN" altLang="en-US" dirty="0">
                <a:ea typeface="+mn-lt"/>
                <a:cs typeface="+mn-lt"/>
              </a:rPr>
              <a:t> </a:t>
            </a:r>
            <a:r>
              <a:rPr lang="en-US" altLang="zh-CN" dirty="0">
                <a:ea typeface="+mn-lt"/>
                <a:cs typeface="+mn-lt"/>
              </a:rPr>
              <a:t>can</a:t>
            </a:r>
            <a:r>
              <a:rPr lang="zh-CN" altLang="en-US" dirty="0">
                <a:ea typeface="+mn-lt"/>
                <a:cs typeface="+mn-lt"/>
              </a:rPr>
              <a:t> </a:t>
            </a:r>
            <a:r>
              <a:rPr lang="en-US" altLang="zh-CN" dirty="0">
                <a:ea typeface="+mn-lt"/>
                <a:cs typeface="+mn-lt"/>
              </a:rPr>
              <a:t>I</a:t>
            </a:r>
            <a:r>
              <a:rPr lang="zh-CN" altLang="en-US" dirty="0">
                <a:ea typeface="+mn-lt"/>
                <a:cs typeface="+mn-lt"/>
              </a:rPr>
              <a:t> </a:t>
            </a:r>
            <a:r>
              <a:rPr lang="en-US" altLang="zh-CN" dirty="0">
                <a:ea typeface="+mn-lt"/>
                <a:cs typeface="+mn-lt"/>
              </a:rPr>
              <a:t>communicate with others?</a:t>
            </a:r>
            <a:endParaRPr lang="en-US" altLang="zh-CN" dirty="0">
              <a:ea typeface="华文中宋"/>
            </a:endParaRPr>
          </a:p>
          <a:p>
            <a:pPr algn="ctr">
              <a:spcAft>
                <a:spcPts val="600"/>
              </a:spcAft>
            </a:pPr>
            <a:endParaRPr lang="zh-CN" altLang="en-US">
              <a:ea typeface="华文中宋"/>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2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图片 4" descr="图片包含 人, 女人, 年轻, 看着&#10;&#10;已生成极高可信度的说明"/>
          <p:cNvPicPr>
            <a:picLocks noChangeAspect="1"/>
          </p:cNvPicPr>
          <p:nvPr/>
        </p:nvPicPr>
        <p:blipFill rotWithShape="1">
          <a:blip r:embed="rId1"/>
          <a:srcRect l="12629" r="4281" b="-1"/>
          <a:stretch>
            <a:fillRect/>
          </a:stretch>
        </p:blipFill>
        <p:spPr>
          <a:xfrm>
            <a:off x="-1" y="10"/>
            <a:ext cx="8379802" cy="6857990"/>
          </a:xfrm>
          <a:prstGeom prst="rect">
            <a:avLst/>
          </a:prstGeom>
        </p:spPr>
      </p:pic>
      <p:sp>
        <p:nvSpPr>
          <p:cNvPr id="20" name="Rectangle 23"/>
          <p:cNvSpPr>
            <a:spLocks noGrp="1" noRot="1" noChangeAspect="1" noMove="1" noResize="1" noEditPoints="1" noAdjustHandles="1" noChangeArrowheads="1" noChangeShapeType="1" noTextEdit="1"/>
          </p:cNvSpPr>
          <p:nvPr/>
        </p:nvSpPr>
        <p:spPr>
          <a:xfrm>
            <a:off x="438068" y="457200"/>
            <a:ext cx="750722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p:cNvSpPr>
            <a:spLocks noGrp="1" noRot="1" noChangeAspect="1" noMove="1" noResize="1" noEditPoints="1" noAdjustHandles="1" noChangeArrowheads="1" noChangeShapeType="1" noTextEdit="1"/>
          </p:cNvSpPr>
          <p:nvPr/>
        </p:nvSpPr>
        <p:spPr>
          <a:xfrm>
            <a:off x="438067" y="618067"/>
            <a:ext cx="7503665" cy="577426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标题 1"/>
          <p:cNvSpPr>
            <a:spLocks noGrp="1"/>
          </p:cNvSpPr>
          <p:nvPr>
            <p:ph type="title"/>
          </p:nvPr>
        </p:nvSpPr>
        <p:spPr>
          <a:xfrm>
            <a:off x="1762070" y="1187639"/>
            <a:ext cx="4840989" cy="1247938"/>
          </a:xfrm>
        </p:spPr>
        <p:txBody>
          <a:bodyPr anchor="ctr">
            <a:normAutofit/>
          </a:bodyPr>
          <a:lstStyle/>
          <a:p>
            <a:r>
              <a:rPr lang="zh-CN">
                <a:solidFill>
                  <a:srgbClr val="FFFFFF"/>
                </a:solidFill>
                <a:ea typeface="+mj-lt"/>
                <a:cs typeface="+mj-lt"/>
              </a:rPr>
              <a:t>     Let's talk about your favorite one</a:t>
            </a:r>
            <a:r>
              <a:rPr lang="zh-CN" altLang="en-US">
                <a:solidFill>
                  <a:srgbClr val="FFFFFF"/>
                </a:solidFill>
                <a:ea typeface="+mj-lt"/>
                <a:cs typeface="+mj-lt"/>
              </a:rPr>
              <a:t>！</a:t>
            </a:r>
            <a:endParaRPr lang="zh-CN">
              <a:solidFill>
                <a:srgbClr val="FFFFFF"/>
              </a:solidFill>
            </a:endParaRPr>
          </a:p>
        </p:txBody>
      </p:sp>
      <p:sp>
        <p:nvSpPr>
          <p:cNvPr id="9" name="Content Placeholder 8"/>
          <p:cNvSpPr>
            <a:spLocks noGrp="1"/>
          </p:cNvSpPr>
          <p:nvPr>
            <p:ph idx="1"/>
          </p:nvPr>
        </p:nvSpPr>
        <p:spPr>
          <a:xfrm>
            <a:off x="764883" y="2438400"/>
            <a:ext cx="6855115" cy="3495742"/>
          </a:xfrm>
        </p:spPr>
        <p:txBody>
          <a:bodyPr>
            <a:normAutofit fontScale="92500" lnSpcReduction="10000"/>
          </a:bodyPr>
          <a:lstStyle/>
          <a:p>
            <a:pPr marL="305435" indent="-305435">
              <a:buClr>
                <a:srgbClr val="CB5945"/>
              </a:buClr>
            </a:pPr>
            <a:endParaRPr lang="en-US" dirty="0">
              <a:ea typeface="+mn-lt"/>
              <a:cs typeface="+mn-lt"/>
            </a:endParaRPr>
          </a:p>
          <a:p>
            <a:pPr marL="0" indent="0">
              <a:buClr>
                <a:srgbClr val="CB5945"/>
              </a:buClr>
              <a:buNone/>
            </a:pPr>
            <a:r>
              <a:rPr lang="en-US" sz="2400" dirty="0">
                <a:ea typeface="+mn-lt"/>
                <a:cs typeface="+mn-lt"/>
              </a:rPr>
              <a:t>*How do you think good communication skills and extensive experience in social networking can help leaders improve their skills?</a:t>
            </a:r>
            <a:endParaRPr lang="en-US" sz="2400" dirty="0"/>
          </a:p>
          <a:p>
            <a:pPr marL="305435" indent="-305435">
              <a:buClr>
                <a:srgbClr val="CB5945"/>
              </a:buClr>
              <a:buNone/>
            </a:pPr>
            <a:r>
              <a:rPr lang="en-US" sz="2400" dirty="0">
                <a:ea typeface="+mn-lt"/>
                <a:cs typeface="+mn-lt"/>
              </a:rPr>
              <a:t>*Improve productivity?</a:t>
            </a:r>
            <a:endParaRPr lang="en-US" dirty="0"/>
          </a:p>
          <a:p>
            <a:pPr marL="305435" indent="-305435">
              <a:buClr>
                <a:srgbClr val="CB5945"/>
              </a:buClr>
              <a:buNone/>
            </a:pPr>
            <a:r>
              <a:rPr lang="en-US" sz="2400" dirty="0">
                <a:ea typeface="+mn-lt"/>
                <a:cs typeface="+mn-lt"/>
              </a:rPr>
              <a:t>*Improve employee satisfaction?</a:t>
            </a:r>
            <a:endParaRPr lang="en-US" dirty="0"/>
          </a:p>
          <a:p>
            <a:pPr marL="305435" indent="-305435">
              <a:buClr>
                <a:srgbClr val="CB5945"/>
              </a:buClr>
              <a:buNone/>
            </a:pPr>
            <a:r>
              <a:rPr lang="en-US" sz="2400" dirty="0">
                <a:ea typeface="+mn-lt"/>
                <a:cs typeface="+mn-lt"/>
              </a:rPr>
              <a:t>*Break the boundaries of leadership?</a:t>
            </a:r>
            <a:endParaRPr lang="en-US" dirty="0"/>
          </a:p>
          <a:p>
            <a:pPr marL="0" indent="0">
              <a:buClr>
                <a:srgbClr val="CB5945"/>
              </a:buClr>
              <a:buNone/>
            </a:pPr>
            <a:r>
              <a:rPr lang="en-US" sz="2400" dirty="0">
                <a:ea typeface="+mn-lt"/>
                <a:cs typeface="+mn-lt"/>
              </a:rPr>
              <a:t>*What else？</a:t>
            </a:r>
            <a:endParaRPr lang="en-US" dirty="0"/>
          </a:p>
          <a:p>
            <a:pPr marL="305435" indent="-305435">
              <a:buClr>
                <a:srgbClr val="CB5945"/>
              </a:buClr>
            </a:pPr>
            <a:endParaRPr lang="en-US" dirty="0">
              <a:solidFill>
                <a:srgbClr val="FFFFFF"/>
              </a:solidFill>
            </a:endParaRPr>
          </a:p>
        </p:txBody>
      </p:sp>
      <p:pic>
        <p:nvPicPr>
          <p:cNvPr id="3" name="图片 3" descr="图片包含 游戏机&#10;&#10;已生成极高可信度的说明"/>
          <p:cNvPicPr>
            <a:picLocks noChangeAspect="1"/>
          </p:cNvPicPr>
          <p:nvPr/>
        </p:nvPicPr>
        <p:blipFill rotWithShape="1">
          <a:blip r:embed="rId2"/>
          <a:srcRect l="24176" r="1422" b="2"/>
          <a:stretch>
            <a:fillRect/>
          </a:stretch>
        </p:blipFill>
        <p:spPr>
          <a:xfrm>
            <a:off x="8379798" y="-920"/>
            <a:ext cx="3822192" cy="3429000"/>
          </a:xfrm>
          <a:prstGeom prst="rect">
            <a:avLst/>
          </a:prstGeom>
        </p:spPr>
      </p:pic>
      <p:pic>
        <p:nvPicPr>
          <p:cNvPr id="5" name="图片 5" descr="图片包含 游戏机, 食物, 红色&#10;&#10;已生成极高可信度的说明"/>
          <p:cNvPicPr>
            <a:picLocks noChangeAspect="1"/>
          </p:cNvPicPr>
          <p:nvPr/>
        </p:nvPicPr>
        <p:blipFill rotWithShape="1">
          <a:blip r:embed="rId3"/>
          <a:srcRect l="18421" r="7806" b="3"/>
          <a:stretch>
            <a:fillRect/>
          </a:stretch>
        </p:blipFill>
        <p:spPr>
          <a:xfrm>
            <a:off x="8373533" y="3429000"/>
            <a:ext cx="3818469" cy="3429000"/>
          </a:xfrm>
          <a:prstGeom prst="rect">
            <a:avLst/>
          </a:prstGeom>
        </p:spPr>
      </p:pic>
      <p:sp>
        <p:nvSpPr>
          <p:cNvPr id="23" name="Rectangle 27"/>
          <p:cNvSpPr>
            <a:spLocks noGrp="1" noRot="1" noChangeAspect="1" noMove="1" noResize="1" noEditPoints="1" noAdjustHandles="1" noChangeArrowheads="1" noChangeShapeType="1" noTextEdit="1"/>
          </p:cNvSpPr>
          <p:nvPr/>
        </p:nvSpPr>
        <p:spPr>
          <a:xfrm>
            <a:off x="8335120"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p:cNvSpPr>
            <a:spLocks noGrp="1" noRot="1" noChangeAspect="1" noMove="1" noResize="1" noEditPoints="1" noAdjustHandles="1" noChangeArrowheads="1" noChangeShapeType="1" noTextEdit="1"/>
          </p:cNvSpPr>
          <p:nvPr/>
        </p:nvSpPr>
        <p:spPr>
          <a:xfrm rot="16200000">
            <a:off x="10235184" y="1517904"/>
            <a:ext cx="91440" cy="3822192"/>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strips(downLef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图片 5" descr="卡通画&#10;&#10;已生成高可信度的说明"/>
          <p:cNvPicPr>
            <a:picLocks noChangeAspect="1"/>
          </p:cNvPicPr>
          <p:nvPr/>
        </p:nvPicPr>
        <p:blipFill>
          <a:blip r:embed="rId1"/>
          <a:stretch>
            <a:fillRect/>
          </a:stretch>
        </p:blipFill>
        <p:spPr>
          <a:xfrm>
            <a:off x="441139" y="759531"/>
            <a:ext cx="5331481" cy="2998958"/>
          </a:xfrm>
          <a:prstGeom prst="rect">
            <a:avLst/>
          </a:prstGeom>
        </p:spPr>
      </p:pic>
      <p:cxnSp>
        <p:nvCxnSpPr>
          <p:cNvPr id="35" name="Straight Connector 34"/>
          <p:cNvCxnSpPr>
            <a:cxnSpLocks noGrp="1" noRot="1" noChangeAspect="1" noMove="1" noResize="1" noEditPoints="1" noAdjustHandles="1" noChangeArrowheads="1" noChangeShapeType="1"/>
          </p:cNvCxnSpPr>
          <p:nvPr/>
        </p:nvCxnSpPr>
        <p:spPr>
          <a:xfrm>
            <a:off x="6096000" y="1436050"/>
            <a:ext cx="0" cy="1645920"/>
          </a:xfrm>
          <a:prstGeom prst="line">
            <a:avLst/>
          </a:prstGeom>
          <a:ln w="19050">
            <a:solidFill>
              <a:srgbClr val="465359"/>
            </a:solidFill>
          </a:ln>
        </p:spPr>
        <p:style>
          <a:lnRef idx="1">
            <a:schemeClr val="accent1"/>
          </a:lnRef>
          <a:fillRef idx="0">
            <a:schemeClr val="accent1"/>
          </a:fillRef>
          <a:effectRef idx="0">
            <a:schemeClr val="accent1"/>
          </a:effectRef>
          <a:fontRef idx="minor">
            <a:schemeClr val="tx1"/>
          </a:fontRef>
        </p:style>
      </p:cxnSp>
      <p:pic>
        <p:nvPicPr>
          <p:cNvPr id="4" name="图片 4" descr="图片包含 游戏机, 标志, 冰箱&#10;&#10;已生成极高可信度的说明"/>
          <p:cNvPicPr>
            <a:picLocks noChangeAspect="1"/>
          </p:cNvPicPr>
          <p:nvPr/>
        </p:nvPicPr>
        <p:blipFill>
          <a:blip r:embed="rId2"/>
          <a:stretch>
            <a:fillRect/>
          </a:stretch>
        </p:blipFill>
        <p:spPr>
          <a:xfrm>
            <a:off x="6417735" y="572930"/>
            <a:ext cx="5331478" cy="3372159"/>
          </a:xfrm>
          <a:prstGeom prst="rect">
            <a:avLst/>
          </a:prstGeom>
        </p:spPr>
      </p:pic>
      <p:sp>
        <p:nvSpPr>
          <p:cNvPr id="37" name="Rectangle 36"/>
          <p:cNvSpPr>
            <a:spLocks noGrp="1" noRot="1" noChangeAspect="1" noMove="1" noResize="1" noEditPoints="1" noAdjustHandles="1" noChangeArrowheads="1" noChangeShapeType="1" noTextEdit="1"/>
          </p:cNvSpPr>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p:cNvSpPr>
            <a:spLocks noGrp="1" noRot="1" noChangeAspect="1" noMove="1" noResize="1" noEditPoints="1" noAdjustHandles="1" noChangeArrowheads="1" noChangeShapeType="1" noTextEdit="1"/>
          </p:cNvSpPr>
          <p:nvPr/>
        </p:nvSpPr>
        <p:spPr>
          <a:xfrm>
            <a:off x="447234" y="4359623"/>
            <a:ext cx="11303626" cy="20511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7" name="标题 6"/>
          <p:cNvSpPr>
            <a:spLocks noGrp="1"/>
          </p:cNvSpPr>
          <p:nvPr>
            <p:ph type="title"/>
          </p:nvPr>
        </p:nvSpPr>
        <p:spPr>
          <a:xfrm>
            <a:off x="679600" y="4596992"/>
            <a:ext cx="3353432" cy="1607013"/>
          </a:xfrm>
        </p:spPr>
        <p:txBody>
          <a:bodyPr vert="horz" lIns="91440" tIns="45720" rIns="91440" bIns="45720" rtlCol="0" anchor="ctr">
            <a:normAutofit/>
          </a:bodyPr>
          <a:lstStyle/>
          <a:p>
            <a:r>
              <a:rPr lang="en-US" altLang="zh-CN">
                <a:solidFill>
                  <a:srgbClr val="FFFFFF"/>
                </a:solidFill>
              </a:rPr>
              <a:t>Are you ready for game time ?</a:t>
            </a:r>
            <a:endParaRPr lang="en-US" altLang="zh-CN">
              <a:solidFill>
                <a:srgbClr val="FFFFFF"/>
              </a:solidFill>
            </a:endParaRPr>
          </a:p>
        </p:txBody>
      </p:sp>
      <p:sp>
        <p:nvSpPr>
          <p:cNvPr id="3" name="内容占位符 2"/>
          <p:cNvSpPr>
            <a:spLocks noGrp="1"/>
          </p:cNvSpPr>
          <p:nvPr>
            <p:ph idx="1"/>
          </p:nvPr>
        </p:nvSpPr>
        <p:spPr>
          <a:xfrm>
            <a:off x="6529705" y="4596765"/>
            <a:ext cx="4982845" cy="1607185"/>
          </a:xfrm>
        </p:spPr>
        <p:txBody>
          <a:bodyPr vert="horz" lIns="91440" tIns="45720" rIns="91440" bIns="45720" rtlCol="0">
            <a:normAutofit/>
          </a:bodyPr>
          <a:lstStyle/>
          <a:p>
            <a:pPr marL="0" indent="0">
              <a:buNone/>
            </a:pPr>
            <a:r>
              <a:rPr lang="en-US" altLang="zh-CN" cap="all" dirty="0">
                <a:solidFill>
                  <a:schemeClr val="bg1"/>
                </a:solidFill>
                <a:ea typeface="华文中宋"/>
              </a:rPr>
              <a:t> </a:t>
            </a:r>
            <a:r>
              <a:rPr lang="en-US" altLang="zh-CN" cap="all" dirty="0">
                <a:solidFill>
                  <a:srgbClr val="FFFFFF"/>
                </a:solidFill>
                <a:ea typeface="华文中宋"/>
              </a:rPr>
              <a:t>                      </a:t>
            </a:r>
            <a:r>
              <a:rPr lang="en-US" altLang="zh-CN" cap="all" dirty="0">
                <a:solidFill>
                  <a:srgbClr val="FFFFFF"/>
                </a:solidFill>
                <a:latin typeface="Franklin Gothic Book"/>
                <a:ea typeface="华文中宋"/>
                <a:cs typeface="Aldhabi"/>
              </a:rPr>
              <a:t>  </a:t>
            </a:r>
            <a:r>
              <a:rPr lang="en-US" altLang="zh-CN" sz="2800" cap="all" dirty="0">
                <a:solidFill>
                  <a:srgbClr val="FFFFFF"/>
                </a:solidFill>
                <a:latin typeface="Biome"/>
                <a:ea typeface="华文中宋"/>
                <a:cs typeface="Aldhabi"/>
              </a:rPr>
              <a:t>                  username: 1903887</a:t>
            </a:r>
            <a:endParaRPr lang="en-US" altLang="zh-CN" sz="2800" cap="all" dirty="0">
              <a:solidFill>
                <a:srgbClr val="FFFFFF"/>
              </a:solidFill>
              <a:latin typeface="Biome"/>
              <a:ea typeface="华文中宋"/>
              <a:cs typeface="Aldhab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anim calcmode="lin" valueType="num">
                                      <p:cBhvr>
                                        <p:cTn id="16" dur="1000" fill="hold"/>
                                        <p:tgtEl>
                                          <p:spTgt spid="4"/>
                                        </p:tgtEl>
                                        <p:attrNameLst>
                                          <p:attrName>ppt_x</p:attrName>
                                        </p:attrNameLst>
                                      </p:cBhvr>
                                      <p:tavLst>
                                        <p:tav tm="0">
                                          <p:val>
                                            <p:strVal val="#ppt_x"/>
                                          </p:val>
                                        </p:tav>
                                        <p:tav tm="100000">
                                          <p:val>
                                            <p:strVal val="#ppt_x"/>
                                          </p:val>
                                        </p:tav>
                                      </p:tavLst>
                                    </p:anim>
                                    <p:anim calcmode="lin" valueType="num">
                                      <p:cBhvr>
                                        <p:cTn id="17" dur="900" decel="100000" fill="hold"/>
                                        <p:tgtEl>
                                          <p:spTgt spid="4"/>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3"/>
          <p:cNvSpPr>
            <a:spLocks noGrp="1" noRot="1" noChangeAspect="1" noMove="1" noResize="1" noEditPoints="1" noAdjustHandles="1" noChangeArrowheads="1" noChangeShapeType="1" noTextEdit="1"/>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5"/>
          <p:cNvSpPr>
            <a:spLocks noGrp="1" noRot="1" noChangeAspect="1" noMove="1" noResize="1" noEditPoints="1" noAdjustHandles="1" noChangeArrowheads="1" noChangeShapeType="1" noTextEdit="1"/>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7"/>
          <p:cNvSpPr>
            <a:spLocks noGrp="1" noRot="1" noChangeAspect="1" noMove="1" noResize="1" noEditPoints="1" noAdjustHandles="1" noChangeArrowheads="1" noChangeShapeType="1" noTextEdit="1"/>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9"/>
          <p:cNvSpPr>
            <a:spLocks noGrp="1" noRot="1" noChangeAspect="1" noMove="1" noResize="1" noEditPoints="1" noAdjustHandles="1" noChangeArrowheads="1" noChangeShapeType="1" noTextEdit="1"/>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91"/>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图形 5" descr="拍手"/>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500628" y="541064"/>
            <a:ext cx="3435892" cy="3435892"/>
          </a:xfrm>
          <a:prstGeom prst="rect">
            <a:avLst/>
          </a:prstGeom>
        </p:spPr>
      </p:pic>
      <p:cxnSp>
        <p:nvCxnSpPr>
          <p:cNvPr id="89" name="Straight Connector 93"/>
          <p:cNvCxnSpPr>
            <a:cxnSpLocks noGrp="1" noRot="1" noChangeAspect="1" noMove="1" noResize="1" noEditPoints="1" noAdjustHandles="1" noChangeArrowheads="1" noChangeShapeType="1"/>
          </p:cNvCxnSpPr>
          <p:nvPr/>
        </p:nvCxnSpPr>
        <p:spPr>
          <a:xfrm>
            <a:off x="4156876" y="1436050"/>
            <a:ext cx="0" cy="164592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图片 7" descr="卡通人物&#10;&#10;已生成高可信度的说明"/>
          <p:cNvPicPr>
            <a:picLocks noChangeAspect="1"/>
          </p:cNvPicPr>
          <p:nvPr/>
        </p:nvPicPr>
        <p:blipFill>
          <a:blip r:embed="rId3"/>
          <a:stretch>
            <a:fillRect/>
          </a:stretch>
        </p:blipFill>
        <p:spPr>
          <a:xfrm>
            <a:off x="8253832" y="541064"/>
            <a:ext cx="3435892" cy="3435892"/>
          </a:xfrm>
          <a:prstGeom prst="rect">
            <a:avLst/>
          </a:prstGeom>
        </p:spPr>
      </p:pic>
      <p:sp>
        <p:nvSpPr>
          <p:cNvPr id="91" name="Rectangle 95"/>
          <p:cNvSpPr>
            <a:spLocks noGrp="1" noRot="1" noChangeAspect="1" noMove="1" noResize="1" noEditPoints="1" noAdjustHandles="1" noChangeArrowheads="1" noChangeShapeType="1" noTextEdit="1"/>
          </p:cNvSpPr>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97"/>
          <p:cNvSpPr>
            <a:spLocks noGrp="1" noRot="1" noChangeAspect="1" noMove="1" noResize="1" noEditPoints="1" noAdjustHandles="1" noChangeArrowheads="1" noChangeShapeType="1" noTextEdit="1"/>
          </p:cNvSpPr>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标题 1"/>
          <p:cNvSpPr>
            <a:spLocks noGrp="1"/>
          </p:cNvSpPr>
          <p:nvPr>
            <p:ph type="title"/>
          </p:nvPr>
        </p:nvSpPr>
        <p:spPr>
          <a:xfrm>
            <a:off x="609599" y="4572000"/>
            <a:ext cx="10965141" cy="895244"/>
          </a:xfrm>
        </p:spPr>
        <p:txBody>
          <a:bodyPr vert="horz" lIns="91440" tIns="45720" rIns="91440" bIns="45720" rtlCol="0" anchor="b">
            <a:normAutofit/>
          </a:bodyPr>
          <a:lstStyle/>
          <a:p>
            <a:r>
              <a:rPr lang="en-US" altLang="zh-CN" sz="4000">
                <a:solidFill>
                  <a:schemeClr val="tx1"/>
                </a:solidFill>
              </a:rPr>
              <a:t>Thank you for listening!</a:t>
            </a:r>
            <a:endParaRPr lang="en-US" altLang="zh-CN" sz="4000">
              <a:solidFill>
                <a:schemeClr val="tx1"/>
              </a:solidFill>
            </a:endParaRPr>
          </a:p>
        </p:txBody>
      </p:sp>
      <p:pic>
        <p:nvPicPr>
          <p:cNvPr id="6" name="图形 6" descr="剪贴板徽章"/>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377230" y="541064"/>
            <a:ext cx="3435892" cy="3435892"/>
          </a:xfrm>
          <a:prstGeom prst="rect">
            <a:avLst/>
          </a:prstGeom>
        </p:spPr>
      </p:pic>
      <p:cxnSp>
        <p:nvCxnSpPr>
          <p:cNvPr id="95" name="Straight Connector 99"/>
          <p:cNvCxnSpPr>
            <a:cxnSpLocks noGrp="1" noRot="1" noChangeAspect="1" noMove="1" noResize="1" noEditPoints="1" noAdjustHandles="1" noChangeArrowheads="1" noChangeShapeType="1"/>
          </p:cNvCxnSpPr>
          <p:nvPr/>
        </p:nvCxnSpPr>
        <p:spPr>
          <a:xfrm>
            <a:off x="8033477" y="1436050"/>
            <a:ext cx="0" cy="164592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AnalogousFromRegularSeedRightStep">
      <a:dk1>
        <a:srgbClr val="000000"/>
      </a:dk1>
      <a:lt1>
        <a:srgbClr val="FFFFFF"/>
      </a:lt1>
      <a:dk2>
        <a:srgbClr val="412435"/>
      </a:dk2>
      <a:lt2>
        <a:srgbClr val="E2E7E8"/>
      </a:lt2>
      <a:accent1>
        <a:srgbClr val="CB5945"/>
      </a:accent1>
      <a:accent2>
        <a:srgbClr val="B97F33"/>
      </a:accent2>
      <a:accent3>
        <a:srgbClr val="AAA839"/>
      </a:accent3>
      <a:accent4>
        <a:srgbClr val="7EB231"/>
      </a:accent4>
      <a:accent5>
        <a:srgbClr val="54B63E"/>
      </a:accent5>
      <a:accent6>
        <a:srgbClr val="33B952"/>
      </a:accent6>
      <a:hlink>
        <a:srgbClr val="348E9E"/>
      </a:hlink>
      <a:folHlink>
        <a:srgbClr val="7F7F7F"/>
      </a:folHlink>
    </a:clrScheme>
    <a:fontScheme name="Dividend">
      <a:majorFont>
        <a:latin typeface="Century Schoolbook"/>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1631</Words>
  <Application>WPS 演示</Application>
  <PresentationFormat>宽屏</PresentationFormat>
  <Paragraphs>72</Paragraphs>
  <Slides>10</Slides>
  <Notes>10</Notes>
  <HiddenSlides>0</HiddenSlides>
  <MMClips>0</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10</vt:i4>
      </vt:variant>
    </vt:vector>
  </HeadingPairs>
  <TitlesOfParts>
    <vt:vector size="29" baseType="lpstr">
      <vt:lpstr>Arial</vt:lpstr>
      <vt:lpstr>宋体</vt:lpstr>
      <vt:lpstr>Wingdings</vt:lpstr>
      <vt:lpstr>Wingdings 2</vt:lpstr>
      <vt:lpstr>Wingdings</vt:lpstr>
      <vt:lpstr>Abadi</vt:lpstr>
      <vt:lpstr>华文中宋</vt:lpstr>
      <vt:lpstr>Calibri</vt:lpstr>
      <vt:lpstr>等线</vt:lpstr>
      <vt:lpstr>华文中宋</vt:lpstr>
      <vt:lpstr>Segoe Print</vt:lpstr>
      <vt:lpstr>Franklin Gothic Book</vt:lpstr>
      <vt:lpstr>Aldhabi</vt:lpstr>
      <vt:lpstr>Biome</vt:lpstr>
      <vt:lpstr>Century Schoolbook</vt:lpstr>
      <vt:lpstr>微软雅黑</vt:lpstr>
      <vt:lpstr>Arial Unicode MS</vt:lpstr>
      <vt:lpstr>Franklin Gothic Book</vt:lpstr>
      <vt:lpstr>DividendVTI</vt:lpstr>
      <vt:lpstr>Communication &amp; Network </vt:lpstr>
      <vt:lpstr>What can you get from it</vt:lpstr>
      <vt:lpstr>Lesson plan</vt:lpstr>
      <vt:lpstr>PowerPoint 演示文稿</vt:lpstr>
      <vt:lpstr>                     Brainstorming  time  !                10 minutes</vt:lpstr>
      <vt:lpstr>                                      Let's watch videos !</vt:lpstr>
      <vt:lpstr>                               It is Role playing time!</vt:lpstr>
      <vt:lpstr>     Let's talk about your favorite one！</vt:lpstr>
      <vt:lpstr>Are you ready for game time ?</vt:lpstr>
      <vt:lpstr>Thank you for listening!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鱼丸</cp:lastModifiedBy>
  <cp:revision>700</cp:revision>
  <dcterms:created xsi:type="dcterms:W3CDTF">2020-05-14T02:08:00Z</dcterms:created>
  <dcterms:modified xsi:type="dcterms:W3CDTF">2020-05-22T07:31:56Z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