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sldIdLst>
    <p:sldId id="256" r:id="rId2"/>
    <p:sldId id="257" r:id="rId3"/>
    <p:sldId id="258" r:id="rId4"/>
  </p:sldIdLst>
  <p:sldSz cx="6858000" cy="133207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AC63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30" d="100"/>
          <a:sy n="30" d="100"/>
        </p:scale>
        <p:origin x="2556"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ctrTitle"/>
          </p:nvPr>
        </p:nvSpPr>
        <p:spPr>
          <a:xfrm>
            <a:off x="984944" y="2526597"/>
            <a:ext cx="4888112" cy="4873798"/>
          </a:xfrm>
        </p:spPr>
        <p:txBody>
          <a:bodyPr anchor="b">
            <a:normAutofit/>
          </a:bodyPr>
          <a:lstStyle>
            <a:lvl1pPr algn="ctr">
              <a:defRPr sz="3600"/>
            </a:lvl1pPr>
          </a:lstStyle>
          <a:p>
            <a:r>
              <a:rPr lang="en-US"/>
              <a:t>Click to edit Master title style</a:t>
            </a:r>
            <a:endParaRPr lang="en-US" dirty="0"/>
          </a:p>
        </p:txBody>
      </p:sp>
      <p:sp>
        <p:nvSpPr>
          <p:cNvPr id="3" name="Subtitle 2"/>
          <p:cNvSpPr>
            <a:spLocks noGrp="1"/>
          </p:cNvSpPr>
          <p:nvPr>
            <p:ph type="subTitle" idx="1"/>
          </p:nvPr>
        </p:nvSpPr>
        <p:spPr>
          <a:xfrm>
            <a:off x="984944" y="7548407"/>
            <a:ext cx="4888112" cy="2664141"/>
          </a:xfrm>
        </p:spPr>
        <p:txBody>
          <a:bodyPr>
            <a:normAutofit/>
          </a:bodyPr>
          <a:lstStyle>
            <a:lvl1pPr marL="0" indent="0" algn="ctr">
              <a:buNone/>
              <a:defRPr sz="1650">
                <a:solidFill>
                  <a:schemeClr val="bg1">
                    <a:lumMod val="5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D0BF3B-5E23-4799-A03A-1E5729FDC532}"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4115992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3997" y="4597750"/>
            <a:ext cx="5829653" cy="6650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0BF3B-5E23-4799-A03A-1E5729FDC532}"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134415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a:xfrm>
            <a:off x="513998" y="1609372"/>
            <a:ext cx="5822861" cy="5315891"/>
          </a:xfrm>
        </p:spPr>
        <p:txBody>
          <a:bodyPr anchor="b">
            <a:normAutofit/>
          </a:bodyPr>
          <a:lstStyle>
            <a:lvl1pPr>
              <a:defRPr sz="3000"/>
            </a:lvl1pPr>
          </a:lstStyle>
          <a:p>
            <a:r>
              <a:rPr lang="en-US"/>
              <a:t>Click to edit Master title style</a:t>
            </a:r>
            <a:endParaRPr lang="en-US" dirty="0"/>
          </a:p>
        </p:txBody>
      </p:sp>
      <p:sp>
        <p:nvSpPr>
          <p:cNvPr id="3" name="Text Placeholder 2"/>
          <p:cNvSpPr>
            <a:spLocks noGrp="1"/>
          </p:cNvSpPr>
          <p:nvPr>
            <p:ph type="body" idx="1"/>
          </p:nvPr>
        </p:nvSpPr>
        <p:spPr>
          <a:xfrm>
            <a:off x="513998" y="7104105"/>
            <a:ext cx="5822861" cy="2657506"/>
          </a:xfrm>
        </p:spPr>
        <p:txBody>
          <a:bodyPr>
            <a:normAutofit/>
          </a:bodyPr>
          <a:lstStyle>
            <a:lvl1pPr marL="0" indent="0" algn="ctr">
              <a:buNone/>
              <a:defRPr sz="1500">
                <a:solidFill>
                  <a:schemeClr val="bg1">
                    <a:lumMod val="50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D0BF3B-5E23-4799-A03A-1E5729FDC532}"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1493222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14" name="Title 1"/>
          <p:cNvSpPr>
            <a:spLocks noGrp="1"/>
          </p:cNvSpPr>
          <p:nvPr>
            <p:ph type="title"/>
          </p:nvPr>
        </p:nvSpPr>
        <p:spPr>
          <a:xfrm>
            <a:off x="513999" y="1201386"/>
            <a:ext cx="5830004" cy="3100352"/>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3997" y="4597750"/>
            <a:ext cx="2872140" cy="6650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3471862" y="4597750"/>
            <a:ext cx="2871788" cy="6650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D0BF3B-5E23-4799-A03A-1E5729FDC532}"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587487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14" name="Title 1"/>
          <p:cNvSpPr>
            <a:spLocks noGrp="1"/>
          </p:cNvSpPr>
          <p:nvPr>
            <p:ph type="title"/>
          </p:nvPr>
        </p:nvSpPr>
        <p:spPr>
          <a:xfrm>
            <a:off x="513999" y="1201386"/>
            <a:ext cx="5830004" cy="3100352"/>
          </a:xfrm>
        </p:spPr>
        <p:txBody>
          <a:bodyPr/>
          <a:lstStyle/>
          <a:p>
            <a:r>
              <a:rPr lang="en-US"/>
              <a:t>Click to edit Master title style</a:t>
            </a:r>
            <a:endParaRPr lang="en-US" dirty="0"/>
          </a:p>
        </p:txBody>
      </p:sp>
      <p:sp>
        <p:nvSpPr>
          <p:cNvPr id="3" name="Text Placeholder 2"/>
          <p:cNvSpPr>
            <a:spLocks noGrp="1"/>
          </p:cNvSpPr>
          <p:nvPr>
            <p:ph type="body" idx="1"/>
          </p:nvPr>
        </p:nvSpPr>
        <p:spPr>
          <a:xfrm>
            <a:off x="644809" y="4605373"/>
            <a:ext cx="2741330" cy="1320794"/>
          </a:xfrm>
        </p:spPr>
        <p:txBody>
          <a:bodyPr anchor="b">
            <a:noAutofit/>
          </a:bodyPr>
          <a:lstStyle>
            <a:lvl1pPr marL="0" indent="0">
              <a:lnSpc>
                <a:spcPct val="7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Content Placeholder 3"/>
          <p:cNvSpPr>
            <a:spLocks noGrp="1"/>
          </p:cNvSpPr>
          <p:nvPr>
            <p:ph sz="quarter" idx="13"/>
          </p:nvPr>
        </p:nvSpPr>
        <p:spPr>
          <a:xfrm>
            <a:off x="513998" y="5926170"/>
            <a:ext cx="2872140" cy="5322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597988" y="4605373"/>
            <a:ext cx="2746015" cy="1320794"/>
          </a:xfrm>
        </p:spPr>
        <p:txBody>
          <a:bodyPr anchor="b">
            <a:noAutofit/>
          </a:bodyPr>
          <a:lstStyle>
            <a:lvl1pPr marL="0" indent="0">
              <a:lnSpc>
                <a:spcPct val="7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3" name="Content Placeholder 5"/>
          <p:cNvSpPr>
            <a:spLocks noGrp="1"/>
          </p:cNvSpPr>
          <p:nvPr>
            <p:ph sz="quarter" idx="14"/>
          </p:nvPr>
        </p:nvSpPr>
        <p:spPr>
          <a:xfrm>
            <a:off x="3471863" y="5926170"/>
            <a:ext cx="2871788" cy="5322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D0BF3B-5E23-4799-A03A-1E5729FDC532}" type="datetimeFigureOut">
              <a:rPr lang="en-GB" smtClean="0"/>
              <a:t>02/11/2025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3271514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D0BF3B-5E23-4799-A03A-1E5729FDC532}" type="datetimeFigureOut">
              <a:rPr lang="en-GB" smtClean="0"/>
              <a:t>02/11/2025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2710548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Date Placeholder 1"/>
          <p:cNvSpPr>
            <a:spLocks noGrp="1"/>
          </p:cNvSpPr>
          <p:nvPr>
            <p:ph type="dt" sz="half" idx="10"/>
          </p:nvPr>
        </p:nvSpPr>
        <p:spPr/>
        <p:txBody>
          <a:bodyPr/>
          <a:lstStyle/>
          <a:p>
            <a:fld id="{BAD0BF3B-5E23-4799-A03A-1E5729FDC532}" type="datetimeFigureOut">
              <a:rPr lang="en-GB" smtClean="0"/>
              <a:t>02/11/2025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2704253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a:xfrm>
            <a:off x="513998" y="1184063"/>
            <a:ext cx="2213825" cy="3929886"/>
          </a:xfrm>
        </p:spPr>
        <p:txBody>
          <a:bodyPr anchor="b"/>
          <a:lstStyle>
            <a:lvl1pPr algn="ctr">
              <a:defRPr sz="2400"/>
            </a:lvl1pPr>
          </a:lstStyle>
          <a:p>
            <a:r>
              <a:rPr lang="en-US"/>
              <a:t>Click to edit Master title style</a:t>
            </a:r>
            <a:endParaRPr lang="en-US" dirty="0"/>
          </a:p>
        </p:txBody>
      </p:sp>
      <p:sp>
        <p:nvSpPr>
          <p:cNvPr id="10" name="Content Placeholder 2"/>
          <p:cNvSpPr>
            <a:spLocks noGrp="1"/>
          </p:cNvSpPr>
          <p:nvPr>
            <p:ph sz="quarter" idx="13"/>
          </p:nvPr>
        </p:nvSpPr>
        <p:spPr>
          <a:xfrm>
            <a:off x="2856410" y="1184066"/>
            <a:ext cx="3487592" cy="100645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13999" y="5113949"/>
            <a:ext cx="2213825" cy="6134653"/>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AD0BF3B-5E23-4799-A03A-1E5729FDC532}"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2668928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a:xfrm>
            <a:off x="513999" y="1184063"/>
            <a:ext cx="3097214" cy="3929890"/>
          </a:xfrm>
        </p:spPr>
        <p:txBody>
          <a:bodyPr anchor="b"/>
          <a:lstStyle>
            <a:lvl1pPr algn="ct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753203" y="1184065"/>
            <a:ext cx="2254388" cy="10064539"/>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14009" y="5113952"/>
            <a:ext cx="3097203" cy="6134651"/>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AD0BF3B-5E23-4799-A03A-1E5729FDC532}"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281067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a:xfrm>
            <a:off x="514010" y="8331513"/>
            <a:ext cx="5829993" cy="157644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66419" y="1356275"/>
            <a:ext cx="5525174" cy="6243013"/>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13999" y="9922995"/>
            <a:ext cx="5830004" cy="1325607"/>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AD0BF3B-5E23-4799-A03A-1E5729FDC532}"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69791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a:xfrm>
            <a:off x="513999" y="1184064"/>
            <a:ext cx="5830004" cy="6656948"/>
          </a:xfrm>
        </p:spPr>
        <p:txBody>
          <a:bodyPr anchor="ctr"/>
          <a:lstStyle>
            <a:lvl1pPr algn="ct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513999" y="8167281"/>
            <a:ext cx="5830004" cy="3081323"/>
          </a:xfrm>
        </p:spPr>
        <p:txBody>
          <a:bodyPr anchor="ct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AD0BF3B-5E23-4799-A03A-1E5729FDC532}"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3433537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a:xfrm>
            <a:off x="813494" y="1694882"/>
            <a:ext cx="5232798" cy="5302481"/>
          </a:xfrm>
        </p:spPr>
        <p:txBody>
          <a:bodyPr anchor="ctr"/>
          <a:lstStyle>
            <a:lvl1pPr>
              <a:defRPr sz="2400"/>
            </a:lvl1pPr>
          </a:lstStyle>
          <a:p>
            <a:r>
              <a:rPr lang="en-US"/>
              <a:t>Click to edit Master title style</a:t>
            </a:r>
            <a:endParaRPr lang="en-US" dirty="0"/>
          </a:p>
        </p:txBody>
      </p:sp>
      <p:sp>
        <p:nvSpPr>
          <p:cNvPr id="12" name="Text Placeholder 3"/>
          <p:cNvSpPr>
            <a:spLocks noGrp="1"/>
          </p:cNvSpPr>
          <p:nvPr>
            <p:ph type="body" sz="half" idx="13"/>
          </p:nvPr>
        </p:nvSpPr>
        <p:spPr>
          <a:xfrm>
            <a:off x="967863" y="7011986"/>
            <a:ext cx="4923168" cy="1155293"/>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513999" y="8493552"/>
            <a:ext cx="5830004" cy="2760198"/>
          </a:xfrm>
        </p:spPr>
        <p:txBody>
          <a:bodyPr anchor="ctr">
            <a:normAutofit/>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AD0BF3B-5E23-4799-A03A-1E5729FDC532}"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F6522F-B1D5-4A91-8322-FB6F18D4E541}" type="slidenum">
              <a:rPr lang="en-GB" smtClean="0"/>
              <a:t>‹#›</a:t>
            </a:fld>
            <a:endParaRPr lang="en-GB"/>
          </a:p>
        </p:txBody>
      </p:sp>
      <p:sp>
        <p:nvSpPr>
          <p:cNvPr id="11" name="TextBox 10"/>
          <p:cNvSpPr txBox="1"/>
          <p:nvPr/>
        </p:nvSpPr>
        <p:spPr>
          <a:xfrm>
            <a:off x="553220" y="1724543"/>
            <a:ext cx="410166" cy="113584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4" name="TextBox 13"/>
          <p:cNvSpPr txBox="1"/>
          <p:nvPr/>
        </p:nvSpPr>
        <p:spPr>
          <a:xfrm>
            <a:off x="5887598" y="6060196"/>
            <a:ext cx="415231" cy="113584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13751048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a:xfrm>
            <a:off x="513999" y="4154171"/>
            <a:ext cx="5830004" cy="4878891"/>
          </a:xfrm>
        </p:spPr>
        <p:txBody>
          <a:bodyPr anchor="b"/>
          <a:lstStyle>
            <a:lvl1pPr algn="ct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513999" y="9055938"/>
            <a:ext cx="5830004" cy="2215543"/>
          </a:xfrm>
        </p:spPr>
        <p:txBody>
          <a:bodyPr anchor="t"/>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AD0BF3B-5E23-4799-A03A-1E5729FDC532}" type="datetimeFigureOut">
              <a:rPr lang="en-GB" smtClean="0"/>
              <a:t>02/11/2025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8706134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15" name="Title 1"/>
          <p:cNvSpPr>
            <a:spLocks noGrp="1"/>
          </p:cNvSpPr>
          <p:nvPr>
            <p:ph type="title"/>
          </p:nvPr>
        </p:nvSpPr>
        <p:spPr>
          <a:xfrm>
            <a:off x="513999" y="1184064"/>
            <a:ext cx="5830004" cy="3117672"/>
          </a:xfrm>
        </p:spPr>
        <p:txBody>
          <a:bodyPr/>
          <a:lstStyle/>
          <a:p>
            <a:r>
              <a:rPr lang="en-US"/>
              <a:t>Click to edit Master title style</a:t>
            </a:r>
            <a:endParaRPr lang="en-US" dirty="0"/>
          </a:p>
        </p:txBody>
      </p:sp>
      <p:sp>
        <p:nvSpPr>
          <p:cNvPr id="7" name="Text Placeholder 2"/>
          <p:cNvSpPr>
            <a:spLocks noGrp="1"/>
          </p:cNvSpPr>
          <p:nvPr>
            <p:ph type="body" idx="1"/>
          </p:nvPr>
        </p:nvSpPr>
        <p:spPr>
          <a:xfrm>
            <a:off x="513998" y="4597750"/>
            <a:ext cx="1855674" cy="1119309"/>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513998" y="5717061"/>
            <a:ext cx="1855674" cy="553154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2504469" y="4597750"/>
            <a:ext cx="1851481" cy="1119309"/>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2498259" y="5717061"/>
            <a:ext cx="1858135" cy="553154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4484981" y="4597750"/>
            <a:ext cx="1859022" cy="1119309"/>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4484981" y="5717061"/>
            <a:ext cx="1859022" cy="553154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BAD0BF3B-5E23-4799-A03A-1E5729FDC532}" type="datetimeFigureOut">
              <a:rPr lang="en-GB" smtClean="0"/>
              <a:t>02/11/2025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1933023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30" name="Title 1"/>
          <p:cNvSpPr>
            <a:spLocks noGrp="1"/>
          </p:cNvSpPr>
          <p:nvPr>
            <p:ph type="title"/>
          </p:nvPr>
        </p:nvSpPr>
        <p:spPr>
          <a:xfrm>
            <a:off x="513999" y="1186340"/>
            <a:ext cx="5830004" cy="3115396"/>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13999" y="8167279"/>
            <a:ext cx="1854230" cy="1119309"/>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Picture Placeholder 2"/>
          <p:cNvSpPr>
            <a:spLocks noGrp="1" noChangeAspect="1"/>
          </p:cNvSpPr>
          <p:nvPr>
            <p:ph type="pic" idx="15"/>
          </p:nvPr>
        </p:nvSpPr>
        <p:spPr>
          <a:xfrm>
            <a:off x="513999" y="4597750"/>
            <a:ext cx="1854230" cy="2960158"/>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513999" y="9286588"/>
            <a:ext cx="1854230" cy="196201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2" name="Text Placeholder 4"/>
          <p:cNvSpPr>
            <a:spLocks noGrp="1"/>
          </p:cNvSpPr>
          <p:nvPr>
            <p:ph type="body" sz="quarter" idx="3"/>
          </p:nvPr>
        </p:nvSpPr>
        <p:spPr>
          <a:xfrm>
            <a:off x="2499052" y="8167279"/>
            <a:ext cx="1857278" cy="1119309"/>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3" name="Picture Placeholder 2"/>
          <p:cNvSpPr>
            <a:spLocks noGrp="1" noChangeAspect="1"/>
          </p:cNvSpPr>
          <p:nvPr>
            <p:ph type="pic" idx="21"/>
          </p:nvPr>
        </p:nvSpPr>
        <p:spPr>
          <a:xfrm>
            <a:off x="2498258" y="4597750"/>
            <a:ext cx="1858136" cy="2960158"/>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2498258" y="9286587"/>
            <a:ext cx="1858136" cy="1962016"/>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5" name="Text Placeholder 4"/>
          <p:cNvSpPr>
            <a:spLocks noGrp="1"/>
          </p:cNvSpPr>
          <p:nvPr>
            <p:ph type="body" sz="quarter" idx="13"/>
          </p:nvPr>
        </p:nvSpPr>
        <p:spPr>
          <a:xfrm>
            <a:off x="4484981" y="8167279"/>
            <a:ext cx="1856633" cy="1119309"/>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6" name="Picture Placeholder 2"/>
          <p:cNvSpPr>
            <a:spLocks noGrp="1" noChangeAspect="1"/>
          </p:cNvSpPr>
          <p:nvPr>
            <p:ph type="pic" idx="22"/>
          </p:nvPr>
        </p:nvSpPr>
        <p:spPr>
          <a:xfrm>
            <a:off x="4484981" y="4597750"/>
            <a:ext cx="1859022" cy="2960158"/>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4484910" y="9286583"/>
            <a:ext cx="1859093" cy="1962020"/>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BAD0BF3B-5E23-4799-A03A-1E5729FDC532}" type="datetimeFigureOut">
              <a:rPr lang="en-GB" smtClean="0"/>
              <a:t>02/11/2025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2353445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513999" y="4597752"/>
            <a:ext cx="5830004" cy="665085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0BF3B-5E23-4799-A03A-1E5729FDC532}"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16506364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Vertical Title 1"/>
          <p:cNvSpPr>
            <a:spLocks noGrp="1"/>
          </p:cNvSpPr>
          <p:nvPr>
            <p:ph type="title" orient="vert"/>
          </p:nvPr>
        </p:nvSpPr>
        <p:spPr>
          <a:xfrm>
            <a:off x="4907757" y="1184068"/>
            <a:ext cx="1436246" cy="10064537"/>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513999" y="1184068"/>
            <a:ext cx="4308032" cy="100645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0BF3B-5E23-4799-A03A-1E5729FDC532}"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12085496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0BF3B-5E23-4799-A03A-1E5729FDC532}" type="datetimeFigureOut">
              <a:rPr lang="en-GB" smtClean="0"/>
              <a:t>02/11/2025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2822117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70000"/>
            <a:extLst>
              <a:ext uri="{28A0092B-C50C-407E-A947-70E740481C1C}">
                <a14:useLocalDpi xmlns:a14="http://schemas.microsoft.com/office/drawing/2010/main" val="0"/>
              </a:ext>
            </a:extLst>
          </a:blip>
          <a:srcRect/>
          <a:stretch>
            <a:fillRect/>
          </a:stretch>
        </p:blipFill>
        <p:spPr bwMode="auto">
          <a:xfrm>
            <a:off x="1" y="-1"/>
            <a:ext cx="6858002" cy="1332071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513999" y="1201386"/>
            <a:ext cx="5830004" cy="310035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3999" y="4597752"/>
            <a:ext cx="5830004" cy="66508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319290" y="11427448"/>
            <a:ext cx="1543050" cy="709205"/>
          </a:xfrm>
          <a:prstGeom prst="rect">
            <a:avLst/>
          </a:prstGeom>
        </p:spPr>
        <p:txBody>
          <a:bodyPr vert="horz" lIns="91440" tIns="45720" rIns="91440" bIns="45720" rtlCol="0" anchor="ctr"/>
          <a:lstStyle>
            <a:lvl1pPr algn="r">
              <a:defRPr sz="750">
                <a:solidFill>
                  <a:schemeClr val="tx1"/>
                </a:solidFill>
              </a:defRPr>
            </a:lvl1pPr>
          </a:lstStyle>
          <a:p>
            <a:fld id="{BAD0BF3B-5E23-4799-A03A-1E5729FDC532}" type="datetimeFigureOut">
              <a:rPr lang="en-GB" smtClean="0"/>
              <a:t>02/11/2025</a:t>
            </a:fld>
            <a:endParaRPr lang="en-GB"/>
          </a:p>
        </p:txBody>
      </p:sp>
      <p:sp>
        <p:nvSpPr>
          <p:cNvPr id="5" name="Footer Placeholder 4"/>
          <p:cNvSpPr>
            <a:spLocks noGrp="1"/>
          </p:cNvSpPr>
          <p:nvPr>
            <p:ph type="ftr" sz="quarter" idx="3"/>
          </p:nvPr>
        </p:nvSpPr>
        <p:spPr>
          <a:xfrm>
            <a:off x="513999" y="11427448"/>
            <a:ext cx="3753499" cy="709205"/>
          </a:xfrm>
          <a:prstGeom prst="rect">
            <a:avLst/>
          </a:prstGeom>
        </p:spPr>
        <p:txBody>
          <a:bodyPr vert="horz" lIns="91440" tIns="45720" rIns="91440" bIns="45720" rtlCol="0" anchor="ctr"/>
          <a:lstStyle>
            <a:lvl1pPr algn="l">
              <a:defRPr sz="750">
                <a:solidFill>
                  <a:schemeClr val="tx1"/>
                </a:solidFill>
              </a:defRPr>
            </a:lvl1pPr>
          </a:lstStyle>
          <a:p>
            <a:endParaRPr lang="en-GB"/>
          </a:p>
        </p:txBody>
      </p:sp>
      <p:sp>
        <p:nvSpPr>
          <p:cNvPr id="6" name="Slide Number Placeholder 5"/>
          <p:cNvSpPr>
            <a:spLocks noGrp="1"/>
          </p:cNvSpPr>
          <p:nvPr>
            <p:ph type="sldNum" sz="quarter" idx="4"/>
          </p:nvPr>
        </p:nvSpPr>
        <p:spPr>
          <a:xfrm>
            <a:off x="5914132" y="11427448"/>
            <a:ext cx="429871" cy="709205"/>
          </a:xfrm>
          <a:prstGeom prst="rect">
            <a:avLst/>
          </a:prstGeom>
        </p:spPr>
        <p:txBody>
          <a:bodyPr vert="horz" lIns="91440" tIns="45720" rIns="91440" bIns="45720" rtlCol="0" anchor="ctr"/>
          <a:lstStyle>
            <a:lvl1pPr algn="r">
              <a:defRPr sz="750">
                <a:solidFill>
                  <a:schemeClr val="tx1"/>
                </a:solidFill>
              </a:defRPr>
            </a:lvl1pPr>
          </a:lstStyle>
          <a:p>
            <a:fld id="{D5F6522F-B1D5-4A91-8322-FB6F18D4E541}" type="slidenum">
              <a:rPr lang="en-GB" smtClean="0"/>
              <a:t>‹#›</a:t>
            </a:fld>
            <a:endParaRPr lang="en-GB"/>
          </a:p>
        </p:txBody>
      </p:sp>
    </p:spTree>
    <p:extLst>
      <p:ext uri="{BB962C8B-B14F-4D97-AF65-F5344CB8AC3E}">
        <p14:creationId xmlns:p14="http://schemas.microsoft.com/office/powerpoint/2010/main" val="3322826341"/>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 id="2147483865" r:id="rId17"/>
    <p:sldLayoutId id="2147483866" r:id="rId18"/>
  </p:sldLayoutIdLst>
  <p:txStyles>
    <p:titleStyle>
      <a:lvl1pPr algn="ctr" defTabSz="685800" rtl="0" eaLnBrk="1" latinLnBrk="0" hangingPunct="1">
        <a:lnSpc>
          <a:spcPct val="90000"/>
        </a:lnSpc>
        <a:spcBef>
          <a:spcPct val="0"/>
        </a:spcBef>
        <a:buNone/>
        <a:defRPr sz="2700" kern="1200" cap="all" baseline="0">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tx1"/>
        </a:buClr>
        <a:buFont typeface="Arial" panose="020B0604020202020204" pitchFamily="34" charset="0"/>
        <a:buChar char="•"/>
        <a:defRPr sz="1500" kern="1200" cap="all" baseline="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tx1"/>
        </a:buClr>
        <a:buFont typeface="Arial" panose="020B0604020202020204" pitchFamily="34" charset="0"/>
        <a:buChar char="•"/>
        <a:defRPr sz="1350" kern="1200" cap="all"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tx1"/>
        </a:buClr>
        <a:buFont typeface="Arial" panose="020B0604020202020204" pitchFamily="34" charset="0"/>
        <a:buChar char="•"/>
        <a:defRPr sz="1200" kern="1200" cap="all" baseline="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https://www.who.int/publications/i/item/9789240031029?utm_source=chatgpt.com" TargetMode="External"/><Relationship Id="rId2" Type="http://schemas.openxmlformats.org/officeDocument/2006/relationships/hyperlink" Target="https://digital.nhs.uk/data-and-information/publications/statistical/adult-psychiatric-morbidity-survey/survey-of-mental-health-and-wellbeing-england-2023-24?utm_source=chatgpt.com"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9A2AC57A-027E-C3E5-0802-7F552811B6D9}"/>
              </a:ext>
            </a:extLst>
          </p:cNvPr>
          <p:cNvSpPr/>
          <p:nvPr/>
        </p:nvSpPr>
        <p:spPr>
          <a:xfrm>
            <a:off x="641555" y="892278"/>
            <a:ext cx="5869858" cy="678426"/>
          </a:xfrm>
          <a:prstGeom prst="roundRect">
            <a:avLst>
              <a:gd name="adj" fmla="val 34568"/>
            </a:avLst>
          </a:prstGeom>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58CED9AF-196B-4981-31F3-D97BA8EBF249}"/>
              </a:ext>
            </a:extLst>
          </p:cNvPr>
          <p:cNvSpPr/>
          <p:nvPr/>
        </p:nvSpPr>
        <p:spPr>
          <a:xfrm>
            <a:off x="641555" y="1570704"/>
            <a:ext cx="5869858" cy="678426"/>
          </a:xfrm>
          <a:prstGeom prst="roundRect">
            <a:avLst>
              <a:gd name="adj" fmla="val 34568"/>
            </a:avLst>
          </a:prstGeom>
          <a:ln>
            <a:headEnd type="none" w="med" len="med"/>
            <a:tailEnd type="none" w="med" len="med"/>
          </a:ln>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E2EDA1C4-15EE-49CA-3EAC-77E761D1436C}"/>
              </a:ext>
            </a:extLst>
          </p:cNvPr>
          <p:cNvSpPr/>
          <p:nvPr/>
        </p:nvSpPr>
        <p:spPr>
          <a:xfrm>
            <a:off x="641555" y="2249130"/>
            <a:ext cx="5869858" cy="678426"/>
          </a:xfrm>
          <a:prstGeom prst="roundRect">
            <a:avLst>
              <a:gd name="adj" fmla="val 34568"/>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2E1F7890-C170-B9AD-D700-7A2C94CCC323}"/>
              </a:ext>
            </a:extLst>
          </p:cNvPr>
          <p:cNvSpPr/>
          <p:nvPr/>
        </p:nvSpPr>
        <p:spPr>
          <a:xfrm>
            <a:off x="641555" y="2927556"/>
            <a:ext cx="5869858" cy="830996"/>
          </a:xfrm>
          <a:prstGeom prst="roundRect">
            <a:avLst>
              <a:gd name="adj" fmla="val 34568"/>
            </a:avLst>
          </a:prstGeom>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EDCBD5A7-7AA0-2B9B-5988-8936AB8ED749}"/>
              </a:ext>
            </a:extLst>
          </p:cNvPr>
          <p:cNvSpPr txBox="1"/>
          <p:nvPr/>
        </p:nvSpPr>
        <p:spPr>
          <a:xfrm>
            <a:off x="766916" y="1039761"/>
            <a:ext cx="5567516" cy="376084"/>
          </a:xfrm>
          <a:prstGeom prst="rect">
            <a:avLst/>
          </a:prstGeom>
          <a:noFill/>
        </p:spPr>
        <p:txBody>
          <a:bodyPr wrap="square" rtlCol="0">
            <a:spAutoFit/>
          </a:bodyPr>
          <a:lstStyle/>
          <a:p>
            <a:r>
              <a:rPr lang="en-US" dirty="0">
                <a:solidFill>
                  <a:schemeClr val="bg1"/>
                </a:solidFill>
              </a:rPr>
              <a:t>Student Name: Ruta Ezra</a:t>
            </a:r>
            <a:endParaRPr lang="en-GB" dirty="0">
              <a:solidFill>
                <a:schemeClr val="bg1"/>
              </a:solidFill>
            </a:endParaRPr>
          </a:p>
        </p:txBody>
      </p:sp>
      <p:sp>
        <p:nvSpPr>
          <p:cNvPr id="11" name="TextBox 10">
            <a:extLst>
              <a:ext uri="{FF2B5EF4-FFF2-40B4-BE49-F238E27FC236}">
                <a16:creationId xmlns:a16="http://schemas.microsoft.com/office/drawing/2014/main" id="{6A8A1FD8-1A8D-3C6F-407E-5CEFF47F8AA5}"/>
              </a:ext>
            </a:extLst>
          </p:cNvPr>
          <p:cNvSpPr txBox="1"/>
          <p:nvPr/>
        </p:nvSpPr>
        <p:spPr>
          <a:xfrm>
            <a:off x="840658" y="1688690"/>
            <a:ext cx="5434781" cy="369332"/>
          </a:xfrm>
          <a:prstGeom prst="rect">
            <a:avLst/>
          </a:prstGeom>
          <a:noFill/>
        </p:spPr>
        <p:txBody>
          <a:bodyPr wrap="square" rtlCol="0">
            <a:spAutoFit/>
          </a:bodyPr>
          <a:lstStyle/>
          <a:p>
            <a:r>
              <a:rPr lang="en-US" dirty="0"/>
              <a:t>Student Number: 2310803</a:t>
            </a:r>
            <a:endParaRPr lang="en-GB" dirty="0"/>
          </a:p>
        </p:txBody>
      </p:sp>
      <p:sp>
        <p:nvSpPr>
          <p:cNvPr id="12" name="TextBox 11">
            <a:extLst>
              <a:ext uri="{FF2B5EF4-FFF2-40B4-BE49-F238E27FC236}">
                <a16:creationId xmlns:a16="http://schemas.microsoft.com/office/drawing/2014/main" id="{17E7E25C-3E23-6929-BFEA-D2AF9E4766C3}"/>
              </a:ext>
            </a:extLst>
          </p:cNvPr>
          <p:cNvSpPr txBox="1"/>
          <p:nvPr/>
        </p:nvSpPr>
        <p:spPr>
          <a:xfrm>
            <a:off x="766916" y="2367116"/>
            <a:ext cx="5567516" cy="369332"/>
          </a:xfrm>
          <a:prstGeom prst="rect">
            <a:avLst/>
          </a:prstGeom>
          <a:noFill/>
        </p:spPr>
        <p:txBody>
          <a:bodyPr wrap="square" rtlCol="0">
            <a:spAutoFit/>
          </a:bodyPr>
          <a:lstStyle/>
          <a:p>
            <a:r>
              <a:rPr lang="en-US" dirty="0"/>
              <a:t>BMHP6029_BIRM-Component 1-Poster presentation</a:t>
            </a:r>
            <a:endParaRPr lang="en-GB" dirty="0"/>
          </a:p>
        </p:txBody>
      </p:sp>
      <p:sp>
        <p:nvSpPr>
          <p:cNvPr id="14" name="TextBox 13">
            <a:extLst>
              <a:ext uri="{FF2B5EF4-FFF2-40B4-BE49-F238E27FC236}">
                <a16:creationId xmlns:a16="http://schemas.microsoft.com/office/drawing/2014/main" id="{A4EC3F0D-0400-BAA9-B2F9-CB483A501A70}"/>
              </a:ext>
            </a:extLst>
          </p:cNvPr>
          <p:cNvSpPr txBox="1"/>
          <p:nvPr/>
        </p:nvSpPr>
        <p:spPr>
          <a:xfrm>
            <a:off x="766916" y="2999375"/>
            <a:ext cx="5493774" cy="830997"/>
          </a:xfrm>
          <a:prstGeom prst="rect">
            <a:avLst/>
          </a:prstGeom>
          <a:noFill/>
        </p:spPr>
        <p:txBody>
          <a:bodyPr wrap="square" rtlCol="0">
            <a:spAutoFit/>
          </a:bodyPr>
          <a:lstStyle/>
          <a:p>
            <a:r>
              <a:rPr lang="en-GB" sz="1600" dirty="0">
                <a:solidFill>
                  <a:schemeClr val="bg1"/>
                </a:solidFill>
                <a:cs typeface="Arial" panose="020B0604020202020204" pitchFamily="34" charset="0"/>
              </a:rPr>
              <a:t>Title of Poster: Historical and Contemporary Perspectives on Major Depressive Disorder (ICD-11 6A70)</a:t>
            </a:r>
          </a:p>
          <a:p>
            <a:endParaRPr lang="en-GB" sz="1600" dirty="0"/>
          </a:p>
        </p:txBody>
      </p:sp>
    </p:spTree>
    <p:extLst>
      <p:ext uri="{BB962C8B-B14F-4D97-AF65-F5344CB8AC3E}">
        <p14:creationId xmlns:p14="http://schemas.microsoft.com/office/powerpoint/2010/main" val="2468265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20000"/>
            <a:lumOff val="80000"/>
          </a:schemeClr>
        </a:solidFill>
        <a:effectLst/>
      </p:bgPr>
    </p:bg>
    <p:spTree>
      <p:nvGrpSpPr>
        <p:cNvPr id="1" name=""/>
        <p:cNvGrpSpPr/>
        <p:nvPr/>
      </p:nvGrpSpPr>
      <p:grpSpPr>
        <a:xfrm>
          <a:off x="0" y="0"/>
          <a:ext cx="0" cy="0"/>
          <a:chOff x="0" y="0"/>
          <a:chExt cx="0" cy="0"/>
        </a:xfrm>
      </p:grpSpPr>
      <p:pic>
        <p:nvPicPr>
          <p:cNvPr id="4" name="Picture 3" descr="Discover University of Wales Trinity Saint David">
            <a:extLst>
              <a:ext uri="{FF2B5EF4-FFF2-40B4-BE49-F238E27FC236}">
                <a16:creationId xmlns:a16="http://schemas.microsoft.com/office/drawing/2014/main" id="{29040EE0-F33C-B4A6-50B7-C1A8CFDF0892}"/>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06680" y="2"/>
            <a:ext cx="1664970" cy="579056"/>
          </a:xfrm>
          <a:prstGeom prst="rect">
            <a:avLst/>
          </a:prstGeom>
          <a:noFill/>
          <a:ln>
            <a:noFill/>
          </a:ln>
        </p:spPr>
      </p:pic>
      <p:sp>
        <p:nvSpPr>
          <p:cNvPr id="5" name="Rectangle: Rounded Corners 4">
            <a:extLst>
              <a:ext uri="{FF2B5EF4-FFF2-40B4-BE49-F238E27FC236}">
                <a16:creationId xmlns:a16="http://schemas.microsoft.com/office/drawing/2014/main" id="{AB59BC00-7404-6DB3-A96E-DE5391CC5FA0}"/>
              </a:ext>
            </a:extLst>
          </p:cNvPr>
          <p:cNvSpPr/>
          <p:nvPr/>
        </p:nvSpPr>
        <p:spPr>
          <a:xfrm>
            <a:off x="1809789" y="-37051"/>
            <a:ext cx="4994911" cy="756106"/>
          </a:xfrm>
          <a:prstGeom prst="roundRect">
            <a:avLst>
              <a:gd name="adj" fmla="val 50000"/>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11C5A64A-8532-A0C0-0316-DE7C71CDA754}"/>
              </a:ext>
            </a:extLst>
          </p:cNvPr>
          <p:cNvSpPr txBox="1"/>
          <p:nvPr/>
        </p:nvSpPr>
        <p:spPr>
          <a:xfrm>
            <a:off x="2124075" y="48220"/>
            <a:ext cx="4286250" cy="707886"/>
          </a:xfrm>
          <a:prstGeom prst="rect">
            <a:avLst/>
          </a:prstGeom>
          <a:noFill/>
        </p:spPr>
        <p:txBody>
          <a:bodyPr wrap="square" rtlCol="0">
            <a:spAutoFit/>
          </a:bodyPr>
          <a:lstStyle/>
          <a:p>
            <a:pPr algn="ctr"/>
            <a:r>
              <a:rPr lang="en-GB" sz="1100" b="1" dirty="0">
                <a:latin typeface="Arial" panose="020B0604020202020204" pitchFamily="34" charset="0"/>
                <a:cs typeface="Arial" panose="020B0604020202020204" pitchFamily="34" charset="0"/>
              </a:rPr>
              <a:t>TITLE: Historical and Contemporary Perspectives on Major Depressive Disorder (ICD-11 6A70)</a:t>
            </a:r>
          </a:p>
          <a:p>
            <a:endParaRPr lang="en-GB" dirty="0"/>
          </a:p>
        </p:txBody>
      </p:sp>
      <p:sp>
        <p:nvSpPr>
          <p:cNvPr id="7" name="Rectangle: Rounded Corners 6">
            <a:extLst>
              <a:ext uri="{FF2B5EF4-FFF2-40B4-BE49-F238E27FC236}">
                <a16:creationId xmlns:a16="http://schemas.microsoft.com/office/drawing/2014/main" id="{2DA916EF-1296-99A5-0A88-F6743CE59E65}"/>
              </a:ext>
            </a:extLst>
          </p:cNvPr>
          <p:cNvSpPr/>
          <p:nvPr/>
        </p:nvSpPr>
        <p:spPr>
          <a:xfrm>
            <a:off x="45350" y="756107"/>
            <a:ext cx="6797411" cy="2903606"/>
          </a:xfrm>
          <a:prstGeom prst="roundRect">
            <a:avLst/>
          </a:prstGeom>
          <a:effectLst>
            <a:glow rad="63500">
              <a:schemeClr val="accent1">
                <a:satMod val="175000"/>
                <a:alpha val="40000"/>
              </a:schemeClr>
            </a:glow>
            <a:outerShdw blurRad="63500" dist="25400" dir="5400000" algn="ctr" rotWithShape="0">
              <a:srgbClr val="000000">
                <a:alpha val="69000"/>
              </a:srgbClr>
            </a:outerShdw>
          </a:effectLst>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4EAB4ACE-F0FA-FD58-6C21-35C278B111E7}"/>
              </a:ext>
            </a:extLst>
          </p:cNvPr>
          <p:cNvSpPr/>
          <p:nvPr/>
        </p:nvSpPr>
        <p:spPr>
          <a:xfrm>
            <a:off x="94298" y="647845"/>
            <a:ext cx="2554604" cy="369591"/>
          </a:xfrm>
          <a:prstGeom prst="roundRect">
            <a:avLst>
              <a:gd name="adj" fmla="val 50000"/>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C9E4DAD7-DA1A-4C51-E765-ED952405ACA4}"/>
              </a:ext>
            </a:extLst>
          </p:cNvPr>
          <p:cNvSpPr/>
          <p:nvPr/>
        </p:nvSpPr>
        <p:spPr>
          <a:xfrm>
            <a:off x="86676" y="3458350"/>
            <a:ext cx="1971675" cy="430888"/>
          </a:xfrm>
          <a:prstGeom prst="roundRect">
            <a:avLst>
              <a:gd name="adj" fmla="val 4062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E31E305F-C203-C256-91D7-8585D0AF3504}"/>
              </a:ext>
            </a:extLst>
          </p:cNvPr>
          <p:cNvSpPr/>
          <p:nvPr/>
        </p:nvSpPr>
        <p:spPr>
          <a:xfrm>
            <a:off x="3429001" y="3659714"/>
            <a:ext cx="3413760" cy="5257950"/>
          </a:xfrm>
          <a:prstGeom prst="roundRect">
            <a:avLst>
              <a:gd name="adj" fmla="val 8367"/>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673A1541-9F3B-A61B-9A19-837C03E4C2B6}"/>
              </a:ext>
            </a:extLst>
          </p:cNvPr>
          <p:cNvSpPr/>
          <p:nvPr/>
        </p:nvSpPr>
        <p:spPr>
          <a:xfrm>
            <a:off x="4110273" y="3442263"/>
            <a:ext cx="2236205" cy="491669"/>
          </a:xfrm>
          <a:prstGeom prst="roundRect">
            <a:avLst>
              <a:gd name="adj" fmla="val 42164"/>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62E22418-673C-F54A-3A9D-3C4642EFD7B0}"/>
              </a:ext>
            </a:extLst>
          </p:cNvPr>
          <p:cNvSpPr txBox="1"/>
          <p:nvPr/>
        </p:nvSpPr>
        <p:spPr>
          <a:xfrm>
            <a:off x="86676" y="641953"/>
            <a:ext cx="2251707" cy="261610"/>
          </a:xfrm>
          <a:prstGeom prst="rect">
            <a:avLst/>
          </a:prstGeom>
          <a:noFill/>
          <a:ln>
            <a:noFill/>
          </a:ln>
        </p:spPr>
        <p:txBody>
          <a:bodyPr wrap="square" rtlCol="0">
            <a:spAutoFit/>
          </a:bodyPr>
          <a:lstStyle/>
          <a:p>
            <a:r>
              <a:rPr lang="en-US" sz="1100" b="1" dirty="0">
                <a:solidFill>
                  <a:schemeClr val="bg1"/>
                </a:solidFill>
                <a:latin typeface="Arial" panose="020B0604020202020204" pitchFamily="34" charset="0"/>
                <a:cs typeface="Arial" panose="020B0604020202020204" pitchFamily="34" charset="0"/>
              </a:rPr>
              <a:t>1.0 introduction</a:t>
            </a:r>
            <a:r>
              <a:rPr lang="en-US" sz="1100" dirty="0">
                <a:solidFill>
                  <a:schemeClr val="bg1"/>
                </a:solidFill>
                <a:latin typeface="Arial" panose="020B0604020202020204" pitchFamily="34" charset="0"/>
                <a:cs typeface="Arial" panose="020B0604020202020204" pitchFamily="34" charset="0"/>
              </a:rPr>
              <a:t>:</a:t>
            </a:r>
            <a:endParaRPr lang="en-GB" sz="1100" dirty="0">
              <a:solidFill>
                <a:schemeClr val="bg1"/>
              </a:solidFill>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6C005FBD-C857-7B69-2D68-9056C1BE13FF}"/>
              </a:ext>
            </a:extLst>
          </p:cNvPr>
          <p:cNvSpPr txBox="1"/>
          <p:nvPr/>
        </p:nvSpPr>
        <p:spPr>
          <a:xfrm>
            <a:off x="106680" y="1152525"/>
            <a:ext cx="6475095" cy="2292935"/>
          </a:xfrm>
          <a:prstGeom prst="rect">
            <a:avLst/>
          </a:prstGeom>
          <a:noFill/>
          <a:ln>
            <a:noFill/>
          </a:ln>
        </p:spPr>
        <p:txBody>
          <a:bodyPr wrap="square" rtlCol="0">
            <a:spAutoFit/>
          </a:bodyPr>
          <a:lstStyle/>
          <a:p>
            <a:pPr algn="just"/>
            <a:r>
              <a:rPr lang="en-GB" sz="1100" dirty="0">
                <a:latin typeface="Arial" panose="020B0604020202020204" pitchFamily="34" charset="0"/>
                <a:cs typeface="Arial" panose="020B0604020202020204" pitchFamily="34" charset="0"/>
              </a:rPr>
              <a:t>Major Depressive Disorder (MDD) is classified in the International Classification of Diseases, 11th Revision (ICD-11) as 6A70, Depressive Episode, under Chapter 6: Mental, Behavioural or Neurodevelopmental Disorders (Reed et al., 2023). It is defined as a mood disorder characterised by persistent sadness, loss of pleasure, fatigue, and cognitive impairment lasting for at least two weeks and causing significant functional distress (Skowrońska et al., 2023).</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Globally, around </a:t>
            </a:r>
            <a:r>
              <a:rPr lang="en-GB" sz="1100" b="1" dirty="0">
                <a:latin typeface="Arial" panose="020B0604020202020204" pitchFamily="34" charset="0"/>
                <a:cs typeface="Arial" panose="020B0604020202020204" pitchFamily="34" charset="0"/>
              </a:rPr>
              <a:t>280 million </a:t>
            </a:r>
            <a:r>
              <a:rPr lang="en-GB" sz="1100" dirty="0">
                <a:latin typeface="Arial" panose="020B0604020202020204" pitchFamily="34" charset="0"/>
                <a:cs typeface="Arial" panose="020B0604020202020204" pitchFamily="34" charset="0"/>
              </a:rPr>
              <a:t>people live with depression, representing </a:t>
            </a:r>
            <a:r>
              <a:rPr lang="en-GB" sz="1100" b="1" dirty="0">
                <a:latin typeface="Arial" panose="020B0604020202020204" pitchFamily="34" charset="0"/>
                <a:cs typeface="Arial" panose="020B0604020202020204" pitchFamily="34" charset="0"/>
              </a:rPr>
              <a:t>3.8% </a:t>
            </a:r>
            <a:r>
              <a:rPr lang="en-GB" sz="1100" dirty="0">
                <a:latin typeface="Arial" panose="020B0604020202020204" pitchFamily="34" charset="0"/>
                <a:cs typeface="Arial" panose="020B0604020202020204" pitchFamily="34" charset="0"/>
              </a:rPr>
              <a:t>of the population, while in the UK, </a:t>
            </a:r>
            <a:r>
              <a:rPr lang="en-GB" sz="1100" b="1" dirty="0">
                <a:latin typeface="Arial" panose="020B0604020202020204" pitchFamily="34" charset="0"/>
                <a:cs typeface="Arial" panose="020B0604020202020204" pitchFamily="34" charset="0"/>
              </a:rPr>
              <a:t>1 in 6 adults </a:t>
            </a:r>
            <a:r>
              <a:rPr lang="en-GB" sz="1100" dirty="0">
                <a:latin typeface="Arial" panose="020B0604020202020204" pitchFamily="34" charset="0"/>
                <a:cs typeface="Arial" panose="020B0604020202020204" pitchFamily="34" charset="0"/>
              </a:rPr>
              <a:t>experience depressive symptoms weekly (NHS Digital, 2023). Depression is a leading cause of disability and contributes substantially to social and economic burden through lost productivity, healthcare costs, and increased suicide risk.</a:t>
            </a:r>
          </a:p>
          <a:p>
            <a:pPr algn="just"/>
            <a:r>
              <a:rPr lang="en-US" sz="1100" dirty="0">
                <a:latin typeface="Arial" panose="020B0604020202020204" pitchFamily="34" charset="0"/>
                <a:cs typeface="Arial" panose="020B0604020202020204" pitchFamily="34" charset="0"/>
              </a:rPr>
              <a:t>MDD exemplifies how biological, psychological, and social factors interact in mental illness, offering a key case for examining the historical and contemporary evolution of psychiatric care.</a:t>
            </a:r>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09269DF4-AC8E-CAD4-9253-0E02835AA500}"/>
              </a:ext>
            </a:extLst>
          </p:cNvPr>
          <p:cNvSpPr txBox="1"/>
          <p:nvPr/>
        </p:nvSpPr>
        <p:spPr>
          <a:xfrm>
            <a:off x="91568" y="3423506"/>
            <a:ext cx="1741251" cy="430887"/>
          </a:xfrm>
          <a:prstGeom prst="rect">
            <a:avLst/>
          </a:prstGeom>
          <a:noFill/>
          <a:ln>
            <a:noFill/>
          </a:ln>
        </p:spPr>
        <p:txBody>
          <a:bodyPr wrap="square" rtlCol="0">
            <a:spAutoFit/>
          </a:bodyPr>
          <a:lstStyle/>
          <a:p>
            <a:pPr algn="ctr"/>
            <a:r>
              <a:rPr lang="en-GB" sz="1100" b="1" dirty="0">
                <a:solidFill>
                  <a:schemeClr val="bg1"/>
                </a:solidFill>
                <a:latin typeface="Arial" panose="020B0604020202020204" pitchFamily="34" charset="0"/>
                <a:cs typeface="Arial" panose="020B0604020202020204" pitchFamily="34" charset="0"/>
              </a:rPr>
              <a:t>2.0 Global Prevalence of Depression :</a:t>
            </a:r>
          </a:p>
        </p:txBody>
      </p:sp>
      <p:pic>
        <p:nvPicPr>
          <p:cNvPr id="21" name="Picture 20" descr="A graph of a number of people&#10;&#10;AI-generated content may be incorrect.">
            <a:extLst>
              <a:ext uri="{FF2B5EF4-FFF2-40B4-BE49-F238E27FC236}">
                <a16:creationId xmlns:a16="http://schemas.microsoft.com/office/drawing/2014/main" id="{C1615A5A-A48E-0E80-A5E6-ED0B38CDB7B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38" y="3933932"/>
            <a:ext cx="3316437" cy="2452502"/>
          </a:xfrm>
          <a:prstGeom prst="rect">
            <a:avLst/>
          </a:prstGeom>
        </p:spPr>
      </p:pic>
      <p:sp>
        <p:nvSpPr>
          <p:cNvPr id="22" name="TextBox 21">
            <a:extLst>
              <a:ext uri="{FF2B5EF4-FFF2-40B4-BE49-F238E27FC236}">
                <a16:creationId xmlns:a16="http://schemas.microsoft.com/office/drawing/2014/main" id="{959CBE6D-45D6-06FB-7C89-435316157382}"/>
              </a:ext>
            </a:extLst>
          </p:cNvPr>
          <p:cNvSpPr txBox="1"/>
          <p:nvPr/>
        </p:nvSpPr>
        <p:spPr>
          <a:xfrm>
            <a:off x="442716" y="6344908"/>
            <a:ext cx="2734147" cy="430887"/>
          </a:xfrm>
          <a:prstGeom prst="rect">
            <a:avLst/>
          </a:prstGeom>
          <a:noFill/>
          <a:ln>
            <a:noFill/>
          </a:ln>
        </p:spPr>
        <p:txBody>
          <a:bodyPr wrap="square" rtlCol="0">
            <a:spAutoFit/>
          </a:bodyPr>
          <a:lstStyle/>
          <a:p>
            <a:pPr algn="ctr"/>
            <a:r>
              <a:rPr lang="en-US" sz="1100" b="1" i="1" dirty="0">
                <a:latin typeface="Arial" panose="020B0604020202020204" pitchFamily="34" charset="0"/>
                <a:cs typeface="Arial" panose="020B0604020202020204" pitchFamily="34" charset="0"/>
              </a:rPr>
              <a:t>Figure 1 </a:t>
            </a:r>
            <a:r>
              <a:rPr lang="en-GB" sz="1100" b="1" i="1" dirty="0">
                <a:latin typeface="Arial" panose="020B0604020202020204" pitchFamily="34" charset="0"/>
                <a:cs typeface="Arial" panose="020B0604020202020204" pitchFamily="34" charset="0"/>
              </a:rPr>
              <a:t>Global Prevalence of Depression. Source: (WHO, 2022). </a:t>
            </a:r>
          </a:p>
        </p:txBody>
      </p:sp>
      <p:sp>
        <p:nvSpPr>
          <p:cNvPr id="2" name="TextBox 1">
            <a:extLst>
              <a:ext uri="{FF2B5EF4-FFF2-40B4-BE49-F238E27FC236}">
                <a16:creationId xmlns:a16="http://schemas.microsoft.com/office/drawing/2014/main" id="{227ECCAB-AA04-A042-9E29-2939F6040BE0}"/>
              </a:ext>
            </a:extLst>
          </p:cNvPr>
          <p:cNvSpPr txBox="1"/>
          <p:nvPr/>
        </p:nvSpPr>
        <p:spPr>
          <a:xfrm>
            <a:off x="4159947" y="3445460"/>
            <a:ext cx="2055798" cy="430887"/>
          </a:xfrm>
          <a:prstGeom prst="rect">
            <a:avLst/>
          </a:prstGeom>
          <a:noFill/>
        </p:spPr>
        <p:txBody>
          <a:bodyPr wrap="square" rtlCol="0">
            <a:spAutoFit/>
          </a:bodyPr>
          <a:lstStyle/>
          <a:p>
            <a:pPr algn="ctr"/>
            <a:r>
              <a:rPr lang="en-GB" sz="1100" b="1" dirty="0">
                <a:solidFill>
                  <a:schemeClr val="bg1"/>
                </a:solidFill>
                <a:latin typeface="Arial" panose="020B0604020202020204" pitchFamily="34" charset="0"/>
                <a:cs typeface="Arial" panose="020B0604020202020204" pitchFamily="34" charset="0"/>
              </a:rPr>
              <a:t>3.0 Historical/Contemporary Treatment Approaches:</a:t>
            </a:r>
          </a:p>
        </p:txBody>
      </p:sp>
      <p:sp>
        <p:nvSpPr>
          <p:cNvPr id="9" name="TextBox 8">
            <a:extLst>
              <a:ext uri="{FF2B5EF4-FFF2-40B4-BE49-F238E27FC236}">
                <a16:creationId xmlns:a16="http://schemas.microsoft.com/office/drawing/2014/main" id="{9B80268F-04CA-FD50-802B-C30AA2F7AFB9}"/>
              </a:ext>
            </a:extLst>
          </p:cNvPr>
          <p:cNvSpPr txBox="1"/>
          <p:nvPr/>
        </p:nvSpPr>
        <p:spPr>
          <a:xfrm>
            <a:off x="3521799" y="4083113"/>
            <a:ext cx="3320962" cy="4662815"/>
          </a:xfrm>
          <a:prstGeom prst="rect">
            <a:avLst/>
          </a:prstGeom>
          <a:noFill/>
        </p:spPr>
        <p:txBody>
          <a:bodyPr wrap="square" rtlCol="0">
            <a:spAutoFit/>
          </a:bodyPr>
          <a:lstStyle/>
          <a:p>
            <a:pPr algn="just"/>
            <a:r>
              <a:rPr lang="en-US" sz="1100" dirty="0">
                <a:latin typeface="Arial" panose="020B0604020202020204" pitchFamily="34" charset="0"/>
                <a:cs typeface="Arial" panose="020B0604020202020204" pitchFamily="34" charset="0"/>
              </a:rPr>
              <a:t>According to Jansson (2022), depression, then referred to as </a:t>
            </a:r>
            <a:r>
              <a:rPr lang="en-US" sz="1100" b="1" dirty="0">
                <a:latin typeface="Arial" panose="020B0604020202020204" pitchFamily="34" charset="0"/>
                <a:cs typeface="Arial" panose="020B0604020202020204" pitchFamily="34" charset="0"/>
              </a:rPr>
              <a:t>melancholia, </a:t>
            </a:r>
            <a:r>
              <a:rPr lang="en-US" sz="1100" dirty="0">
                <a:latin typeface="Arial" panose="020B0604020202020204" pitchFamily="34" charset="0"/>
                <a:cs typeface="Arial" panose="020B0604020202020204" pitchFamily="34" charset="0"/>
              </a:rPr>
              <a:t>was often viewed as a moral or spiritual failing rather than a medical condition. In the 19th and early 20th centuries, individuals were often </a:t>
            </a:r>
            <a:r>
              <a:rPr lang="en-US" sz="1100" b="1" dirty="0">
                <a:latin typeface="Arial" panose="020B0604020202020204" pitchFamily="34" charset="0"/>
                <a:cs typeface="Arial" panose="020B0604020202020204" pitchFamily="34" charset="0"/>
              </a:rPr>
              <a:t>institutionalized</a:t>
            </a:r>
            <a:r>
              <a:rPr lang="en-US" sz="1100" dirty="0">
                <a:latin typeface="Arial" panose="020B0604020202020204" pitchFamily="34" charset="0"/>
                <a:cs typeface="Arial" panose="020B0604020202020204" pitchFamily="34" charset="0"/>
              </a:rPr>
              <a:t> and treated with </a:t>
            </a:r>
            <a:r>
              <a:rPr lang="en-US" sz="1100" b="1" dirty="0">
                <a:latin typeface="Arial" panose="020B0604020202020204" pitchFamily="34" charset="0"/>
                <a:cs typeface="Arial" panose="020B0604020202020204" pitchFamily="34" charset="0"/>
              </a:rPr>
              <a:t>ECT, insulin coma therapy, or psychosurgery, </a:t>
            </a:r>
            <a:r>
              <a:rPr lang="en-US" sz="1100" dirty="0">
                <a:latin typeface="Arial" panose="020B0604020202020204" pitchFamily="34" charset="0"/>
                <a:cs typeface="Arial" panose="020B0604020202020204" pitchFamily="34" charset="0"/>
              </a:rPr>
              <a:t>interventions aimed more at control than recovery. Women were frequently labelled “hysterical,” exposing </a:t>
            </a:r>
            <a:r>
              <a:rPr lang="en-US" sz="1100" b="1" dirty="0">
                <a:latin typeface="Arial" panose="020B0604020202020204" pitchFamily="34" charset="0"/>
                <a:cs typeface="Arial" panose="020B0604020202020204" pitchFamily="34" charset="0"/>
              </a:rPr>
              <a:t>social and gender biases</a:t>
            </a:r>
            <a:r>
              <a:rPr lang="en-US" sz="1100" dirty="0">
                <a:latin typeface="Arial" panose="020B0604020202020204" pitchFamily="34" charset="0"/>
                <a:cs typeface="Arial" panose="020B0604020202020204" pitchFamily="34" charset="0"/>
              </a:rPr>
              <a:t> in psychiatry (Kendler, 2021). These practices reflected </a:t>
            </a:r>
            <a:r>
              <a:rPr lang="en-US" sz="1100" b="1" dirty="0">
                <a:latin typeface="Arial" panose="020B0604020202020204" pitchFamily="34" charset="0"/>
                <a:cs typeface="Arial" panose="020B0604020202020204" pitchFamily="34" charset="0"/>
              </a:rPr>
              <a:t>limited scientific understanding</a:t>
            </a:r>
            <a:r>
              <a:rPr lang="en-US" sz="1100" dirty="0">
                <a:latin typeface="Arial" panose="020B0604020202020204" pitchFamily="34" charset="0"/>
                <a:cs typeface="Arial" panose="020B0604020202020204" pitchFamily="34" charset="0"/>
              </a:rPr>
              <a:t> and deep </a:t>
            </a:r>
            <a:r>
              <a:rPr lang="en-US" sz="1100" b="1" dirty="0">
                <a:latin typeface="Arial" panose="020B0604020202020204" pitchFamily="34" charset="0"/>
                <a:cs typeface="Arial" panose="020B0604020202020204" pitchFamily="34" charset="0"/>
              </a:rPr>
              <a:t>stigma</a:t>
            </a:r>
            <a:r>
              <a:rPr lang="en-US" sz="1100" dirty="0">
                <a:latin typeface="Arial" panose="020B0604020202020204" pitchFamily="34" charset="0"/>
                <a:cs typeface="Arial" panose="020B0604020202020204" pitchFamily="34" charset="0"/>
              </a:rPr>
              <a:t>, showing how societal attitudes shaped mental health care.</a:t>
            </a:r>
          </a:p>
          <a:p>
            <a:pPr algn="just"/>
            <a:endParaRPr lang="en-US" sz="1100" dirty="0">
              <a:latin typeface="Arial" panose="020B0604020202020204" pitchFamily="34" charset="0"/>
              <a:cs typeface="Arial" panose="020B0604020202020204" pitchFamily="34" charset="0"/>
            </a:endParaRPr>
          </a:p>
          <a:p>
            <a:pPr algn="just"/>
            <a:r>
              <a:rPr lang="en-US" sz="1100" dirty="0">
                <a:latin typeface="Arial" panose="020B0604020202020204" pitchFamily="34" charset="0"/>
                <a:cs typeface="Arial" panose="020B0604020202020204" pitchFamily="34" charset="0"/>
              </a:rPr>
              <a:t>Today, depression is explained using the biopsychosocial model, which recognizes that biological factors (like brain chemistry), psychological factors (such as thoughts and emotions), and social influences (like relationships and environment) all play a role in mental health (</a:t>
            </a:r>
            <a:r>
              <a:rPr lang="en-GB" sz="1100" dirty="0">
                <a:latin typeface="Arial" panose="020B0604020202020204" pitchFamily="34" charset="0"/>
                <a:cs typeface="Arial" panose="020B0604020202020204" pitchFamily="34" charset="0"/>
              </a:rPr>
              <a:t>Remes et al., 2021</a:t>
            </a:r>
            <a:r>
              <a:rPr lang="en-US" sz="1100" dirty="0">
                <a:latin typeface="Arial" panose="020B0604020202020204" pitchFamily="34" charset="0"/>
                <a:cs typeface="Arial" panose="020B0604020202020204" pitchFamily="34" charset="0"/>
              </a:rPr>
              <a:t>). Current care is evidence-based, combining Cognitive Behavioral Therapy (CBT), antidepressants, mindfulness, and community support. The NHS and NICE (2023) promote person-centered, recovery-focused care, guided by the NHS Long Term Plan (2019), which prioritizes early access and integrated services.</a:t>
            </a:r>
            <a:endParaRPr lang="en-GB" sz="1100" dirty="0">
              <a:latin typeface="Arial" panose="020B0604020202020204" pitchFamily="34" charset="0"/>
              <a:cs typeface="Arial" panose="020B0604020202020204" pitchFamily="34" charset="0"/>
            </a:endParaRPr>
          </a:p>
        </p:txBody>
      </p:sp>
      <p:sp>
        <p:nvSpPr>
          <p:cNvPr id="19" name="Rectangle: Rounded Corners 18">
            <a:extLst>
              <a:ext uri="{FF2B5EF4-FFF2-40B4-BE49-F238E27FC236}">
                <a16:creationId xmlns:a16="http://schemas.microsoft.com/office/drawing/2014/main" id="{E4150BF5-C0BB-0676-EE0F-E7AF9220AA8A}"/>
              </a:ext>
            </a:extLst>
          </p:cNvPr>
          <p:cNvSpPr/>
          <p:nvPr/>
        </p:nvSpPr>
        <p:spPr>
          <a:xfrm>
            <a:off x="0" y="6947168"/>
            <a:ext cx="3586832" cy="2239603"/>
          </a:xfrm>
          <a:prstGeom prst="roundRect">
            <a:avLst/>
          </a:prstGeom>
          <a:ln>
            <a:no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05D77193-77C1-8FB1-DB87-5EF0C6181D80}"/>
              </a:ext>
            </a:extLst>
          </p:cNvPr>
          <p:cNvSpPr/>
          <p:nvPr/>
        </p:nvSpPr>
        <p:spPr>
          <a:xfrm>
            <a:off x="48595" y="6770691"/>
            <a:ext cx="2178557" cy="424917"/>
          </a:xfrm>
          <a:prstGeom prst="roundRect">
            <a:avLst>
              <a:gd name="adj" fmla="val 37492"/>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71333386-5D0E-F9D3-91F1-509FA763CFE2}"/>
              </a:ext>
            </a:extLst>
          </p:cNvPr>
          <p:cNvSpPr txBox="1"/>
          <p:nvPr/>
        </p:nvSpPr>
        <p:spPr>
          <a:xfrm>
            <a:off x="-166675" y="6788894"/>
            <a:ext cx="2542222" cy="600164"/>
          </a:xfrm>
          <a:prstGeom prst="rect">
            <a:avLst/>
          </a:prstGeom>
          <a:noFill/>
          <a:ln>
            <a:noFill/>
          </a:ln>
        </p:spPr>
        <p:txBody>
          <a:bodyPr wrap="square" rtlCol="0">
            <a:spAutoFit/>
          </a:bodyPr>
          <a:lstStyle/>
          <a:p>
            <a:pPr algn="ctr"/>
            <a:r>
              <a:rPr lang="en-GB" sz="1100" b="1" dirty="0">
                <a:solidFill>
                  <a:schemeClr val="bg1"/>
                </a:solidFill>
                <a:latin typeface="Arial" panose="020B0604020202020204" pitchFamily="34" charset="0"/>
                <a:cs typeface="Arial" panose="020B0604020202020204" pitchFamily="34" charset="0"/>
              </a:rPr>
              <a:t>4.0 Social, Cultural and Political Influences</a:t>
            </a:r>
            <a:endParaRPr lang="en-GB" sz="1100" dirty="0">
              <a:solidFill>
                <a:schemeClr val="bg1"/>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24" name="Rectangle: Rounded Corners 23">
            <a:extLst>
              <a:ext uri="{FF2B5EF4-FFF2-40B4-BE49-F238E27FC236}">
                <a16:creationId xmlns:a16="http://schemas.microsoft.com/office/drawing/2014/main" id="{91810CBD-6B49-8800-DA57-FBBD57D78674}"/>
              </a:ext>
            </a:extLst>
          </p:cNvPr>
          <p:cNvSpPr/>
          <p:nvPr/>
        </p:nvSpPr>
        <p:spPr>
          <a:xfrm>
            <a:off x="15238" y="9227771"/>
            <a:ext cx="4095035" cy="4092942"/>
          </a:xfrm>
          <a:prstGeom prst="roundRect">
            <a:avLst>
              <a:gd name="adj" fmla="val 11413"/>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27" name="Rectangle: Rounded Corners 26">
            <a:extLst>
              <a:ext uri="{FF2B5EF4-FFF2-40B4-BE49-F238E27FC236}">
                <a16:creationId xmlns:a16="http://schemas.microsoft.com/office/drawing/2014/main" id="{8437EF49-078F-0EE6-B957-CC6A1E829557}"/>
              </a:ext>
            </a:extLst>
          </p:cNvPr>
          <p:cNvSpPr/>
          <p:nvPr/>
        </p:nvSpPr>
        <p:spPr>
          <a:xfrm>
            <a:off x="45351" y="9135137"/>
            <a:ext cx="2118171" cy="386741"/>
          </a:xfrm>
          <a:prstGeom prst="roundRect">
            <a:avLst>
              <a:gd name="adj" fmla="val 37641"/>
            </a:avLst>
          </a:prstGeom>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1092C0D5-EE6C-A182-C86D-45E4D74D7082}"/>
              </a:ext>
            </a:extLst>
          </p:cNvPr>
          <p:cNvSpPr txBox="1"/>
          <p:nvPr/>
        </p:nvSpPr>
        <p:spPr>
          <a:xfrm>
            <a:off x="68540" y="7260291"/>
            <a:ext cx="3453259" cy="1954381"/>
          </a:xfrm>
          <a:prstGeom prst="rect">
            <a:avLst/>
          </a:prstGeom>
          <a:noFill/>
        </p:spPr>
        <p:txBody>
          <a:bodyPr wrap="square" rtlCol="0">
            <a:spAutoFit/>
          </a:bodyPr>
          <a:lstStyle/>
          <a:p>
            <a:pPr algn="just"/>
            <a:r>
              <a:rPr lang="en-GB" sz="1100" dirty="0">
                <a:latin typeface="Arial" panose="020B0604020202020204" pitchFamily="34" charset="0"/>
                <a:cs typeface="Arial" panose="020B0604020202020204" pitchFamily="34" charset="0"/>
              </a:rPr>
              <a:t>Despite advances, stigma, discrimination, and unequal access persist. Cultural beliefs influence help-seeking behaviours, while media representations continue to shape public attitudes.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UK legislation such as the Mental Health Act (1983) and Equality Act (2010) has strengthened patient rights and promoted inclusion. At the global level, the WHO Mental Health Action Plan (2021–2030) calls for parity between mental and physical health and advocates community-based care.</a:t>
            </a:r>
          </a:p>
          <a:p>
            <a:endParaRPr lang="en-GB" sz="11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C0B1AFD6-B571-C254-D759-68E14A6E21BD}"/>
              </a:ext>
            </a:extLst>
          </p:cNvPr>
          <p:cNvSpPr txBox="1"/>
          <p:nvPr/>
        </p:nvSpPr>
        <p:spPr>
          <a:xfrm>
            <a:off x="-36672" y="9120851"/>
            <a:ext cx="1951671" cy="707886"/>
          </a:xfrm>
          <a:prstGeom prst="rect">
            <a:avLst/>
          </a:prstGeom>
          <a:noFill/>
        </p:spPr>
        <p:txBody>
          <a:bodyPr wrap="square" rtlCol="0">
            <a:spAutoFit/>
          </a:bodyPr>
          <a:lstStyle/>
          <a:p>
            <a:pPr algn="ctr"/>
            <a:r>
              <a:rPr lang="en-GB" sz="1100" b="1" dirty="0">
                <a:latin typeface="Arial" panose="020B0604020202020204" pitchFamily="34" charset="0"/>
                <a:cs typeface="Arial" panose="020B0604020202020204" pitchFamily="34" charset="0"/>
              </a:rPr>
              <a:t>5.0 Future Directions and Recommendations</a:t>
            </a:r>
            <a:endParaRPr lang="en-GB" sz="1100" dirty="0">
              <a:latin typeface="Arial" panose="020B0604020202020204" pitchFamily="34" charset="0"/>
              <a:cs typeface="Arial" panose="020B0604020202020204" pitchFamily="34" charset="0"/>
            </a:endParaRPr>
          </a:p>
          <a:p>
            <a:endParaRPr lang="en-GB" dirty="0"/>
          </a:p>
        </p:txBody>
      </p:sp>
      <p:sp>
        <p:nvSpPr>
          <p:cNvPr id="31" name="TextBox 30">
            <a:extLst>
              <a:ext uri="{FF2B5EF4-FFF2-40B4-BE49-F238E27FC236}">
                <a16:creationId xmlns:a16="http://schemas.microsoft.com/office/drawing/2014/main" id="{21F47E15-3E01-94E7-4993-5DCD611362C7}"/>
              </a:ext>
            </a:extLst>
          </p:cNvPr>
          <p:cNvSpPr txBox="1"/>
          <p:nvPr/>
        </p:nvSpPr>
        <p:spPr>
          <a:xfrm>
            <a:off x="106680" y="9623834"/>
            <a:ext cx="3894952" cy="4154984"/>
          </a:xfrm>
          <a:prstGeom prst="rect">
            <a:avLst/>
          </a:prstGeom>
          <a:noFill/>
        </p:spPr>
        <p:txBody>
          <a:bodyPr wrap="square" rtlCol="0">
            <a:spAutoFit/>
          </a:bodyPr>
          <a:lstStyle/>
          <a:p>
            <a:pPr algn="just"/>
            <a:r>
              <a:rPr lang="en-US" sz="1100" dirty="0">
                <a:latin typeface="Arial" panose="020B0604020202020204" pitchFamily="34" charset="0"/>
                <a:cs typeface="Arial" panose="020B0604020202020204" pitchFamily="34" charset="0"/>
              </a:rPr>
              <a:t>To strengthen mental health systems and improve outcomes for individuals with Major Depressive Disorder (MDD), future directions should integrate </a:t>
            </a:r>
            <a:r>
              <a:rPr lang="en-US" sz="1100" b="1" dirty="0">
                <a:latin typeface="Arial" panose="020B0604020202020204" pitchFamily="34" charset="0"/>
                <a:cs typeface="Arial" panose="020B0604020202020204" pitchFamily="34" charset="0"/>
              </a:rPr>
              <a:t>policy</a:t>
            </a:r>
            <a:r>
              <a:rPr lang="en-US" sz="1100"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practice</a:t>
            </a:r>
            <a:r>
              <a:rPr lang="en-US" sz="1100" dirty="0">
                <a:latin typeface="Arial" panose="020B0604020202020204" pitchFamily="34" charset="0"/>
                <a:cs typeface="Arial" panose="020B0604020202020204" pitchFamily="34" charset="0"/>
              </a:rPr>
              <a:t>, and </a:t>
            </a:r>
            <a:r>
              <a:rPr lang="en-US" sz="1100" b="1" dirty="0">
                <a:latin typeface="Arial" panose="020B0604020202020204" pitchFamily="34" charset="0"/>
                <a:cs typeface="Arial" panose="020B0604020202020204" pitchFamily="34" charset="0"/>
              </a:rPr>
              <a:t>research</a:t>
            </a:r>
            <a:r>
              <a:rPr lang="en-US" sz="1100" dirty="0">
                <a:latin typeface="Arial" panose="020B0604020202020204" pitchFamily="34" charset="0"/>
                <a:cs typeface="Arial" panose="020B0604020202020204" pitchFamily="34" charset="0"/>
              </a:rPr>
              <a:t> within a unified framework of care.</a:t>
            </a: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ctr"/>
            <a:r>
              <a:rPr lang="en-US" sz="1100" dirty="0">
                <a:latin typeface="Arial" panose="020B0604020202020204" pitchFamily="34" charset="0"/>
                <a:cs typeface="Arial" panose="020B0604020202020204" pitchFamily="34" charset="0"/>
              </a:rPr>
              <a:t> </a:t>
            </a:r>
            <a:r>
              <a:rPr lang="en-US" sz="1100" b="1" i="1" dirty="0">
                <a:latin typeface="Arial" panose="020B0604020202020204" pitchFamily="34" charset="0"/>
                <a:cs typeface="Arial" panose="020B0604020202020204" pitchFamily="34" charset="0"/>
              </a:rPr>
              <a:t>figure 2. Conceptual Framework: Integrated Pathways to Improved Depression Care. Source</a:t>
            </a:r>
            <a:r>
              <a:rPr lang="en-US" sz="1100" b="1" i="1" dirty="0">
                <a:latin typeface="Arial" panose="020B0604020202020204" pitchFamily="34" charset="0"/>
                <a:cs typeface="Arial" panose="020B0604020202020204" pitchFamily="34" charset="0"/>
                <a:sym typeface="Wingdings" panose="05000000000000000000" pitchFamily="2" charset="2"/>
              </a:rPr>
              <a:t>: (Reynolds et al., 2022)</a:t>
            </a:r>
            <a:endParaRPr lang="en-US" sz="110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Ø"/>
            </a:pPr>
            <a:r>
              <a:rPr lang="en-GB" sz="1100" b="1" dirty="0">
                <a:latin typeface="Arial" panose="020B0604020202020204" pitchFamily="34" charset="0"/>
                <a:cs typeface="Arial" panose="020B0604020202020204" pitchFamily="34" charset="0"/>
              </a:rPr>
              <a:t>Policy: </a:t>
            </a:r>
            <a:r>
              <a:rPr lang="en-GB" sz="1100" dirty="0">
                <a:latin typeface="Arial" panose="020B0604020202020204" pitchFamily="34" charset="0"/>
                <a:cs typeface="Arial" panose="020B0604020202020204" pitchFamily="34" charset="0"/>
              </a:rPr>
              <a:t>Expand investment in early intervention, digital therapies, and culturally sensitive care. </a:t>
            </a:r>
          </a:p>
          <a:p>
            <a:pPr marL="171450" indent="-171450" algn="just">
              <a:buFont typeface="Wingdings" panose="05000000000000000000" pitchFamily="2" charset="2"/>
              <a:buChar char="Ø"/>
            </a:pPr>
            <a:r>
              <a:rPr lang="en-GB" sz="1100" b="1" dirty="0">
                <a:latin typeface="Arial" panose="020B0604020202020204" pitchFamily="34" charset="0"/>
                <a:cs typeface="Arial" panose="020B0604020202020204" pitchFamily="34" charset="0"/>
              </a:rPr>
              <a:t>Practice: </a:t>
            </a:r>
            <a:r>
              <a:rPr lang="en-GB" sz="1100" dirty="0">
                <a:latin typeface="Arial" panose="020B0604020202020204" pitchFamily="34" charset="0"/>
                <a:cs typeface="Arial" panose="020B0604020202020204" pitchFamily="34" charset="0"/>
              </a:rPr>
              <a:t>Improve training for professionals to address stigma and inequalities.</a:t>
            </a:r>
          </a:p>
          <a:p>
            <a:pPr marL="171450" indent="-171450" algn="just">
              <a:buFont typeface="Wingdings" panose="05000000000000000000" pitchFamily="2" charset="2"/>
              <a:buChar char="Ø"/>
            </a:pPr>
            <a:r>
              <a:rPr lang="en-GB" sz="1100" b="1" dirty="0">
                <a:latin typeface="Arial" panose="020B0604020202020204" pitchFamily="34" charset="0"/>
                <a:cs typeface="Arial" panose="020B0604020202020204" pitchFamily="34" charset="0"/>
              </a:rPr>
              <a:t>Research: </a:t>
            </a:r>
            <a:r>
              <a:rPr lang="en-GB" sz="1100" dirty="0">
                <a:latin typeface="Arial" panose="020B0604020202020204" pitchFamily="34" charset="0"/>
                <a:cs typeface="Arial" panose="020B0604020202020204" pitchFamily="34" charset="0"/>
              </a:rPr>
              <a:t>Evaluate long-term outcomes of integrated care models and address barriers to treatment in underserved populations.</a:t>
            </a:r>
          </a:p>
          <a:p>
            <a:pPr algn="just"/>
            <a:endParaRPr lang="en-GB"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p:txBody>
      </p:sp>
      <p:sp>
        <p:nvSpPr>
          <p:cNvPr id="33" name="Arrow: Right 32">
            <a:extLst>
              <a:ext uri="{FF2B5EF4-FFF2-40B4-BE49-F238E27FC236}">
                <a16:creationId xmlns:a16="http://schemas.microsoft.com/office/drawing/2014/main" id="{956DC039-A189-E621-F830-59F35DD9FA9C}"/>
              </a:ext>
            </a:extLst>
          </p:cNvPr>
          <p:cNvSpPr/>
          <p:nvPr/>
        </p:nvSpPr>
        <p:spPr>
          <a:xfrm>
            <a:off x="714292" y="10833025"/>
            <a:ext cx="350706" cy="228720"/>
          </a:xfrm>
          <a:prstGeom prst="rightArrow">
            <a:avLst/>
          </a:prstGeom>
          <a:effectLst>
            <a:reflection blurRad="6350" stA="52000" endA="300" endPos="35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Rounded Corners 35">
            <a:extLst>
              <a:ext uri="{FF2B5EF4-FFF2-40B4-BE49-F238E27FC236}">
                <a16:creationId xmlns:a16="http://schemas.microsoft.com/office/drawing/2014/main" id="{91E54752-8161-D6FD-EBD4-12213FD3C6CF}"/>
              </a:ext>
            </a:extLst>
          </p:cNvPr>
          <p:cNvSpPr/>
          <p:nvPr/>
        </p:nvSpPr>
        <p:spPr>
          <a:xfrm>
            <a:off x="106680" y="10570466"/>
            <a:ext cx="524582" cy="797668"/>
          </a:xfrm>
          <a:prstGeom prst="roundRect">
            <a:avLst/>
          </a:prstGeom>
          <a:effectLst>
            <a:glow rad="101600">
              <a:schemeClr val="accent2">
                <a:satMod val="175000"/>
                <a:alpha val="40000"/>
              </a:schemeClr>
            </a:glow>
            <a:reflection blurRad="6350" stA="52000" endA="300" endPos="35000" dir="5400000" sy="-100000" algn="bl" rotWithShape="0"/>
          </a:effectLst>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Rounded Corners 36">
            <a:extLst>
              <a:ext uri="{FF2B5EF4-FFF2-40B4-BE49-F238E27FC236}">
                <a16:creationId xmlns:a16="http://schemas.microsoft.com/office/drawing/2014/main" id="{E14493F4-0E04-2928-8563-DA119520545D}"/>
              </a:ext>
            </a:extLst>
          </p:cNvPr>
          <p:cNvSpPr/>
          <p:nvPr/>
        </p:nvSpPr>
        <p:spPr>
          <a:xfrm>
            <a:off x="1137873" y="10558558"/>
            <a:ext cx="524582" cy="797668"/>
          </a:xfrm>
          <a:prstGeom prst="roundRect">
            <a:avLst/>
          </a:prstGeom>
          <a:effectLst>
            <a:glow rad="139700">
              <a:schemeClr val="accent4">
                <a:satMod val="175000"/>
                <a:alpha val="40000"/>
              </a:schemeClr>
            </a:glow>
            <a:reflection blurRad="6350" stA="50000" endA="300" endPos="55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Rounded Corners 37">
            <a:extLst>
              <a:ext uri="{FF2B5EF4-FFF2-40B4-BE49-F238E27FC236}">
                <a16:creationId xmlns:a16="http://schemas.microsoft.com/office/drawing/2014/main" id="{4EAFC2BB-CE2D-742E-A13E-E2F6718722E2}"/>
              </a:ext>
            </a:extLst>
          </p:cNvPr>
          <p:cNvSpPr/>
          <p:nvPr/>
        </p:nvSpPr>
        <p:spPr>
          <a:xfrm>
            <a:off x="2169066" y="10570466"/>
            <a:ext cx="524582" cy="797668"/>
          </a:xfrm>
          <a:prstGeom prst="roundRect">
            <a:avLst/>
          </a:prstGeom>
          <a:effectLst>
            <a:glow rad="139700">
              <a:schemeClr val="accent6">
                <a:satMod val="175000"/>
                <a:alpha val="40000"/>
              </a:schemeClr>
            </a:glow>
            <a:reflection blurRad="6350" stA="50000" endA="300" endPos="90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angle: Rounded Corners 38">
            <a:extLst>
              <a:ext uri="{FF2B5EF4-FFF2-40B4-BE49-F238E27FC236}">
                <a16:creationId xmlns:a16="http://schemas.microsoft.com/office/drawing/2014/main" id="{9F9EA81D-6EEC-E3D5-D3B4-3C5F950C5D39}"/>
              </a:ext>
            </a:extLst>
          </p:cNvPr>
          <p:cNvSpPr/>
          <p:nvPr/>
        </p:nvSpPr>
        <p:spPr>
          <a:xfrm>
            <a:off x="3191561" y="10570466"/>
            <a:ext cx="524582" cy="797668"/>
          </a:xfrm>
          <a:prstGeom prst="roundRect">
            <a:avLst/>
          </a:prstGeom>
          <a:effectLst>
            <a:glow rad="101600">
              <a:schemeClr val="accent5">
                <a:satMod val="175000"/>
                <a:alpha val="40000"/>
              </a:schemeClr>
            </a:glow>
            <a:reflection blurRad="6350" stA="50000" endA="300" endPos="55500" dist="508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Arrow: Right 40">
            <a:extLst>
              <a:ext uri="{FF2B5EF4-FFF2-40B4-BE49-F238E27FC236}">
                <a16:creationId xmlns:a16="http://schemas.microsoft.com/office/drawing/2014/main" id="{3A25B264-EE39-2DEC-E79A-53D2F30C81CC}"/>
              </a:ext>
            </a:extLst>
          </p:cNvPr>
          <p:cNvSpPr/>
          <p:nvPr/>
        </p:nvSpPr>
        <p:spPr>
          <a:xfrm>
            <a:off x="2788945" y="10878613"/>
            <a:ext cx="350706" cy="228720"/>
          </a:xfrm>
          <a:prstGeom prst="rightArrow">
            <a:avLst/>
          </a:prstGeom>
          <a:effectLst>
            <a:reflection blurRad="6350" stA="50000" endA="300" endPos="90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Arrow: Right 41">
            <a:extLst>
              <a:ext uri="{FF2B5EF4-FFF2-40B4-BE49-F238E27FC236}">
                <a16:creationId xmlns:a16="http://schemas.microsoft.com/office/drawing/2014/main" id="{4C0BA4D6-28F0-6C86-991F-E15082A861F5}"/>
              </a:ext>
            </a:extLst>
          </p:cNvPr>
          <p:cNvSpPr/>
          <p:nvPr/>
        </p:nvSpPr>
        <p:spPr>
          <a:xfrm>
            <a:off x="1730205" y="10847887"/>
            <a:ext cx="350706" cy="228720"/>
          </a:xfrm>
          <a:prstGeom prst="rightArrow">
            <a:avLst/>
          </a:prstGeom>
          <a:effectLst>
            <a:reflection blurRad="6350" stA="50000" endA="300" endPos="55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a:extLst>
              <a:ext uri="{FF2B5EF4-FFF2-40B4-BE49-F238E27FC236}">
                <a16:creationId xmlns:a16="http://schemas.microsoft.com/office/drawing/2014/main" id="{1A61EA4A-93D0-1E61-61C4-11239EE2A3B3}"/>
              </a:ext>
            </a:extLst>
          </p:cNvPr>
          <p:cNvSpPr txBox="1"/>
          <p:nvPr/>
        </p:nvSpPr>
        <p:spPr>
          <a:xfrm>
            <a:off x="106680" y="10663084"/>
            <a:ext cx="498971" cy="230832"/>
          </a:xfrm>
          <a:prstGeom prst="rect">
            <a:avLst/>
          </a:prstGeom>
          <a:noFill/>
          <a:ln>
            <a:noFill/>
          </a:ln>
        </p:spPr>
        <p:txBody>
          <a:bodyPr wrap="square" rtlCol="0">
            <a:spAutoFit/>
          </a:bodyPr>
          <a:lstStyle/>
          <a:p>
            <a:r>
              <a:rPr lang="en-US" sz="900" dirty="0">
                <a:solidFill>
                  <a:schemeClr val="bg1"/>
                </a:solidFill>
                <a:latin typeface="Arial" panose="020B0604020202020204" pitchFamily="34" charset="0"/>
                <a:cs typeface="Arial" panose="020B0604020202020204" pitchFamily="34" charset="0"/>
              </a:rPr>
              <a:t>Policy</a:t>
            </a:r>
            <a:endParaRPr lang="en-GB" sz="900" dirty="0">
              <a:solidFill>
                <a:schemeClr val="bg1"/>
              </a:solidFill>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73A3D5F3-D44C-65FD-AC06-09A39374CCCC}"/>
              </a:ext>
            </a:extLst>
          </p:cNvPr>
          <p:cNvSpPr txBox="1"/>
          <p:nvPr/>
        </p:nvSpPr>
        <p:spPr>
          <a:xfrm>
            <a:off x="1112262" y="10659296"/>
            <a:ext cx="608695" cy="230832"/>
          </a:xfrm>
          <a:prstGeom prst="rect">
            <a:avLst/>
          </a:prstGeom>
          <a:noFill/>
          <a:ln>
            <a:noFill/>
          </a:ln>
        </p:spPr>
        <p:txBody>
          <a:bodyPr wrap="square" rtlCol="0">
            <a:spAutoFit/>
          </a:bodyPr>
          <a:lstStyle/>
          <a:p>
            <a:r>
              <a:rPr lang="en-US" sz="900" dirty="0">
                <a:solidFill>
                  <a:schemeClr val="bg1"/>
                </a:solidFill>
                <a:latin typeface="Arial" panose="020B0604020202020204" pitchFamily="34" charset="0"/>
                <a:cs typeface="Arial" panose="020B0604020202020204" pitchFamily="34" charset="0"/>
              </a:rPr>
              <a:t>Practice</a:t>
            </a:r>
            <a:endParaRPr lang="en-GB" sz="900" dirty="0">
              <a:solidFill>
                <a:schemeClr val="bg1"/>
              </a:solidFill>
              <a:latin typeface="Arial" panose="020B0604020202020204" pitchFamily="34" charset="0"/>
              <a:cs typeface="Arial" panose="020B0604020202020204" pitchFamily="34" charset="0"/>
            </a:endParaRPr>
          </a:p>
        </p:txBody>
      </p:sp>
      <p:sp>
        <p:nvSpPr>
          <p:cNvPr id="45" name="TextBox 44">
            <a:extLst>
              <a:ext uri="{FF2B5EF4-FFF2-40B4-BE49-F238E27FC236}">
                <a16:creationId xmlns:a16="http://schemas.microsoft.com/office/drawing/2014/main" id="{2488EE0F-C5BF-0AEB-0E60-928AE8CE692F}"/>
              </a:ext>
            </a:extLst>
          </p:cNvPr>
          <p:cNvSpPr txBox="1"/>
          <p:nvPr/>
        </p:nvSpPr>
        <p:spPr>
          <a:xfrm>
            <a:off x="2095146" y="10678577"/>
            <a:ext cx="693799" cy="230832"/>
          </a:xfrm>
          <a:prstGeom prst="rect">
            <a:avLst/>
          </a:prstGeom>
          <a:noFill/>
          <a:ln>
            <a:noFill/>
          </a:ln>
        </p:spPr>
        <p:txBody>
          <a:bodyPr wrap="square" rtlCol="0">
            <a:spAutoFit/>
          </a:bodyPr>
          <a:lstStyle/>
          <a:p>
            <a:r>
              <a:rPr lang="en-US" sz="900" dirty="0">
                <a:solidFill>
                  <a:schemeClr val="bg1"/>
                </a:solidFill>
                <a:latin typeface="Arial" panose="020B0604020202020204" pitchFamily="34" charset="0"/>
                <a:cs typeface="Arial" panose="020B0604020202020204" pitchFamily="34" charset="0"/>
              </a:rPr>
              <a:t>Research</a:t>
            </a:r>
            <a:endParaRPr lang="en-GB" sz="900" dirty="0">
              <a:solidFill>
                <a:schemeClr val="bg1"/>
              </a:solidFill>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277F2890-9702-BD9F-1FA5-071785885CE9}"/>
              </a:ext>
            </a:extLst>
          </p:cNvPr>
          <p:cNvSpPr txBox="1"/>
          <p:nvPr/>
        </p:nvSpPr>
        <p:spPr>
          <a:xfrm>
            <a:off x="3108819" y="10659296"/>
            <a:ext cx="718996" cy="230832"/>
          </a:xfrm>
          <a:prstGeom prst="rect">
            <a:avLst/>
          </a:prstGeom>
          <a:noFill/>
          <a:ln>
            <a:noFill/>
          </a:ln>
        </p:spPr>
        <p:txBody>
          <a:bodyPr wrap="square" rtlCol="0">
            <a:spAutoFit/>
          </a:bodyPr>
          <a:lstStyle/>
          <a:p>
            <a:r>
              <a:rPr lang="en-US" sz="900" dirty="0">
                <a:solidFill>
                  <a:schemeClr val="bg1"/>
                </a:solidFill>
                <a:latin typeface="Arial" panose="020B0604020202020204" pitchFamily="34" charset="0"/>
                <a:cs typeface="Arial" panose="020B0604020202020204" pitchFamily="34" charset="0"/>
              </a:rPr>
              <a:t>Outcomes</a:t>
            </a:r>
            <a:endParaRPr lang="en-GB" sz="900" dirty="0">
              <a:solidFill>
                <a:schemeClr val="bg1"/>
              </a:solidFill>
              <a:latin typeface="Arial" panose="020B0604020202020204" pitchFamily="34" charset="0"/>
              <a:cs typeface="Arial" panose="020B0604020202020204" pitchFamily="34" charset="0"/>
            </a:endParaRPr>
          </a:p>
        </p:txBody>
      </p:sp>
      <p:sp>
        <p:nvSpPr>
          <p:cNvPr id="50" name="Rectangle: Rounded Corners 49">
            <a:extLst>
              <a:ext uri="{FF2B5EF4-FFF2-40B4-BE49-F238E27FC236}">
                <a16:creationId xmlns:a16="http://schemas.microsoft.com/office/drawing/2014/main" id="{CA0099C7-C83E-EDBE-0D75-6DE0A51C5301}"/>
              </a:ext>
            </a:extLst>
          </p:cNvPr>
          <p:cNvSpPr/>
          <p:nvPr/>
        </p:nvSpPr>
        <p:spPr>
          <a:xfrm>
            <a:off x="4140386" y="8963697"/>
            <a:ext cx="2672263" cy="4308796"/>
          </a:xfrm>
          <a:prstGeom prst="roundRect">
            <a:avLst>
              <a:gd name="adj" fmla="val 10402"/>
            </a:avLst>
          </a:prstGeom>
          <a:noFill/>
          <a:ln>
            <a:noFill/>
          </a:ln>
        </p:spPr>
        <p:style>
          <a:lnRef idx="0">
            <a:scrgbClr r="0" g="0" b="0"/>
          </a:lnRef>
          <a:fillRef idx="0">
            <a:scrgbClr r="0" g="0" b="0"/>
          </a:fillRef>
          <a:effectRef idx="0">
            <a:scrgbClr r="0" g="0" b="0"/>
          </a:effectRef>
          <a:fontRef idx="minor">
            <a:schemeClr val="accent4"/>
          </a:fontRef>
        </p:style>
        <p:txBody>
          <a:bodyPr rtlCol="0" anchor="ctr"/>
          <a:lstStyle/>
          <a:p>
            <a:pPr algn="ctr"/>
            <a:endParaRPr lang="en-GB"/>
          </a:p>
        </p:txBody>
      </p:sp>
      <p:sp>
        <p:nvSpPr>
          <p:cNvPr id="52" name="Rectangle: Rounded Corners 51">
            <a:extLst>
              <a:ext uri="{FF2B5EF4-FFF2-40B4-BE49-F238E27FC236}">
                <a16:creationId xmlns:a16="http://schemas.microsoft.com/office/drawing/2014/main" id="{F21FFB26-CA3C-38A9-8B5D-A50A8F5AB88D}"/>
              </a:ext>
            </a:extLst>
          </p:cNvPr>
          <p:cNvSpPr/>
          <p:nvPr/>
        </p:nvSpPr>
        <p:spPr>
          <a:xfrm>
            <a:off x="4140386" y="9186771"/>
            <a:ext cx="2658745" cy="4092942"/>
          </a:xfrm>
          <a:prstGeom prst="roundRect">
            <a:avLst>
              <a:gd name="adj" fmla="val 12480"/>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endParaRPr lang="en-GB"/>
          </a:p>
        </p:txBody>
      </p:sp>
      <p:sp>
        <p:nvSpPr>
          <p:cNvPr id="55" name="Rectangle: Rounded Corners 54">
            <a:extLst>
              <a:ext uri="{FF2B5EF4-FFF2-40B4-BE49-F238E27FC236}">
                <a16:creationId xmlns:a16="http://schemas.microsoft.com/office/drawing/2014/main" id="{C6889F9B-4514-AB08-F6FB-E5630EF4196A}"/>
              </a:ext>
            </a:extLst>
          </p:cNvPr>
          <p:cNvSpPr/>
          <p:nvPr/>
        </p:nvSpPr>
        <p:spPr>
          <a:xfrm>
            <a:off x="4140386" y="8929194"/>
            <a:ext cx="1860997" cy="386741"/>
          </a:xfrm>
          <a:prstGeom prst="roundRect">
            <a:avLst>
              <a:gd name="adj" fmla="val 41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dirty="0"/>
          </a:p>
        </p:txBody>
      </p:sp>
      <p:sp>
        <p:nvSpPr>
          <p:cNvPr id="60" name="TextBox 59">
            <a:extLst>
              <a:ext uri="{FF2B5EF4-FFF2-40B4-BE49-F238E27FC236}">
                <a16:creationId xmlns:a16="http://schemas.microsoft.com/office/drawing/2014/main" id="{05650629-6812-EC6E-66AF-706CB127B4E5}"/>
              </a:ext>
            </a:extLst>
          </p:cNvPr>
          <p:cNvSpPr txBox="1"/>
          <p:nvPr/>
        </p:nvSpPr>
        <p:spPr>
          <a:xfrm>
            <a:off x="4232787" y="9350477"/>
            <a:ext cx="2455607" cy="2970044"/>
          </a:xfrm>
          <a:prstGeom prst="rect">
            <a:avLst/>
          </a:prstGeom>
          <a:noFill/>
        </p:spPr>
        <p:txBody>
          <a:bodyPr wrap="square" rtlCol="0">
            <a:spAutoFit/>
          </a:bodyPr>
          <a:lstStyle/>
          <a:p>
            <a:pPr algn="just"/>
            <a:r>
              <a:rPr lang="en-GB" sz="1100" dirty="0">
                <a:latin typeface="Arial" panose="020B0604020202020204" pitchFamily="34" charset="0"/>
                <a:cs typeface="Arial" panose="020B0604020202020204" pitchFamily="34" charset="0"/>
              </a:rPr>
              <a:t>Although major depressive disorder is a global public health concern, therapy has advanced significantly from institutional care to recovery-focused approaches. It needs ongoing cooperation between researchers, doctors, and policymakers to achieve equal results.</a:t>
            </a:r>
          </a:p>
          <a:p>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Early intervention, cultural inclusion, and evidence-based policy are key to future success because they guarantee that everyone, regardless of background, may get prompt, considerate, and efficient treatment.</a:t>
            </a:r>
          </a:p>
          <a:p>
            <a:endParaRPr lang="en-GB" sz="1100" dirty="0">
              <a:latin typeface="Arial" panose="020B0604020202020204" pitchFamily="34" charset="0"/>
              <a:cs typeface="Arial" panose="020B0604020202020204" pitchFamily="34" charset="0"/>
            </a:endParaRPr>
          </a:p>
        </p:txBody>
      </p:sp>
      <p:sp>
        <p:nvSpPr>
          <p:cNvPr id="62" name="TextBox 61">
            <a:extLst>
              <a:ext uri="{FF2B5EF4-FFF2-40B4-BE49-F238E27FC236}">
                <a16:creationId xmlns:a16="http://schemas.microsoft.com/office/drawing/2014/main" id="{8B0DE729-7E24-53D6-C2C0-DB1A9FD59399}"/>
              </a:ext>
            </a:extLst>
          </p:cNvPr>
          <p:cNvSpPr txBox="1"/>
          <p:nvPr/>
        </p:nvSpPr>
        <p:spPr>
          <a:xfrm>
            <a:off x="4232787" y="8972046"/>
            <a:ext cx="1696065" cy="261610"/>
          </a:xfrm>
          <a:prstGeom prst="rect">
            <a:avLst/>
          </a:prstGeom>
          <a:noFill/>
        </p:spPr>
        <p:txBody>
          <a:bodyPr wrap="square" rtlCol="0">
            <a:spAutoFit/>
          </a:bodyPr>
          <a:lstStyle/>
          <a:p>
            <a:r>
              <a:rPr lang="en-US" sz="1100" b="1" dirty="0">
                <a:solidFill>
                  <a:schemeClr val="bg1"/>
                </a:solidFill>
                <a:latin typeface="Arial" panose="020B0604020202020204" pitchFamily="34" charset="0"/>
                <a:cs typeface="Arial" panose="020B0604020202020204" pitchFamily="34" charset="0"/>
              </a:rPr>
              <a:t>6.0 Conclusion </a:t>
            </a:r>
            <a:endParaRPr lang="en-GB" sz="11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6925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C27B71B-861F-1FBD-1488-4330627F7113}"/>
              </a:ext>
            </a:extLst>
          </p:cNvPr>
          <p:cNvSpPr txBox="1"/>
          <p:nvPr/>
        </p:nvSpPr>
        <p:spPr>
          <a:xfrm>
            <a:off x="213852" y="243348"/>
            <a:ext cx="6496664" cy="7225055"/>
          </a:xfrm>
          <a:prstGeom prst="rect">
            <a:avLst/>
          </a:prstGeom>
          <a:noFill/>
        </p:spPr>
        <p:txBody>
          <a:bodyPr wrap="square" rtlCol="0">
            <a:spAutoFit/>
          </a:bodyPr>
          <a:lstStyle/>
          <a:p>
            <a:pPr algn="just">
              <a:lnSpc>
                <a:spcPct val="150000"/>
              </a:lnSpc>
            </a:pPr>
            <a:r>
              <a:rPr lang="en-GB" sz="1100" dirty="0">
                <a:latin typeface="Arial" panose="020B0604020202020204" pitchFamily="34" charset="0"/>
                <a:cs typeface="Arial" panose="020B0604020202020204" pitchFamily="34" charset="0"/>
              </a:rPr>
              <a:t>REFERENCES</a:t>
            </a: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Jansson, Å., (2022). </a:t>
            </a:r>
            <a:r>
              <a:rPr lang="en-GB" sz="1100" i="1" dirty="0">
                <a:latin typeface="Arial" panose="020B0604020202020204" pitchFamily="34" charset="0"/>
                <a:cs typeface="Arial" panose="020B0604020202020204" pitchFamily="34" charset="0"/>
              </a:rPr>
              <a:t>From melancholia to depression: disordered mood in nineteenth-century psychiatry</a:t>
            </a:r>
            <a:r>
              <a:rPr lang="en-GB" sz="1100" dirty="0">
                <a:latin typeface="Arial" panose="020B0604020202020204" pitchFamily="34" charset="0"/>
                <a:cs typeface="Arial" panose="020B0604020202020204" pitchFamily="34" charset="0"/>
              </a:rPr>
              <a:t> (p. 234). Springer Nature.</a:t>
            </a: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Kendler, K.S., (2021). The origin of our modern concept of depression—The history of melancholia from 1780-1880: A review. </a:t>
            </a:r>
            <a:r>
              <a:rPr lang="en-GB" sz="1100" i="1" dirty="0">
                <a:latin typeface="Arial" panose="020B0604020202020204" pitchFamily="34" charset="0"/>
                <a:cs typeface="Arial" panose="020B0604020202020204" pitchFamily="34" charset="0"/>
              </a:rPr>
              <a:t>JAMA psychiatry</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77</a:t>
            </a:r>
            <a:r>
              <a:rPr lang="en-GB" sz="1100" dirty="0">
                <a:latin typeface="Arial" panose="020B0604020202020204" pitchFamily="34" charset="0"/>
                <a:cs typeface="Arial" panose="020B0604020202020204" pitchFamily="34" charset="0"/>
              </a:rPr>
              <a:t>(8), pp.863-868.</a:t>
            </a: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National Institute for Health and Care Excellence (2023) </a:t>
            </a:r>
            <a:r>
              <a:rPr lang="en-GB" sz="1100" i="1" dirty="0">
                <a:latin typeface="Arial" panose="020B0604020202020204" pitchFamily="34" charset="0"/>
                <a:cs typeface="Arial" panose="020B0604020202020204" pitchFamily="34" charset="0"/>
              </a:rPr>
              <a:t>Depression in Adults: Treatment and Management (NG222).</a:t>
            </a:r>
            <a:endParaRPr lang="en-GB" sz="1100" dirty="0">
              <a:latin typeface="Arial" panose="020B0604020202020204" pitchFamily="34" charset="0"/>
              <a:cs typeface="Arial" panose="020B0604020202020204" pitchFamily="34" charset="0"/>
            </a:endParaRP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NHS Digital (2025) </a:t>
            </a:r>
            <a:r>
              <a:rPr lang="en-GB" sz="1100" i="1" dirty="0">
                <a:latin typeface="Arial" panose="020B0604020202020204" pitchFamily="34" charset="0"/>
                <a:cs typeface="Arial" panose="020B0604020202020204" pitchFamily="34" charset="0"/>
              </a:rPr>
              <a:t>Adult Psychiatric Morbidity Survey: Survey of Mental Health and Wellbeing, England, 2023/4</a:t>
            </a:r>
            <a:r>
              <a:rPr lang="en-GB" sz="1100" dirty="0">
                <a:latin typeface="Arial" panose="020B0604020202020204" pitchFamily="34" charset="0"/>
                <a:cs typeface="Arial" panose="020B0604020202020204" pitchFamily="34" charset="0"/>
              </a:rPr>
              <a:t>. [Online]. Available at: </a:t>
            </a:r>
            <a:r>
              <a:rPr lang="en-GB" sz="1100" u="sng" dirty="0">
                <a:latin typeface="Arial" panose="020B0604020202020204" pitchFamily="34" charset="0"/>
                <a:cs typeface="Arial" panose="020B0604020202020204" pitchFamily="34" charset="0"/>
                <a:hlinkClick r:id="rId2"/>
              </a:rPr>
              <a:t>https://digital.nhs.uk/data-and-information/publications/statistical/adult-psychiatric-morbidity-survey/survey-of-mental-health-and-wellbeing-england-2023-24</a:t>
            </a:r>
            <a:r>
              <a:rPr lang="en-GB" sz="1100" dirty="0">
                <a:latin typeface="Arial" panose="020B0604020202020204" pitchFamily="34" charset="0"/>
                <a:cs typeface="Arial" panose="020B0604020202020204" pitchFamily="34" charset="0"/>
              </a:rPr>
              <a:t> [Accessed: 19th  October 2025].</a:t>
            </a: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Reed, G.M., First, M.B., Kogan, C.S., Hyman, S.E., </a:t>
            </a:r>
            <a:r>
              <a:rPr lang="en-GB" sz="1100" dirty="0" err="1">
                <a:latin typeface="Arial" panose="020B0604020202020204" pitchFamily="34" charset="0"/>
                <a:cs typeface="Arial" panose="020B0604020202020204" pitchFamily="34" charset="0"/>
              </a:rPr>
              <a:t>Gureje</a:t>
            </a:r>
            <a:r>
              <a:rPr lang="en-GB" sz="1100" dirty="0">
                <a:latin typeface="Arial" panose="020B0604020202020204" pitchFamily="34" charset="0"/>
                <a:cs typeface="Arial" panose="020B0604020202020204" pitchFamily="34" charset="0"/>
              </a:rPr>
              <a:t>, O., Gaebel, W., Maj, M., Stein, D.J., </a:t>
            </a:r>
            <a:r>
              <a:rPr lang="en-GB" sz="1100" dirty="0" err="1">
                <a:latin typeface="Arial" panose="020B0604020202020204" pitchFamily="34" charset="0"/>
                <a:cs typeface="Arial" panose="020B0604020202020204" pitchFamily="34" charset="0"/>
              </a:rPr>
              <a:t>Maercker</a:t>
            </a:r>
            <a:r>
              <a:rPr lang="en-GB" sz="1100" dirty="0">
                <a:latin typeface="Arial" panose="020B0604020202020204" pitchFamily="34" charset="0"/>
                <a:cs typeface="Arial" panose="020B0604020202020204" pitchFamily="34" charset="0"/>
              </a:rPr>
              <a:t>, A., Tyrer, P. and Claudino, A., (2023). Innovations and changes in the ICD‐11 classification of mental, behavioural and neurodevelopmental disorders. </a:t>
            </a:r>
            <a:r>
              <a:rPr lang="en-GB" sz="1100" i="1" dirty="0">
                <a:latin typeface="Arial" panose="020B0604020202020204" pitchFamily="34" charset="0"/>
                <a:cs typeface="Arial" panose="020B0604020202020204" pitchFamily="34" charset="0"/>
              </a:rPr>
              <a:t>World psychiatry</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18</a:t>
            </a:r>
            <a:r>
              <a:rPr lang="en-GB" sz="1100" dirty="0">
                <a:latin typeface="Arial" panose="020B0604020202020204" pitchFamily="34" charset="0"/>
                <a:cs typeface="Arial" panose="020B0604020202020204" pitchFamily="34" charset="0"/>
              </a:rPr>
              <a:t>(1), pp.3-19.</a:t>
            </a: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Remes, O., Mendes, J.F. and Templeton, P., (2021). Biological, psychological, and social determinants of depression: a review of recent literature. </a:t>
            </a:r>
            <a:r>
              <a:rPr lang="en-GB" sz="1100" i="1" dirty="0">
                <a:latin typeface="Arial" panose="020B0604020202020204" pitchFamily="34" charset="0"/>
                <a:cs typeface="Arial" panose="020B0604020202020204" pitchFamily="34" charset="0"/>
              </a:rPr>
              <a:t>Brain sciences</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11</a:t>
            </a:r>
            <a:r>
              <a:rPr lang="en-GB" sz="1100" dirty="0">
                <a:latin typeface="Arial" panose="020B0604020202020204" pitchFamily="34" charset="0"/>
                <a:cs typeface="Arial" panose="020B0604020202020204" pitchFamily="34" charset="0"/>
              </a:rPr>
              <a:t>(12), p.1633.</a:t>
            </a: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Reynolds 3rd, C.F., </a:t>
            </a:r>
            <a:r>
              <a:rPr lang="en-GB" sz="1100" dirty="0" err="1">
                <a:latin typeface="Arial" panose="020B0604020202020204" pitchFamily="34" charset="0"/>
                <a:cs typeface="Arial" panose="020B0604020202020204" pitchFamily="34" charset="0"/>
              </a:rPr>
              <a:t>Jeste</a:t>
            </a:r>
            <a:r>
              <a:rPr lang="en-GB" sz="1100" dirty="0">
                <a:latin typeface="Arial" panose="020B0604020202020204" pitchFamily="34" charset="0"/>
                <a:cs typeface="Arial" panose="020B0604020202020204" pitchFamily="34" charset="0"/>
              </a:rPr>
              <a:t>, D.V., Sachdev, P.S. and Blazer, D.G., (2022). Mental health care for older adults: recent advances and new directions in clinical practice and research. </a:t>
            </a:r>
            <a:r>
              <a:rPr lang="en-GB" sz="1100" i="1" dirty="0">
                <a:latin typeface="Arial" panose="020B0604020202020204" pitchFamily="34" charset="0"/>
                <a:cs typeface="Arial" panose="020B0604020202020204" pitchFamily="34" charset="0"/>
              </a:rPr>
              <a:t>World Psychiatry</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21</a:t>
            </a:r>
            <a:r>
              <a:rPr lang="en-GB" sz="1100" dirty="0">
                <a:latin typeface="Arial" panose="020B0604020202020204" pitchFamily="34" charset="0"/>
                <a:cs typeface="Arial" panose="020B0604020202020204" pitchFamily="34" charset="0"/>
              </a:rPr>
              <a:t>(3), pp.336-363.</a:t>
            </a: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Skowrońska, A., Gawlik-</a:t>
            </a:r>
            <a:r>
              <a:rPr lang="en-GB" sz="1100" dirty="0" err="1">
                <a:latin typeface="Arial" panose="020B0604020202020204" pitchFamily="34" charset="0"/>
                <a:cs typeface="Arial" panose="020B0604020202020204" pitchFamily="34" charset="0"/>
              </a:rPr>
              <a:t>Kotelnicka</a:t>
            </a:r>
            <a:r>
              <a:rPr lang="en-GB" sz="1100" dirty="0">
                <a:latin typeface="Arial" panose="020B0604020202020204" pitchFamily="34" charset="0"/>
                <a:cs typeface="Arial" panose="020B0604020202020204" pitchFamily="34" charset="0"/>
              </a:rPr>
              <a:t>, O., </a:t>
            </a:r>
            <a:r>
              <a:rPr lang="en-GB" sz="1100" dirty="0" err="1">
                <a:latin typeface="Arial" panose="020B0604020202020204" pitchFamily="34" charset="0"/>
                <a:cs typeface="Arial" panose="020B0604020202020204" pitchFamily="34" charset="0"/>
              </a:rPr>
              <a:t>Margulska</a:t>
            </a:r>
            <a:r>
              <a:rPr lang="en-GB" sz="1100" dirty="0">
                <a:latin typeface="Arial" panose="020B0604020202020204" pitchFamily="34" charset="0"/>
                <a:cs typeface="Arial" panose="020B0604020202020204" pitchFamily="34" charset="0"/>
              </a:rPr>
              <a:t>, A. and Strzelecki, D., (2023). The influence of probiotic supplementation on the severity of anxiety and depressive symptoms; function and composition of gut microbiota; and metabolic, inflammation, and oxidative stress markers in patients with depression, a study protocol. </a:t>
            </a:r>
            <a:r>
              <a:rPr lang="en-GB" sz="1100" i="1" dirty="0">
                <a:latin typeface="Arial" panose="020B0604020202020204" pitchFamily="34" charset="0"/>
                <a:cs typeface="Arial" panose="020B0604020202020204" pitchFamily="34" charset="0"/>
              </a:rPr>
              <a:t>Metabolites</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13</a:t>
            </a:r>
            <a:r>
              <a:rPr lang="en-GB" sz="1100" dirty="0">
                <a:latin typeface="Arial" panose="020B0604020202020204" pitchFamily="34" charset="0"/>
                <a:cs typeface="Arial" panose="020B0604020202020204" pitchFamily="34" charset="0"/>
              </a:rPr>
              <a:t>(2), p.182.</a:t>
            </a: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World Health Organization (2022) </a:t>
            </a:r>
            <a:r>
              <a:rPr lang="en-GB" sz="1100" i="1" dirty="0">
                <a:latin typeface="Arial" panose="020B0604020202020204" pitchFamily="34" charset="0"/>
                <a:cs typeface="Arial" panose="020B0604020202020204" pitchFamily="34" charset="0"/>
              </a:rPr>
              <a:t>Comprehensive Mental Health Action Plan 2013–2030</a:t>
            </a:r>
            <a:r>
              <a:rPr lang="en-GB" sz="1100" dirty="0">
                <a:latin typeface="Arial" panose="020B0604020202020204" pitchFamily="34" charset="0"/>
                <a:cs typeface="Arial" panose="020B0604020202020204" pitchFamily="34" charset="0"/>
              </a:rPr>
              <a:t>. Geneva: WHO. Available at: </a:t>
            </a:r>
            <a:r>
              <a:rPr lang="en-GB" sz="1100" u="sng" dirty="0">
                <a:latin typeface="Arial" panose="020B0604020202020204" pitchFamily="34" charset="0"/>
                <a:cs typeface="Arial" panose="020B0604020202020204" pitchFamily="34" charset="0"/>
                <a:hlinkClick r:id="rId3"/>
              </a:rPr>
              <a:t>https://www.who.int/publications/i/item/9789240031029</a:t>
            </a:r>
            <a:r>
              <a:rPr lang="en-GB" sz="1100" dirty="0">
                <a:latin typeface="Arial" panose="020B0604020202020204" pitchFamily="34" charset="0"/>
                <a:cs typeface="Arial" panose="020B0604020202020204" pitchFamily="34" charset="0"/>
              </a:rPr>
              <a:t> [Accessed: 15th October 2025].</a:t>
            </a:r>
          </a:p>
          <a:p>
            <a:endParaRPr lang="en-GB" dirty="0"/>
          </a:p>
        </p:txBody>
      </p:sp>
    </p:spTree>
    <p:extLst>
      <p:ext uri="{BB962C8B-B14F-4D97-AF65-F5344CB8AC3E}">
        <p14:creationId xmlns:p14="http://schemas.microsoft.com/office/powerpoint/2010/main" val="361174354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TM04033925[[fn=Droplet]]</Template>
  <TotalTime>345</TotalTime>
  <Words>1150</Words>
  <Application>Microsoft Office PowerPoint</Application>
  <PresentationFormat>Custom</PresentationFormat>
  <Paragraphs>50</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Tw Cen MT</vt:lpstr>
      <vt:lpstr>Wingdings</vt:lpstr>
      <vt:lpstr>Droplet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chiemena okere</dc:creator>
  <cp:lastModifiedBy>Muhammed Hamza Hussain</cp:lastModifiedBy>
  <cp:revision>68</cp:revision>
  <dcterms:created xsi:type="dcterms:W3CDTF">2025-10-18T18:24:29Z</dcterms:created>
  <dcterms:modified xsi:type="dcterms:W3CDTF">2025-11-02T13:41:18Z</dcterms:modified>
</cp:coreProperties>
</file>