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0"/>
  </p:notesMasterIdLst>
  <p:sldIdLst>
    <p:sldId id="719" r:id="rId7"/>
    <p:sldId id="301" r:id="rId8"/>
    <p:sldId id="302" r:id="rId9"/>
    <p:sldId id="1122" r:id="rId10"/>
    <p:sldId id="774" r:id="rId11"/>
    <p:sldId id="1124" r:id="rId12"/>
    <p:sldId id="1123" r:id="rId13"/>
    <p:sldId id="1126" r:id="rId14"/>
    <p:sldId id="1125" r:id="rId15"/>
    <p:sldId id="1127" r:id="rId16"/>
    <p:sldId id="1128" r:id="rId17"/>
    <p:sldId id="1170" r:id="rId18"/>
    <p:sldId id="1171" r:id="rId19"/>
    <p:sldId id="1172" r:id="rId20"/>
    <p:sldId id="1169" r:id="rId21"/>
    <p:sldId id="1176" r:id="rId22"/>
    <p:sldId id="1174" r:id="rId23"/>
    <p:sldId id="1190" r:id="rId24"/>
    <p:sldId id="1191" r:id="rId25"/>
    <p:sldId id="1192" r:id="rId26"/>
    <p:sldId id="1193" r:id="rId27"/>
    <p:sldId id="1194" r:id="rId28"/>
    <p:sldId id="74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F282510-B117-4396-B4E9-93A8F72C22B4}"/>
    <pc:docChg chg="modSld">
      <pc:chgData name="Stalin Jacob Wilson Packia Dhas" userId="050d7d71-3621-4503-95e8-1c9a9d962492" providerId="ADAL" clId="{AF282510-B117-4396-B4E9-93A8F72C22B4}" dt="2025-02-18T09:20:45.265" v="10" actId="6549"/>
      <pc:docMkLst>
        <pc:docMk/>
      </pc:docMkLst>
      <pc:sldChg chg="modSp mod">
        <pc:chgData name="Stalin Jacob Wilson Packia Dhas" userId="050d7d71-3621-4503-95e8-1c9a9d962492" providerId="ADAL" clId="{AF282510-B117-4396-B4E9-93A8F72C22B4}" dt="2025-02-18T09:19:35.582" v="4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AF282510-B117-4396-B4E9-93A8F72C22B4}" dt="2025-02-18T09:19:35.582" v="4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AF282510-B117-4396-B4E9-93A8F72C22B4}" dt="2025-02-18T09:19:47.028" v="5" actId="6549"/>
        <pc:sldMkLst>
          <pc:docMk/>
          <pc:sldMk cId="2965900103" sldId="1128"/>
        </pc:sldMkLst>
      </pc:sldChg>
      <pc:sldChg chg="modNotesTx">
        <pc:chgData name="Stalin Jacob Wilson Packia Dhas" userId="050d7d71-3621-4503-95e8-1c9a9d962492" providerId="ADAL" clId="{AF282510-B117-4396-B4E9-93A8F72C22B4}" dt="2025-02-18T09:19:54.847" v="6" actId="6549"/>
        <pc:sldMkLst>
          <pc:docMk/>
          <pc:sldMk cId="3607017504" sldId="1172"/>
        </pc:sldMkLst>
      </pc:sldChg>
      <pc:sldChg chg="modNotesTx">
        <pc:chgData name="Stalin Jacob Wilson Packia Dhas" userId="050d7d71-3621-4503-95e8-1c9a9d962492" providerId="ADAL" clId="{AF282510-B117-4396-B4E9-93A8F72C22B4}" dt="2025-02-18T09:20:01.913" v="7" actId="6549"/>
        <pc:sldMkLst>
          <pc:docMk/>
          <pc:sldMk cId="254294716" sldId="1190"/>
        </pc:sldMkLst>
      </pc:sldChg>
      <pc:sldChg chg="modNotesTx">
        <pc:chgData name="Stalin Jacob Wilson Packia Dhas" userId="050d7d71-3621-4503-95e8-1c9a9d962492" providerId="ADAL" clId="{AF282510-B117-4396-B4E9-93A8F72C22B4}" dt="2025-02-18T09:20:13.039" v="8" actId="6549"/>
        <pc:sldMkLst>
          <pc:docMk/>
          <pc:sldMk cId="352753898" sldId="1192"/>
        </pc:sldMkLst>
      </pc:sldChg>
      <pc:sldChg chg="modNotesTx">
        <pc:chgData name="Stalin Jacob Wilson Packia Dhas" userId="050d7d71-3621-4503-95e8-1c9a9d962492" providerId="ADAL" clId="{AF282510-B117-4396-B4E9-93A8F72C22B4}" dt="2025-02-18T09:20:41.024" v="9" actId="6549"/>
        <pc:sldMkLst>
          <pc:docMk/>
          <pc:sldMk cId="4562134" sldId="1193"/>
        </pc:sldMkLst>
      </pc:sldChg>
      <pc:sldChg chg="modNotesTx">
        <pc:chgData name="Stalin Jacob Wilson Packia Dhas" userId="050d7d71-3621-4503-95e8-1c9a9d962492" providerId="ADAL" clId="{AF282510-B117-4396-B4E9-93A8F72C22B4}" dt="2025-02-18T09:20:45.265" v="10" actId="6549"/>
        <pc:sldMkLst>
          <pc:docMk/>
          <pc:sldMk cId="739764896" sldId="119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06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9562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5827CA-A540-A39A-D80B-AE741405E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B029A1-071B-76E2-0804-9EA6E4D6B9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A9EE71-ADD3-BD30-1644-768B1B6E80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0306D-FA3F-01E1-8649-7F99DA0485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14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28D229-09FE-AB4E-1B06-697C32FE93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0A03EA-287E-5E10-1A5A-39DF5B0B98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F3D6D8-603E-9E77-217D-7BB413DA59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02203C-92A0-82BD-9396-6A89DBDC8A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2612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05BF0C-5DF5-231C-6480-E5F6AC056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75A6B1-6D10-8FE0-3793-6EE731C67D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4A6482-6480-4D20-6B3D-D66D133BF8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EB959-9279-F1B0-9E6D-544170F36C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788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461DB2-B39A-C00E-527F-A7D206B80E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9EB77F-8955-A1F9-F80D-01B564ECB8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E04CAB-E7CD-B48D-C4C8-C0039186D7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619EA1-BE0E-AA5C-09B1-25FB9EB583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5414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19CD7-6DF1-325E-2BD7-16C57C2C6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1F0374-047C-1FFA-BC6A-1E7C6E829F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A71ECB-7971-B836-D935-B7CDF2E362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D607BD-7A91-3B17-5B7E-929B26F332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797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88C3DF-C781-71A6-E0CA-F747CD03D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73E517-AB2E-A1C5-7D03-D8CD854D8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A1373D-1A7C-541C-D3F0-814F96D83B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9FF612-F1AC-56CF-A90F-066F90CE18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140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053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063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581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2779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5687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761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026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2675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8B8493-3F98-9435-7167-5AE1D1D70B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4886B3-903E-C811-346D-2001456EB6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36754E-9E29-11B0-603A-822F93AB80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435D89-70FF-4A28-C939-39F07B6302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960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9683D6-ECD1-189D-A212-E2A04BBF4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C993DD-F40B-7C30-891A-98F975F56E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C32139-CD84-1D3E-2B22-A77975B584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3012EE-8078-AC7D-1C1B-CB939FFA43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2624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82AC56-B174-5F55-EED2-BBC0186C74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CC48FB-4A7E-6220-72F1-9FC79EF434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8DEE98-CCE3-8198-F966-7EA5E1DA72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F8807F-FCCC-2B31-C4D4-9286BB4CE8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8582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8024-70E4-4DFA-BB37-0F60AA0434A3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- 6/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596" y="1413794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S- Parameter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S- Matrix 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Properties of s matrix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Lossless network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Reciprocal Network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Return loss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Gain</a:t>
            </a:r>
          </a:p>
          <a:p>
            <a:pPr marL="546100" indent="-457200"/>
            <a:endParaRPr lang="en-IN" sz="3200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- 6/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S-Parameter</a:t>
            </a:r>
          </a:p>
          <a:p>
            <a:pPr marL="514350"/>
            <a:r>
              <a:rPr lang="en-IN" sz="3200" dirty="0"/>
              <a:t>Describe the </a:t>
            </a:r>
            <a:r>
              <a:rPr lang="en-IN" sz="3200"/>
              <a:t>s- matrix</a:t>
            </a: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- 6/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S-parameters, or scattering parameters, are used to describe the behaviour of linear electrical networks, such as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amplifiers, filters, and other components</a:t>
            </a:r>
            <a:r>
              <a:rPr lang="en-GB" dirty="0">
                <a:solidFill>
                  <a:srgbClr val="222222"/>
                </a:solidFill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S-parameters is defined in relation to the incident and reflected wave at the port of the network.</a:t>
            </a:r>
          </a:p>
          <a:p>
            <a:r>
              <a:rPr lang="en-GB" dirty="0"/>
              <a:t>Works well at high frequencies where voltage and current are hard to measure.</a:t>
            </a:r>
          </a:p>
          <a:p>
            <a:r>
              <a:rPr lang="en-GB" dirty="0"/>
              <a:t>Defines system performance using incident and reflected waves.</a:t>
            </a:r>
          </a:p>
          <a:p>
            <a:r>
              <a:rPr lang="en-GB" dirty="0"/>
              <a:t>Helps in designing impedance matching networks.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48231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pPr algn="l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0" dirty="0">
                    <a:solidFill>
                      <a:srgbClr val="222222"/>
                    </a:solidFill>
                    <a:effectLst/>
                  </a:rPr>
                  <a:t> incident power at port 1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0" dirty="0">
                    <a:solidFill>
                      <a:srgbClr val="222222"/>
                    </a:solidFill>
                    <a:effectLst/>
                  </a:rPr>
                  <a:t> </a:t>
                </a:r>
                <a:r>
                  <a:rPr lang="en-GB" dirty="0">
                    <a:solidFill>
                      <a:srgbClr val="222222"/>
                    </a:solidFill>
                  </a:rPr>
                  <a:t>Reflected power </a:t>
                </a:r>
                <a:r>
                  <a:rPr lang="en-GB" b="0" i="0" dirty="0">
                    <a:solidFill>
                      <a:srgbClr val="222222"/>
                    </a:solidFill>
                    <a:effectLst/>
                  </a:rPr>
                  <a:t>at port 1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0" dirty="0">
                    <a:solidFill>
                      <a:srgbClr val="222222"/>
                    </a:solidFill>
                    <a:effectLst/>
                  </a:rPr>
                  <a:t> </a:t>
                </a:r>
                <a:r>
                  <a:rPr lang="en-GB" dirty="0">
                    <a:solidFill>
                      <a:srgbClr val="222222"/>
                    </a:solidFill>
                  </a:rPr>
                  <a:t>incident power at </a:t>
                </a:r>
                <a:r>
                  <a:rPr lang="en-GB" b="0" i="0" dirty="0">
                    <a:solidFill>
                      <a:srgbClr val="222222"/>
                    </a:solidFill>
                    <a:effectLst/>
                  </a:rPr>
                  <a:t>port 2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0" dirty="0">
                    <a:solidFill>
                      <a:srgbClr val="222222"/>
                    </a:solidFill>
                    <a:effectLst/>
                  </a:rPr>
                  <a:t> </a:t>
                </a:r>
                <a:r>
                  <a:rPr lang="en-GB" dirty="0">
                    <a:solidFill>
                      <a:srgbClr val="222222"/>
                    </a:solidFill>
                  </a:rPr>
                  <a:t>Reflected</a:t>
                </a:r>
                <a:r>
                  <a:rPr lang="en-GB" b="0" i="0" dirty="0">
                    <a:solidFill>
                      <a:srgbClr val="222222"/>
                    </a:solidFill>
                    <a:effectLst/>
                  </a:rPr>
                  <a:t> </a:t>
                </a:r>
                <a:r>
                  <a:rPr lang="en-GB" dirty="0">
                    <a:solidFill>
                      <a:srgbClr val="222222"/>
                    </a:solidFill>
                  </a:rPr>
                  <a:t>power </a:t>
                </a:r>
                <a:r>
                  <a:rPr lang="en-GB" b="0" i="0" dirty="0">
                    <a:solidFill>
                      <a:srgbClr val="222222"/>
                    </a:solidFill>
                    <a:effectLst/>
                  </a:rPr>
                  <a:t>at port 2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endParaRPr lang="en-GB" sz="3200" b="0" i="0" dirty="0">
                  <a:solidFill>
                    <a:srgbClr val="222222"/>
                  </a:solidFill>
                  <a:effectLst/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t="-21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609B268E-AF8A-1AC9-9A01-1940CF87A4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8704" y="3666805"/>
            <a:ext cx="5743575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290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E52F8D-53F8-13B0-5232-3A48782372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2F8AB-EBAA-C858-6B42-A42DC4B91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654A72-7232-D754-FE18-24F42CAAF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66F78-409A-658A-5171-BFB7C75F2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6A76B25-DF23-AFC1-E51D-2DC412873CA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Scattering parameter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𝑏</m:t>
                          </m:r>
                        </m:e>
                      </m:d>
                      <m:r>
                        <a:rPr lang="en-GB" sz="3200" i="1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3200" i="1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200" i="1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3200" i="1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200" i="1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</m:d>
                    </m:oMath>
                  </m:oMathPara>
                </a14:m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 algn="l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[</m:t>
                      </m:r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]=</m:t>
                      </m:r>
                      <m:f>
                        <m:f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]</m:t>
                          </m:r>
                        </m:num>
                        <m:den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]</m:t>
                          </m:r>
                        </m:den>
                      </m:f>
                    </m:oMath>
                  </m:oMathPara>
                </a14:m>
                <a:endParaRPr lang="en-GB" sz="3200" b="0" i="0" dirty="0">
                  <a:solidFill>
                    <a:srgbClr val="222222"/>
                  </a:solidFill>
                  <a:effectLst/>
                </a:endParaRPr>
              </a:p>
              <a:p>
                <a:pPr marL="0" indent="0" algn="l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Where, 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sz="3200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</m:d>
                    <m:r>
                      <a:rPr lang="en-GB" sz="3200" b="0" i="0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sz="3200" b="0" i="0" dirty="0">
                    <a:solidFill>
                      <a:srgbClr val="222222"/>
                    </a:solidFill>
                    <a:effectLst/>
                  </a:rPr>
                  <a:t> reflected signal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sz="3200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</m:d>
                    <m:r>
                      <a:rPr lang="en-GB" sz="3200" b="0" i="0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GB" sz="3200" b="0" i="0" dirty="0">
                    <a:solidFill>
                      <a:srgbClr val="222222"/>
                    </a:solidFill>
                    <a:effectLst/>
                  </a:rPr>
                  <a:t>input signal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6A76B25-DF23-AFC1-E51D-2DC412873CA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389" t="-26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6867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281BB-9D28-523A-F3FD-BB3E59687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1CDE8-B5F6-46D8-ADD8-B0C4D4ADA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F10066-E3E6-17BC-5F55-D5AAB0E4D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2A9164-C16A-1326-70CF-3BAF834C2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3415E40-500B-FE60-6A58-BD5247E6A071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Scattering matrix for two port network is</a:t>
                </a:r>
              </a:p>
              <a:p>
                <a:pPr marL="0" indent="0" algn="l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20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20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sz="320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𝑏</m:t>
                                    </m:r>
                                  </m:e>
                                  <m:sub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sz="320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𝑏</m:t>
                                    </m:r>
                                  </m:e>
                                  <m:sub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2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e>
                                  <m:sub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e>
                                  <m:sub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e>
                                  <m:sub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e>
                                  <m:sub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  <m:sub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-(return loss) </a:t>
                </a:r>
                <a:r>
                  <a:rPr lang="fr-FR" dirty="0" err="1">
                    <a:solidFill>
                      <a:schemeClr val="tx1"/>
                    </a:solidFill>
                  </a:rPr>
                  <a:t>reflection</a:t>
                </a:r>
                <a:r>
                  <a:rPr lang="fr-FR" dirty="0">
                    <a:solidFill>
                      <a:schemeClr val="tx1"/>
                    </a:solidFill>
                  </a:rPr>
                  <a:t> coefficient for Port 1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- (Isolation) reverse transmission coefficient from Port 2 to Port 1</a:t>
                </a:r>
                <a:endParaRPr lang="en-GB" i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21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-(insertion loss /Gain) forward transmission coefficient from Port 1 to Port 2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-(output return loss) </a:t>
                </a:r>
                <a:r>
                  <a:rPr lang="fr-FR" dirty="0" err="1">
                    <a:solidFill>
                      <a:schemeClr val="tx1"/>
                    </a:solidFill>
                  </a:rPr>
                  <a:t>reflection</a:t>
                </a:r>
                <a:r>
                  <a:rPr lang="fr-FR" dirty="0">
                    <a:solidFill>
                      <a:schemeClr val="tx1"/>
                    </a:solidFill>
                  </a:rPr>
                  <a:t> coefficient for Port 2</a:t>
                </a:r>
              </a:p>
              <a:p>
                <a:pPr marL="0" indent="0">
                  <a:buNone/>
                </a:pPr>
                <a:endParaRPr lang="fr-FR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sz="2400" dirty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buNone/>
                </a:pP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3415E40-500B-FE60-6A58-BD5247E6A07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389" t="-26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8210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958F77-9C8E-3A63-6BE5-724B059D61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573CF-43B1-5723-1B33-13AEFD77A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0D6227-612A-E493-BE4A-6AF8660B2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8B5EDA-77D5-9F9C-4FDE-4BBBBE6FC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B4ABD2-0D5B-DB6B-8D1C-BBA11728B72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Scattering parameters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21</m:t>
                        </m:r>
                      </m:sub>
                    </m:sSub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22</m:t>
                        </m:r>
                      </m:sub>
                    </m:sSub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is represented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𝑖𝑗</m:t>
                        </m:r>
                      </m:sub>
                    </m:sSub>
                  </m:oMath>
                </a14:m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Where,		</a:t>
                </a:r>
                <a:r>
                  <a:rPr lang="en-GB" sz="3200" dirty="0" err="1">
                    <a:solidFill>
                      <a:srgbClr val="222222"/>
                    </a:solidFill>
                  </a:rPr>
                  <a:t>i</a:t>
                </a:r>
                <a:r>
                  <a:rPr lang="en-GB" sz="3200" dirty="0">
                    <a:solidFill>
                      <a:srgbClr val="222222"/>
                    </a:solidFill>
                  </a:rPr>
                  <a:t>= output port</a:t>
                </a:r>
              </a:p>
              <a:p>
                <a:pPr marL="0" indent="0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			j= input port </a:t>
                </a:r>
              </a:p>
              <a:p>
                <a:pPr marL="0" indent="0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By expanding the above equation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m:rPr>
                        <m:nor/>
                      </m:rPr>
                      <a:rPr lang="en-GB" sz="3200" dirty="0">
                        <a:solidFill>
                          <a:srgbClr val="222222"/>
                        </a:solidFill>
                      </a:rPr>
                      <m:t> </m:t>
                    </m:r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……….(1)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22</m:t>
                        </m:r>
                      </m:sub>
                    </m:sSub>
                    <m:r>
                      <m:rPr>
                        <m:nor/>
                      </m:rPr>
                      <a:rPr lang="en-GB" sz="3200" dirty="0">
                        <a:solidFill>
                          <a:srgbClr val="222222"/>
                        </a:solidFill>
                      </a:rPr>
                      <m:t> </m:t>
                    </m:r>
                    <m:sSub>
                      <m:sSubPr>
                        <m:ctrlP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………..(2)</a:t>
                </a: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B4ABD2-0D5B-DB6B-8D1C-BBA11728B72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389" t="-23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2791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F1BC4-5C67-CD5E-1F48-DC3EF233C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A1E13-61C2-4944-EC0E-DB1E486DF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3EF955-858F-9665-03B8-F4448A54C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9E50B3-7CE3-A325-BC3C-19B4EDA66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61DC0044-6B77-B5A7-AED3-D0D1FD5840C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 algn="l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in equation 1,2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21</m:t>
                          </m:r>
                        </m:sub>
                      </m:sSub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 algn="l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in equation 1,2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  <m:t>22</m:t>
                          </m:r>
                        </m:sub>
                      </m:sSub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61DC0044-6B77-B5A7-AED3-D0D1FD5840C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056" t="-34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5057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B19E3-5AC0-C376-1C37-03B825478B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08376-DC3A-6F8F-4C57-4E1C46CBB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4D333-4D33-9E3A-0FB7-80963F4E9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7A0994-4171-A73F-A80C-1FE6E41B8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75F60C9-4347-DB64-33EB-4239BB615AB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If there are n number of ports</a:t>
                </a:r>
              </a:p>
              <a:p>
                <a:pPr marL="0" indent="0" algn="l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20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eqArr>
                            <m:eqArrPr>
                              <m:ctrlPr>
                                <a:rPr lang="en-GB" sz="320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eqArrP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GB" sz="3200" i="1" smtClean="0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𝑏</m:t>
                                        </m:r>
                                      </m:e>
                                      <m:sub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𝑏</m:t>
                                        </m:r>
                                      </m:e>
                                      <m:sub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:</m:t>
                                    </m:r>
                                  </m:e>
                                </m:mr>
                              </m:m>
                            </m:e>
                            <m:e>
                              <m:sSub>
                                <m:sSubPr>
                                  <m:ctrlPr>
                                    <a:rPr lang="en-GB" sz="3200" i="1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</m:e>
                          </m:eqArr>
                        </m:e>
                      </m:d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e>
                                  <m:sub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e>
                                  <m:sub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sz="3200" b="0" i="1" smtClean="0">
                                    <a:solidFill>
                                      <a:srgbClr val="222222"/>
                                    </a:solidFill>
                                    <a:latin typeface="Cambria Math" panose="02040503050406030204" pitchFamily="18" charset="0"/>
                                  </a:rPr>
                                  <m:t>.. </m:t>
                                </m:r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e>
                                  <m:sub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e>
                                  <m:sub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sz="3200" b="0" i="1" smtClean="0">
                                    <a:solidFill>
                                      <a:srgbClr val="222222"/>
                                    </a:solidFill>
                                    <a:latin typeface="Cambria Math" panose="02040503050406030204" pitchFamily="18" charset="0"/>
                                  </a:rPr>
                                  <m:t>..</m:t>
                                </m: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:</m:t>
                                    </m:r>
                                  </m:e>
                                  <m:e>
                                    <m:sSub>
                                      <m:sSubPr>
                                        <m:ctrlP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𝑆</m:t>
                                        </m:r>
                                      </m:e>
                                      <m:sub>
                                        <m:r>
                                          <a:rPr lang="en-GB" sz="3200" b="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𝑛</m:t>
                                        </m:r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eqArr>
                              </m:e>
                              <m:e>
                                <m:eqArr>
                                  <m:eqArr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:</m:t>
                                    </m:r>
                                  </m:e>
                                  <m:e>
                                    <m:sSub>
                                      <m:sSubPr>
                                        <m:ctrlP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𝑆</m:t>
                                        </m:r>
                                      </m:e>
                                      <m:sub>
                                        <m:r>
                                          <a:rPr lang="en-GB" sz="3200" b="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𝑛</m:t>
                                        </m:r>
                                        <m:r>
                                          <a:rPr lang="en-GB" sz="3200" b="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</m:e>
                                </m:eqArr>
                              </m:e>
                              <m:e>
                                <m:eqArr>
                                  <m:eqArrPr>
                                    <m:ctrlP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..</m:t>
                                    </m:r>
                                  </m:e>
                                  <m:e>
                                    <m:r>
                                      <a:rPr lang="en-GB" sz="3200" b="0" i="1" smtClean="0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..</m:t>
                                    </m:r>
                                  </m:e>
                                </m:eqArr>
                              </m:e>
                            </m:mr>
                          </m:m>
                          <m:eqArr>
                            <m:eqArr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eqArrP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GB" sz="3200" i="1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𝑆</m:t>
                                        </m:r>
                                      </m:e>
                                      <m:sub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  <m:r>
                                          <a:rPr lang="en-GB" sz="3200" b="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𝑛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GB" sz="320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𝑆</m:t>
                                        </m:r>
                                      </m:e>
                                      <m:sub>
                                        <m:r>
                                          <a:rPr lang="en-GB" sz="3200" b="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  <m:r>
                                          <a:rPr lang="en-GB" sz="3200" b="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𝑛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:</m:t>
                                    </m:r>
                                  </m:e>
                                </m:mr>
                              </m:m>
                            </m:e>
                            <m:e>
                              <m:sSub>
                                <m:sSubPr>
                                  <m:ctrlPr>
                                    <a:rPr lang="en-GB" sz="3200" i="1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  <m:t>𝑛𝑛</m:t>
                                  </m:r>
                                </m:sub>
                              </m:sSub>
                            </m:e>
                          </m:eqArr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eqArr>
                            <m:eqArrPr>
                              <m:ctrlPr>
                                <a:rPr lang="en-GB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eqArrPr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GB" sz="3200" i="1" smtClean="0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3200" b="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  <m:sub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sSub>
                                      <m:sSubPr>
                                        <m:ctrlP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3200" b="0" i="1" smtClean="0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  <m:sub>
                                        <m:r>
                                          <a:rPr lang="en-GB" sz="3200" i="1">
                                            <a:solidFill>
                                              <a:srgbClr val="222222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</m:e>
                                </m:mr>
                                <m:mr>
                                  <m:e>
                                    <m:r>
                                      <a:rPr lang="en-GB" sz="3200" i="1">
                                        <a:solidFill>
                                          <a:srgbClr val="222222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:</m:t>
                                    </m:r>
                                  </m:e>
                                </m:mr>
                              </m:m>
                            </m:e>
                            <m:e>
                              <m:sSub>
                                <m:sSubPr>
                                  <m:ctrlPr>
                                    <a:rPr lang="en-GB" sz="3200" i="1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en-GB" sz="3200" i="1">
                                      <a:solidFill>
                                        <a:srgbClr val="222222"/>
                                      </a:solidFill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</m:e>
                          </m:eqArr>
                        </m:e>
                      </m:d>
                    </m:oMath>
                  </m:oMathPara>
                </a14:m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 algn="l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75F60C9-4347-DB64-33EB-4239BB615AB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389" t="-26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6397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453B3-6362-1AB1-86AF-AD6D7E5FF0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B36B9-CC70-440B-A271-DC62337C3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75022D-4197-BE06-7E09-FF5FCAD52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1A7032-85A0-4020-0537-DA366FCA3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FB6CAAE-3E95-7357-92D3-6685873055D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79" y="1442174"/>
                <a:ext cx="11418749" cy="4762245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sz="3200" b="1" dirty="0">
                    <a:solidFill>
                      <a:srgbClr val="222222"/>
                    </a:solidFill>
                  </a:rPr>
                  <a:t>Properties of S- Matrix</a:t>
                </a:r>
              </a:p>
              <a:p>
                <a:r>
                  <a:rPr lang="en-GB" dirty="0">
                    <a:solidFill>
                      <a:srgbClr val="222222"/>
                    </a:solidFill>
                  </a:rPr>
                  <a:t>[S] matrix is a square matrix 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dirty="0">
                        <a:solidFill>
                          <a:srgbClr val="22222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n</m:t>
                    </m:r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GB" dirty="0">
                    <a:solidFill>
                      <a:srgbClr val="222222"/>
                    </a:solidFill>
                  </a:rPr>
                  <a:t>]</a:t>
                </a:r>
              </a:p>
              <a:p>
                <a:r>
                  <a:rPr lang="en-GB" dirty="0"/>
                  <a:t>For reciprocal networks</a:t>
                </a:r>
                <a:r>
                  <a:rPr lang="en-GB" dirty="0">
                    <a:solidFill>
                      <a:srgbClr val="222222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𝑖𝑗</m:t>
                        </m:r>
                      </m:sub>
                    </m:sSub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endParaRPr lang="en-GB" dirty="0">
                  <a:solidFill>
                    <a:srgbClr val="222222"/>
                  </a:solidFill>
                </a:endParaRPr>
              </a:p>
              <a:p>
                <a:r>
                  <a:rPr lang="en-GB" b="1" dirty="0"/>
                  <a:t>lossless</a:t>
                </a:r>
                <a:r>
                  <a:rPr lang="en-GB" dirty="0"/>
                  <a:t> networks (no absorption or dissipation of power),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</m:d>
                    <m:d>
                      <m:dPr>
                        <m:begChr m:val="["/>
                        <m:endChr m:val="]"/>
                        <m:ctrlP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p>
                            <m: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  <m:t>𝐻</m:t>
                            </m:r>
                          </m:sup>
                        </m:sSup>
                      </m:e>
                    </m:d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=[1]</m:t>
                    </m:r>
                  </m:oMath>
                </a14:m>
                <a:endParaRPr lang="en-GB" dirty="0">
                  <a:solidFill>
                    <a:srgbClr val="222222"/>
                  </a:solidFill>
                </a:endParaRPr>
              </a:p>
              <a:p>
                <a:r>
                  <a:rPr lang="en-GB" dirty="0">
                    <a:solidFill>
                      <a:srgbClr val="222222"/>
                    </a:solidFill>
                  </a:rPr>
                  <a:t>In perfectly matched condition, for two port matrix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r>
                      <a:rPr lang="en-GB" b="0" i="0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22</m:t>
                        </m:r>
                      </m:sub>
                    </m:sSub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=0</m:t>
                    </m:r>
                    <m:r>
                      <a:rPr lang="en-GB" b="0" i="0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GB" dirty="0">
                    <a:solidFill>
                      <a:srgbClr val="222222"/>
                    </a:solidFill>
                  </a:rPr>
                  <a:t>As there is no reflection.</a:t>
                </a:r>
              </a:p>
              <a:p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 algn="l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 algn="l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</a:pPr>
                <a:endParaRPr lang="en-GB" sz="3200" dirty="0">
                  <a:solidFill>
                    <a:srgbClr val="222222"/>
                  </a:solidFill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FB6CAAE-3E95-7357-92D3-6685873055D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79" y="1442174"/>
                <a:ext cx="11418749" cy="4762245"/>
              </a:xfrm>
              <a:blipFill>
                <a:blip r:embed="rId3"/>
                <a:stretch>
                  <a:fillRect l="-1335" t="-2689" r="-7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5900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Lossless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 lnSpcReduction="10000"/>
              </a:bodyPr>
              <a:lstStyle/>
              <a:p>
                <a:pPr marL="0" indent="0" algn="l">
                  <a:buNone/>
                </a:pPr>
                <a:r>
                  <a:rPr lang="en-GB" sz="3200" b="1" dirty="0"/>
                  <a:t>Lossless Network </a:t>
                </a:r>
              </a:p>
              <a:p>
                <a:r>
                  <a:rPr lang="en-GB" dirty="0"/>
                  <a:t>A network is lossless, if the total power incident at a port is equal to the power exiting from the other ports plus any reflected power at the incident port. </a:t>
                </a:r>
              </a:p>
              <a:p>
                <a:r>
                  <a:rPr lang="en-GB" dirty="0"/>
                  <a:t>No power dissipated as heat or absorbed by the network itself.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𝑖𝑛𝑐𝑖𝑑𝑒𝑛𝑡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𝑡𝑟𝑎𝑛𝑠𝑚𝑖𝑡𝑡𝑒𝑑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𝑟𝑒𝑓𝑙𝑒𝑐𝑡𝑒𝑑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𝑖𝑛𝑐𝑖𝑑𝑒𝑛𝑡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power incident at a port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𝑡𝑟𝑎𝑛𝑠𝑚𝑖𝑡𝑡𝑒𝑑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Sum of power transmitted to all other ports.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𝑟𝑒𝑓𝑙𝑒𝑐𝑡𝑒𝑑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Power reflected back at the incident port.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389" t="-34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143774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Lossless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79" y="1442174"/>
                <a:ext cx="11343293" cy="4762245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:r>
                  <a:rPr lang="en-GB" sz="3200" dirty="0"/>
                  <a:t>In terms of S-parameters, a lossless network implies that the </a:t>
                </a:r>
                <a:r>
                  <a:rPr lang="en-GB" sz="3200" b="1" dirty="0"/>
                  <a:t>sum of the squares of the magnitudes of all S-parameters for a given port is equal to 1.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11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+…+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sz="3200" dirty="0"/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+…+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sz="3200" dirty="0"/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.</m:t>
                      </m:r>
                    </m:oMath>
                  </m:oMathPara>
                </a14:m>
                <a:endParaRPr lang="en-GB" sz="3200" b="0" dirty="0"/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.</m:t>
                      </m:r>
                    </m:oMath>
                  </m:oMathPara>
                </a14:m>
                <a:endParaRPr lang="en-GB" sz="3200" b="0" dirty="0"/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+…+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79" y="1442174"/>
                <a:ext cx="11343293" cy="4762245"/>
              </a:xfrm>
              <a:blipFill>
                <a:blip r:embed="rId3"/>
                <a:stretch>
                  <a:fillRect l="-1343" t="-16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1109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Lossless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291" y="1442174"/>
            <a:ext cx="11590381" cy="4762245"/>
          </a:xfrm>
        </p:spPr>
        <p:txBody>
          <a:bodyPr>
            <a:normAutofit/>
          </a:bodyPr>
          <a:lstStyle/>
          <a:p>
            <a:pPr algn="l"/>
            <a:r>
              <a:rPr lang="en-GB" sz="320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If any of the </a:t>
            </a:r>
            <a:r>
              <a:rPr lang="en-GB" sz="3200" b="1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columns sum-of-the-squares is less than one</a:t>
            </a:r>
            <a:r>
              <a:rPr lang="en-GB" sz="320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then there is a lossy element within the network, or some energy is radiating.</a:t>
            </a:r>
          </a:p>
          <a:p>
            <a:pPr algn="l"/>
            <a:r>
              <a:rPr lang="en-GB" sz="320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cannot make a lossless network.</a:t>
            </a:r>
            <a:br>
              <a:rPr lang="en-GB" sz="20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7017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Reciprocal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800255" cy="4762245"/>
          </a:xfrm>
        </p:spPr>
        <p:txBody>
          <a:bodyPr>
            <a:normAutofit/>
          </a:bodyPr>
          <a:lstStyle/>
          <a:p>
            <a:r>
              <a:rPr lang="en-GB" dirty="0"/>
              <a:t>A network is considered reciprocal if the </a:t>
            </a:r>
            <a:r>
              <a:rPr lang="en-GB" b="1" dirty="0"/>
              <a:t>transmission characteristics are the same in both directions</a:t>
            </a:r>
            <a:r>
              <a:rPr lang="en-GB" dirty="0"/>
              <a:t>. </a:t>
            </a:r>
          </a:p>
          <a:p>
            <a:r>
              <a:rPr lang="en-GB" dirty="0"/>
              <a:t>The transmission from </a:t>
            </a:r>
            <a:r>
              <a:rPr lang="en-GB" b="1" dirty="0"/>
              <a:t>point A to point B </a:t>
            </a:r>
            <a:r>
              <a:rPr lang="en-GB" dirty="0"/>
              <a:t>is identical to the transmission from </a:t>
            </a:r>
            <a:r>
              <a:rPr lang="en-GB" b="1" dirty="0"/>
              <a:t>point B to point A</a:t>
            </a:r>
            <a:r>
              <a:rPr lang="en-GB" dirty="0"/>
              <a:t>, provided it is passive and a linear network.</a:t>
            </a:r>
          </a:p>
          <a:p>
            <a:r>
              <a:rPr lang="en-GB" dirty="0"/>
              <a:t>Passive means the network does not add energy into the system; it only contains elements like resistors, capacitors, and inductors that do not generate power. 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552369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Reciprocal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- 6/ Advanced RF systems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800255" cy="4762245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If an antenna can transmit a signal </a:t>
                </a:r>
                <a:r>
                  <a:rPr lang="en-GB" b="1" dirty="0"/>
                  <a:t>effectively in a certain direction, it can also effectively receive signals from that same direction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In radar and communication satellites, they can both send and receive signals through the same antenna.</a:t>
                </a:r>
              </a:p>
              <a:p>
                <a:r>
                  <a:rPr lang="en-GB" dirty="0"/>
                  <a:t>In the context of a three-port network, it is considered as a reciprocal network, 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;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;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endParaRPr lang="en-GB" sz="3200" b="1" dirty="0"/>
              </a:p>
              <a:p>
                <a:endParaRPr lang="en-GB" sz="3200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800255" cy="4762245"/>
              </a:xfrm>
              <a:blipFill>
                <a:blip r:embed="rId3"/>
                <a:stretch>
                  <a:fillRect l="-1016" t="-21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27228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Reciprocal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Non-reciprocal Components</a:t>
            </a:r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: </a:t>
            </a:r>
          </a:p>
          <a:p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Some RF components are deliberately designed to be non-reciprocal. </a:t>
            </a:r>
          </a:p>
          <a:p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Devices like </a:t>
            </a:r>
            <a:r>
              <a:rPr lang="en-GB" sz="32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isolators and circulators </a:t>
            </a:r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allow energy to flow in one direction only, which is useful in protecting sensitive equipment or ensuring unidirectional signal flow.</a:t>
            </a:r>
          </a:p>
          <a:p>
            <a:pPr marL="0" indent="0" algn="l">
              <a:buNone/>
            </a:pPr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01236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Return loss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sz="3200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Return loss quantifies the amount of power that is reflected towards the source due to mismatches in impedance. </a:t>
                </a:r>
              </a:p>
              <a:p>
                <a:r>
                  <a:rPr lang="en-GB" sz="3200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A higher return loss indicates a better match and less power being reflected.</a:t>
                </a:r>
                <a:endParaRPr lang="en-GB" sz="4400" b="0" dirty="0">
                  <a:solidFill>
                    <a:srgbClr val="222222"/>
                  </a:solidFill>
                  <a:highlight>
                    <a:srgbClr val="FFFFFF"/>
                  </a:highlight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𝑅𝑒𝑡𝑢𝑟𝑛</m:t>
                      </m:r>
                      <m:r>
                        <a:rPr lang="en-GB" sz="3200" i="1" dirty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𝑙𝑜𝑠𝑠</m:t>
                      </m:r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sz="3200" b="0" i="0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−20</m:t>
                      </m:r>
                      <m:sSub>
                        <m:sSubPr>
                          <m:ctrlP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d>
                        <m:dPr>
                          <m:begChr m:val="|"/>
                          <m:endChr m:val="|"/>
                          <m:ctrlP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200" i="1" dirty="0">
                              <a:solidFill>
                                <a:srgbClr val="222222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𝜞</m:t>
                          </m:r>
                        </m:e>
                      </m:d>
                    </m:oMath>
                  </m:oMathPara>
                </a14:m>
                <a:endParaRPr lang="en-GB" sz="2000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i="1" dirty="0">
                            <a:solidFill>
                              <a:srgbClr val="222222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𝜞</m:t>
                        </m:r>
                      </m:e>
                    </m:d>
                  </m:oMath>
                </a14:m>
                <a:r>
                  <a:rPr lang="en-GB" sz="3200" dirty="0">
                    <a:highlight>
                      <a:srgbClr val="FFFFFF"/>
                    </a:highlight>
                  </a:rPr>
                  <a:t> - magnitude of the reflection coefficient</a:t>
                </a:r>
              </a:p>
              <a:p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278" t="-24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2947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Return loss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sz="3200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In a two port network, the return loss can be calculated using the s parameter.</a:t>
                </a:r>
              </a:p>
              <a:p>
                <a:r>
                  <a:rPr lang="en-GB" sz="3200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 return loss at port 1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𝑅𝑒𝑡𝑢𝑟𝑛</m:t>
                      </m:r>
                      <m:r>
                        <a:rPr lang="en-GB" sz="3200" i="1" dirty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𝑙𝑜𝑠𝑠</m:t>
                      </m:r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sz="3200" b="0" i="0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−20</m:t>
                      </m:r>
                      <m:sSub>
                        <m:sSubPr>
                          <m:ctrlP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d>
                        <m:dPr>
                          <m:begChr m:val="|"/>
                          <m:endChr m:val="|"/>
                          <m:ctrlP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320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dirty="0" smtClean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GB" sz="320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3200" b="0" i="1" dirty="0" smtClean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sz="2000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sz="2400" i="1" dirty="0">
                            <a:solidFill>
                              <a:srgbClr val="222222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11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sz="3200" dirty="0">
                    <a:highlight>
                      <a:srgbClr val="FFFFFF"/>
                    </a:highlight>
                  </a:rPr>
                  <a:t>- reflection coefficient at port 1</a:t>
                </a:r>
              </a:p>
              <a:p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278" t="-24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13849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9F7A3-6B79-9CB1-57A4-BB60BEF1F8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C1F4-6D7D-6E62-27C6-77368BC4E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Insertion loss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DD71B1-15CD-7110-0488-AF7D63C8B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6EE89C-7030-416E-BDEB-D923C0FAE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25022FA-F94C-41FA-A1C2-7EB9A4DD1F6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Insertion loss measures the reduction in signal power when an RF component (e.g., filter, cable, or connector) is introduced into the system.</a:t>
                </a:r>
              </a:p>
              <a:p>
                <a:pPr marL="0" indent="0">
                  <a:buNone/>
                </a:pPr>
                <a:r>
                  <a:rPr lang="en-GB" sz="2400" dirty="0">
                    <a:solidFill>
                      <a:srgbClr val="222222"/>
                    </a:solidFill>
                    <a:effectLst/>
                    <a:highlight>
                      <a:srgbClr val="FFFFFF"/>
                    </a:highlight>
                  </a:rPr>
                  <a:t>Insertion</a:t>
                </a:r>
                <a14:m>
                  <m:oMath xmlns:m="http://schemas.openxmlformats.org/officeDocument/2006/math">
                    <m:r>
                      <a:rPr lang="en-GB" sz="2400" i="1" dirty="0">
                        <a:solidFill>
                          <a:srgbClr val="222222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i="1" dirty="0" smtClean="0">
                        <a:solidFill>
                          <a:srgbClr val="222222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𝑙𝑜𝑠𝑠</m:t>
                    </m:r>
                    <m:r>
                      <a:rPr lang="en-GB" sz="2400" i="1" dirty="0" smtClean="0">
                        <a:solidFill>
                          <a:srgbClr val="222222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sz="2400" b="0" i="0" dirty="0" smtClean="0">
                        <a:solidFill>
                          <a:srgbClr val="222222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−20</m:t>
                    </m:r>
                    <m:sSub>
                      <m:sSubPr>
                        <m:ctrlP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𝑙𝑜𝑔</m:t>
                        </m:r>
                      </m:e>
                      <m:sub>
                        <m: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10</m:t>
                        </m:r>
                      </m:sub>
                    </m:sSub>
                    <m:d>
                      <m:dPr>
                        <m:begChr m:val="|"/>
                        <m:endChr m:val="|"/>
                        <m:ctrlP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endParaRPr lang="en-GB" sz="2400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sz="2400" i="1" dirty="0" smtClean="0">
                            <a:solidFill>
                              <a:srgbClr val="222222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sz="2400" dirty="0">
                    <a:highlight>
                      <a:srgbClr val="FFFFFF"/>
                    </a:highlight>
                  </a:rPr>
                  <a:t>- forward transmission coefficient at port 1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sz="2400" b="1" dirty="0"/>
                  <a:t>higher S21​ value (close to 1), </a:t>
                </a:r>
                <a:r>
                  <a:rPr lang="en-GB" sz="2400" dirty="0"/>
                  <a:t> </a:t>
                </a:r>
                <a:r>
                  <a:rPr lang="en-GB" sz="2400" b="1" dirty="0"/>
                  <a:t>Low insertion loss</a:t>
                </a:r>
                <a:r>
                  <a:rPr lang="en-GB" sz="2400" dirty="0"/>
                  <a:t> (good signal transmission).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sz="2400" b="1" dirty="0"/>
                  <a:t>A lower S21​ value (close to 0), </a:t>
                </a:r>
                <a:r>
                  <a:rPr lang="en-GB" sz="2400" dirty="0"/>
                  <a:t> </a:t>
                </a:r>
                <a:r>
                  <a:rPr lang="en-GB" sz="2400" b="1" dirty="0"/>
                  <a:t>High insertion loss</a:t>
                </a:r>
                <a:r>
                  <a:rPr lang="en-GB" sz="2400" dirty="0"/>
                  <a:t> (poor signal transmission).</a:t>
                </a:r>
              </a:p>
              <a:p>
                <a:endParaRPr lang="en-GB" sz="3200" dirty="0">
                  <a:highlight>
                    <a:srgbClr val="FFFFFF"/>
                  </a:highlight>
                </a:endParaRPr>
              </a:p>
              <a:p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25022FA-F94C-41FA-A1C2-7EB9A4DD1F6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000" t="-20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7538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238B5E-6FF1-127C-FB41-1B1520617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CFD7B-D36E-E86A-479B-82B2C6779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Isolation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CC70BA-6936-129C-46A1-A7AE75778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1BCEC1-3575-B609-35DC-F6CDB341B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D58A7C4-13E3-A972-6B0B-CFAAE93F6B1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Isolation is a measure of how much signal leakage occurs between two ports in an RF system.</a:t>
                </a:r>
              </a:p>
              <a:p>
                <a:pPr marL="0" indent="0">
                  <a:buNone/>
                </a:pPr>
                <a:r>
                  <a:rPr lang="en-GB" sz="2400" dirty="0">
                    <a:solidFill>
                      <a:srgbClr val="222222"/>
                    </a:solidFill>
                    <a:effectLst/>
                    <a:highlight>
                      <a:srgbClr val="FFFFFF"/>
                    </a:highlight>
                  </a:rPr>
                  <a:t>	Isolation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solidFill>
                          <a:srgbClr val="222222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sz="2400" b="0" i="0" dirty="0" smtClean="0">
                        <a:solidFill>
                          <a:srgbClr val="222222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−20</m:t>
                    </m:r>
                    <m:sSub>
                      <m:sSubPr>
                        <m:ctrlP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𝑙𝑜𝑔</m:t>
                        </m:r>
                      </m:e>
                      <m:sub>
                        <m: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10</m:t>
                        </m:r>
                      </m:sub>
                    </m:sSub>
                    <m:d>
                      <m:dPr>
                        <m:begChr m:val="|"/>
                        <m:endChr m:val="|"/>
                        <m:ctrlP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en-GB" sz="2400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sz="2400" i="1" dirty="0" smtClean="0">
                            <a:solidFill>
                              <a:srgbClr val="222222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sz="2400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sz="2400" dirty="0">
                    <a:highlight>
                      <a:srgbClr val="FFFFFF"/>
                    </a:highlight>
                  </a:rPr>
                  <a:t>- reverse transmission coefficient from Port 2 to Port 1</a:t>
                </a:r>
              </a:p>
              <a:p>
                <a:r>
                  <a:rPr lang="en-GB" sz="2400" i="1" dirty="0">
                    <a:highlight>
                      <a:srgbClr val="FFFFFF"/>
                    </a:highlight>
                  </a:rPr>
                  <a:t>High Isolation : Very little power leaks between ports.</a:t>
                </a:r>
              </a:p>
              <a:p>
                <a:r>
                  <a:rPr lang="en-GB" sz="2400" i="1" dirty="0">
                    <a:highlight>
                      <a:srgbClr val="FFFFFF"/>
                    </a:highlight>
                  </a:rPr>
                  <a:t>Low Isolation : Significant signal leakage occurs.</a:t>
                </a:r>
              </a:p>
              <a:p>
                <a:r>
                  <a:rPr lang="en-GB" dirty="0"/>
                  <a:t>used in </a:t>
                </a:r>
                <a:r>
                  <a:rPr lang="en-GB" b="1" dirty="0"/>
                  <a:t>circulators, isolators, and duplexers</a:t>
                </a:r>
                <a:r>
                  <a:rPr lang="en-GB" dirty="0"/>
                  <a:t> to quantify how much power is prevented from transferring in an unwanted direction</a:t>
                </a:r>
                <a:endParaRPr lang="en-GB" i="1" dirty="0">
                  <a:highlight>
                    <a:srgbClr val="FFFFFF"/>
                  </a:highlight>
                </a:endParaRPr>
              </a:p>
              <a:p>
                <a:endParaRPr lang="en-GB" sz="3200" dirty="0">
                  <a:highlight>
                    <a:srgbClr val="FFFFFF"/>
                  </a:highlight>
                </a:endParaRPr>
              </a:p>
              <a:p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D58A7C4-13E3-A972-6B0B-CFAAE93F6B1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000" t="-20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5621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318B00-F572-22E4-19D0-B9B0A925CE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4A709-0DFE-419D-A313-E2C4A4FD3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Gain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51C118-CA14-7288-7788-B1075C122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B2EEDC-3E10-341D-6801-4FFAD0B69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2803973-9ED8-E8BC-3EEC-DBE7473AC5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Gain is a measure of how much an RF system amplifies a signal.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222222"/>
                    </a:solidFill>
                    <a:effectLst/>
                    <a:highlight>
                      <a:srgbClr val="FFFFFF"/>
                    </a:highlight>
                  </a:rPr>
                  <a:t>	Gain</a:t>
                </a:r>
                <a14:m>
                  <m:oMath xmlns:m="http://schemas.openxmlformats.org/officeDocument/2006/math">
                    <m:r>
                      <a:rPr lang="en-GB" i="1" dirty="0" smtClean="0">
                        <a:solidFill>
                          <a:srgbClr val="222222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b="0" i="0" dirty="0" smtClean="0">
                        <a:solidFill>
                          <a:srgbClr val="222222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20</m:t>
                    </m:r>
                    <m:sSub>
                      <m:sSubPr>
                        <m:ctrlPr>
                          <a:rPr lang="en-GB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𝑙𝑜𝑔</m:t>
                        </m:r>
                      </m:e>
                      <m:sub>
                        <m:r>
                          <a:rPr lang="en-GB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10</m:t>
                        </m:r>
                      </m:sub>
                    </m:sSub>
                    <m:d>
                      <m:dPr>
                        <m:begChr m:val="|"/>
                        <m:endChr m:val="|"/>
                        <m:ctrlPr>
                          <a:rPr lang="en-GB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i="1" dirty="0" smtClean="0">
                            <a:solidFill>
                              <a:srgbClr val="222222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dirty="0" smtClean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dirty="0">
                    <a:highlight>
                      <a:srgbClr val="FFFFFF"/>
                    </a:highlight>
                  </a:rPr>
                  <a:t>- forward transmission coefficient</a:t>
                </a:r>
              </a:p>
              <a:p>
                <a:pPr marL="0" indent="0">
                  <a:buNone/>
                </a:pPr>
                <a:r>
                  <a:rPr lang="en-GB" dirty="0"/>
                  <a:t>If G&gt;0,  the system amplifies the signal.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𝐺𝑎𝑖𝑛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𝑜𝑢𝑡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𝑖𝑛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𝐺𝑎𝑖𝑛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400" i="1" dirty="0">
                                      <a:solidFill>
                                        <a:srgbClr val="222222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i="1" dirty="0">
                                      <a:solidFill>
                                        <a:srgbClr val="222222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2400" i="1" dirty="0">
                                      <a:solidFill>
                                        <a:srgbClr val="222222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21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br>
                  <a:rPr lang="en-GB" sz="1600" dirty="0"/>
                </a:br>
                <a:endParaRPr lang="en-GB" sz="3200" dirty="0">
                  <a:highlight>
                    <a:srgbClr val="FFFFFF"/>
                  </a:highlight>
                </a:endParaRPr>
              </a:p>
              <a:p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2803973-9ED8-E8BC-3EEC-DBE7473AC5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111" t="-27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97648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- 6/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1245</Words>
  <Application>Microsoft Office PowerPoint</Application>
  <PresentationFormat>Widescreen</PresentationFormat>
  <Paragraphs>211</Paragraphs>
  <Slides>23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S-Parameter</vt:lpstr>
      <vt:lpstr>S-Parameter</vt:lpstr>
      <vt:lpstr>S-Parameter</vt:lpstr>
      <vt:lpstr>S-Parameter</vt:lpstr>
      <vt:lpstr>S-Parameter</vt:lpstr>
      <vt:lpstr>S-Parameter</vt:lpstr>
      <vt:lpstr>S-Parameter</vt:lpstr>
      <vt:lpstr>S-Parameter</vt:lpstr>
      <vt:lpstr>Lossless Network </vt:lpstr>
      <vt:lpstr>Lossless Network </vt:lpstr>
      <vt:lpstr>Lossless Network </vt:lpstr>
      <vt:lpstr>Reciprocal network </vt:lpstr>
      <vt:lpstr>Reciprocal network </vt:lpstr>
      <vt:lpstr>Reciprocal network </vt:lpstr>
      <vt:lpstr>Return loss</vt:lpstr>
      <vt:lpstr>Return loss</vt:lpstr>
      <vt:lpstr>Insertion loss</vt:lpstr>
      <vt:lpstr>Isolation</vt:lpstr>
      <vt:lpstr>Gain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125</cp:revision>
  <dcterms:created xsi:type="dcterms:W3CDTF">2021-03-09T15:35:42Z</dcterms:created>
  <dcterms:modified xsi:type="dcterms:W3CDTF">2025-02-18T09:20:53Z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