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21" r:id="rId1"/>
  </p:sldMasterIdLst>
  <p:notesMasterIdLst>
    <p:notesMasterId r:id="rId12"/>
  </p:notesMasterIdLst>
  <p:sldIdLst>
    <p:sldId id="256" r:id="rId2"/>
    <p:sldId id="257" r:id="rId3"/>
    <p:sldId id="258" r:id="rId4"/>
    <p:sldId id="269" r:id="rId5"/>
    <p:sldId id="260" r:id="rId6"/>
    <p:sldId id="270" r:id="rId7"/>
    <p:sldId id="267" r:id="rId8"/>
    <p:sldId id="271" r:id="rId9"/>
    <p:sldId id="265" r:id="rId10"/>
    <p:sldId id="266" r:id="rId1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8559558-513B-7195-A5DB-E41849CBBA23}" v="6" dt="2026-03-16T00:22:36.239"/>
    <p1510:client id="{62476A66-71BD-0E89-A54A-04C0F58F2816}" v="205" dt="2026-03-16T00:09:09.655"/>
    <p1510:client id="{8C93D020-9AB5-4F71-AA0D-0F2A0BA0140E}" v="21" dt="2026-03-15T23:44:47.412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6283" autoAdjust="0"/>
  </p:normalViewPr>
  <p:slideViewPr>
    <p:cSldViewPr snapToGrid="0">
      <p:cViewPr>
        <p:scale>
          <a:sx n="66" d="100"/>
          <a:sy n="66" d="100"/>
        </p:scale>
        <p:origin x="1095" y="43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microsoft.com/office/2015/10/relationships/revisionInfo" Target="revisionInfo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iagrams/_rels/data2.xml.rels><?xml version="1.0" encoding="UTF-8" standalone="yes"?>
<Relationships xmlns="http://schemas.openxmlformats.org/package/2006/relationships"><Relationship Id="rId2" Type="http://schemas.openxmlformats.org/officeDocument/2006/relationships/hyperlink" Target="https://bgmcgroup.com/exploring-the-fishbone-diagram-types-advantages-drawbacks-and-revealing-the-six-ms-of-change/" TargetMode="External"/><Relationship Id="rId1" Type="http://schemas.openxmlformats.org/officeDocument/2006/relationships/hyperlink" Target="https://www.cipd.org/en/knowledge/factsheets/pestle-analysis-factsheet/" TargetMode="External"/></Relationships>
</file>

<file path=ppt/diagrams/_rels/drawing2.xml.rels><?xml version="1.0" encoding="UTF-8" standalone="yes"?>
<Relationships xmlns="http://schemas.openxmlformats.org/package/2006/relationships"><Relationship Id="rId2" Type="http://schemas.openxmlformats.org/officeDocument/2006/relationships/hyperlink" Target="https://bgmcgroup.com/exploring-the-fishbone-diagram-types-advantages-drawbacks-and-revealing-the-six-ms-of-change/" TargetMode="External"/><Relationship Id="rId1" Type="http://schemas.openxmlformats.org/officeDocument/2006/relationships/hyperlink" Target="https://www.cipd.org/en/knowledge/factsheets/pestle-analysis-factsheet/" TargetMode="Externa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53968C6-6608-411D-B810-6F39143F546E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8AAA7754-A3C7-43D1-ADE1-0F833DD3BF0A}">
      <dgm:prSet/>
      <dgm:spPr/>
      <dgm:t>
        <a:bodyPr/>
        <a:lstStyle/>
        <a:p>
          <a:pPr algn="l" rtl="0">
            <a:lnSpc>
              <a:spcPct val="90000"/>
            </a:lnSpc>
          </a:pPr>
          <a:r>
            <a:rPr lang="en-GB" sz="2200" b="1" dirty="0">
              <a:solidFill>
                <a:srgbClr val="FFFFFF"/>
              </a:solidFill>
              <a:latin typeface="Century Gothic" panose="020B0502020202020204"/>
              <a:ea typeface="+mn-ea"/>
              <a:cs typeface="+mn-cs"/>
            </a:rPr>
            <a:t>Understanding Problem</a:t>
          </a:r>
          <a:r>
            <a:rPr lang="en-GB" sz="2200" b="1" dirty="0">
              <a:solidFill>
                <a:srgbClr val="FFFFFF"/>
              </a:solidFill>
              <a:ea typeface="+mn-ea"/>
              <a:cs typeface="+mn-cs"/>
            </a:rPr>
            <a:t> </a:t>
          </a:r>
          <a:r>
            <a:rPr lang="en-GB" sz="2200" b="1" dirty="0">
              <a:solidFill>
                <a:srgbClr val="FFFFFF"/>
              </a:solidFill>
              <a:latin typeface="Century Gothic" panose="020B0502020202020204"/>
              <a:ea typeface="+mn-ea"/>
              <a:cs typeface="+mn-cs"/>
            </a:rPr>
            <a:t>: nature and Scope </a:t>
          </a:r>
          <a:endParaRPr lang="en-US" sz="2200" dirty="0">
            <a:solidFill>
              <a:srgbClr val="FFFFFF"/>
            </a:solidFill>
            <a:ea typeface="+mn-ea"/>
            <a:cs typeface="+mn-cs"/>
          </a:endParaRPr>
        </a:p>
      </dgm:t>
    </dgm:pt>
    <dgm:pt modelId="{F643882C-BF7E-48FA-BFD6-0AF8D2DF3075}" type="parTrans" cxnId="{0BC6ABAC-0165-4110-9480-6D9B30E9B9AE}">
      <dgm:prSet/>
      <dgm:spPr/>
      <dgm:t>
        <a:bodyPr/>
        <a:lstStyle/>
        <a:p>
          <a:endParaRPr lang="en-US"/>
        </a:p>
      </dgm:t>
    </dgm:pt>
    <dgm:pt modelId="{918EAD87-F70E-44DA-8AD3-039ACCBDCBF3}" type="sibTrans" cxnId="{0BC6ABAC-0165-4110-9480-6D9B30E9B9AE}">
      <dgm:prSet/>
      <dgm:spPr/>
      <dgm:t>
        <a:bodyPr/>
        <a:lstStyle/>
        <a:p>
          <a:endParaRPr lang="en-US"/>
        </a:p>
      </dgm:t>
    </dgm:pt>
    <dgm:pt modelId="{211818DB-BBD5-4BB2-86AD-FD52274CCFBD}">
      <dgm:prSet phldr="0"/>
      <dgm:spPr/>
      <dgm:t>
        <a:bodyPr/>
        <a:lstStyle/>
        <a:p>
          <a:pPr algn="l" rtl="0">
            <a:lnSpc>
              <a:spcPct val="90000"/>
            </a:lnSpc>
          </a:pPr>
          <a:r>
            <a:rPr lang="en-GB" sz="2200" b="1" dirty="0">
              <a:solidFill>
                <a:srgbClr val="FFFFFF"/>
              </a:solidFill>
              <a:latin typeface="Century Gothic" panose="020B0502020202020204"/>
              <a:ea typeface="+mn-ea"/>
              <a:cs typeface="+mn-cs"/>
            </a:rPr>
            <a:t>Application of </a:t>
          </a:r>
          <a:r>
            <a:rPr lang="en-GB" sz="2200" b="1">
              <a:solidFill>
                <a:srgbClr val="FFFFFF"/>
              </a:solidFill>
              <a:latin typeface="Century Gothic" panose="020B0502020202020204"/>
              <a:ea typeface="+mn-ea"/>
              <a:cs typeface="+mn-cs"/>
            </a:rPr>
            <a:t>5W2H Model</a:t>
          </a:r>
          <a:endParaRPr lang="en-GB" sz="2200" b="1" dirty="0">
            <a:solidFill>
              <a:srgbClr val="FFFFFF"/>
            </a:solidFill>
            <a:ea typeface="+mn-ea"/>
            <a:cs typeface="+mn-cs"/>
          </a:endParaRPr>
        </a:p>
      </dgm:t>
    </dgm:pt>
    <dgm:pt modelId="{9F286FB7-DE59-453E-B476-7945E1FC8918}" type="parTrans" cxnId="{F9A6E4E8-79E5-46CF-9424-33A96DEAD7C8}">
      <dgm:prSet/>
      <dgm:spPr/>
      <dgm:t>
        <a:bodyPr/>
        <a:lstStyle/>
        <a:p>
          <a:endParaRPr lang="en-US"/>
        </a:p>
      </dgm:t>
    </dgm:pt>
    <dgm:pt modelId="{D2B49794-C6BE-457F-8D98-B5A0C8AD14EE}" type="sibTrans" cxnId="{F9A6E4E8-79E5-46CF-9424-33A96DEAD7C8}">
      <dgm:prSet/>
      <dgm:spPr/>
      <dgm:t>
        <a:bodyPr/>
        <a:lstStyle/>
        <a:p>
          <a:endParaRPr lang="en-US"/>
        </a:p>
      </dgm:t>
    </dgm:pt>
    <dgm:pt modelId="{51436783-D0B1-4523-A1F6-8896767C4FAB}">
      <dgm:prSet/>
      <dgm:spPr/>
      <dgm:t>
        <a:bodyPr/>
        <a:lstStyle/>
        <a:p>
          <a:pPr algn="l">
            <a:lnSpc>
              <a:spcPct val="90000"/>
            </a:lnSpc>
          </a:pPr>
          <a:r>
            <a:rPr lang="en-GB" sz="2200" b="1">
              <a:solidFill>
                <a:srgbClr val="FFFFFF"/>
              </a:solidFill>
              <a:ea typeface="+mn-ea"/>
              <a:cs typeface="+mn-cs"/>
            </a:rPr>
            <a:t>PESTLE ANALYSIS: Green Haven Florists</a:t>
          </a:r>
          <a:endParaRPr lang="en-US" sz="2200">
            <a:solidFill>
              <a:srgbClr val="FFFFFF"/>
            </a:solidFill>
            <a:ea typeface="+mn-ea"/>
            <a:cs typeface="+mn-cs"/>
          </a:endParaRPr>
        </a:p>
      </dgm:t>
    </dgm:pt>
    <dgm:pt modelId="{E343265F-6376-4D1B-A7BD-EF73EC275FA5}" type="parTrans" cxnId="{E336C61B-2C85-47B4-8589-6A2BFE2C89BA}">
      <dgm:prSet/>
      <dgm:spPr/>
      <dgm:t>
        <a:bodyPr/>
        <a:lstStyle/>
        <a:p>
          <a:endParaRPr lang="en-US"/>
        </a:p>
      </dgm:t>
    </dgm:pt>
    <dgm:pt modelId="{ACB176BB-594B-4095-B9C5-5850F02D15D4}" type="sibTrans" cxnId="{E336C61B-2C85-47B4-8589-6A2BFE2C89BA}">
      <dgm:prSet/>
      <dgm:spPr/>
      <dgm:t>
        <a:bodyPr/>
        <a:lstStyle/>
        <a:p>
          <a:endParaRPr lang="en-US"/>
        </a:p>
      </dgm:t>
    </dgm:pt>
    <dgm:pt modelId="{C8F06CCD-7B73-4377-95C4-A7411D5426E1}">
      <dgm:prSet/>
      <dgm:spPr/>
      <dgm:t>
        <a:bodyPr/>
        <a:lstStyle/>
        <a:p>
          <a:pPr algn="l">
            <a:lnSpc>
              <a:spcPct val="90000"/>
            </a:lnSpc>
          </a:pPr>
          <a:r>
            <a:rPr lang="en-GB" sz="2200" b="1" dirty="0">
              <a:solidFill>
                <a:srgbClr val="FFFFFF"/>
              </a:solidFill>
              <a:ea typeface="+mn-ea"/>
              <a:cs typeface="+mn-cs"/>
            </a:rPr>
            <a:t>Cause and effect analysis: Fishbone diagram</a:t>
          </a:r>
          <a:endParaRPr lang="en-US" sz="2200" dirty="0">
            <a:solidFill>
              <a:srgbClr val="FFFFFF"/>
            </a:solidFill>
            <a:ea typeface="+mn-ea"/>
            <a:cs typeface="+mn-cs"/>
          </a:endParaRPr>
        </a:p>
      </dgm:t>
    </dgm:pt>
    <dgm:pt modelId="{F52CBCCB-C0EE-4BF3-976D-A97A13C623BD}" type="parTrans" cxnId="{FA56C3F1-C3FB-487C-8C0A-5BE15BD519E0}">
      <dgm:prSet/>
      <dgm:spPr/>
      <dgm:t>
        <a:bodyPr/>
        <a:lstStyle/>
        <a:p>
          <a:endParaRPr lang="en-US"/>
        </a:p>
      </dgm:t>
    </dgm:pt>
    <dgm:pt modelId="{D60E5616-4784-472A-B43E-84A4BF20AE42}" type="sibTrans" cxnId="{FA56C3F1-C3FB-487C-8C0A-5BE15BD519E0}">
      <dgm:prSet/>
      <dgm:spPr/>
      <dgm:t>
        <a:bodyPr/>
        <a:lstStyle/>
        <a:p>
          <a:endParaRPr lang="en-US"/>
        </a:p>
      </dgm:t>
    </dgm:pt>
    <dgm:pt modelId="{22A62001-AD55-4EE7-837E-892A3D713032}">
      <dgm:prSet phldr="0"/>
      <dgm:spPr/>
      <dgm:t>
        <a:bodyPr/>
        <a:lstStyle/>
        <a:p>
          <a:pPr algn="l" rtl="0">
            <a:lnSpc>
              <a:spcPct val="90000"/>
            </a:lnSpc>
          </a:pPr>
          <a:r>
            <a:rPr lang="en-GB" sz="2200" b="1" dirty="0">
              <a:solidFill>
                <a:srgbClr val="FFFFFF"/>
              </a:solidFill>
              <a:latin typeface="Century Gothic" panose="020B0502020202020204"/>
              <a:ea typeface="+mn-ea"/>
              <a:cs typeface="+mn-cs"/>
            </a:rPr>
            <a:t>Key finding and Summery</a:t>
          </a:r>
          <a:endParaRPr lang="en-GB" sz="2200" b="1" dirty="0">
            <a:solidFill>
              <a:srgbClr val="FFFFFF"/>
            </a:solidFill>
            <a:ea typeface="+mn-ea"/>
            <a:cs typeface="+mn-cs"/>
          </a:endParaRPr>
        </a:p>
      </dgm:t>
    </dgm:pt>
    <dgm:pt modelId="{9A77A3BC-6D6A-48C8-A835-329841702091}" type="parTrans" cxnId="{F2D12B1D-0D3D-4DD4-B427-C0FF3E029DC4}">
      <dgm:prSet/>
      <dgm:spPr/>
      <dgm:t>
        <a:bodyPr/>
        <a:lstStyle/>
        <a:p>
          <a:endParaRPr lang="en-US"/>
        </a:p>
      </dgm:t>
    </dgm:pt>
    <dgm:pt modelId="{38A1A530-752F-46DF-A3B3-F1A73C65D864}" type="sibTrans" cxnId="{F2D12B1D-0D3D-4DD4-B427-C0FF3E029DC4}">
      <dgm:prSet/>
      <dgm:spPr/>
      <dgm:t>
        <a:bodyPr/>
        <a:lstStyle/>
        <a:p>
          <a:endParaRPr lang="en-US"/>
        </a:p>
      </dgm:t>
    </dgm:pt>
    <dgm:pt modelId="{8524532A-6D63-455E-8B3D-4551FCB22B4F}">
      <dgm:prSet/>
      <dgm:spPr/>
      <dgm:t>
        <a:bodyPr/>
        <a:lstStyle/>
        <a:p>
          <a:pPr algn="l">
            <a:lnSpc>
              <a:spcPct val="90000"/>
            </a:lnSpc>
          </a:pPr>
          <a:r>
            <a:rPr lang="en-GB" sz="2200" b="1" dirty="0">
              <a:solidFill>
                <a:srgbClr val="FFFFFF"/>
              </a:solidFill>
              <a:ea typeface="+mn-ea"/>
              <a:cs typeface="+mn-cs"/>
            </a:rPr>
            <a:t>References</a:t>
          </a:r>
          <a:endParaRPr lang="en-US" sz="2200" dirty="0">
            <a:solidFill>
              <a:srgbClr val="FFFFFF"/>
            </a:solidFill>
            <a:ea typeface="+mn-ea"/>
            <a:cs typeface="+mn-cs"/>
          </a:endParaRPr>
        </a:p>
      </dgm:t>
    </dgm:pt>
    <dgm:pt modelId="{F7F795ED-5906-412F-AD47-295810ADC945}" type="parTrans" cxnId="{29735280-7F69-4285-8AA1-3A24FB2E529A}">
      <dgm:prSet/>
      <dgm:spPr/>
      <dgm:t>
        <a:bodyPr/>
        <a:lstStyle/>
        <a:p>
          <a:endParaRPr lang="en-US"/>
        </a:p>
      </dgm:t>
    </dgm:pt>
    <dgm:pt modelId="{9F9E553B-308B-4722-88EE-DD5CC3F77A29}" type="sibTrans" cxnId="{29735280-7F69-4285-8AA1-3A24FB2E529A}">
      <dgm:prSet/>
      <dgm:spPr/>
      <dgm:t>
        <a:bodyPr/>
        <a:lstStyle/>
        <a:p>
          <a:endParaRPr lang="en-US"/>
        </a:p>
      </dgm:t>
    </dgm:pt>
    <dgm:pt modelId="{4E8B4423-1581-41F5-A4AE-1ED30E292BCD}">
      <dgm:prSet phldr="0"/>
      <dgm:spPr/>
      <dgm:t>
        <a:bodyPr/>
        <a:lstStyle/>
        <a:p>
          <a:pPr algn="l" rtl="0">
            <a:lnSpc>
              <a:spcPct val="90000"/>
            </a:lnSpc>
          </a:pPr>
          <a:r>
            <a:rPr lang="en-GB" sz="2200" b="1" dirty="0">
              <a:latin typeface="Century Gothic" panose="020B0502020202020204"/>
              <a:ea typeface="+mn-ea"/>
              <a:cs typeface="+mn-cs"/>
            </a:rPr>
            <a:t>Company background and Context</a:t>
          </a:r>
          <a:endParaRPr lang="en-GB" sz="2200" b="1" dirty="0">
            <a:ea typeface="+mn-ea"/>
            <a:cs typeface="+mn-cs"/>
          </a:endParaRPr>
        </a:p>
      </dgm:t>
    </dgm:pt>
    <dgm:pt modelId="{679CD8EA-70C2-43ED-8809-C18A052383DC}" type="sibTrans" cxnId="{7EF1CE8E-DB18-4053-BB74-088F95CF3411}">
      <dgm:prSet/>
      <dgm:spPr/>
      <dgm:t>
        <a:bodyPr/>
        <a:lstStyle/>
        <a:p>
          <a:endParaRPr lang="en-US"/>
        </a:p>
      </dgm:t>
    </dgm:pt>
    <dgm:pt modelId="{2C6C10B7-8323-4FAB-8F37-C01DD3E25A1A}" type="parTrans" cxnId="{7EF1CE8E-DB18-4053-BB74-088F95CF3411}">
      <dgm:prSet/>
      <dgm:spPr/>
      <dgm:t>
        <a:bodyPr/>
        <a:lstStyle/>
        <a:p>
          <a:endParaRPr lang="en-US"/>
        </a:p>
      </dgm:t>
    </dgm:pt>
    <dgm:pt modelId="{FB4D87E2-B2D3-4F27-B41A-AB70FE0CFADB}" type="pres">
      <dgm:prSet presAssocID="{453968C6-6608-411D-B810-6F39143F546E}" presName="linear" presStyleCnt="0">
        <dgm:presLayoutVars>
          <dgm:animLvl val="lvl"/>
          <dgm:resizeHandles val="exact"/>
        </dgm:presLayoutVars>
      </dgm:prSet>
      <dgm:spPr/>
    </dgm:pt>
    <dgm:pt modelId="{C1C09258-5AFA-4AE1-865B-E238467008D5}" type="pres">
      <dgm:prSet presAssocID="{4E8B4423-1581-41F5-A4AE-1ED30E292BCD}" presName="parentText" presStyleLbl="node1" presStyleIdx="0" presStyleCnt="7">
        <dgm:presLayoutVars>
          <dgm:chMax val="0"/>
          <dgm:bulletEnabled val="1"/>
        </dgm:presLayoutVars>
      </dgm:prSet>
      <dgm:spPr/>
    </dgm:pt>
    <dgm:pt modelId="{922F69AB-5196-4CEC-AE29-FBC244CBC86B}" type="pres">
      <dgm:prSet presAssocID="{679CD8EA-70C2-43ED-8809-C18A052383DC}" presName="spacer" presStyleCnt="0"/>
      <dgm:spPr/>
    </dgm:pt>
    <dgm:pt modelId="{0BB6D262-7FBB-4A7D-B6C4-579C1E7E2EA2}" type="pres">
      <dgm:prSet presAssocID="{8AAA7754-A3C7-43D1-ADE1-0F833DD3BF0A}" presName="parentText" presStyleLbl="node1" presStyleIdx="1" presStyleCnt="7">
        <dgm:presLayoutVars>
          <dgm:chMax val="0"/>
          <dgm:bulletEnabled val="1"/>
        </dgm:presLayoutVars>
      </dgm:prSet>
      <dgm:spPr/>
    </dgm:pt>
    <dgm:pt modelId="{4DB4E43F-AC46-4706-BA20-93F839F62B89}" type="pres">
      <dgm:prSet presAssocID="{918EAD87-F70E-44DA-8AD3-039ACCBDCBF3}" presName="spacer" presStyleCnt="0"/>
      <dgm:spPr/>
    </dgm:pt>
    <dgm:pt modelId="{E8C88703-6F79-48D6-BB8D-23E78C6D1213}" type="pres">
      <dgm:prSet presAssocID="{211818DB-BBD5-4BB2-86AD-FD52274CCFBD}" presName="parentText" presStyleLbl="node1" presStyleIdx="2" presStyleCnt="7">
        <dgm:presLayoutVars>
          <dgm:chMax val="0"/>
          <dgm:bulletEnabled val="1"/>
        </dgm:presLayoutVars>
      </dgm:prSet>
      <dgm:spPr/>
    </dgm:pt>
    <dgm:pt modelId="{003DA004-2EDB-4505-A22E-B52C1C60BCCB}" type="pres">
      <dgm:prSet presAssocID="{D2B49794-C6BE-457F-8D98-B5A0C8AD14EE}" presName="spacer" presStyleCnt="0"/>
      <dgm:spPr/>
    </dgm:pt>
    <dgm:pt modelId="{B6460618-7FD7-4C4D-ACFE-37E8D4A56012}" type="pres">
      <dgm:prSet presAssocID="{51436783-D0B1-4523-A1F6-8896767C4FAB}" presName="parentText" presStyleLbl="node1" presStyleIdx="3" presStyleCnt="7">
        <dgm:presLayoutVars>
          <dgm:chMax val="0"/>
          <dgm:bulletEnabled val="1"/>
        </dgm:presLayoutVars>
      </dgm:prSet>
      <dgm:spPr/>
    </dgm:pt>
    <dgm:pt modelId="{F524D1C6-D9DF-4284-903F-0277FCFB26BD}" type="pres">
      <dgm:prSet presAssocID="{ACB176BB-594B-4095-B9C5-5850F02D15D4}" presName="spacer" presStyleCnt="0"/>
      <dgm:spPr/>
    </dgm:pt>
    <dgm:pt modelId="{97D9484A-3544-48C5-9722-E01E9A3733BD}" type="pres">
      <dgm:prSet presAssocID="{C8F06CCD-7B73-4377-95C4-A7411D5426E1}" presName="parentText" presStyleLbl="node1" presStyleIdx="4" presStyleCnt="7">
        <dgm:presLayoutVars>
          <dgm:chMax val="0"/>
          <dgm:bulletEnabled val="1"/>
        </dgm:presLayoutVars>
      </dgm:prSet>
      <dgm:spPr/>
    </dgm:pt>
    <dgm:pt modelId="{9BC7C83D-75BE-40B0-A910-62C8CEA64DD2}" type="pres">
      <dgm:prSet presAssocID="{D60E5616-4784-472A-B43E-84A4BF20AE42}" presName="spacer" presStyleCnt="0"/>
      <dgm:spPr/>
    </dgm:pt>
    <dgm:pt modelId="{FD35C909-A8A5-46D9-9B15-FAE12AB3EB78}" type="pres">
      <dgm:prSet presAssocID="{22A62001-AD55-4EE7-837E-892A3D713032}" presName="parentText" presStyleLbl="node1" presStyleIdx="5" presStyleCnt="7">
        <dgm:presLayoutVars>
          <dgm:chMax val="0"/>
          <dgm:bulletEnabled val="1"/>
        </dgm:presLayoutVars>
      </dgm:prSet>
      <dgm:spPr/>
    </dgm:pt>
    <dgm:pt modelId="{681BA598-976D-4805-BE1E-06138FE7FC5B}" type="pres">
      <dgm:prSet presAssocID="{38A1A530-752F-46DF-A3B3-F1A73C65D864}" presName="spacer" presStyleCnt="0"/>
      <dgm:spPr/>
    </dgm:pt>
    <dgm:pt modelId="{0E35779A-061C-4BE3-BF72-16F6ECEA73BF}" type="pres">
      <dgm:prSet presAssocID="{8524532A-6D63-455E-8B3D-4551FCB22B4F}" presName="parentText" presStyleLbl="node1" presStyleIdx="6" presStyleCnt="7">
        <dgm:presLayoutVars>
          <dgm:chMax val="0"/>
          <dgm:bulletEnabled val="1"/>
        </dgm:presLayoutVars>
      </dgm:prSet>
      <dgm:spPr/>
    </dgm:pt>
  </dgm:ptLst>
  <dgm:cxnLst>
    <dgm:cxn modelId="{E336C61B-2C85-47B4-8589-6A2BFE2C89BA}" srcId="{453968C6-6608-411D-B810-6F39143F546E}" destId="{51436783-D0B1-4523-A1F6-8896767C4FAB}" srcOrd="3" destOrd="0" parTransId="{E343265F-6376-4D1B-A7BD-EF73EC275FA5}" sibTransId="{ACB176BB-594B-4095-B9C5-5850F02D15D4}"/>
    <dgm:cxn modelId="{F2D12B1D-0D3D-4DD4-B427-C0FF3E029DC4}" srcId="{453968C6-6608-411D-B810-6F39143F546E}" destId="{22A62001-AD55-4EE7-837E-892A3D713032}" srcOrd="5" destOrd="0" parTransId="{9A77A3BC-6D6A-48C8-A835-329841702091}" sibTransId="{38A1A530-752F-46DF-A3B3-F1A73C65D864}"/>
    <dgm:cxn modelId="{8719CA20-3C64-4013-9539-852C106D92EC}" type="presOf" srcId="{8524532A-6D63-455E-8B3D-4551FCB22B4F}" destId="{0E35779A-061C-4BE3-BF72-16F6ECEA73BF}" srcOrd="0" destOrd="0" presId="urn:microsoft.com/office/officeart/2005/8/layout/vList2"/>
    <dgm:cxn modelId="{1758E651-7831-4A32-92F5-9A224291C95F}" type="presOf" srcId="{211818DB-BBD5-4BB2-86AD-FD52274CCFBD}" destId="{E8C88703-6F79-48D6-BB8D-23E78C6D1213}" srcOrd="0" destOrd="0" presId="urn:microsoft.com/office/officeart/2005/8/layout/vList2"/>
    <dgm:cxn modelId="{29735280-7F69-4285-8AA1-3A24FB2E529A}" srcId="{453968C6-6608-411D-B810-6F39143F546E}" destId="{8524532A-6D63-455E-8B3D-4551FCB22B4F}" srcOrd="6" destOrd="0" parTransId="{F7F795ED-5906-412F-AD47-295810ADC945}" sibTransId="{9F9E553B-308B-4722-88EE-DD5CC3F77A29}"/>
    <dgm:cxn modelId="{7EF1CE8E-DB18-4053-BB74-088F95CF3411}" srcId="{453968C6-6608-411D-B810-6F39143F546E}" destId="{4E8B4423-1581-41F5-A4AE-1ED30E292BCD}" srcOrd="0" destOrd="0" parTransId="{2C6C10B7-8323-4FAB-8F37-C01DD3E25A1A}" sibTransId="{679CD8EA-70C2-43ED-8809-C18A052383DC}"/>
    <dgm:cxn modelId="{55D0A98F-9C9B-435E-BAA0-35269C2FFB4F}" type="presOf" srcId="{453968C6-6608-411D-B810-6F39143F546E}" destId="{FB4D87E2-B2D3-4F27-B41A-AB70FE0CFADB}" srcOrd="0" destOrd="0" presId="urn:microsoft.com/office/officeart/2005/8/layout/vList2"/>
    <dgm:cxn modelId="{B7B16496-B176-41F4-BA5A-0F4C46C278DB}" type="presOf" srcId="{51436783-D0B1-4523-A1F6-8896767C4FAB}" destId="{B6460618-7FD7-4C4D-ACFE-37E8D4A56012}" srcOrd="0" destOrd="0" presId="urn:microsoft.com/office/officeart/2005/8/layout/vList2"/>
    <dgm:cxn modelId="{F1EA4B9A-6884-49DF-8931-A83C75369287}" type="presOf" srcId="{8AAA7754-A3C7-43D1-ADE1-0F833DD3BF0A}" destId="{0BB6D262-7FBB-4A7D-B6C4-579C1E7E2EA2}" srcOrd="0" destOrd="0" presId="urn:microsoft.com/office/officeart/2005/8/layout/vList2"/>
    <dgm:cxn modelId="{8EE393A0-A7AB-4285-B882-DE30F376025C}" type="presOf" srcId="{C8F06CCD-7B73-4377-95C4-A7411D5426E1}" destId="{97D9484A-3544-48C5-9722-E01E9A3733BD}" srcOrd="0" destOrd="0" presId="urn:microsoft.com/office/officeart/2005/8/layout/vList2"/>
    <dgm:cxn modelId="{0BC6ABAC-0165-4110-9480-6D9B30E9B9AE}" srcId="{453968C6-6608-411D-B810-6F39143F546E}" destId="{8AAA7754-A3C7-43D1-ADE1-0F833DD3BF0A}" srcOrd="1" destOrd="0" parTransId="{F643882C-BF7E-48FA-BFD6-0AF8D2DF3075}" sibTransId="{918EAD87-F70E-44DA-8AD3-039ACCBDCBF3}"/>
    <dgm:cxn modelId="{79A7F9C0-C0AB-4AD7-8CB8-644A421C6A86}" type="presOf" srcId="{22A62001-AD55-4EE7-837E-892A3D713032}" destId="{FD35C909-A8A5-46D9-9B15-FAE12AB3EB78}" srcOrd="0" destOrd="0" presId="urn:microsoft.com/office/officeart/2005/8/layout/vList2"/>
    <dgm:cxn modelId="{D288DDD9-AD19-4B92-8499-10CA573FF649}" type="presOf" srcId="{4E8B4423-1581-41F5-A4AE-1ED30E292BCD}" destId="{C1C09258-5AFA-4AE1-865B-E238467008D5}" srcOrd="0" destOrd="0" presId="urn:microsoft.com/office/officeart/2005/8/layout/vList2"/>
    <dgm:cxn modelId="{F9A6E4E8-79E5-46CF-9424-33A96DEAD7C8}" srcId="{453968C6-6608-411D-B810-6F39143F546E}" destId="{211818DB-BBD5-4BB2-86AD-FD52274CCFBD}" srcOrd="2" destOrd="0" parTransId="{9F286FB7-DE59-453E-B476-7945E1FC8918}" sibTransId="{D2B49794-C6BE-457F-8D98-B5A0C8AD14EE}"/>
    <dgm:cxn modelId="{FA56C3F1-C3FB-487C-8C0A-5BE15BD519E0}" srcId="{453968C6-6608-411D-B810-6F39143F546E}" destId="{C8F06CCD-7B73-4377-95C4-A7411D5426E1}" srcOrd="4" destOrd="0" parTransId="{F52CBCCB-C0EE-4BF3-976D-A97A13C623BD}" sibTransId="{D60E5616-4784-472A-B43E-84A4BF20AE42}"/>
    <dgm:cxn modelId="{807F8CBB-CB31-4FF5-B91F-611EC54F224A}" type="presParOf" srcId="{FB4D87E2-B2D3-4F27-B41A-AB70FE0CFADB}" destId="{C1C09258-5AFA-4AE1-865B-E238467008D5}" srcOrd="0" destOrd="0" presId="urn:microsoft.com/office/officeart/2005/8/layout/vList2"/>
    <dgm:cxn modelId="{9FBFFB1D-1C6D-4815-9E28-42E01812F920}" type="presParOf" srcId="{FB4D87E2-B2D3-4F27-B41A-AB70FE0CFADB}" destId="{922F69AB-5196-4CEC-AE29-FBC244CBC86B}" srcOrd="1" destOrd="0" presId="urn:microsoft.com/office/officeart/2005/8/layout/vList2"/>
    <dgm:cxn modelId="{53C6CF89-1457-4F8B-87C6-E83F109566A5}" type="presParOf" srcId="{FB4D87E2-B2D3-4F27-B41A-AB70FE0CFADB}" destId="{0BB6D262-7FBB-4A7D-B6C4-579C1E7E2EA2}" srcOrd="2" destOrd="0" presId="urn:microsoft.com/office/officeart/2005/8/layout/vList2"/>
    <dgm:cxn modelId="{DA553783-2673-4999-A8EE-7D484A0423E6}" type="presParOf" srcId="{FB4D87E2-B2D3-4F27-B41A-AB70FE0CFADB}" destId="{4DB4E43F-AC46-4706-BA20-93F839F62B89}" srcOrd="3" destOrd="0" presId="urn:microsoft.com/office/officeart/2005/8/layout/vList2"/>
    <dgm:cxn modelId="{73EED8AD-2C03-4596-AD99-D6E0AA9580E0}" type="presParOf" srcId="{FB4D87E2-B2D3-4F27-B41A-AB70FE0CFADB}" destId="{E8C88703-6F79-48D6-BB8D-23E78C6D1213}" srcOrd="4" destOrd="0" presId="urn:microsoft.com/office/officeart/2005/8/layout/vList2"/>
    <dgm:cxn modelId="{7BA8BDE3-F819-4865-B66D-8C4EBB307D16}" type="presParOf" srcId="{FB4D87E2-B2D3-4F27-B41A-AB70FE0CFADB}" destId="{003DA004-2EDB-4505-A22E-B52C1C60BCCB}" srcOrd="5" destOrd="0" presId="urn:microsoft.com/office/officeart/2005/8/layout/vList2"/>
    <dgm:cxn modelId="{77891BB1-490C-4A96-9A80-4699B28626E8}" type="presParOf" srcId="{FB4D87E2-B2D3-4F27-B41A-AB70FE0CFADB}" destId="{B6460618-7FD7-4C4D-ACFE-37E8D4A56012}" srcOrd="6" destOrd="0" presId="urn:microsoft.com/office/officeart/2005/8/layout/vList2"/>
    <dgm:cxn modelId="{ACC737B3-F6D6-4847-9F84-FFBBD83010E8}" type="presParOf" srcId="{FB4D87E2-B2D3-4F27-B41A-AB70FE0CFADB}" destId="{F524D1C6-D9DF-4284-903F-0277FCFB26BD}" srcOrd="7" destOrd="0" presId="urn:microsoft.com/office/officeart/2005/8/layout/vList2"/>
    <dgm:cxn modelId="{F6F7468F-DB82-4292-9168-D98AF5EB3062}" type="presParOf" srcId="{FB4D87E2-B2D3-4F27-B41A-AB70FE0CFADB}" destId="{97D9484A-3544-48C5-9722-E01E9A3733BD}" srcOrd="8" destOrd="0" presId="urn:microsoft.com/office/officeart/2005/8/layout/vList2"/>
    <dgm:cxn modelId="{5B83F46D-FB6C-4FC2-AB42-78089A97C306}" type="presParOf" srcId="{FB4D87E2-B2D3-4F27-B41A-AB70FE0CFADB}" destId="{9BC7C83D-75BE-40B0-A910-62C8CEA64DD2}" srcOrd="9" destOrd="0" presId="urn:microsoft.com/office/officeart/2005/8/layout/vList2"/>
    <dgm:cxn modelId="{52683604-1AE0-425A-AD9E-CF53041A990E}" type="presParOf" srcId="{FB4D87E2-B2D3-4F27-B41A-AB70FE0CFADB}" destId="{FD35C909-A8A5-46D9-9B15-FAE12AB3EB78}" srcOrd="10" destOrd="0" presId="urn:microsoft.com/office/officeart/2005/8/layout/vList2"/>
    <dgm:cxn modelId="{46AFC98F-1CB5-4DB1-A72F-D58639245B2E}" type="presParOf" srcId="{FB4D87E2-B2D3-4F27-B41A-AB70FE0CFADB}" destId="{681BA598-976D-4805-BE1E-06138FE7FC5B}" srcOrd="11" destOrd="0" presId="urn:microsoft.com/office/officeart/2005/8/layout/vList2"/>
    <dgm:cxn modelId="{6D7E14C5-3C7F-46DF-BE57-0C1A1344E8F0}" type="presParOf" srcId="{FB4D87E2-B2D3-4F27-B41A-AB70FE0CFADB}" destId="{0E35779A-061C-4BE3-BF72-16F6ECEA73BF}" srcOrd="12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EA2A3F22-934B-4FA9-BD82-E30D9EBE6E93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221722AD-BC31-44AA-812E-FCBE9E94F222}">
      <dgm:prSet/>
      <dgm:spPr/>
      <dgm:t>
        <a:bodyPr/>
        <a:lstStyle/>
        <a:p>
          <a:pPr algn="l">
            <a:lnSpc>
              <a:spcPct val="90000"/>
            </a:lnSpc>
          </a:pPr>
          <a:r>
            <a:rPr lang="en-GB" sz="1400" b="1" dirty="0" err="1">
              <a:solidFill>
                <a:srgbClr val="FFFFFF"/>
              </a:solidFill>
              <a:ea typeface="+mn-ea"/>
              <a:cs typeface="+mn-cs"/>
            </a:rPr>
            <a:t>CAguilar</a:t>
          </a:r>
          <a:r>
            <a:rPr lang="en-GB" sz="1400" b="1" dirty="0">
              <a:solidFill>
                <a:srgbClr val="FFFFFF"/>
              </a:solidFill>
              <a:ea typeface="+mn-ea"/>
              <a:cs typeface="+mn-cs"/>
            </a:rPr>
            <a:t>, F.J. (1967) </a:t>
          </a:r>
          <a:r>
            <a:rPr lang="en-GB" sz="1400" b="1" i="1" dirty="0">
              <a:solidFill>
                <a:srgbClr val="FFFFFF"/>
              </a:solidFill>
              <a:ea typeface="+mn-ea"/>
              <a:cs typeface="+mn-cs"/>
            </a:rPr>
            <a:t>Scanning the Business Environment</a:t>
          </a:r>
          <a:r>
            <a:rPr lang="en-GB" sz="1400" b="1" dirty="0">
              <a:solidFill>
                <a:srgbClr val="FFFFFF"/>
              </a:solidFill>
              <a:ea typeface="+mn-ea"/>
              <a:cs typeface="+mn-cs"/>
            </a:rPr>
            <a:t>. New York: Macmillan.</a:t>
          </a:r>
          <a:endParaRPr lang="en-US" sz="1400" dirty="0">
            <a:solidFill>
              <a:srgbClr val="FFFFFF"/>
            </a:solidFill>
            <a:ea typeface="+mn-ea"/>
            <a:cs typeface="+mn-cs"/>
          </a:endParaRPr>
        </a:p>
      </dgm:t>
    </dgm:pt>
    <dgm:pt modelId="{1476D51F-480A-4F38-B9D7-A0D83C13FFCB}" type="parTrans" cxnId="{E7943023-CB62-423E-AB84-09DC72CCF462}">
      <dgm:prSet/>
      <dgm:spPr/>
      <dgm:t>
        <a:bodyPr/>
        <a:lstStyle/>
        <a:p>
          <a:endParaRPr lang="en-US"/>
        </a:p>
      </dgm:t>
    </dgm:pt>
    <dgm:pt modelId="{74B89F85-072E-4EAD-B615-EC118425E1D7}" type="sibTrans" cxnId="{E7943023-CB62-423E-AB84-09DC72CCF462}">
      <dgm:prSet/>
      <dgm:spPr/>
      <dgm:t>
        <a:bodyPr/>
        <a:lstStyle/>
        <a:p>
          <a:endParaRPr lang="en-US"/>
        </a:p>
      </dgm:t>
    </dgm:pt>
    <dgm:pt modelId="{DF3285DB-A824-4BD7-B33F-AE876D5171E3}">
      <dgm:prSet/>
      <dgm:spPr/>
      <dgm:t>
        <a:bodyPr/>
        <a:lstStyle/>
        <a:p>
          <a:pPr algn="l">
            <a:lnSpc>
              <a:spcPct val="90000"/>
            </a:lnSpc>
          </a:pPr>
          <a:r>
            <a:rPr lang="en-GB" sz="1400" b="1">
              <a:solidFill>
                <a:srgbClr val="FFFFFF"/>
              </a:solidFill>
              <a:ea typeface="+mn-ea"/>
              <a:cs typeface="+mn-cs"/>
            </a:rPr>
            <a:t>CIPD (2025) </a:t>
          </a:r>
          <a:r>
            <a:rPr lang="en-GB" sz="1400" b="1" i="1">
              <a:solidFill>
                <a:srgbClr val="FFFFFF"/>
              </a:solidFill>
              <a:ea typeface="+mn-ea"/>
              <a:cs typeface="+mn-cs"/>
            </a:rPr>
            <a:t>PESTLE ANALYSIS</a:t>
          </a:r>
          <a:r>
            <a:rPr lang="en-GB" sz="1400" b="1">
              <a:solidFill>
                <a:srgbClr val="FFFFFF"/>
              </a:solidFill>
              <a:ea typeface="+mn-ea"/>
              <a:cs typeface="+mn-cs"/>
            </a:rPr>
            <a:t>. Available at: </a:t>
          </a:r>
          <a:r>
            <a:rPr lang="en-GB" sz="1400" b="1" dirty="0">
              <a:solidFill>
                <a:srgbClr val="FFFFFF"/>
              </a:solidFill>
              <a:ea typeface="+mn-ea"/>
              <a:cs typeface="+mn-cs"/>
              <a:hlinkClick xmlns:r="http://schemas.openxmlformats.org/officeDocument/2006/relationships" r:id="rId1">
                <a:extLst>
                  <a:ext uri="{A12FA001-AC4F-418D-AE19-62706E023703}">
                    <ahyp:hlinkClr xmlns:ahyp="http://schemas.microsoft.com/office/drawing/2018/hyperlinkcolor" val="tx"/>
                  </a:ext>
                </a:extLst>
              </a:hlinkClick>
            </a:rPr>
            <a:t>https://www.cipd.org/en/knowledge/factsheets/pestle-analysis-factsheet/</a:t>
          </a:r>
          <a:r>
            <a:rPr lang="en-GB" sz="1400" b="1">
              <a:solidFill>
                <a:srgbClr val="FFFFFF"/>
              </a:solidFill>
              <a:ea typeface="+mn-ea"/>
              <a:cs typeface="+mn-cs"/>
            </a:rPr>
            <a:t> (Accessed: 12 February 2025).</a:t>
          </a:r>
          <a:endParaRPr lang="en-US" sz="1400">
            <a:solidFill>
              <a:srgbClr val="FFFFFF"/>
            </a:solidFill>
            <a:ea typeface="+mn-ea"/>
            <a:cs typeface="+mn-cs"/>
          </a:endParaRPr>
        </a:p>
      </dgm:t>
    </dgm:pt>
    <dgm:pt modelId="{8EF216E5-6F17-45B3-9A0C-67CD19E20D5D}" type="parTrans" cxnId="{9AB1D1BA-353E-4F90-BC7C-4033AEBC34BE}">
      <dgm:prSet/>
      <dgm:spPr/>
      <dgm:t>
        <a:bodyPr/>
        <a:lstStyle/>
        <a:p>
          <a:endParaRPr lang="en-US"/>
        </a:p>
      </dgm:t>
    </dgm:pt>
    <dgm:pt modelId="{2F6E372C-8E8F-498F-8D33-87EC894F35FF}" type="sibTrans" cxnId="{9AB1D1BA-353E-4F90-BC7C-4033AEBC34BE}">
      <dgm:prSet/>
      <dgm:spPr/>
      <dgm:t>
        <a:bodyPr/>
        <a:lstStyle/>
        <a:p>
          <a:endParaRPr lang="en-US"/>
        </a:p>
      </dgm:t>
    </dgm:pt>
    <dgm:pt modelId="{DBB0F202-12DE-4D33-B307-B96A779EF9A4}">
      <dgm:prSet phldr="0"/>
      <dgm:spPr/>
      <dgm:t>
        <a:bodyPr/>
        <a:lstStyle/>
        <a:p>
          <a:pPr algn="l" rtl="0">
            <a:lnSpc>
              <a:spcPct val="90000"/>
            </a:lnSpc>
          </a:pPr>
          <a:r>
            <a:rPr lang="en-GB" sz="1400" b="0" dirty="0">
              <a:solidFill>
                <a:srgbClr val="FFFFFF"/>
              </a:solidFill>
              <a:latin typeface="Arial"/>
              <a:ea typeface="+mn-ea"/>
              <a:cs typeface="Arial"/>
            </a:rPr>
            <a:t>•</a:t>
          </a:r>
          <a:r>
            <a:rPr lang="en-GB" sz="1400" b="0" dirty="0">
              <a:solidFill>
                <a:srgbClr val="FFFFFF"/>
              </a:solidFill>
              <a:ea typeface="+mn-ea"/>
              <a:cs typeface="+mn-cs"/>
            </a:rPr>
            <a:t>BGMC(2024) </a:t>
          </a:r>
          <a:r>
            <a:rPr lang="en-GB" sz="1400" b="0" i="1" dirty="0">
              <a:solidFill>
                <a:srgbClr val="FFFFFF"/>
              </a:solidFill>
              <a:ea typeface="+mn-ea"/>
              <a:cs typeface="+mn-cs"/>
            </a:rPr>
            <a:t>Exploring the Fishbone Diagram: Types, Advantages, Drawbacks, and Revealing the Six M’s of Change </a:t>
          </a:r>
          <a:r>
            <a:rPr lang="en-GB" sz="1400" b="0" dirty="0">
              <a:solidFill>
                <a:srgbClr val="FFFFFF"/>
              </a:solidFill>
              <a:ea typeface="+mn-ea"/>
              <a:cs typeface="+mn-cs"/>
            </a:rPr>
            <a:t>Available at: </a:t>
          </a:r>
          <a:r>
            <a:rPr lang="en-GB" sz="1400" b="0" dirty="0">
              <a:solidFill>
                <a:srgbClr val="FFFFFF"/>
              </a:solidFill>
              <a:ea typeface="+mn-ea"/>
              <a:cs typeface="+mn-cs"/>
              <a:hlinkClick xmlns:r="http://schemas.openxmlformats.org/officeDocument/2006/relationships" r:id="rId2">
                <a:extLst>
                  <a:ext uri="{A12FA001-AC4F-418D-AE19-62706E023703}">
                    <ahyp:hlinkClr xmlns:ahyp="http://schemas.microsoft.com/office/drawing/2018/hyperlinkcolor" val="tx"/>
                  </a:ext>
                </a:extLst>
              </a:hlinkClick>
            </a:rPr>
            <a:t>https://bgmcgroup.com/exploring-the-fishbone-diagram-types-advantages-drawbacks-and-revealing-the-six-ms-of-change/</a:t>
          </a:r>
          <a:r>
            <a:rPr lang="en-GB" sz="1400" b="0" dirty="0">
              <a:solidFill>
                <a:srgbClr val="FFFFFF"/>
              </a:solidFill>
              <a:ea typeface="+mn-ea"/>
              <a:cs typeface="+mn-cs"/>
            </a:rPr>
            <a:t> (Accessed: 28 October 2024</a:t>
          </a:r>
          <a:r>
            <a:rPr lang="en-GB" sz="1400" b="1" dirty="0">
              <a:solidFill>
                <a:srgbClr val="FFFFFF"/>
              </a:solidFill>
              <a:latin typeface="DM Sans"/>
              <a:ea typeface="+mn-ea"/>
              <a:cs typeface="+mn-cs"/>
            </a:rPr>
            <a:t>)</a:t>
          </a:r>
          <a:endParaRPr lang="en-GB" sz="1400" b="1" dirty="0">
            <a:solidFill>
              <a:srgbClr val="FFFFFF"/>
            </a:solidFill>
            <a:latin typeface="Century Gothic" panose="020B0502020202020204"/>
            <a:ea typeface="+mn-ea"/>
            <a:cs typeface="+mn-cs"/>
          </a:endParaRPr>
        </a:p>
      </dgm:t>
    </dgm:pt>
    <dgm:pt modelId="{D0F49E2D-095B-40FF-824C-3D1F198B8C40}" type="parTrans" cxnId="{987F3EB1-AF03-4E18-8999-C37BC78C094A}">
      <dgm:prSet/>
      <dgm:spPr/>
    </dgm:pt>
    <dgm:pt modelId="{2A28C20D-689C-4C15-84E9-CF6ACABA66D8}" type="sibTrans" cxnId="{987F3EB1-AF03-4E18-8999-C37BC78C094A}">
      <dgm:prSet/>
      <dgm:spPr/>
    </dgm:pt>
    <dgm:pt modelId="{7D96BF15-FA09-4151-B558-944E02C03862}">
      <dgm:prSet phldr="0"/>
      <dgm:spPr/>
      <dgm:t>
        <a:bodyPr/>
        <a:lstStyle/>
        <a:p>
          <a:pPr algn="l" rtl="0">
            <a:lnSpc>
              <a:spcPct val="90000"/>
            </a:lnSpc>
          </a:pPr>
          <a:r>
            <a:rPr lang="en-GB" sz="1400" b="0" dirty="0">
              <a:solidFill>
                <a:srgbClr val="FFFFFF"/>
              </a:solidFill>
              <a:latin typeface="Calibri"/>
              <a:ea typeface="Calibri"/>
              <a:cs typeface="Calibri"/>
            </a:rPr>
            <a:t>LCLM4004 (2025) Green Haven Florists Case Study. Module Assessment Brief.</a:t>
          </a:r>
          <a:endParaRPr lang="en-GB" sz="1400" b="1" dirty="0">
            <a:solidFill>
              <a:srgbClr val="FFFFFF"/>
            </a:solidFill>
            <a:latin typeface="Century Gothic" panose="020B0502020202020204"/>
            <a:ea typeface="+mn-ea"/>
            <a:cs typeface="+mn-cs"/>
          </a:endParaRPr>
        </a:p>
      </dgm:t>
    </dgm:pt>
    <dgm:pt modelId="{712224E7-CBAD-4F67-BE62-FE029724CC44}" type="parTrans" cxnId="{B90A24E6-6314-4D68-A38C-82C03FFCF341}">
      <dgm:prSet/>
      <dgm:spPr/>
    </dgm:pt>
    <dgm:pt modelId="{98608F1C-2544-4B68-A75C-326E021ADD13}" type="sibTrans" cxnId="{B90A24E6-6314-4D68-A38C-82C03FFCF341}">
      <dgm:prSet/>
      <dgm:spPr/>
    </dgm:pt>
    <dgm:pt modelId="{9C01581A-8212-4B4D-90C1-9A1A174946DC}">
      <dgm:prSet phldr="0"/>
      <dgm:spPr/>
      <dgm:t>
        <a:bodyPr/>
        <a:lstStyle/>
        <a:p>
          <a:pPr algn="l" rtl="0">
            <a:lnSpc>
              <a:spcPct val="90000"/>
            </a:lnSpc>
          </a:pPr>
          <a:r>
            <a:rPr lang="en-GB" sz="1400" b="0" dirty="0">
              <a:solidFill>
                <a:srgbClr val="FFFFFF"/>
              </a:solidFill>
              <a:latin typeface="Calibri"/>
              <a:ea typeface="Calibri"/>
              <a:cs typeface="Calibri"/>
            </a:rPr>
            <a:t>Oxford Dictionaries (2020) Definition of a Problem.</a:t>
          </a:r>
        </a:p>
      </dgm:t>
    </dgm:pt>
    <dgm:pt modelId="{FE91470D-9598-4A59-A1F7-A7E610F37BCA}" type="parTrans" cxnId="{CEA8B54C-F563-45D6-909E-FC873F4C5638}">
      <dgm:prSet/>
      <dgm:spPr/>
    </dgm:pt>
    <dgm:pt modelId="{350806A7-08DE-4319-9942-38A00B890E9E}" type="sibTrans" cxnId="{CEA8B54C-F563-45D6-909E-FC873F4C5638}">
      <dgm:prSet/>
      <dgm:spPr/>
    </dgm:pt>
    <dgm:pt modelId="{58761746-91B5-4AF0-B0D2-6269442D85AC}" type="pres">
      <dgm:prSet presAssocID="{EA2A3F22-934B-4FA9-BD82-E30D9EBE6E93}" presName="linear" presStyleCnt="0">
        <dgm:presLayoutVars>
          <dgm:animLvl val="lvl"/>
          <dgm:resizeHandles val="exact"/>
        </dgm:presLayoutVars>
      </dgm:prSet>
      <dgm:spPr/>
    </dgm:pt>
    <dgm:pt modelId="{8FBDC837-5D36-4C42-A34E-B134A233D69F}" type="pres">
      <dgm:prSet presAssocID="{7D96BF15-FA09-4151-B558-944E02C03862}" presName="parentText" presStyleLbl="node1" presStyleIdx="0" presStyleCnt="5">
        <dgm:presLayoutVars>
          <dgm:chMax val="0"/>
          <dgm:bulletEnabled val="1"/>
        </dgm:presLayoutVars>
      </dgm:prSet>
      <dgm:spPr/>
    </dgm:pt>
    <dgm:pt modelId="{4686ED16-FF40-4143-818C-00B55E085417}" type="pres">
      <dgm:prSet presAssocID="{98608F1C-2544-4B68-A75C-326E021ADD13}" presName="spacer" presStyleCnt="0"/>
      <dgm:spPr/>
    </dgm:pt>
    <dgm:pt modelId="{ED1E9BAA-85A1-4503-AF30-A0925F8F47B6}" type="pres">
      <dgm:prSet presAssocID="{9C01581A-8212-4B4D-90C1-9A1A174946DC}" presName="parentText" presStyleLbl="node1" presStyleIdx="1" presStyleCnt="5">
        <dgm:presLayoutVars>
          <dgm:chMax val="0"/>
          <dgm:bulletEnabled val="1"/>
        </dgm:presLayoutVars>
      </dgm:prSet>
      <dgm:spPr/>
    </dgm:pt>
    <dgm:pt modelId="{5E2A4F54-C971-4B54-9CE1-BAC742DFA75A}" type="pres">
      <dgm:prSet presAssocID="{350806A7-08DE-4319-9942-38A00B890E9E}" presName="spacer" presStyleCnt="0"/>
      <dgm:spPr/>
    </dgm:pt>
    <dgm:pt modelId="{AE350C8B-E8D4-4E75-A18E-51B67C79A4EE}" type="pres">
      <dgm:prSet presAssocID="{221722AD-BC31-44AA-812E-FCBE9E94F222}" presName="parentText" presStyleLbl="node1" presStyleIdx="2" presStyleCnt="5">
        <dgm:presLayoutVars>
          <dgm:chMax val="0"/>
          <dgm:bulletEnabled val="1"/>
        </dgm:presLayoutVars>
      </dgm:prSet>
      <dgm:spPr/>
    </dgm:pt>
    <dgm:pt modelId="{90EC68E5-8B93-46DE-AB28-10D149C1A568}" type="pres">
      <dgm:prSet presAssocID="{74B89F85-072E-4EAD-B615-EC118425E1D7}" presName="spacer" presStyleCnt="0"/>
      <dgm:spPr/>
    </dgm:pt>
    <dgm:pt modelId="{B78FB273-1D59-423B-A8DC-FD7D3AB4AB85}" type="pres">
      <dgm:prSet presAssocID="{DF3285DB-A824-4BD7-B33F-AE876D5171E3}" presName="parentText" presStyleLbl="node1" presStyleIdx="3" presStyleCnt="5">
        <dgm:presLayoutVars>
          <dgm:chMax val="0"/>
          <dgm:bulletEnabled val="1"/>
        </dgm:presLayoutVars>
      </dgm:prSet>
      <dgm:spPr/>
    </dgm:pt>
    <dgm:pt modelId="{2C0DB2F7-46EC-4197-BC33-CAC684502AC6}" type="pres">
      <dgm:prSet presAssocID="{2F6E372C-8E8F-498F-8D33-87EC894F35FF}" presName="spacer" presStyleCnt="0"/>
      <dgm:spPr/>
    </dgm:pt>
    <dgm:pt modelId="{79D856DD-2E6A-4CF6-A4ED-32715BBC5836}" type="pres">
      <dgm:prSet presAssocID="{DBB0F202-12DE-4D33-B307-B96A779EF9A4}" presName="parentText" presStyleLbl="node1" presStyleIdx="4" presStyleCnt="5">
        <dgm:presLayoutVars>
          <dgm:chMax val="0"/>
          <dgm:bulletEnabled val="1"/>
        </dgm:presLayoutVars>
      </dgm:prSet>
      <dgm:spPr/>
    </dgm:pt>
  </dgm:ptLst>
  <dgm:cxnLst>
    <dgm:cxn modelId="{E7943023-CB62-423E-AB84-09DC72CCF462}" srcId="{EA2A3F22-934B-4FA9-BD82-E30D9EBE6E93}" destId="{221722AD-BC31-44AA-812E-FCBE9E94F222}" srcOrd="2" destOrd="0" parTransId="{1476D51F-480A-4F38-B9D7-A0D83C13FFCB}" sibTransId="{74B89F85-072E-4EAD-B615-EC118425E1D7}"/>
    <dgm:cxn modelId="{54861D2D-12A6-43DD-8AF3-56B67580CC19}" type="presOf" srcId="{221722AD-BC31-44AA-812E-FCBE9E94F222}" destId="{AE350C8B-E8D4-4E75-A18E-51B67C79A4EE}" srcOrd="0" destOrd="0" presId="urn:microsoft.com/office/officeart/2005/8/layout/vList2"/>
    <dgm:cxn modelId="{CEA8B54C-F563-45D6-909E-FC873F4C5638}" srcId="{EA2A3F22-934B-4FA9-BD82-E30D9EBE6E93}" destId="{9C01581A-8212-4B4D-90C1-9A1A174946DC}" srcOrd="1" destOrd="0" parTransId="{FE91470D-9598-4A59-A1F7-A7E610F37BCA}" sibTransId="{350806A7-08DE-4319-9942-38A00B890E9E}"/>
    <dgm:cxn modelId="{D62F2E84-BE1A-49D8-9D5C-D1348B60B220}" type="presOf" srcId="{DF3285DB-A824-4BD7-B33F-AE876D5171E3}" destId="{B78FB273-1D59-423B-A8DC-FD7D3AB4AB85}" srcOrd="0" destOrd="0" presId="urn:microsoft.com/office/officeart/2005/8/layout/vList2"/>
    <dgm:cxn modelId="{FAA47499-985D-4D6A-9D39-2A28086B56EA}" type="presOf" srcId="{7D96BF15-FA09-4151-B558-944E02C03862}" destId="{8FBDC837-5D36-4C42-A34E-B134A233D69F}" srcOrd="0" destOrd="0" presId="urn:microsoft.com/office/officeart/2005/8/layout/vList2"/>
    <dgm:cxn modelId="{2DF9539C-98E0-47FA-A09D-9598C12EE278}" type="presOf" srcId="{EA2A3F22-934B-4FA9-BD82-E30D9EBE6E93}" destId="{58761746-91B5-4AF0-B0D2-6269442D85AC}" srcOrd="0" destOrd="0" presId="urn:microsoft.com/office/officeart/2005/8/layout/vList2"/>
    <dgm:cxn modelId="{5D01FAAD-1FE8-449E-9FAC-0CCA6A7C8E91}" type="presOf" srcId="{9C01581A-8212-4B4D-90C1-9A1A174946DC}" destId="{ED1E9BAA-85A1-4503-AF30-A0925F8F47B6}" srcOrd="0" destOrd="0" presId="urn:microsoft.com/office/officeart/2005/8/layout/vList2"/>
    <dgm:cxn modelId="{987F3EB1-AF03-4E18-8999-C37BC78C094A}" srcId="{EA2A3F22-934B-4FA9-BD82-E30D9EBE6E93}" destId="{DBB0F202-12DE-4D33-B307-B96A779EF9A4}" srcOrd="4" destOrd="0" parTransId="{D0F49E2D-095B-40FF-824C-3D1F198B8C40}" sibTransId="{2A28C20D-689C-4C15-84E9-CF6ACABA66D8}"/>
    <dgm:cxn modelId="{9AB1D1BA-353E-4F90-BC7C-4033AEBC34BE}" srcId="{EA2A3F22-934B-4FA9-BD82-E30D9EBE6E93}" destId="{DF3285DB-A824-4BD7-B33F-AE876D5171E3}" srcOrd="3" destOrd="0" parTransId="{8EF216E5-6F17-45B3-9A0C-67CD19E20D5D}" sibTransId="{2F6E372C-8E8F-498F-8D33-87EC894F35FF}"/>
    <dgm:cxn modelId="{B64C48C5-0492-4B95-9BED-2E2679D8DA41}" type="presOf" srcId="{DBB0F202-12DE-4D33-B307-B96A779EF9A4}" destId="{79D856DD-2E6A-4CF6-A4ED-32715BBC5836}" srcOrd="0" destOrd="0" presId="urn:microsoft.com/office/officeart/2005/8/layout/vList2"/>
    <dgm:cxn modelId="{B90A24E6-6314-4D68-A38C-82C03FFCF341}" srcId="{EA2A3F22-934B-4FA9-BD82-E30D9EBE6E93}" destId="{7D96BF15-FA09-4151-B558-944E02C03862}" srcOrd="0" destOrd="0" parTransId="{712224E7-CBAD-4F67-BE62-FE029724CC44}" sibTransId="{98608F1C-2544-4B68-A75C-326E021ADD13}"/>
    <dgm:cxn modelId="{D1951A4E-9349-438F-BBC4-7D8276DE4008}" type="presParOf" srcId="{58761746-91B5-4AF0-B0D2-6269442D85AC}" destId="{8FBDC837-5D36-4C42-A34E-B134A233D69F}" srcOrd="0" destOrd="0" presId="urn:microsoft.com/office/officeart/2005/8/layout/vList2"/>
    <dgm:cxn modelId="{274DE290-46E1-45F1-A142-4E3560246C4E}" type="presParOf" srcId="{58761746-91B5-4AF0-B0D2-6269442D85AC}" destId="{4686ED16-FF40-4143-818C-00B55E085417}" srcOrd="1" destOrd="0" presId="urn:microsoft.com/office/officeart/2005/8/layout/vList2"/>
    <dgm:cxn modelId="{BA85B324-E23B-4446-95D3-38C207820033}" type="presParOf" srcId="{58761746-91B5-4AF0-B0D2-6269442D85AC}" destId="{ED1E9BAA-85A1-4503-AF30-A0925F8F47B6}" srcOrd="2" destOrd="0" presId="urn:microsoft.com/office/officeart/2005/8/layout/vList2"/>
    <dgm:cxn modelId="{8C2C0BDD-1400-4239-8640-282ED885F426}" type="presParOf" srcId="{58761746-91B5-4AF0-B0D2-6269442D85AC}" destId="{5E2A4F54-C971-4B54-9CE1-BAC742DFA75A}" srcOrd="3" destOrd="0" presId="urn:microsoft.com/office/officeart/2005/8/layout/vList2"/>
    <dgm:cxn modelId="{DCFC269C-B13C-4429-9799-23BC2EC18E6F}" type="presParOf" srcId="{58761746-91B5-4AF0-B0D2-6269442D85AC}" destId="{AE350C8B-E8D4-4E75-A18E-51B67C79A4EE}" srcOrd="4" destOrd="0" presId="urn:microsoft.com/office/officeart/2005/8/layout/vList2"/>
    <dgm:cxn modelId="{BCBA316F-13A5-491F-A0FD-B63D69F7B328}" type="presParOf" srcId="{58761746-91B5-4AF0-B0D2-6269442D85AC}" destId="{90EC68E5-8B93-46DE-AB28-10D149C1A568}" srcOrd="5" destOrd="0" presId="urn:microsoft.com/office/officeart/2005/8/layout/vList2"/>
    <dgm:cxn modelId="{5D943733-183B-4AFD-B24F-24A3B5B875E2}" type="presParOf" srcId="{58761746-91B5-4AF0-B0D2-6269442D85AC}" destId="{B78FB273-1D59-423B-A8DC-FD7D3AB4AB85}" srcOrd="6" destOrd="0" presId="urn:microsoft.com/office/officeart/2005/8/layout/vList2"/>
    <dgm:cxn modelId="{098F5FF9-425F-41CD-B95F-2BD145949231}" type="presParOf" srcId="{58761746-91B5-4AF0-B0D2-6269442D85AC}" destId="{2C0DB2F7-46EC-4197-BC33-CAC684502AC6}" srcOrd="7" destOrd="0" presId="urn:microsoft.com/office/officeart/2005/8/layout/vList2"/>
    <dgm:cxn modelId="{56932310-89D3-4E0D-99A5-9971FC2A65B3}" type="presParOf" srcId="{58761746-91B5-4AF0-B0D2-6269442D85AC}" destId="{79D856DD-2E6A-4CF6-A4ED-32715BBC5836}" srcOrd="8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1C09258-5AFA-4AE1-865B-E238467008D5}">
      <dsp:nvSpPr>
        <dsp:cNvPr id="0" name=""/>
        <dsp:cNvSpPr/>
      </dsp:nvSpPr>
      <dsp:spPr>
        <a:xfrm>
          <a:off x="0" y="52321"/>
          <a:ext cx="9334687" cy="55165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l" defTabSz="10223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300" b="1" kern="1200" dirty="0">
              <a:latin typeface="Century Gothic" panose="020B0502020202020204"/>
              <a:ea typeface="+mn-ea"/>
              <a:cs typeface="+mn-cs"/>
            </a:rPr>
            <a:t>Company background and Context</a:t>
          </a:r>
          <a:endParaRPr lang="en-GB" sz="2300" b="1" kern="1200" dirty="0">
            <a:ea typeface="+mn-ea"/>
            <a:cs typeface="+mn-cs"/>
          </a:endParaRPr>
        </a:p>
      </dsp:txBody>
      <dsp:txXfrm>
        <a:off x="26930" y="79251"/>
        <a:ext cx="9280827" cy="497795"/>
      </dsp:txXfrm>
    </dsp:sp>
    <dsp:sp modelId="{0BB6D262-7FBB-4A7D-B6C4-579C1E7E2EA2}">
      <dsp:nvSpPr>
        <dsp:cNvPr id="0" name=""/>
        <dsp:cNvSpPr/>
      </dsp:nvSpPr>
      <dsp:spPr>
        <a:xfrm>
          <a:off x="0" y="670216"/>
          <a:ext cx="9334687" cy="55165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l" defTabSz="10223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300" b="1" kern="1200" dirty="0">
              <a:solidFill>
                <a:srgbClr val="FFFFFF"/>
              </a:solidFill>
              <a:latin typeface="Century Gothic" panose="020B0502020202020204"/>
              <a:ea typeface="+mn-ea"/>
              <a:cs typeface="+mn-cs"/>
            </a:rPr>
            <a:t>Understanding Problem</a:t>
          </a:r>
          <a:r>
            <a:rPr lang="en-GB" sz="2300" b="1" kern="1200" dirty="0">
              <a:solidFill>
                <a:srgbClr val="FFFFFF"/>
              </a:solidFill>
              <a:ea typeface="+mn-ea"/>
              <a:cs typeface="+mn-cs"/>
            </a:rPr>
            <a:t> </a:t>
          </a:r>
          <a:r>
            <a:rPr lang="en-GB" sz="2300" b="1" kern="1200" dirty="0">
              <a:solidFill>
                <a:srgbClr val="FFFFFF"/>
              </a:solidFill>
              <a:latin typeface="Century Gothic" panose="020B0502020202020204"/>
              <a:ea typeface="+mn-ea"/>
              <a:cs typeface="+mn-cs"/>
            </a:rPr>
            <a:t>: nature and Scope </a:t>
          </a:r>
          <a:endParaRPr lang="en-US" sz="2300" kern="1200" dirty="0">
            <a:solidFill>
              <a:srgbClr val="FFFFFF"/>
            </a:solidFill>
            <a:ea typeface="+mn-ea"/>
            <a:cs typeface="+mn-cs"/>
          </a:endParaRPr>
        </a:p>
      </dsp:txBody>
      <dsp:txXfrm>
        <a:off x="26930" y="697146"/>
        <a:ext cx="9280827" cy="497795"/>
      </dsp:txXfrm>
    </dsp:sp>
    <dsp:sp modelId="{E8C88703-6F79-48D6-BB8D-23E78C6D1213}">
      <dsp:nvSpPr>
        <dsp:cNvPr id="0" name=""/>
        <dsp:cNvSpPr/>
      </dsp:nvSpPr>
      <dsp:spPr>
        <a:xfrm>
          <a:off x="0" y="1288111"/>
          <a:ext cx="9334687" cy="55165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l" defTabSz="10223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300" b="1" kern="1200" dirty="0">
              <a:solidFill>
                <a:srgbClr val="FFFFFF"/>
              </a:solidFill>
              <a:latin typeface="Century Gothic" panose="020B0502020202020204"/>
              <a:ea typeface="+mn-ea"/>
              <a:cs typeface="+mn-cs"/>
            </a:rPr>
            <a:t>Application of </a:t>
          </a:r>
          <a:r>
            <a:rPr lang="en-GB" sz="2300" b="1" kern="1200">
              <a:solidFill>
                <a:srgbClr val="FFFFFF"/>
              </a:solidFill>
              <a:latin typeface="Century Gothic" panose="020B0502020202020204"/>
              <a:ea typeface="+mn-ea"/>
              <a:cs typeface="+mn-cs"/>
            </a:rPr>
            <a:t>5W2H Model</a:t>
          </a:r>
          <a:endParaRPr lang="en-GB" sz="2300" b="1" kern="1200" dirty="0">
            <a:solidFill>
              <a:srgbClr val="FFFFFF"/>
            </a:solidFill>
            <a:ea typeface="+mn-ea"/>
            <a:cs typeface="+mn-cs"/>
          </a:endParaRPr>
        </a:p>
      </dsp:txBody>
      <dsp:txXfrm>
        <a:off x="26930" y="1315041"/>
        <a:ext cx="9280827" cy="497795"/>
      </dsp:txXfrm>
    </dsp:sp>
    <dsp:sp modelId="{B6460618-7FD7-4C4D-ACFE-37E8D4A56012}">
      <dsp:nvSpPr>
        <dsp:cNvPr id="0" name=""/>
        <dsp:cNvSpPr/>
      </dsp:nvSpPr>
      <dsp:spPr>
        <a:xfrm>
          <a:off x="0" y="1906006"/>
          <a:ext cx="9334687" cy="55165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300" b="1" kern="1200">
              <a:solidFill>
                <a:srgbClr val="FFFFFF"/>
              </a:solidFill>
              <a:ea typeface="+mn-ea"/>
              <a:cs typeface="+mn-cs"/>
            </a:rPr>
            <a:t>PESTLE ANALYSIS: Green Haven Florists</a:t>
          </a:r>
          <a:endParaRPr lang="en-US" sz="2300" kern="1200">
            <a:solidFill>
              <a:srgbClr val="FFFFFF"/>
            </a:solidFill>
            <a:ea typeface="+mn-ea"/>
            <a:cs typeface="+mn-cs"/>
          </a:endParaRPr>
        </a:p>
      </dsp:txBody>
      <dsp:txXfrm>
        <a:off x="26930" y="1932936"/>
        <a:ext cx="9280827" cy="497795"/>
      </dsp:txXfrm>
    </dsp:sp>
    <dsp:sp modelId="{97D9484A-3544-48C5-9722-E01E9A3733BD}">
      <dsp:nvSpPr>
        <dsp:cNvPr id="0" name=""/>
        <dsp:cNvSpPr/>
      </dsp:nvSpPr>
      <dsp:spPr>
        <a:xfrm>
          <a:off x="0" y="2523901"/>
          <a:ext cx="9334687" cy="55165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300" b="1" kern="1200" dirty="0">
              <a:solidFill>
                <a:srgbClr val="FFFFFF"/>
              </a:solidFill>
              <a:ea typeface="+mn-ea"/>
              <a:cs typeface="+mn-cs"/>
            </a:rPr>
            <a:t>Cause and effect analysis: Fishbone diagram</a:t>
          </a:r>
          <a:endParaRPr lang="en-US" sz="2300" kern="1200" dirty="0">
            <a:solidFill>
              <a:srgbClr val="FFFFFF"/>
            </a:solidFill>
            <a:ea typeface="+mn-ea"/>
            <a:cs typeface="+mn-cs"/>
          </a:endParaRPr>
        </a:p>
      </dsp:txBody>
      <dsp:txXfrm>
        <a:off x="26930" y="2550831"/>
        <a:ext cx="9280827" cy="497795"/>
      </dsp:txXfrm>
    </dsp:sp>
    <dsp:sp modelId="{FD35C909-A8A5-46D9-9B15-FAE12AB3EB78}">
      <dsp:nvSpPr>
        <dsp:cNvPr id="0" name=""/>
        <dsp:cNvSpPr/>
      </dsp:nvSpPr>
      <dsp:spPr>
        <a:xfrm>
          <a:off x="0" y="3141796"/>
          <a:ext cx="9334687" cy="55165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l" defTabSz="10223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300" b="1" kern="1200" dirty="0">
              <a:solidFill>
                <a:srgbClr val="FFFFFF"/>
              </a:solidFill>
              <a:latin typeface="Century Gothic" panose="020B0502020202020204"/>
              <a:ea typeface="+mn-ea"/>
              <a:cs typeface="+mn-cs"/>
            </a:rPr>
            <a:t>Key finding and Summery</a:t>
          </a:r>
          <a:endParaRPr lang="en-GB" sz="2300" b="1" kern="1200" dirty="0">
            <a:solidFill>
              <a:srgbClr val="FFFFFF"/>
            </a:solidFill>
            <a:ea typeface="+mn-ea"/>
            <a:cs typeface="+mn-cs"/>
          </a:endParaRPr>
        </a:p>
      </dsp:txBody>
      <dsp:txXfrm>
        <a:off x="26930" y="3168726"/>
        <a:ext cx="9280827" cy="497795"/>
      </dsp:txXfrm>
    </dsp:sp>
    <dsp:sp modelId="{0E35779A-061C-4BE3-BF72-16F6ECEA73BF}">
      <dsp:nvSpPr>
        <dsp:cNvPr id="0" name=""/>
        <dsp:cNvSpPr/>
      </dsp:nvSpPr>
      <dsp:spPr>
        <a:xfrm>
          <a:off x="0" y="3759691"/>
          <a:ext cx="9334687" cy="55165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300" b="1" kern="1200" dirty="0">
              <a:solidFill>
                <a:srgbClr val="FFFFFF"/>
              </a:solidFill>
              <a:ea typeface="+mn-ea"/>
              <a:cs typeface="+mn-cs"/>
            </a:rPr>
            <a:t>References</a:t>
          </a:r>
          <a:endParaRPr lang="en-US" sz="2300" kern="1200" dirty="0">
            <a:solidFill>
              <a:srgbClr val="FFFFFF"/>
            </a:solidFill>
            <a:ea typeface="+mn-ea"/>
            <a:cs typeface="+mn-cs"/>
          </a:endParaRPr>
        </a:p>
      </dsp:txBody>
      <dsp:txXfrm>
        <a:off x="26930" y="3786621"/>
        <a:ext cx="9280827" cy="497795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FBDC837-5D36-4C42-A34E-B134A233D69F}">
      <dsp:nvSpPr>
        <dsp:cNvPr id="0" name=""/>
        <dsp:cNvSpPr/>
      </dsp:nvSpPr>
      <dsp:spPr>
        <a:xfrm>
          <a:off x="0" y="119187"/>
          <a:ext cx="11553709" cy="789287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l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b="0" kern="1200" dirty="0">
              <a:solidFill>
                <a:srgbClr val="FFFFFF"/>
              </a:solidFill>
              <a:latin typeface="Calibri"/>
              <a:ea typeface="Calibri"/>
              <a:cs typeface="Calibri"/>
            </a:rPr>
            <a:t>LCLM4004 (2025) Green Haven Florists Case Study. Module Assessment Brief.</a:t>
          </a:r>
          <a:endParaRPr lang="en-GB" sz="1400" b="1" kern="1200" dirty="0">
            <a:solidFill>
              <a:srgbClr val="FFFFFF"/>
            </a:solidFill>
            <a:latin typeface="Century Gothic" panose="020B0502020202020204"/>
            <a:ea typeface="+mn-ea"/>
            <a:cs typeface="+mn-cs"/>
          </a:endParaRPr>
        </a:p>
      </dsp:txBody>
      <dsp:txXfrm>
        <a:off x="38530" y="157717"/>
        <a:ext cx="11476649" cy="712227"/>
      </dsp:txXfrm>
    </dsp:sp>
    <dsp:sp modelId="{ED1E9BAA-85A1-4503-AF30-A0925F8F47B6}">
      <dsp:nvSpPr>
        <dsp:cNvPr id="0" name=""/>
        <dsp:cNvSpPr/>
      </dsp:nvSpPr>
      <dsp:spPr>
        <a:xfrm>
          <a:off x="0" y="948795"/>
          <a:ext cx="11553709" cy="789287"/>
        </a:xfrm>
        <a:prstGeom prst="roundRect">
          <a:avLst/>
        </a:prstGeom>
        <a:solidFill>
          <a:schemeClr val="accent2">
            <a:hueOff val="6681"/>
            <a:satOff val="-18932"/>
            <a:lumOff val="1177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l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b="0" kern="1200" dirty="0">
              <a:solidFill>
                <a:srgbClr val="FFFFFF"/>
              </a:solidFill>
              <a:latin typeface="Calibri"/>
              <a:ea typeface="Calibri"/>
              <a:cs typeface="Calibri"/>
            </a:rPr>
            <a:t>Oxford Dictionaries (2020) Definition of a Problem.</a:t>
          </a:r>
        </a:p>
      </dsp:txBody>
      <dsp:txXfrm>
        <a:off x="38530" y="987325"/>
        <a:ext cx="11476649" cy="712227"/>
      </dsp:txXfrm>
    </dsp:sp>
    <dsp:sp modelId="{AE350C8B-E8D4-4E75-A18E-51B67C79A4EE}">
      <dsp:nvSpPr>
        <dsp:cNvPr id="0" name=""/>
        <dsp:cNvSpPr/>
      </dsp:nvSpPr>
      <dsp:spPr>
        <a:xfrm>
          <a:off x="0" y="1778402"/>
          <a:ext cx="11553709" cy="789287"/>
        </a:xfrm>
        <a:prstGeom prst="roundRect">
          <a:avLst/>
        </a:prstGeom>
        <a:solidFill>
          <a:schemeClr val="accent2">
            <a:hueOff val="13361"/>
            <a:satOff val="-37863"/>
            <a:lumOff val="2353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b="1" kern="1200" dirty="0" err="1">
              <a:solidFill>
                <a:srgbClr val="FFFFFF"/>
              </a:solidFill>
              <a:ea typeface="+mn-ea"/>
              <a:cs typeface="+mn-cs"/>
            </a:rPr>
            <a:t>CAguilar</a:t>
          </a:r>
          <a:r>
            <a:rPr lang="en-GB" sz="1400" b="1" kern="1200" dirty="0">
              <a:solidFill>
                <a:srgbClr val="FFFFFF"/>
              </a:solidFill>
              <a:ea typeface="+mn-ea"/>
              <a:cs typeface="+mn-cs"/>
            </a:rPr>
            <a:t>, F.J. (1967) </a:t>
          </a:r>
          <a:r>
            <a:rPr lang="en-GB" sz="1400" b="1" i="1" kern="1200" dirty="0">
              <a:solidFill>
                <a:srgbClr val="FFFFFF"/>
              </a:solidFill>
              <a:ea typeface="+mn-ea"/>
              <a:cs typeface="+mn-cs"/>
            </a:rPr>
            <a:t>Scanning the Business Environment</a:t>
          </a:r>
          <a:r>
            <a:rPr lang="en-GB" sz="1400" b="1" kern="1200" dirty="0">
              <a:solidFill>
                <a:srgbClr val="FFFFFF"/>
              </a:solidFill>
              <a:ea typeface="+mn-ea"/>
              <a:cs typeface="+mn-cs"/>
            </a:rPr>
            <a:t>. New York: Macmillan.</a:t>
          </a:r>
          <a:endParaRPr lang="en-US" sz="1400" kern="1200" dirty="0">
            <a:solidFill>
              <a:srgbClr val="FFFFFF"/>
            </a:solidFill>
            <a:ea typeface="+mn-ea"/>
            <a:cs typeface="+mn-cs"/>
          </a:endParaRPr>
        </a:p>
      </dsp:txBody>
      <dsp:txXfrm>
        <a:off x="38530" y="1816932"/>
        <a:ext cx="11476649" cy="712227"/>
      </dsp:txXfrm>
    </dsp:sp>
    <dsp:sp modelId="{B78FB273-1D59-423B-A8DC-FD7D3AB4AB85}">
      <dsp:nvSpPr>
        <dsp:cNvPr id="0" name=""/>
        <dsp:cNvSpPr/>
      </dsp:nvSpPr>
      <dsp:spPr>
        <a:xfrm>
          <a:off x="0" y="2608009"/>
          <a:ext cx="11553709" cy="789287"/>
        </a:xfrm>
        <a:prstGeom prst="roundRect">
          <a:avLst/>
        </a:prstGeom>
        <a:solidFill>
          <a:schemeClr val="accent2">
            <a:hueOff val="20042"/>
            <a:satOff val="-56795"/>
            <a:lumOff val="353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b="1" kern="1200">
              <a:solidFill>
                <a:srgbClr val="FFFFFF"/>
              </a:solidFill>
              <a:ea typeface="+mn-ea"/>
              <a:cs typeface="+mn-cs"/>
            </a:rPr>
            <a:t>CIPD (2025) </a:t>
          </a:r>
          <a:r>
            <a:rPr lang="en-GB" sz="1400" b="1" i="1" kern="1200">
              <a:solidFill>
                <a:srgbClr val="FFFFFF"/>
              </a:solidFill>
              <a:ea typeface="+mn-ea"/>
              <a:cs typeface="+mn-cs"/>
            </a:rPr>
            <a:t>PESTLE ANALYSIS</a:t>
          </a:r>
          <a:r>
            <a:rPr lang="en-GB" sz="1400" b="1" kern="1200">
              <a:solidFill>
                <a:srgbClr val="FFFFFF"/>
              </a:solidFill>
              <a:ea typeface="+mn-ea"/>
              <a:cs typeface="+mn-cs"/>
            </a:rPr>
            <a:t>. Available at: </a:t>
          </a:r>
          <a:r>
            <a:rPr lang="en-GB" sz="1400" b="1" kern="1200" dirty="0">
              <a:solidFill>
                <a:srgbClr val="FFFFFF"/>
              </a:solidFill>
              <a:ea typeface="+mn-ea"/>
              <a:cs typeface="+mn-cs"/>
              <a:hlinkClick xmlns:r="http://schemas.openxmlformats.org/officeDocument/2006/relationships" r:id="rId1">
                <a:extLst>
                  <a:ext uri="{A12FA001-AC4F-418D-AE19-62706E023703}">
                    <ahyp:hlinkClr xmlns:ahyp="http://schemas.microsoft.com/office/drawing/2018/hyperlinkcolor" val="tx"/>
                  </a:ext>
                </a:extLst>
              </a:hlinkClick>
            </a:rPr>
            <a:t>https://www.cipd.org/en/knowledge/factsheets/pestle-analysis-factsheet/</a:t>
          </a:r>
          <a:r>
            <a:rPr lang="en-GB" sz="1400" b="1" kern="1200">
              <a:solidFill>
                <a:srgbClr val="FFFFFF"/>
              </a:solidFill>
              <a:ea typeface="+mn-ea"/>
              <a:cs typeface="+mn-cs"/>
            </a:rPr>
            <a:t> (Accessed: 12 February 2025).</a:t>
          </a:r>
          <a:endParaRPr lang="en-US" sz="1400" kern="1200">
            <a:solidFill>
              <a:srgbClr val="FFFFFF"/>
            </a:solidFill>
            <a:ea typeface="+mn-ea"/>
            <a:cs typeface="+mn-cs"/>
          </a:endParaRPr>
        </a:p>
      </dsp:txBody>
      <dsp:txXfrm>
        <a:off x="38530" y="2646539"/>
        <a:ext cx="11476649" cy="712227"/>
      </dsp:txXfrm>
    </dsp:sp>
    <dsp:sp modelId="{79D856DD-2E6A-4CF6-A4ED-32715BBC5836}">
      <dsp:nvSpPr>
        <dsp:cNvPr id="0" name=""/>
        <dsp:cNvSpPr/>
      </dsp:nvSpPr>
      <dsp:spPr>
        <a:xfrm>
          <a:off x="0" y="3437616"/>
          <a:ext cx="11553709" cy="789287"/>
        </a:xfrm>
        <a:prstGeom prst="roundRect">
          <a:avLst/>
        </a:prstGeom>
        <a:solidFill>
          <a:schemeClr val="accent2">
            <a:hueOff val="26723"/>
            <a:satOff val="-75726"/>
            <a:lumOff val="4706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l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b="0" kern="1200" dirty="0">
              <a:solidFill>
                <a:srgbClr val="FFFFFF"/>
              </a:solidFill>
              <a:latin typeface="Arial"/>
              <a:ea typeface="+mn-ea"/>
              <a:cs typeface="Arial"/>
            </a:rPr>
            <a:t>•</a:t>
          </a:r>
          <a:r>
            <a:rPr lang="en-GB" sz="1400" b="0" kern="1200" dirty="0">
              <a:solidFill>
                <a:srgbClr val="FFFFFF"/>
              </a:solidFill>
              <a:ea typeface="+mn-ea"/>
              <a:cs typeface="+mn-cs"/>
            </a:rPr>
            <a:t>BGMC(2024) </a:t>
          </a:r>
          <a:r>
            <a:rPr lang="en-GB" sz="1400" b="0" i="1" kern="1200" dirty="0">
              <a:solidFill>
                <a:srgbClr val="FFFFFF"/>
              </a:solidFill>
              <a:ea typeface="+mn-ea"/>
              <a:cs typeface="+mn-cs"/>
            </a:rPr>
            <a:t>Exploring the Fishbone Diagram: Types, Advantages, Drawbacks, and Revealing the Six M’s of Change </a:t>
          </a:r>
          <a:r>
            <a:rPr lang="en-GB" sz="1400" b="0" kern="1200" dirty="0">
              <a:solidFill>
                <a:srgbClr val="FFFFFF"/>
              </a:solidFill>
              <a:ea typeface="+mn-ea"/>
              <a:cs typeface="+mn-cs"/>
            </a:rPr>
            <a:t>Available at: </a:t>
          </a:r>
          <a:r>
            <a:rPr lang="en-GB" sz="1400" b="0" kern="1200" dirty="0">
              <a:solidFill>
                <a:srgbClr val="FFFFFF"/>
              </a:solidFill>
              <a:ea typeface="+mn-ea"/>
              <a:cs typeface="+mn-cs"/>
              <a:hlinkClick xmlns:r="http://schemas.openxmlformats.org/officeDocument/2006/relationships" r:id="rId2">
                <a:extLst>
                  <a:ext uri="{A12FA001-AC4F-418D-AE19-62706E023703}">
                    <ahyp:hlinkClr xmlns:ahyp="http://schemas.microsoft.com/office/drawing/2018/hyperlinkcolor" val="tx"/>
                  </a:ext>
                </a:extLst>
              </a:hlinkClick>
            </a:rPr>
            <a:t>https://bgmcgroup.com/exploring-the-fishbone-diagram-types-advantages-drawbacks-and-revealing-the-six-ms-of-change/</a:t>
          </a:r>
          <a:r>
            <a:rPr lang="en-GB" sz="1400" b="0" kern="1200" dirty="0">
              <a:solidFill>
                <a:srgbClr val="FFFFFF"/>
              </a:solidFill>
              <a:ea typeface="+mn-ea"/>
              <a:cs typeface="+mn-cs"/>
            </a:rPr>
            <a:t> (Accessed: 28 October 2024</a:t>
          </a:r>
          <a:r>
            <a:rPr lang="en-GB" sz="1400" b="1" kern="1200" dirty="0">
              <a:solidFill>
                <a:srgbClr val="FFFFFF"/>
              </a:solidFill>
              <a:latin typeface="DM Sans"/>
              <a:ea typeface="+mn-ea"/>
              <a:cs typeface="+mn-cs"/>
            </a:rPr>
            <a:t>)</a:t>
          </a:r>
          <a:endParaRPr lang="en-GB" sz="1400" b="1" kern="1200" dirty="0">
            <a:solidFill>
              <a:srgbClr val="FFFFFF"/>
            </a:solidFill>
            <a:latin typeface="Century Gothic" panose="020B0502020202020204"/>
            <a:ea typeface="+mn-ea"/>
            <a:cs typeface="+mn-cs"/>
          </a:endParaRPr>
        </a:p>
      </dsp:txBody>
      <dsp:txXfrm>
        <a:off x="38530" y="3476146"/>
        <a:ext cx="11476649" cy="71222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A1A13E7-E6BF-4181-9F9D-F98164CE5C15}" type="datetimeFigureOut">
              <a:rPr lang="en-GB" smtClean="0"/>
              <a:t>16/03/2026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EAD5EB9-B321-4627-A96C-408748FB761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13923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EAD5EB9-B321-4627-A96C-408748FB7616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528478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Group 1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42000"/>
                    <a:hueMod val="42000"/>
                    <a:satMod val="124000"/>
                    <a:lumMod val="62000"/>
                  </a:schemeClr>
                  <a:schemeClr val="dk2">
                    <a:tint val="96000"/>
                    <a:satMod val="130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9" name="Oval 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0" name="Oval 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1" name="Oval 10"/>
            <p:cNvSpPr/>
            <p:nvPr/>
          </p:nvSpPr>
          <p:spPr>
            <a:xfrm>
              <a:off x="7999412" y="1587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4000"/>
                  </a:schemeClr>
                </a:gs>
                <a:gs pos="73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2" name="Oval 11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3" name="Oval 12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1000"/>
                  </a:schemeClr>
                </a:gs>
                <a:gs pos="75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4" name="Oval 13"/>
            <p:cNvSpPr/>
            <p:nvPr/>
          </p:nvSpPr>
          <p:spPr>
            <a:xfrm>
              <a:off x="8609012" y="5865239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0000"/>
                  </a:schemeClr>
                </a:gs>
                <a:gs pos="66000">
                  <a:schemeClr val="accent1">
                    <a:lumMod val="60000"/>
                    <a:lumOff val="40000"/>
                    <a:alpha val="0"/>
                  </a:schemeClr>
                </a:gs>
                <a:gs pos="31000">
                  <a:schemeClr val="accent1">
                    <a:lumMod val="60000"/>
                    <a:lumOff val="40000"/>
                    <a:alpha val="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6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2099733"/>
            <a:ext cx="8825658" cy="2677648"/>
          </a:xfrm>
        </p:spPr>
        <p:txBody>
          <a:bodyPr anchor="b"/>
          <a:lstStyle>
            <a:lvl1pPr>
              <a:defRPr sz="54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gray">
          <a:xfrm rot="5400000">
            <a:off x="10176279" y="1792223"/>
            <a:ext cx="990599" cy="304799"/>
          </a:xfrm>
        </p:spPr>
        <p:txBody>
          <a:bodyPr anchor="t"/>
          <a:lstStyle>
            <a:lvl1pPr algn="l">
              <a:defRPr b="0" i="0">
                <a:solidFill>
                  <a:schemeClr val="bg1"/>
                </a:solidFill>
              </a:defRPr>
            </a:lvl1pPr>
          </a:lstStyle>
          <a:p>
            <a:fld id="{28C18859-9320-47B1-B84A-5AD18E8F8F05}" type="datetimeFigureOut">
              <a:rPr lang="en-GB" smtClean="0"/>
              <a:t>16/03/2026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gray">
          <a:xfrm rot="5400000">
            <a:off x="8963575" y="3226820"/>
            <a:ext cx="3859795" cy="304801"/>
          </a:xfrm>
        </p:spPr>
        <p:txBody>
          <a:bodyPr anchor="b"/>
          <a:lstStyle>
            <a:lvl1pPr>
              <a:defRPr b="0" i="0">
                <a:solidFill>
                  <a:schemeClr val="bg1"/>
                </a:solidFill>
              </a:defRPr>
            </a:lvl1pPr>
          </a:lstStyle>
          <a:p>
            <a:endParaRPr lang="en-GB"/>
          </a:p>
        </p:txBody>
      </p:sp>
      <p:sp>
        <p:nvSpPr>
          <p:cNvPr id="17" name="Rectangle 16"/>
          <p:cNvSpPr/>
          <p:nvPr/>
        </p:nvSpPr>
        <p:spPr>
          <a:xfrm>
            <a:off x="10443728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351008" y="292608"/>
            <a:ext cx="838199" cy="767687"/>
          </a:xfrm>
        </p:spPr>
        <p:txBody>
          <a:bodyPr/>
          <a:lstStyle>
            <a:lvl1pPr>
              <a:defRPr sz="2800" b="0" i="0"/>
            </a:lvl1pPr>
          </a:lstStyle>
          <a:p>
            <a:fld id="{467DA55A-CD99-4D6D-9F9B-30A0F32F27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42397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Placeholder 1"/>
          <p:cNvSpPr>
            <a:spLocks noGrp="1"/>
          </p:cNvSpPr>
          <p:nvPr>
            <p:ph type="title"/>
          </p:nvPr>
        </p:nvSpPr>
        <p:spPr>
          <a:xfrm>
            <a:off x="1154954" y="947920"/>
            <a:ext cx="8761413" cy="72848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18859-9320-47B1-B84A-5AD18E8F8F05}" type="datetimeFigureOut">
              <a:rPr lang="en-GB" smtClean="0"/>
              <a:t>16/03/2026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7DA55A-CD99-4D6D-9F9B-30A0F32F27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77776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oup 9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42000"/>
                    <a:hueMod val="42000"/>
                    <a:satMod val="124000"/>
                    <a:lumMod val="62000"/>
                  </a:schemeClr>
                  <a:schemeClr val="dk2">
                    <a:tint val="96000"/>
                    <a:satMod val="130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2" name="Oval 11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3" name="Oval 12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4" name="Oval 13"/>
            <p:cNvSpPr/>
            <p:nvPr/>
          </p:nvSpPr>
          <p:spPr>
            <a:xfrm>
              <a:off x="7999412" y="1587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4000"/>
                  </a:schemeClr>
                </a:gs>
                <a:gs pos="73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1000"/>
                  </a:schemeClr>
                </a:gs>
                <a:gs pos="75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8" name="Oval 17"/>
            <p:cNvSpPr/>
            <p:nvPr/>
          </p:nvSpPr>
          <p:spPr>
            <a:xfrm>
              <a:off x="8609012" y="5865239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0000"/>
                  </a:schemeClr>
                </a:gs>
                <a:gs pos="66000">
                  <a:schemeClr val="accent1">
                    <a:lumMod val="60000"/>
                    <a:lumOff val="40000"/>
                    <a:alpha val="0"/>
                  </a:schemeClr>
                </a:gs>
                <a:gs pos="31000">
                  <a:schemeClr val="accent1">
                    <a:lumMod val="60000"/>
                    <a:lumOff val="40000"/>
                    <a:alpha val="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7" name="Rectangle 6"/>
            <p:cNvSpPr/>
            <p:nvPr/>
          </p:nvSpPr>
          <p:spPr>
            <a:xfrm>
              <a:off x="7289800" y="402165"/>
              <a:ext cx="44788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8" name="Freeform 5"/>
            <p:cNvSpPr/>
            <p:nvPr/>
          </p:nvSpPr>
          <p:spPr bwMode="gray">
            <a:xfrm rot="16200000">
              <a:off x="3787244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9" name="Freeform 5"/>
            <p:cNvSpPr/>
            <p:nvPr/>
          </p:nvSpPr>
          <p:spPr bwMode="gray">
            <a:xfrm rot="15922489">
              <a:off x="4698352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9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677644"/>
            <a:ext cx="4351023" cy="2283823"/>
          </a:xfrm>
        </p:spPr>
        <p:txBody>
          <a:bodyPr anchor="ctr"/>
          <a:lstStyle>
            <a:lvl1pPr algn="l">
              <a:defRPr sz="40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95559" y="2677644"/>
            <a:ext cx="3757545" cy="2283824"/>
          </a:xfrm>
        </p:spPr>
        <p:txBody>
          <a:bodyPr anchor="ctr"/>
          <a:lstStyle>
            <a:lvl1pPr marL="0" indent="0" algn="l">
              <a:buNone/>
              <a:defRPr sz="2000" cap="all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18859-9320-47B1-B84A-5AD18E8F8F05}" type="datetimeFigureOut">
              <a:rPr lang="en-GB" smtClean="0"/>
              <a:t>16/03/2026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5" name="Rectangle 14"/>
          <p:cNvSpPr/>
          <p:nvPr/>
        </p:nvSpPr>
        <p:spPr>
          <a:xfrm>
            <a:off x="10443728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7DA55A-CD99-4D6D-9F9B-30A0F32F27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471247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51368" y="2603500"/>
            <a:ext cx="4828744" cy="3416301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08711" y="2603500"/>
            <a:ext cx="4825159" cy="3377705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18859-9320-47B1-B84A-5AD18E8F8F05}" type="datetimeFigureOut">
              <a:rPr lang="en-GB" smtClean="0"/>
              <a:t>16/03/2026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7DA55A-CD99-4D6D-9F9B-30A0F32F27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29401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36063"/>
            <a:ext cx="482515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4954" y="3212326"/>
            <a:ext cx="4825158" cy="2807476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08711" y="2603499"/>
            <a:ext cx="4825160" cy="60882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08712" y="3212327"/>
            <a:ext cx="4825159" cy="2807474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18859-9320-47B1-B84A-5AD18E8F8F05}" type="datetimeFigureOut">
              <a:rPr lang="en-GB" smtClean="0"/>
              <a:t>16/03/2026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7DA55A-CD99-4D6D-9F9B-30A0F32F27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364532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18859-9320-47B1-B84A-5AD18E8F8F05}" type="datetimeFigureOut">
              <a:rPr lang="en-GB" smtClean="0"/>
              <a:t>16/03/2026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7DA55A-CD99-4D6D-9F9B-30A0F32F27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66950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18859-9320-47B1-B84A-5AD18E8F8F05}" type="datetimeFigureOut">
              <a:rPr lang="en-GB" smtClean="0"/>
              <a:t>16/03/2026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Rectangle 5"/>
          <p:cNvSpPr/>
          <p:nvPr/>
        </p:nvSpPr>
        <p:spPr>
          <a:xfrm>
            <a:off x="10443728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7DA55A-CD99-4D6D-9F9B-30A0F32F27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381340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oup 10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42000"/>
                    <a:hueMod val="42000"/>
                    <a:satMod val="124000"/>
                    <a:lumMod val="62000"/>
                  </a:schemeClr>
                  <a:schemeClr val="dk2">
                    <a:tint val="96000"/>
                    <a:satMod val="130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7999412" y="1587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4000"/>
                  </a:schemeClr>
                </a:gs>
                <a:gs pos="73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1000"/>
                  </a:schemeClr>
                </a:gs>
                <a:gs pos="75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5239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0000"/>
                  </a:schemeClr>
                </a:gs>
                <a:gs pos="66000">
                  <a:schemeClr val="accent1">
                    <a:lumMod val="60000"/>
                    <a:lumOff val="40000"/>
                    <a:alpha val="0"/>
                  </a:schemeClr>
                </a:gs>
                <a:gs pos="31000">
                  <a:schemeClr val="accent1">
                    <a:lumMod val="60000"/>
                    <a:lumOff val="40000"/>
                    <a:alpha val="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Freeform 5"/>
            <p:cNvSpPr/>
            <p:nvPr/>
          </p:nvSpPr>
          <p:spPr bwMode="gray">
            <a:xfrm rot="16200000">
              <a:off x="2229377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0" name="Freeform 5"/>
            <p:cNvSpPr/>
            <p:nvPr/>
          </p:nvSpPr>
          <p:spPr bwMode="gray">
            <a:xfrm rot="15922489">
              <a:off x="3140485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Rectangle 7"/>
            <p:cNvSpPr/>
            <p:nvPr/>
          </p:nvSpPr>
          <p:spPr bwMode="gray">
            <a:xfrm>
              <a:off x="5713412" y="402165"/>
              <a:ext cx="6055253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295400"/>
            <a:ext cx="2793158" cy="16002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81146" y="1447800"/>
            <a:ext cx="5190065" cy="4572000"/>
          </a:xfrm>
        </p:spPr>
        <p:txBody>
          <a:bodyPr anchor="ctr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5" y="3129280"/>
            <a:ext cx="2793158" cy="2895599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18859-9320-47B1-B84A-5AD18E8F8F05}" type="datetimeFigureOut">
              <a:rPr lang="en-GB" smtClean="0"/>
              <a:t>16/03/2026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5" name="Rectangle 14"/>
          <p:cNvSpPr/>
          <p:nvPr/>
        </p:nvSpPr>
        <p:spPr>
          <a:xfrm>
            <a:off x="10443728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7DA55A-CD99-4D6D-9F9B-30A0F32F27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17870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oup 9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42000"/>
                    <a:hueMod val="42000"/>
                    <a:satMod val="124000"/>
                    <a:lumMod val="62000"/>
                  </a:schemeClr>
                  <a:schemeClr val="dk2">
                    <a:tint val="96000"/>
                    <a:satMod val="130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7999412" y="1587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4000"/>
                  </a:schemeClr>
                </a:gs>
                <a:gs pos="73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1000"/>
                  </a:schemeClr>
                </a:gs>
                <a:gs pos="75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5239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0000"/>
                  </a:schemeClr>
                </a:gs>
                <a:gs pos="66000">
                  <a:schemeClr val="accent1">
                    <a:lumMod val="60000"/>
                    <a:lumOff val="40000"/>
                    <a:alpha val="0"/>
                  </a:schemeClr>
                </a:gs>
                <a:gs pos="31000">
                  <a:schemeClr val="accent1">
                    <a:lumMod val="60000"/>
                    <a:lumOff val="40000"/>
                    <a:alpha val="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5"/>
            <p:cNvSpPr/>
            <p:nvPr/>
          </p:nvSpPr>
          <p:spPr bwMode="gray">
            <a:xfrm rot="15922489">
              <a:off x="4203594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9" name="Freeform 5"/>
            <p:cNvSpPr/>
            <p:nvPr/>
          </p:nvSpPr>
          <p:spPr bwMode="gray">
            <a:xfrm rot="16200000">
              <a:off x="32954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8" name="Rectangle 7"/>
            <p:cNvSpPr/>
            <p:nvPr/>
          </p:nvSpPr>
          <p:spPr bwMode="gray">
            <a:xfrm>
              <a:off x="6172200" y="402165"/>
              <a:ext cx="55964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693332"/>
            <a:ext cx="3860259" cy="173566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547872" y="1143000"/>
            <a:ext cx="3227192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5" y="3657600"/>
            <a:ext cx="3859212" cy="1371600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accent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18859-9320-47B1-B84A-5AD18E8F8F05}" type="datetimeFigureOut">
              <a:rPr lang="en-GB" smtClean="0"/>
              <a:t>16/03/2026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5" name="Rectangle 14"/>
          <p:cNvSpPr/>
          <p:nvPr/>
        </p:nvSpPr>
        <p:spPr>
          <a:xfrm>
            <a:off x="10443728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7DA55A-CD99-4D6D-9F9B-30A0F32F27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52937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oup 9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42000"/>
                    <a:hueMod val="42000"/>
                    <a:satMod val="124000"/>
                    <a:lumMod val="62000"/>
                  </a:schemeClr>
                  <a:schemeClr val="dk2">
                    <a:tint val="96000"/>
                    <a:satMod val="130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Oval 11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7999412" y="1587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4000"/>
                  </a:schemeClr>
                </a:gs>
                <a:gs pos="73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1000"/>
                  </a:schemeClr>
                </a:gs>
                <a:gs pos="75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5239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0000"/>
                  </a:schemeClr>
                </a:gs>
                <a:gs pos="66000">
                  <a:schemeClr val="accent1">
                    <a:lumMod val="60000"/>
                    <a:lumOff val="40000"/>
                    <a:alpha val="0"/>
                  </a:schemeClr>
                </a:gs>
                <a:gs pos="31000">
                  <a:schemeClr val="accent1">
                    <a:lumMod val="60000"/>
                    <a:lumOff val="40000"/>
                    <a:alpha val="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Freeform 5"/>
            <p:cNvSpPr/>
            <p:nvPr/>
          </p:nvSpPr>
          <p:spPr bwMode="gray">
            <a:xfrm rot="10800000">
              <a:off x="459506" y="321130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8" name="Freeform 5"/>
            <p:cNvSpPr/>
            <p:nvPr/>
          </p:nvSpPr>
          <p:spPr bwMode="gray">
            <a:xfrm rot="10371525">
              <a:off x="263767" y="443825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9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965945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429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6" y="5532683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>
                <a:solidFill>
                  <a:schemeClr val="accent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18859-9320-47B1-B84A-5AD18E8F8F05}" type="datetimeFigureOut">
              <a:rPr lang="en-GB" smtClean="0"/>
              <a:t>16/03/2026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10443728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7DA55A-CD99-4D6D-9F9B-30A0F32F27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73617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0" name="Rectangle 9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42000"/>
                    <a:hueMod val="42000"/>
                    <a:satMod val="124000"/>
                    <a:lumMod val="62000"/>
                  </a:schemeClr>
                  <a:schemeClr val="dk2">
                    <a:tint val="96000"/>
                    <a:satMod val="130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Oval 10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Oval 11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7999412" y="1587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4000"/>
                  </a:schemeClr>
                </a:gs>
                <a:gs pos="73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1000"/>
                  </a:schemeClr>
                </a:gs>
                <a:gs pos="75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5865239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0000"/>
                  </a:schemeClr>
                </a:gs>
                <a:gs pos="66000">
                  <a:schemeClr val="accent1">
                    <a:lumMod val="60000"/>
                    <a:lumOff val="40000"/>
                    <a:alpha val="0"/>
                  </a:schemeClr>
                </a:gs>
                <a:gs pos="31000">
                  <a:schemeClr val="accent1">
                    <a:lumMod val="60000"/>
                    <a:lumOff val="40000"/>
                    <a:alpha val="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Freeform 5"/>
            <p:cNvSpPr/>
            <p:nvPr/>
          </p:nvSpPr>
          <p:spPr bwMode="gray">
            <a:xfrm>
              <a:off x="455612" y="2801319"/>
              <a:ext cx="11277600" cy="3602637"/>
            </a:xfrm>
            <a:custGeom>
              <a:avLst/>
              <a:gdLst/>
              <a:ahLst/>
              <a:cxnLst/>
              <a:rect l="l" t="t" r="r" b="b"/>
              <a:pathLst>
                <a:path w="10000" h="7946">
                  <a:moveTo>
                    <a:pt x="0" y="0"/>
                  </a:moveTo>
                  <a:lnTo>
                    <a:pt x="0" y="7945"/>
                  </a:lnTo>
                  <a:lnTo>
                    <a:pt x="10000" y="7946"/>
                  </a:lnTo>
                  <a:lnTo>
                    <a:pt x="10000" y="4"/>
                  </a:lnTo>
                  <a:lnTo>
                    <a:pt x="10000" y="4"/>
                  </a:lnTo>
                  <a:lnTo>
                    <a:pt x="9773" y="91"/>
                  </a:lnTo>
                  <a:lnTo>
                    <a:pt x="9547" y="175"/>
                  </a:lnTo>
                  <a:lnTo>
                    <a:pt x="9320" y="256"/>
                  </a:lnTo>
                  <a:lnTo>
                    <a:pt x="9092" y="326"/>
                  </a:lnTo>
                  <a:lnTo>
                    <a:pt x="8865" y="396"/>
                  </a:lnTo>
                  <a:lnTo>
                    <a:pt x="8637" y="462"/>
                  </a:lnTo>
                  <a:lnTo>
                    <a:pt x="8412" y="518"/>
                  </a:lnTo>
                  <a:lnTo>
                    <a:pt x="8184" y="571"/>
                  </a:lnTo>
                  <a:lnTo>
                    <a:pt x="7957" y="620"/>
                  </a:lnTo>
                  <a:lnTo>
                    <a:pt x="7734" y="662"/>
                  </a:lnTo>
                  <a:lnTo>
                    <a:pt x="7508" y="704"/>
                  </a:lnTo>
                  <a:lnTo>
                    <a:pt x="7285" y="739"/>
                  </a:lnTo>
                  <a:lnTo>
                    <a:pt x="7062" y="767"/>
                  </a:lnTo>
                  <a:lnTo>
                    <a:pt x="6840" y="795"/>
                  </a:lnTo>
                  <a:lnTo>
                    <a:pt x="6620" y="819"/>
                  </a:lnTo>
                  <a:lnTo>
                    <a:pt x="6402" y="837"/>
                  </a:lnTo>
                  <a:lnTo>
                    <a:pt x="6184" y="851"/>
                  </a:lnTo>
                  <a:lnTo>
                    <a:pt x="5968" y="865"/>
                  </a:lnTo>
                  <a:lnTo>
                    <a:pt x="5755" y="872"/>
                  </a:lnTo>
                  <a:lnTo>
                    <a:pt x="5542" y="879"/>
                  </a:lnTo>
                  <a:lnTo>
                    <a:pt x="5332" y="882"/>
                  </a:lnTo>
                  <a:lnTo>
                    <a:pt x="5124" y="879"/>
                  </a:lnTo>
                  <a:lnTo>
                    <a:pt x="4918" y="879"/>
                  </a:lnTo>
                  <a:lnTo>
                    <a:pt x="4714" y="872"/>
                  </a:lnTo>
                  <a:lnTo>
                    <a:pt x="4514" y="861"/>
                  </a:lnTo>
                  <a:lnTo>
                    <a:pt x="4316" y="851"/>
                  </a:lnTo>
                  <a:lnTo>
                    <a:pt x="4122" y="840"/>
                  </a:lnTo>
                  <a:lnTo>
                    <a:pt x="3929" y="823"/>
                  </a:lnTo>
                  <a:lnTo>
                    <a:pt x="3739" y="805"/>
                  </a:lnTo>
                  <a:lnTo>
                    <a:pt x="3553" y="788"/>
                  </a:lnTo>
                  <a:lnTo>
                    <a:pt x="3190" y="742"/>
                  </a:lnTo>
                  <a:lnTo>
                    <a:pt x="2842" y="693"/>
                  </a:lnTo>
                  <a:lnTo>
                    <a:pt x="2508" y="641"/>
                  </a:lnTo>
                  <a:lnTo>
                    <a:pt x="2192" y="585"/>
                  </a:lnTo>
                  <a:lnTo>
                    <a:pt x="1890" y="525"/>
                  </a:lnTo>
                  <a:lnTo>
                    <a:pt x="1610" y="462"/>
                  </a:lnTo>
                  <a:lnTo>
                    <a:pt x="1347" y="399"/>
                  </a:lnTo>
                  <a:lnTo>
                    <a:pt x="1105" y="336"/>
                  </a:lnTo>
                  <a:lnTo>
                    <a:pt x="883" y="277"/>
                  </a:lnTo>
                  <a:lnTo>
                    <a:pt x="686" y="221"/>
                  </a:lnTo>
                  <a:lnTo>
                    <a:pt x="508" y="168"/>
                  </a:lnTo>
                  <a:lnTo>
                    <a:pt x="358" y="123"/>
                  </a:lnTo>
                  <a:lnTo>
                    <a:pt x="232" y="81"/>
                  </a:lnTo>
                  <a:lnTo>
                    <a:pt x="59" y="2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9" name="Freeform 5"/>
            <p:cNvSpPr/>
            <p:nvPr/>
          </p:nvSpPr>
          <p:spPr bwMode="gray">
            <a:xfrm rot="21010068">
              <a:off x="8490951" y="271487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8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063416"/>
            <a:ext cx="8825659" cy="1379755"/>
          </a:xfrm>
        </p:spPr>
        <p:txBody>
          <a:bodyPr anchor="ctr"/>
          <a:lstStyle>
            <a:lvl1pPr>
              <a:defRPr sz="4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543300"/>
            <a:ext cx="8825659" cy="24765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18859-9320-47B1-B84A-5AD18E8F8F05}" type="datetimeFigureOut">
              <a:rPr lang="en-GB" smtClean="0"/>
              <a:t>16/03/2026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10443728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7DA55A-CD99-4D6D-9F9B-30A0F32F27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46003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6" name="Rectangle 15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42000"/>
                    <a:hueMod val="42000"/>
                    <a:satMod val="124000"/>
                    <a:lumMod val="62000"/>
                  </a:schemeClr>
                  <a:schemeClr val="dk2">
                    <a:tint val="96000"/>
                    <a:satMod val="130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1587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4000"/>
                  </a:schemeClr>
                </a:gs>
                <a:gs pos="73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1000"/>
                  </a:schemeClr>
                </a:gs>
                <a:gs pos="75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8609012" y="5865239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0000"/>
                  </a:schemeClr>
                </a:gs>
                <a:gs pos="66000">
                  <a:schemeClr val="accent1">
                    <a:lumMod val="60000"/>
                    <a:lumOff val="40000"/>
                    <a:alpha val="0"/>
                  </a:schemeClr>
                </a:gs>
                <a:gs pos="31000">
                  <a:schemeClr val="accent1">
                    <a:lumMod val="60000"/>
                    <a:lumOff val="40000"/>
                    <a:alpha val="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5"/>
            <p:cNvSpPr/>
            <p:nvPr/>
          </p:nvSpPr>
          <p:spPr bwMode="gray">
            <a:xfrm rot="21010068">
              <a:off x="8490951" y="41851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5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23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11" name="TextBox 10"/>
          <p:cNvSpPr txBox="1"/>
          <p:nvPr/>
        </p:nvSpPr>
        <p:spPr bwMode="gray">
          <a:xfrm>
            <a:off x="898295" y="603589"/>
            <a:ext cx="801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accent1"/>
                </a:solidFill>
                <a:latin typeface="Arial"/>
                <a:cs typeface="Arial"/>
              </a:defRPr>
            </a:lvl1pPr>
          </a:lstStyle>
          <a:p>
            <a:pPr lvl="0"/>
            <a:r>
              <a:rPr lang="en-US" sz="9600" dirty="0"/>
              <a:t>“</a:t>
            </a:r>
          </a:p>
        </p:txBody>
      </p:sp>
      <p:sp>
        <p:nvSpPr>
          <p:cNvPr id="13" name="TextBox 12"/>
          <p:cNvSpPr txBox="1"/>
          <p:nvPr/>
        </p:nvSpPr>
        <p:spPr bwMode="gray">
          <a:xfrm>
            <a:off x="9705137" y="2613787"/>
            <a:ext cx="801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accent1"/>
                </a:solidFill>
                <a:latin typeface="Arial"/>
                <a:cs typeface="Arial"/>
              </a:defRPr>
            </a:lvl1pPr>
          </a:lstStyle>
          <a:p>
            <a:pPr lvl="0"/>
            <a:r>
              <a:rPr lang="en-US" sz="9600" dirty="0"/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980517"/>
            <a:ext cx="8460983" cy="2705034"/>
          </a:xfrm>
        </p:spPr>
        <p:txBody>
          <a:bodyPr anchor="ctr"/>
          <a:lstStyle>
            <a:lvl1pPr>
              <a:defRPr sz="4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/>
          </p:nvPr>
        </p:nvSpPr>
        <p:spPr bwMode="gray">
          <a:xfrm>
            <a:off x="1945945" y="3686515"/>
            <a:ext cx="7725772" cy="342174"/>
          </a:xfrm>
        </p:spPr>
        <p:txBody>
          <a:bodyPr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/>
                </a:solidFill>
                <a:latin typeface="+mn-lt"/>
                <a:ea typeface="+mn-ea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014393"/>
            <a:ext cx="8825659" cy="1012664"/>
          </a:xfrm>
        </p:spPr>
        <p:txBody>
          <a:bodyPr anchor="ctr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18859-9320-47B1-B84A-5AD18E8F8F05}" type="datetimeFigureOut">
              <a:rPr lang="en-GB" smtClean="0"/>
              <a:t>16/03/2026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24" name="Rectangle 23"/>
          <p:cNvSpPr/>
          <p:nvPr/>
        </p:nvSpPr>
        <p:spPr>
          <a:xfrm>
            <a:off x="10443728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7DA55A-CD99-4D6D-9F9B-30A0F32F27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145741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0" name="Rectangle 9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42000"/>
                    <a:hueMod val="42000"/>
                    <a:satMod val="124000"/>
                    <a:lumMod val="62000"/>
                  </a:schemeClr>
                  <a:schemeClr val="dk2">
                    <a:tint val="96000"/>
                    <a:satMod val="130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Oval 10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7999412" y="1587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4000"/>
                  </a:schemeClr>
                </a:gs>
                <a:gs pos="73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1000"/>
                  </a:schemeClr>
                </a:gs>
                <a:gs pos="75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5865239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0000"/>
                  </a:schemeClr>
                </a:gs>
                <a:gs pos="66000">
                  <a:schemeClr val="accent1">
                    <a:lumMod val="60000"/>
                    <a:lumOff val="40000"/>
                    <a:alpha val="0"/>
                  </a:schemeClr>
                </a:gs>
                <a:gs pos="31000">
                  <a:schemeClr val="accent1">
                    <a:lumMod val="60000"/>
                    <a:lumOff val="40000"/>
                    <a:alpha val="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Freeform 5"/>
            <p:cNvSpPr/>
            <p:nvPr/>
          </p:nvSpPr>
          <p:spPr bwMode="gray">
            <a:xfrm rot="21010068">
              <a:off x="8490951" y="4193583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8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2404477"/>
            <a:ext cx="8825659" cy="1788704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38587" y="5024967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18859-9320-47B1-B84A-5AD18E8F8F05}" type="datetimeFigureOut">
              <a:rPr lang="en-GB" smtClean="0"/>
              <a:t>16/03/2026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2" name="Rectangle 11"/>
          <p:cNvSpPr/>
          <p:nvPr/>
        </p:nvSpPr>
        <p:spPr>
          <a:xfrm>
            <a:off x="10443728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7DA55A-CD99-4D6D-9F9B-30A0F32F27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894195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Placeholder 1"/>
          <p:cNvSpPr>
            <a:spLocks noGrp="1"/>
          </p:cNvSpPr>
          <p:nvPr>
            <p:ph type="title"/>
          </p:nvPr>
        </p:nvSpPr>
        <p:spPr>
          <a:xfrm>
            <a:off x="1154954" y="947920"/>
            <a:ext cx="8761413" cy="72848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10999"/>
            <a:ext cx="312916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54954" y="3187261"/>
            <a:ext cx="3129168" cy="283979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2721" y="2610999"/>
            <a:ext cx="314538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12721" y="3187261"/>
            <a:ext cx="3145380" cy="2839795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86701" y="2603500"/>
            <a:ext cx="3157448" cy="576261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86700" y="3187261"/>
            <a:ext cx="3161029" cy="2839794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cxnSp>
        <p:nvCxnSpPr>
          <p:cNvPr id="22" name="Straight Connector 21"/>
          <p:cNvCxnSpPr/>
          <p:nvPr/>
        </p:nvCxnSpPr>
        <p:spPr>
          <a:xfrm>
            <a:off x="440397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>
            <a:off x="777240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18859-9320-47B1-B84A-5AD18E8F8F05}" type="datetimeFigureOut">
              <a:rPr lang="en-GB" smtClean="0"/>
              <a:t>16/03/2026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7DA55A-CD99-4D6D-9F9B-30A0F32F27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63097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anchor="ctr"/>
          <a:lstStyle>
            <a:lvl1pPr>
              <a:defRPr sz="36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532844"/>
            <a:ext cx="3020744" cy="576263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334552" y="2611246"/>
            <a:ext cx="2691242" cy="1583764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54953" y="5109107"/>
            <a:ext cx="3020745" cy="91794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68865" y="4532845"/>
            <a:ext cx="30504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748463" y="2642840"/>
            <a:ext cx="2691242" cy="155217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4568865" y="5109107"/>
            <a:ext cx="3050438" cy="92140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83434" y="4532845"/>
            <a:ext cx="30504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63031" y="2618992"/>
            <a:ext cx="2691242" cy="1576018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83434" y="5109107"/>
            <a:ext cx="3054127" cy="89634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cxnSp>
        <p:nvCxnSpPr>
          <p:cNvPr id="21" name="Straight Connector 20"/>
          <p:cNvCxnSpPr/>
          <p:nvPr/>
        </p:nvCxnSpPr>
        <p:spPr>
          <a:xfrm>
            <a:off x="440583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/>
          <p:cNvCxnSpPr/>
          <p:nvPr/>
        </p:nvCxnSpPr>
        <p:spPr>
          <a:xfrm>
            <a:off x="7797802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18859-9320-47B1-B84A-5AD18E8F8F05}" type="datetimeFigureOut">
              <a:rPr lang="en-GB" smtClean="0"/>
              <a:t>16/03/2026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7DA55A-CD99-4D6D-9F9B-30A0F32F27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831998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Placeholder 1"/>
          <p:cNvSpPr>
            <a:spLocks noGrp="1"/>
          </p:cNvSpPr>
          <p:nvPr>
            <p:ph type="title"/>
          </p:nvPr>
        </p:nvSpPr>
        <p:spPr>
          <a:xfrm>
            <a:off x="1154954" y="947920"/>
            <a:ext cx="8761413" cy="72848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2603500"/>
            <a:ext cx="8825659" cy="3416300"/>
          </a:xfrm>
        </p:spPr>
        <p:txBody>
          <a:bodyPr vert="eaVert" anchor="t" anchorCtr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18859-9320-47B1-B84A-5AD18E8F8F05}" type="datetimeFigureOut">
              <a:rPr lang="en-GB" smtClean="0"/>
              <a:t>16/03/2026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7DA55A-CD99-4D6D-9F9B-30A0F32F27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580961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42000"/>
                    <a:hueMod val="42000"/>
                    <a:satMod val="124000"/>
                    <a:lumMod val="62000"/>
                  </a:schemeClr>
                  <a:schemeClr val="dk2">
                    <a:tint val="96000"/>
                    <a:satMod val="130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7999412" y="1587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4000"/>
                  </a:schemeClr>
                </a:gs>
                <a:gs pos="73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1000"/>
                  </a:schemeClr>
                </a:gs>
                <a:gs pos="75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8609012" y="5865239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0000"/>
                  </a:schemeClr>
                </a:gs>
                <a:gs pos="66000">
                  <a:schemeClr val="accent1">
                    <a:lumMod val="60000"/>
                    <a:lumOff val="40000"/>
                    <a:alpha val="0"/>
                  </a:schemeClr>
                </a:gs>
                <a:gs pos="31000">
                  <a:schemeClr val="accent1">
                    <a:lumMod val="60000"/>
                    <a:lumOff val="40000"/>
                    <a:alpha val="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5"/>
            <p:cNvSpPr/>
            <p:nvPr/>
          </p:nvSpPr>
          <p:spPr bwMode="gray">
            <a:xfrm rot="5101749">
              <a:off x="6294738" y="457773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3" name="Rectangle 12"/>
            <p:cNvSpPr/>
            <p:nvPr/>
          </p:nvSpPr>
          <p:spPr>
            <a:xfrm>
              <a:off x="414867" y="402165"/>
              <a:ext cx="6510866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5"/>
            <p:cNvSpPr/>
            <p:nvPr/>
          </p:nvSpPr>
          <p:spPr bwMode="gray">
            <a:xfrm rot="5400000">
              <a:off x="44492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2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585235" y="1297430"/>
            <a:ext cx="1409965" cy="4729626"/>
          </a:xfrm>
        </p:spPr>
        <p:txBody>
          <a:bodyPr vert="eaVert" anchor="b" anchorCtr="0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1297429"/>
            <a:ext cx="6247546" cy="4729627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18859-9320-47B1-B84A-5AD18E8F8F05}" type="datetimeFigureOut">
              <a:rPr lang="en-GB" smtClean="0"/>
              <a:t>16/03/2026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8" name="Rectangle 17"/>
          <p:cNvSpPr/>
          <p:nvPr/>
        </p:nvSpPr>
        <p:spPr>
          <a:xfrm>
            <a:off x="10443728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7DA55A-CD99-4D6D-9F9B-30A0F32F27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6710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5" name="Rectangle 14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19">
                <a:duotone>
                  <a:schemeClr val="dk2">
                    <a:shade val="42000"/>
                    <a:hueMod val="42000"/>
                    <a:satMod val="124000"/>
                    <a:lumMod val="62000"/>
                  </a:schemeClr>
                  <a:schemeClr val="dk2">
                    <a:tint val="96000"/>
                    <a:satMod val="130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41" name="Oval 40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39" name="Oval 38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7" name="Oval 16"/>
            <p:cNvSpPr/>
            <p:nvPr/>
          </p:nvSpPr>
          <p:spPr>
            <a:xfrm>
              <a:off x="7999412" y="1587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4000"/>
                  </a:schemeClr>
                </a:gs>
                <a:gs pos="73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38" name="Oval 3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49" name="Oval 48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1000"/>
                  </a:schemeClr>
                </a:gs>
                <a:gs pos="75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8" name="Oval 17"/>
            <p:cNvSpPr/>
            <p:nvPr/>
          </p:nvSpPr>
          <p:spPr>
            <a:xfrm>
              <a:off x="8609012" y="5865239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0000"/>
                  </a:schemeClr>
                </a:gs>
                <a:gs pos="66000">
                  <a:schemeClr val="accent1">
                    <a:lumMod val="60000"/>
                    <a:lumOff val="40000"/>
                    <a:alpha val="0"/>
                  </a:schemeClr>
                </a:gs>
                <a:gs pos="31000">
                  <a:schemeClr val="accent1">
                    <a:lumMod val="60000"/>
                    <a:lumOff val="40000"/>
                    <a:alpha val="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1" name="Freeform 5"/>
            <p:cNvSpPr/>
            <p:nvPr/>
          </p:nvSpPr>
          <p:spPr bwMode="gray">
            <a:xfrm rot="21010068">
              <a:off x="8490951" y="17975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6" name="Freeform 5"/>
            <p:cNvSpPr/>
            <p:nvPr/>
          </p:nvSpPr>
          <p:spPr bwMode="gray">
            <a:xfrm>
              <a:off x="459506" y="1866405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9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gray">
          <a:xfrm>
            <a:off x="1154954" y="947920"/>
            <a:ext cx="8761413" cy="72848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8761413" cy="34163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61110" y="6391839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1" i="0">
                <a:solidFill>
                  <a:schemeClr val="accent1"/>
                </a:solidFill>
              </a:defRPr>
            </a:lvl1pPr>
          </a:lstStyle>
          <a:p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650938" y="6394407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1" i="0">
                <a:solidFill>
                  <a:schemeClr val="accent1"/>
                </a:solidFill>
              </a:defRPr>
            </a:lvl1pPr>
          </a:lstStyle>
          <a:p>
            <a:fld id="{28C18859-9320-47B1-B84A-5AD18E8F8F05}" type="datetimeFigureOut">
              <a:rPr lang="en-GB" smtClean="0"/>
              <a:t>16/03/2026</a:t>
            </a:fld>
            <a:endParaRPr lang="en-GB"/>
          </a:p>
        </p:txBody>
      </p:sp>
      <p:sp>
        <p:nvSpPr>
          <p:cNvPr id="20" name="Rectangle 19"/>
          <p:cNvSpPr/>
          <p:nvPr/>
        </p:nvSpPr>
        <p:spPr>
          <a:xfrm>
            <a:off x="10443728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bg1"/>
                </a:solidFill>
              </a:defRPr>
            </a:lvl1pPr>
          </a:lstStyle>
          <a:p>
            <a:fld id="{467DA55A-CD99-4D6D-9F9B-30A0F32F27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448542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22" r:id="rId1"/>
    <p:sldLayoutId id="2147483823" r:id="rId2"/>
    <p:sldLayoutId id="2147483824" r:id="rId3"/>
    <p:sldLayoutId id="2147483825" r:id="rId4"/>
    <p:sldLayoutId id="2147483826" r:id="rId5"/>
    <p:sldLayoutId id="2147483827" r:id="rId6"/>
    <p:sldLayoutId id="2147483828" r:id="rId7"/>
    <p:sldLayoutId id="2147483829" r:id="rId8"/>
    <p:sldLayoutId id="2147483830" r:id="rId9"/>
    <p:sldLayoutId id="2147483831" r:id="rId10"/>
    <p:sldLayoutId id="2147483832" r:id="rId11"/>
    <p:sldLayoutId id="2147483833" r:id="rId12"/>
    <p:sldLayoutId id="2147483834" r:id="rId13"/>
    <p:sldLayoutId id="2147483835" r:id="rId14"/>
    <p:sldLayoutId id="2147483836" r:id="rId15"/>
    <p:sldLayoutId id="2147483837" r:id="rId16"/>
    <p:sldLayoutId id="2147483838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b="0" i="0" kern="1200">
          <a:solidFill>
            <a:schemeClr val="bg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hyperlink" Target="https://samatnmitforitc.wordpress.com/2015/05/05/problem-solving/" TargetMode="Externa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3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877589-7B87-1810-7D1A-B5A2048E349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247561" y="356571"/>
            <a:ext cx="5411210" cy="4451340"/>
          </a:xfrm>
        </p:spPr>
        <p:txBody>
          <a:bodyPr vert="horz" lIns="91440" tIns="45720" rIns="91440" bIns="45720" rtlCol="0" anchor="b">
            <a:normAutofit fontScale="90000"/>
          </a:bodyPr>
          <a:lstStyle/>
          <a:p>
            <a:pPr>
              <a:lnSpc>
                <a:spcPct val="90000"/>
              </a:lnSpc>
            </a:pPr>
            <a:br>
              <a:rPr lang="en-GB" sz="4800" u="sng" dirty="0">
                <a:solidFill>
                  <a:srgbClr val="FFFF00"/>
                </a:solidFill>
                <a:latin typeface="A"/>
              </a:rPr>
            </a:br>
            <a:r>
              <a:rPr lang="en-GB" sz="4800" u="sng" dirty="0">
                <a:solidFill>
                  <a:srgbClr val="FFFF00"/>
                </a:solidFill>
                <a:latin typeface="A"/>
              </a:rPr>
              <a:t>GREEN HAVEN FLORIST</a:t>
            </a:r>
            <a:br>
              <a:rPr lang="en-GB" sz="4800" dirty="0">
                <a:latin typeface="A"/>
              </a:rPr>
            </a:br>
            <a:br>
              <a:rPr lang="en-GB" sz="4800" dirty="0">
                <a:latin typeface="A"/>
              </a:rPr>
            </a:br>
            <a:r>
              <a:rPr lang="en-GB" sz="2400" dirty="0">
                <a:solidFill>
                  <a:srgbClr val="FFFF00"/>
                </a:solidFill>
                <a:latin typeface="A"/>
              </a:rPr>
              <a:t>Problem Solving and Decision Making</a:t>
            </a:r>
            <a:br>
              <a:rPr lang="en-GB" sz="2200" dirty="0">
                <a:latin typeface="A"/>
              </a:rPr>
            </a:br>
            <a:br>
              <a:rPr lang="en-GB" sz="2200" dirty="0">
                <a:latin typeface="A"/>
              </a:rPr>
            </a:br>
            <a:r>
              <a:rPr lang="en-GB" sz="2200" dirty="0">
                <a:latin typeface="A"/>
              </a:rPr>
              <a:t>MODULE CODE  : 	4004</a:t>
            </a:r>
            <a:br>
              <a:rPr lang="en-GB" sz="2200" dirty="0">
                <a:latin typeface="A"/>
              </a:rPr>
            </a:br>
            <a:r>
              <a:rPr lang="en-GB" sz="2200" dirty="0">
                <a:latin typeface="A"/>
              </a:rPr>
              <a:t>STUDENT NAME : 	NILOFAR SHAIKH</a:t>
            </a:r>
            <a:br>
              <a:rPr lang="en-GB" sz="2200" dirty="0">
                <a:latin typeface="A"/>
              </a:rPr>
            </a:br>
            <a:r>
              <a:rPr lang="en-GB" sz="2200" dirty="0">
                <a:latin typeface="A"/>
              </a:rPr>
              <a:t>STUDENT ID	 	:	2517953</a:t>
            </a:r>
            <a:br>
              <a:rPr lang="en-GB" sz="2200" dirty="0">
                <a:latin typeface="A"/>
              </a:rPr>
            </a:br>
            <a:r>
              <a:rPr lang="en-GB" sz="2200" dirty="0">
                <a:latin typeface="A"/>
              </a:rPr>
              <a:t>LECTURER		: Mohammed </a:t>
            </a:r>
            <a:r>
              <a:rPr lang="en-GB" sz="2200" dirty="0" err="1">
                <a:latin typeface="A"/>
              </a:rPr>
              <a:t>rahman</a:t>
            </a:r>
            <a:br>
              <a:rPr lang="en-GB" sz="2200" dirty="0">
                <a:latin typeface="A"/>
              </a:rPr>
            </a:br>
            <a:r>
              <a:rPr lang="en-GB" sz="2200" dirty="0">
                <a:latin typeface="A"/>
              </a:rPr>
              <a:t>Assignment 1	: 	Presentation</a:t>
            </a:r>
            <a:endParaRPr lang="en-US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51BA6CEE-744E-4BCF-9D0C-5842483712F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09764" y="1113063"/>
            <a:ext cx="4986236" cy="4628759"/>
          </a:xfrm>
          <a:prstGeom prst="rect">
            <a:avLst/>
          </a:prstGeom>
          <a:solidFill>
            <a:srgbClr val="FFFFFE"/>
          </a:solidFill>
          <a:ln w="15875">
            <a:solidFill>
              <a:schemeClr val="tx2">
                <a:lumMod val="75000"/>
              </a:schemeClr>
            </a:solidFill>
          </a:ln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 descr="A person arranging flowers in a vase&#10;&#10;AI-generated content may be incorrect.">
            <a:extLst>
              <a:ext uri="{FF2B5EF4-FFF2-40B4-BE49-F238E27FC236}">
                <a16:creationId xmlns:a16="http://schemas.microsoft.com/office/drawing/2014/main" id="{77462364-FCF4-758F-67D3-45646B05DD7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13363" y="1107106"/>
            <a:ext cx="4971263" cy="4641186"/>
          </a:xfrm>
          <a:prstGeom prst="roundRect">
            <a:avLst>
              <a:gd name="adj" fmla="val 1858"/>
            </a:avLst>
          </a:prstGeom>
          <a:effectLst/>
        </p:spPr>
      </p:pic>
      <p:pic>
        <p:nvPicPr>
          <p:cNvPr id="4" name="Picture 3" descr="A group of people with gears in their head&#10;&#10;AI-generated content may be incorrect.">
            <a:extLst>
              <a:ext uri="{FF2B5EF4-FFF2-40B4-BE49-F238E27FC236}">
                <a16:creationId xmlns:a16="http://schemas.microsoft.com/office/drawing/2014/main" id="{D3417407-F16A-BAC8-0658-3004871B625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837473B0-CC2E-450A-ABE3-18F120FF3D39}">
                <a1611:picAttrSrcUrl xmlns:a1611="http://schemas.microsoft.com/office/drawing/2016/11/main" r:id="rId5"/>
              </a:ext>
            </a:extLst>
          </a:blip>
          <a:stretch>
            <a:fillRect/>
          </a:stretch>
        </p:blipFill>
        <p:spPr>
          <a:xfrm>
            <a:off x="6251510" y="5082271"/>
            <a:ext cx="5302899" cy="1234356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4DF297F7-DE39-1487-45A5-436BB41D584D}"/>
              </a:ext>
            </a:extLst>
          </p:cNvPr>
          <p:cNvSpPr txBox="1"/>
          <p:nvPr/>
        </p:nvSpPr>
        <p:spPr>
          <a:xfrm>
            <a:off x="1524000" y="5461000"/>
            <a:ext cx="9144000" cy="317500"/>
          </a:xfrm>
          <a:prstGeom prst="rect">
            <a:avLst/>
          </a:prstGeom>
        </p:spPr>
        <p:txBody>
          <a:bodyPr>
            <a:normAutofit fontScale="92500" lnSpcReduction="20000"/>
          </a:bodyPr>
          <a:lstStyle/>
          <a:p>
            <a:r>
              <a:rPr lang="en-US"/>
              <a:t>ThePhoto by PhotoAuthor is licensed under CCYYSA.</a:t>
            </a:r>
          </a:p>
        </p:txBody>
      </p:sp>
    </p:spTree>
    <p:extLst>
      <p:ext uri="{BB962C8B-B14F-4D97-AF65-F5344CB8AC3E}">
        <p14:creationId xmlns:p14="http://schemas.microsoft.com/office/powerpoint/2010/main" val="25636277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E262C7-2C0D-83A7-4B68-88CCFBE724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4213" y="650530"/>
            <a:ext cx="8534401" cy="868680"/>
          </a:xfrm>
        </p:spPr>
        <p:txBody>
          <a:bodyPr/>
          <a:lstStyle/>
          <a:p>
            <a:r>
              <a:rPr lang="en-GB" b="1"/>
              <a:t>OVERVIEW/AGENDA</a:t>
            </a:r>
            <a:endParaRPr lang="en-GB" b="1" dirty="0"/>
          </a:p>
        </p:txBody>
      </p:sp>
      <p:graphicFrame>
        <p:nvGraphicFramePr>
          <p:cNvPr id="5" name="Text Placeholder 2">
            <a:extLst>
              <a:ext uri="{FF2B5EF4-FFF2-40B4-BE49-F238E27FC236}">
                <a16:creationId xmlns:a16="http://schemas.microsoft.com/office/drawing/2014/main" id="{9FC61114-B785-726D-0A08-6E05CD987410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403286415"/>
              </p:ext>
            </p:extLst>
          </p:nvPr>
        </p:nvGraphicFramePr>
        <p:xfrm>
          <a:off x="1834129" y="1714681"/>
          <a:ext cx="9334687" cy="436366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7158060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51C092-CB50-5179-72FB-94CBECED54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4432" y="923751"/>
            <a:ext cx="5789908" cy="557784"/>
          </a:xfrm>
        </p:spPr>
        <p:txBody>
          <a:bodyPr>
            <a:noAutofit/>
          </a:bodyPr>
          <a:lstStyle/>
          <a:p>
            <a:pPr algn="ctr"/>
            <a:r>
              <a:rPr lang="en-GB" sz="3200" b="1" i="1" dirty="0"/>
              <a:t>COMPANY BACKGROUND AND </a:t>
            </a:r>
            <a:r>
              <a:rPr lang="en-GB" sz="3200" b="1" i="1"/>
              <a:t>CONTEXT</a:t>
            </a:r>
            <a:endParaRPr lang="en-GB" sz="3200" b="1" i="1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28A8359-438A-7EDF-F235-AE5BAE7FB20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77312" y="2041348"/>
            <a:ext cx="5621825" cy="4039412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sz="1800" b="1" dirty="0">
                <a:solidFill>
                  <a:schemeClr val="bg1"/>
                </a:solidFill>
                <a:latin typeface="Calibri"/>
                <a:ea typeface="Calibri"/>
                <a:cs typeface="Calibri"/>
              </a:rPr>
              <a:t>Green haven florist founded in 2016 in Norwich, UK by Liam and Priya Patel. This shop well known for their creative arrangements, eco-friendly </a:t>
            </a:r>
            <a:r>
              <a:rPr lang="en-GB" sz="1800" b="1">
                <a:solidFill>
                  <a:schemeClr val="bg1"/>
                </a:solidFill>
                <a:latin typeface="Calibri"/>
                <a:ea typeface="Calibri"/>
                <a:cs typeface="Calibri"/>
              </a:rPr>
              <a:t>packaging,</a:t>
            </a:r>
            <a:r>
              <a:rPr lang="en-GB" sz="1800" b="1" dirty="0">
                <a:solidFill>
                  <a:schemeClr val="bg1"/>
                </a:solidFill>
                <a:latin typeface="Calibri"/>
                <a:ea typeface="Calibri"/>
                <a:cs typeface="Calibri"/>
              </a:rPr>
              <a:t> and strong community relationship</a:t>
            </a:r>
          </a:p>
          <a:p>
            <a:endParaRPr lang="en-GB" sz="1800" b="1" dirty="0">
              <a:solidFill>
                <a:schemeClr val="bg1"/>
              </a:solidFill>
              <a:latin typeface="Calibri"/>
              <a:ea typeface="Calibri"/>
              <a:cs typeface="Calibri"/>
            </a:endParaRPr>
          </a:p>
          <a:p>
            <a:r>
              <a:rPr lang="en-GB" sz="1800" b="1" dirty="0">
                <a:solidFill>
                  <a:schemeClr val="bg1"/>
                </a:solidFill>
                <a:latin typeface="Calibri"/>
                <a:ea typeface="Calibri"/>
                <a:cs typeface="Calibri"/>
              </a:rPr>
              <a:t>Target market : Walk-ins, Corporate </a:t>
            </a:r>
            <a:r>
              <a:rPr lang="en-GB" sz="1800" b="1">
                <a:solidFill>
                  <a:schemeClr val="bg1"/>
                </a:solidFill>
                <a:latin typeface="Calibri"/>
                <a:ea typeface="Calibri"/>
                <a:cs typeface="Calibri"/>
              </a:rPr>
              <a:t>clients,</a:t>
            </a:r>
            <a:r>
              <a:rPr lang="en-GB" sz="1800" b="1" dirty="0">
                <a:solidFill>
                  <a:schemeClr val="bg1"/>
                </a:solidFill>
                <a:latin typeface="Calibri"/>
                <a:ea typeface="Calibri"/>
                <a:cs typeface="Calibri"/>
              </a:rPr>
              <a:t> and weddings.</a:t>
            </a:r>
          </a:p>
          <a:p>
            <a:endParaRPr lang="en-GB" sz="1800" b="1" dirty="0">
              <a:solidFill>
                <a:schemeClr val="bg1"/>
              </a:solidFill>
              <a:latin typeface="Calibri"/>
              <a:ea typeface="Calibri"/>
              <a:cs typeface="Calibri"/>
            </a:endParaRPr>
          </a:p>
          <a:p>
            <a:r>
              <a:rPr lang="en-GB" sz="1800" b="1" dirty="0">
                <a:solidFill>
                  <a:schemeClr val="bg1"/>
                </a:solidFill>
                <a:latin typeface="Calibri"/>
                <a:ea typeface="Calibri"/>
                <a:cs typeface="Calibri"/>
              </a:rPr>
              <a:t>Current situation: Being good in Business company struggle to keep its finances steady </a:t>
            </a:r>
            <a:r>
              <a:rPr lang="en-GB" sz="1800" b="1" u="sng" dirty="0">
                <a:solidFill>
                  <a:schemeClr val="bg1"/>
                </a:solidFill>
                <a:latin typeface="Calibri"/>
                <a:ea typeface="Calibri"/>
                <a:cs typeface="Calibri"/>
              </a:rPr>
              <a:t>due to downturn in revenue and </a:t>
            </a:r>
            <a:r>
              <a:rPr lang="en-GB" sz="1800" b="1" u="sng" dirty="0" err="1">
                <a:solidFill>
                  <a:schemeClr val="bg1"/>
                </a:solidFill>
                <a:latin typeface="Calibri"/>
                <a:ea typeface="Calibri"/>
                <a:cs typeface="Calibri"/>
              </a:rPr>
              <a:t>walkins</a:t>
            </a:r>
            <a:r>
              <a:rPr lang="en-GB" sz="1800" b="1" u="sng" dirty="0">
                <a:solidFill>
                  <a:schemeClr val="bg1"/>
                </a:solidFill>
                <a:latin typeface="Calibri"/>
                <a:ea typeface="Calibri"/>
                <a:cs typeface="Calibri"/>
              </a:rPr>
              <a:t> in physical shop </a:t>
            </a:r>
          </a:p>
        </p:txBody>
      </p:sp>
      <p:pic>
        <p:nvPicPr>
          <p:cNvPr id="4" name="Picture 3" descr="A flower shop with many pots of flowers&#10;&#10;AI-generated content may be incorrect.">
            <a:extLst>
              <a:ext uri="{FF2B5EF4-FFF2-40B4-BE49-F238E27FC236}">
                <a16:creationId xmlns:a16="http://schemas.microsoft.com/office/drawing/2014/main" id="{1D0A952E-F9EE-CF33-366B-2319B0FB94C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48591" y="468108"/>
            <a:ext cx="5453010" cy="58644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795752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D167E28-C973-C030-D2B6-120BCBB4FF7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group of people on a scale&#10;&#10;AI-generated content may be incorrect.">
            <a:extLst>
              <a:ext uri="{FF2B5EF4-FFF2-40B4-BE49-F238E27FC236}">
                <a16:creationId xmlns:a16="http://schemas.microsoft.com/office/drawing/2014/main" id="{B173D760-0D20-AD69-98BA-CDD7FE573241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95000"/>
          </a:blip>
          <a:stretch>
            <a:fillRect/>
          </a:stretch>
        </p:blipFill>
        <p:spPr>
          <a:xfrm>
            <a:off x="6496447" y="460699"/>
            <a:ext cx="5499610" cy="5936601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5B0B3AFE-8572-106C-0CB4-380D464689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4432" y="923751"/>
            <a:ext cx="5789908" cy="557784"/>
          </a:xfrm>
        </p:spPr>
        <p:txBody>
          <a:bodyPr>
            <a:noAutofit/>
          </a:bodyPr>
          <a:lstStyle/>
          <a:p>
            <a:pPr algn="ctr"/>
            <a:r>
              <a:rPr lang="en-GB" sz="3200" b="1" i="1" dirty="0"/>
              <a:t>Understanding Problem : </a:t>
            </a:r>
            <a:r>
              <a:rPr lang="en-GB" sz="3200" b="1" i="1"/>
              <a:t>Nature &amp; Scope</a:t>
            </a:r>
            <a:endParaRPr lang="en-GB" sz="3200" b="1" i="1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F6B8192-9224-5DB2-953F-874BF1AED21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77312" y="2041348"/>
            <a:ext cx="5621825" cy="4039412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285750" indent="-285750">
              <a:buFont typeface="Arial"/>
              <a:buChar char="•"/>
            </a:pPr>
            <a:r>
              <a:rPr lang="en-GB" b="1" cap="none">
                <a:solidFill>
                  <a:schemeClr val="bg1"/>
                </a:solidFill>
                <a:latin typeface="Calibri"/>
                <a:ea typeface="Calibri"/>
                <a:cs typeface="Calibri"/>
              </a:rPr>
              <a:t>The Main Problem:</a:t>
            </a:r>
            <a:r>
              <a:rPr lang="en-GB" cap="none">
                <a:solidFill>
                  <a:schemeClr val="bg1"/>
                </a:solidFill>
                <a:latin typeface="Calibri"/>
                <a:ea typeface="Calibri"/>
                <a:cs typeface="Calibri"/>
              </a:rPr>
              <a:t> A 30% decline in in store </a:t>
            </a:r>
            <a:r>
              <a:rPr lang="en-GB" cap="none" dirty="0">
                <a:solidFill>
                  <a:schemeClr val="bg1"/>
                </a:solidFill>
                <a:latin typeface="Calibri"/>
                <a:ea typeface="Calibri"/>
                <a:cs typeface="Calibri"/>
              </a:rPr>
              <a:t>sales over the last 12 months.</a:t>
            </a:r>
            <a:endParaRPr lang="en-US" cap="none" dirty="0">
              <a:solidFill>
                <a:schemeClr val="bg1"/>
              </a:solidFill>
              <a:latin typeface="Calibri"/>
              <a:ea typeface="Calibri"/>
              <a:cs typeface="Calibri"/>
            </a:endParaRPr>
          </a:p>
          <a:p>
            <a:pPr marL="285750" indent="-285750">
              <a:buFont typeface="Arial"/>
              <a:buChar char="•"/>
            </a:pPr>
            <a:r>
              <a:rPr lang="en-GB" b="1" cap="none">
                <a:solidFill>
                  <a:schemeClr val="bg1"/>
                </a:solidFill>
                <a:latin typeface="Calibri"/>
                <a:ea typeface="Calibri"/>
                <a:cs typeface="Calibri"/>
              </a:rPr>
              <a:t>Definition:</a:t>
            </a:r>
            <a:r>
              <a:rPr lang="en-GB" cap="none">
                <a:solidFill>
                  <a:schemeClr val="bg1"/>
                </a:solidFill>
                <a:latin typeface="Calibri"/>
                <a:ea typeface="Calibri"/>
                <a:cs typeface="Calibri"/>
              </a:rPr>
              <a:t> "drop in sales" is a decrease in revenue generated between two periods.</a:t>
            </a:r>
          </a:p>
          <a:p>
            <a:pPr marL="285750" indent="-285750">
              <a:buFont typeface="Arial"/>
              <a:buChar char="•"/>
            </a:pPr>
            <a:r>
              <a:rPr lang="en-GB" b="1" cap="none" dirty="0">
                <a:solidFill>
                  <a:schemeClr val="bg1"/>
                </a:solidFill>
                <a:latin typeface="Calibri"/>
                <a:ea typeface="Calibri"/>
                <a:cs typeface="Calibri"/>
              </a:rPr>
              <a:t>Outside factors:</a:t>
            </a:r>
            <a:r>
              <a:rPr lang="en-GB" cap="none" dirty="0">
                <a:solidFill>
                  <a:schemeClr val="bg1"/>
                </a:solidFill>
                <a:latin typeface="Calibri"/>
                <a:ea typeface="Calibri"/>
                <a:cs typeface="Calibri"/>
              </a:rPr>
              <a:t> Physical store sales has dropped due to high street stores closures and a shift to online competition, Good delivery </a:t>
            </a:r>
            <a:r>
              <a:rPr lang="en-GB" cap="none">
                <a:solidFill>
                  <a:schemeClr val="bg1"/>
                </a:solidFill>
                <a:latin typeface="Calibri"/>
                <a:ea typeface="Calibri"/>
                <a:cs typeface="Calibri"/>
              </a:rPr>
              <a:t>Service,</a:t>
            </a:r>
            <a:r>
              <a:rPr lang="en-GB" cap="none" dirty="0">
                <a:solidFill>
                  <a:schemeClr val="bg1"/>
                </a:solidFill>
                <a:latin typeface="Calibri"/>
                <a:ea typeface="Calibri"/>
                <a:cs typeface="Calibri"/>
              </a:rPr>
              <a:t> and price competition </a:t>
            </a:r>
          </a:p>
          <a:p>
            <a:pPr marL="285750" indent="-285750">
              <a:buFont typeface="Arial"/>
              <a:buChar char="•"/>
            </a:pPr>
            <a:r>
              <a:rPr lang="en-GB" b="1" cap="none">
                <a:solidFill>
                  <a:schemeClr val="bg1"/>
                </a:solidFill>
                <a:latin typeface="Calibri"/>
                <a:ea typeface="Calibri"/>
                <a:cs typeface="Calibri"/>
              </a:rPr>
              <a:t>inside factors:</a:t>
            </a:r>
            <a:r>
              <a:rPr lang="en-GB" cap="none">
                <a:solidFill>
                  <a:schemeClr val="bg1"/>
                </a:solidFill>
                <a:latin typeface="Calibri"/>
                <a:ea typeface="Calibri"/>
                <a:cs typeface="Calibri"/>
              </a:rPr>
              <a:t> outdated website, lack of digital marketing, and rising costs of main materials(flowers).</a:t>
            </a:r>
            <a:endParaRPr lang="en-GB" b="1" u="sng" cap="none">
              <a:solidFill>
                <a:schemeClr val="bg1"/>
              </a:solidFill>
              <a:latin typeface="Calibri"/>
              <a:ea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38028785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DD839E5-539A-6BA2-F020-0AEF28846A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54954" y="947920"/>
            <a:ext cx="8761413" cy="728480"/>
          </a:xfrm>
        </p:spPr>
        <p:txBody>
          <a:bodyPr>
            <a:normAutofit/>
          </a:bodyPr>
          <a:lstStyle/>
          <a:p>
            <a:pPr algn="ctr"/>
            <a:r>
              <a:rPr lang="en-GB" b="1">
                <a:solidFill>
                  <a:srgbClr val="EBEBEB"/>
                </a:solidFill>
              </a:rPr>
              <a:t>Defining the Issues using 5W2H</a:t>
            </a:r>
            <a:endParaRPr lang="en-US"/>
          </a:p>
        </p:txBody>
      </p:sp>
      <p:graphicFrame>
        <p:nvGraphicFramePr>
          <p:cNvPr id="7" name="Content Placeholder 3">
            <a:extLst>
              <a:ext uri="{FF2B5EF4-FFF2-40B4-BE49-F238E27FC236}">
                <a16:creationId xmlns:a16="http://schemas.microsoft.com/office/drawing/2014/main" id="{6D3E9A41-2BF5-F67C-BD67-8C256B2553FC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28203608"/>
              </p:ext>
            </p:extLst>
          </p:nvPr>
        </p:nvGraphicFramePr>
        <p:xfrm>
          <a:off x="406400" y="2279542"/>
          <a:ext cx="11534587" cy="442273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95795">
                  <a:extLst>
                    <a:ext uri="{9D8B030D-6E8A-4147-A177-3AD203B41FA5}">
                      <a16:colId xmlns:a16="http://schemas.microsoft.com/office/drawing/2014/main" val="3419365434"/>
                    </a:ext>
                  </a:extLst>
                </a:gridCol>
                <a:gridCol w="4965884">
                  <a:extLst>
                    <a:ext uri="{9D8B030D-6E8A-4147-A177-3AD203B41FA5}">
                      <a16:colId xmlns:a16="http://schemas.microsoft.com/office/drawing/2014/main" val="3594524657"/>
                    </a:ext>
                  </a:extLst>
                </a:gridCol>
                <a:gridCol w="4872908">
                  <a:extLst>
                    <a:ext uri="{9D8B030D-6E8A-4147-A177-3AD203B41FA5}">
                      <a16:colId xmlns:a16="http://schemas.microsoft.com/office/drawing/2014/main" val="3499246321"/>
                    </a:ext>
                  </a:extLst>
                </a:gridCol>
              </a:tblGrid>
              <a:tr h="293185">
                <a:tc>
                  <a:txBody>
                    <a:bodyPr/>
                    <a:lstStyle/>
                    <a:p>
                      <a:r>
                        <a:rPr lang="en-GB" sz="2000" b="0">
                          <a:latin typeface="Century Gothic"/>
                        </a:rPr>
                        <a:t>ELEMENT</a:t>
                      </a:r>
                      <a:endParaRPr lang="en-GB" sz="2000" b="0" dirty="0">
                        <a:latin typeface="Century Gothic"/>
                      </a:endParaRPr>
                    </a:p>
                  </a:txBody>
                  <a:tcPr marL="65391" marR="65391" marT="32696" marB="32696"/>
                </a:tc>
                <a:tc>
                  <a:txBody>
                    <a:bodyPr/>
                    <a:lstStyle/>
                    <a:p>
                      <a:r>
                        <a:rPr lang="en-GB" sz="2000" b="0">
                          <a:latin typeface="Century Gothic"/>
                        </a:rPr>
                        <a:t>DETAILS</a:t>
                      </a:r>
                      <a:endParaRPr lang="en-GB" sz="2000" b="0" dirty="0">
                        <a:latin typeface="Century Gothic"/>
                      </a:endParaRPr>
                    </a:p>
                  </a:txBody>
                  <a:tcPr marL="65391" marR="65391" marT="32696" marB="32696"/>
                </a:tc>
                <a:tc>
                  <a:txBody>
                    <a:bodyPr/>
                    <a:lstStyle/>
                    <a:p>
                      <a:r>
                        <a:rPr lang="en-GB" sz="2000" b="0" dirty="0">
                          <a:latin typeface="Century Gothic"/>
                        </a:rPr>
                        <a:t>RESULTS</a:t>
                      </a:r>
                    </a:p>
                  </a:txBody>
                  <a:tcPr marL="65391" marR="65391" marT="32696" marB="32696"/>
                </a:tc>
                <a:extLst>
                  <a:ext uri="{0D108BD9-81ED-4DB2-BD59-A6C34878D82A}">
                    <a16:rowId xmlns:a16="http://schemas.microsoft.com/office/drawing/2014/main" val="1835004017"/>
                  </a:ext>
                </a:extLst>
              </a:tr>
              <a:tr h="293185">
                <a:tc>
                  <a:txBody>
                    <a:bodyPr/>
                    <a:lstStyle/>
                    <a:p>
                      <a:r>
                        <a:rPr lang="en-GB" sz="1600" b="1" dirty="0">
                          <a:latin typeface="Century Gothic"/>
                        </a:rPr>
                        <a:t>Who</a:t>
                      </a:r>
                    </a:p>
                  </a:txBody>
                  <a:tcPr marL="65391" marR="65391" marT="32696" marB="32696"/>
                </a:tc>
                <a:tc>
                  <a:txBody>
                    <a:bodyPr/>
                    <a:lstStyle/>
                    <a:p>
                      <a:r>
                        <a:rPr lang="en-GB" sz="1600" b="1">
                          <a:latin typeface="Century Gothic"/>
                        </a:rPr>
                        <a:t>Liam  and Priya Patel (owners)</a:t>
                      </a:r>
                      <a:endParaRPr lang="en-GB" sz="1600" b="1" dirty="0">
                        <a:latin typeface="Century Gothic"/>
                      </a:endParaRPr>
                    </a:p>
                  </a:txBody>
                  <a:tcPr marL="65391" marR="65391" marT="32696" marB="32696"/>
                </a:tc>
                <a:tc>
                  <a:txBody>
                    <a:bodyPr/>
                    <a:lstStyle/>
                    <a:p>
                      <a:r>
                        <a:rPr lang="en-GB" sz="1600" b="1" dirty="0">
                          <a:latin typeface="Century Gothic"/>
                        </a:rPr>
                        <a:t>Question leadership Style</a:t>
                      </a:r>
                    </a:p>
                  </a:txBody>
                  <a:tcPr marL="65391" marR="65391" marT="32696" marB="32696"/>
                </a:tc>
                <a:extLst>
                  <a:ext uri="{0D108BD9-81ED-4DB2-BD59-A6C34878D82A}">
                    <a16:rowId xmlns:a16="http://schemas.microsoft.com/office/drawing/2014/main" val="2942547158"/>
                  </a:ext>
                </a:extLst>
              </a:tr>
              <a:tr h="534581">
                <a:tc>
                  <a:txBody>
                    <a:bodyPr/>
                    <a:lstStyle/>
                    <a:p>
                      <a:r>
                        <a:rPr lang="en-GB" sz="1600" b="1" dirty="0">
                          <a:latin typeface="Century Gothic"/>
                        </a:rPr>
                        <a:t>What</a:t>
                      </a:r>
                    </a:p>
                  </a:txBody>
                  <a:tcPr marL="65391" marR="65391" marT="32696" marB="32696"/>
                </a:tc>
                <a:tc>
                  <a:txBody>
                    <a:bodyPr/>
                    <a:lstStyle/>
                    <a:p>
                      <a:r>
                        <a:rPr lang="en-GB" sz="1600" b="1">
                          <a:latin typeface="Century Gothic"/>
                        </a:rPr>
                        <a:t>30% drop in in-store revenue</a:t>
                      </a:r>
                      <a:endParaRPr lang="en-GB" sz="1600" b="1" dirty="0">
                        <a:latin typeface="Century Gothic"/>
                      </a:endParaRPr>
                    </a:p>
                  </a:txBody>
                  <a:tcPr marL="65391" marR="65391" marT="32696" marB="32696"/>
                </a:tc>
                <a:tc>
                  <a:txBody>
                    <a:bodyPr/>
                    <a:lstStyle/>
                    <a:p>
                      <a:r>
                        <a:rPr lang="en-GB" sz="1600" b="1" dirty="0">
                          <a:latin typeface="Century Gothic"/>
                        </a:rPr>
                        <a:t>Loss of market share : online, offline and competition</a:t>
                      </a:r>
                    </a:p>
                  </a:txBody>
                  <a:tcPr marL="65391" marR="65391" marT="32696" marB="32696"/>
                </a:tc>
                <a:extLst>
                  <a:ext uri="{0D108BD9-81ED-4DB2-BD59-A6C34878D82A}">
                    <a16:rowId xmlns:a16="http://schemas.microsoft.com/office/drawing/2014/main" val="2855199413"/>
                  </a:ext>
                </a:extLst>
              </a:tr>
              <a:tr h="534581">
                <a:tc>
                  <a:txBody>
                    <a:bodyPr/>
                    <a:lstStyle/>
                    <a:p>
                      <a:r>
                        <a:rPr lang="en-GB" sz="1600" b="1" dirty="0">
                          <a:latin typeface="Century Gothic"/>
                        </a:rPr>
                        <a:t>where</a:t>
                      </a:r>
                    </a:p>
                  </a:txBody>
                  <a:tcPr marL="65391" marR="65391" marT="32696" marB="32696"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1600" b="1" i="0" u="none" strike="noStrike" noProof="0" dirty="0">
                          <a:latin typeface="Century Gothic"/>
                        </a:rPr>
                        <a:t>The physical Store(Norwich),website and service area</a:t>
                      </a:r>
                    </a:p>
                  </a:txBody>
                  <a:tcPr marL="65391" marR="65391" marT="32696" marB="32696"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1600" b="1" i="0" u="none" strike="noStrike" noProof="0" dirty="0">
                          <a:solidFill>
                            <a:srgbClr val="000000"/>
                          </a:solidFill>
                          <a:latin typeface="Century Gothic"/>
                        </a:rPr>
                        <a:t>the underperforming store front and local demand decrease</a:t>
                      </a:r>
                      <a:endParaRPr lang="en-US" sz="1600" b="1" dirty="0"/>
                    </a:p>
                  </a:txBody>
                  <a:tcPr marL="65391" marR="65391" marT="32696" marB="32696"/>
                </a:tc>
                <a:extLst>
                  <a:ext uri="{0D108BD9-81ED-4DB2-BD59-A6C34878D82A}">
                    <a16:rowId xmlns:a16="http://schemas.microsoft.com/office/drawing/2014/main" val="2970392440"/>
                  </a:ext>
                </a:extLst>
              </a:tr>
              <a:tr h="534581">
                <a:tc>
                  <a:txBody>
                    <a:bodyPr/>
                    <a:lstStyle/>
                    <a:p>
                      <a:r>
                        <a:rPr lang="en-GB" sz="1600" b="1" dirty="0">
                          <a:latin typeface="Century Gothic"/>
                        </a:rPr>
                        <a:t>When</a:t>
                      </a:r>
                    </a:p>
                  </a:txBody>
                  <a:tcPr marL="65391" marR="65391" marT="32696" marB="32696"/>
                </a:tc>
                <a:tc>
                  <a:txBody>
                    <a:bodyPr/>
                    <a:lstStyle/>
                    <a:p>
                      <a:r>
                        <a:rPr lang="en-GB" sz="1600" b="1" dirty="0">
                          <a:latin typeface="Century Gothic"/>
                        </a:rPr>
                        <a:t>Over last 12 months</a:t>
                      </a:r>
                    </a:p>
                  </a:txBody>
                  <a:tcPr marL="65391" marR="65391" marT="32696" marB="32696"/>
                </a:tc>
                <a:tc>
                  <a:txBody>
                    <a:bodyPr/>
                    <a:lstStyle/>
                    <a:p>
                      <a:r>
                        <a:rPr lang="en-GB" sz="1600" b="1" dirty="0">
                          <a:latin typeface="Century Gothic"/>
                        </a:rPr>
                        <a:t>Long term structure problem in management</a:t>
                      </a:r>
                    </a:p>
                  </a:txBody>
                  <a:tcPr marL="65391" marR="65391" marT="32696" marB="32696"/>
                </a:tc>
                <a:extLst>
                  <a:ext uri="{0D108BD9-81ED-4DB2-BD59-A6C34878D82A}">
                    <a16:rowId xmlns:a16="http://schemas.microsoft.com/office/drawing/2014/main" val="1916927002"/>
                  </a:ext>
                </a:extLst>
              </a:tr>
              <a:tr h="1017372">
                <a:tc>
                  <a:txBody>
                    <a:bodyPr/>
                    <a:lstStyle/>
                    <a:p>
                      <a:r>
                        <a:rPr lang="en-GB" sz="1600" b="1" dirty="0">
                          <a:latin typeface="Century Gothic"/>
                        </a:rPr>
                        <a:t>Why</a:t>
                      </a:r>
                    </a:p>
                  </a:txBody>
                  <a:tcPr marL="65391" marR="65391" marT="32696" marB="32696"/>
                </a:tc>
                <a:tc>
                  <a:txBody>
                    <a:bodyPr/>
                    <a:lstStyle/>
                    <a:p>
                      <a:r>
                        <a:rPr lang="en-GB" sz="1600" b="1" dirty="0">
                          <a:latin typeface="Century Gothic"/>
                        </a:rPr>
                        <a:t>Rising pricing &amp; uphold Cost, Customer Sentiments &amp; Behaviour and Local competition</a:t>
                      </a:r>
                    </a:p>
                  </a:txBody>
                  <a:tcPr marL="65391" marR="65391" marT="32696" marB="32696"/>
                </a:tc>
                <a:tc>
                  <a:txBody>
                    <a:bodyPr/>
                    <a:lstStyle/>
                    <a:p>
                      <a:r>
                        <a:rPr lang="en-GB" sz="1600" b="1" dirty="0">
                          <a:latin typeface="Century Gothic"/>
                        </a:rPr>
                        <a:t>Buying imported flowers or local blooms/packaging /online marketing &amp; social media presence / meet competitor needs</a:t>
                      </a:r>
                    </a:p>
                  </a:txBody>
                  <a:tcPr marL="65391" marR="65391" marT="32696" marB="32696"/>
                </a:tc>
                <a:extLst>
                  <a:ext uri="{0D108BD9-81ED-4DB2-BD59-A6C34878D82A}">
                    <a16:rowId xmlns:a16="http://schemas.microsoft.com/office/drawing/2014/main" val="2160305491"/>
                  </a:ext>
                </a:extLst>
              </a:tr>
              <a:tr h="775977">
                <a:tc>
                  <a:txBody>
                    <a:bodyPr/>
                    <a:lstStyle/>
                    <a:p>
                      <a:r>
                        <a:rPr lang="en-GB" sz="1600" b="1" dirty="0">
                          <a:latin typeface="Century Gothic"/>
                        </a:rPr>
                        <a:t>How</a:t>
                      </a:r>
                    </a:p>
                  </a:txBody>
                  <a:tcPr marL="65391" marR="65391" marT="32696" marB="32696"/>
                </a:tc>
                <a:tc>
                  <a:txBody>
                    <a:bodyPr/>
                    <a:lstStyle/>
                    <a:p>
                      <a:r>
                        <a:rPr lang="en-GB" sz="1600" b="1" dirty="0"/>
                        <a:t>Shift of online shopping / close of nearby businesses/ service &amp; price from competition</a:t>
                      </a:r>
                    </a:p>
                  </a:txBody>
                  <a:tcPr marL="65391" marR="65391" marT="32696" marB="32696"/>
                </a:tc>
                <a:tc>
                  <a:txBody>
                    <a:bodyPr/>
                    <a:lstStyle/>
                    <a:p>
                      <a:r>
                        <a:rPr lang="en-GB" sz="1600" b="1" dirty="0"/>
                        <a:t> loss of foot traffic, shift in customer behaviour, digital trends lose</a:t>
                      </a:r>
                    </a:p>
                  </a:txBody>
                  <a:tcPr marL="65391" marR="65391" marT="32696" marB="32696"/>
                </a:tc>
                <a:extLst>
                  <a:ext uri="{0D108BD9-81ED-4DB2-BD59-A6C34878D82A}">
                    <a16:rowId xmlns:a16="http://schemas.microsoft.com/office/drawing/2014/main" val="4118760190"/>
                  </a:ext>
                </a:extLst>
              </a:tr>
              <a:tr h="293185">
                <a:tc>
                  <a:txBody>
                    <a:bodyPr/>
                    <a:lstStyle/>
                    <a:p>
                      <a:r>
                        <a:rPr lang="en-GB" sz="1600" b="1" dirty="0">
                          <a:latin typeface="Century Gothic"/>
                        </a:rPr>
                        <a:t>How Much</a:t>
                      </a:r>
                    </a:p>
                  </a:txBody>
                  <a:tcPr marL="65391" marR="65391" marT="32696" marB="32696"/>
                </a:tc>
                <a:tc>
                  <a:txBody>
                    <a:bodyPr/>
                    <a:lstStyle/>
                    <a:p>
                      <a:r>
                        <a:rPr lang="en-GB" sz="1600" b="1" dirty="0"/>
                        <a:t>30% Revenue Loss</a:t>
                      </a:r>
                    </a:p>
                  </a:txBody>
                  <a:tcPr marL="65391" marR="65391" marT="32696" marB="32696"/>
                </a:tc>
                <a:tc>
                  <a:txBody>
                    <a:bodyPr/>
                    <a:lstStyle/>
                    <a:p>
                      <a:r>
                        <a:rPr lang="en-GB" sz="1600" b="1" dirty="0"/>
                        <a:t> Loss of Market share in business</a:t>
                      </a:r>
                    </a:p>
                  </a:txBody>
                  <a:tcPr marL="65391" marR="65391" marT="32696" marB="32696"/>
                </a:tc>
                <a:extLst>
                  <a:ext uri="{0D108BD9-81ED-4DB2-BD59-A6C34878D82A}">
                    <a16:rowId xmlns:a16="http://schemas.microsoft.com/office/drawing/2014/main" val="416358389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2408726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78F38A9-A545-8036-8DAB-7DE48470263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6C7574-AC2A-3F21-F87C-D5EC2FD9FA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54954" y="947920"/>
            <a:ext cx="8761413" cy="728480"/>
          </a:xfrm>
        </p:spPr>
        <p:txBody>
          <a:bodyPr>
            <a:normAutofit fontScale="90000"/>
          </a:bodyPr>
          <a:lstStyle/>
          <a:p>
            <a:pPr algn="ctr"/>
            <a:r>
              <a:rPr lang="en-GB" b="1"/>
              <a:t>PESTEL ANALYSIS : GREEN HEAVAN FLORIST </a:t>
            </a:r>
            <a:endParaRPr lang="en-GB" b="1" dirty="0"/>
          </a:p>
        </p:txBody>
      </p:sp>
      <p:graphicFrame>
        <p:nvGraphicFramePr>
          <p:cNvPr id="7" name="Content Placeholder 3">
            <a:extLst>
              <a:ext uri="{FF2B5EF4-FFF2-40B4-BE49-F238E27FC236}">
                <a16:creationId xmlns:a16="http://schemas.microsoft.com/office/drawing/2014/main" id="{76302FEB-479B-7F3E-2B6E-BAF5304A9E97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629399"/>
              </p:ext>
            </p:extLst>
          </p:nvPr>
        </p:nvGraphicFramePr>
        <p:xfrm>
          <a:off x="167898" y="2208508"/>
          <a:ext cx="8414296" cy="45394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04621">
                  <a:extLst>
                    <a:ext uri="{9D8B030D-6E8A-4147-A177-3AD203B41FA5}">
                      <a16:colId xmlns:a16="http://schemas.microsoft.com/office/drawing/2014/main" val="3419365434"/>
                    </a:ext>
                  </a:extLst>
                </a:gridCol>
                <a:gridCol w="6209675">
                  <a:extLst>
                    <a:ext uri="{9D8B030D-6E8A-4147-A177-3AD203B41FA5}">
                      <a16:colId xmlns:a16="http://schemas.microsoft.com/office/drawing/2014/main" val="3594524657"/>
                    </a:ext>
                  </a:extLst>
                </a:gridCol>
              </a:tblGrid>
              <a:tr h="359924">
                <a:tc>
                  <a:txBody>
                    <a:bodyPr/>
                    <a:lstStyle/>
                    <a:p>
                      <a:r>
                        <a:rPr lang="en-GB" sz="2000" b="0">
                          <a:latin typeface="Century Gothic"/>
                        </a:rPr>
                        <a:t>ELEMENT</a:t>
                      </a:r>
                      <a:endParaRPr lang="en-GB" sz="2000" b="0" dirty="0">
                        <a:latin typeface="Century Gothic"/>
                      </a:endParaRPr>
                    </a:p>
                  </a:txBody>
                  <a:tcPr marL="65391" marR="65391" marT="32696" marB="32696"/>
                </a:tc>
                <a:tc>
                  <a:txBody>
                    <a:bodyPr/>
                    <a:lstStyle/>
                    <a:p>
                      <a:r>
                        <a:rPr lang="en-GB" sz="2000" b="0">
                          <a:latin typeface="Century Gothic"/>
                        </a:rPr>
                        <a:t>DETAILS</a:t>
                      </a:r>
                      <a:endParaRPr lang="en-GB" sz="2000" b="0" dirty="0">
                        <a:latin typeface="Century Gothic"/>
                      </a:endParaRPr>
                    </a:p>
                  </a:txBody>
                  <a:tcPr marL="65391" marR="65391" marT="32696" marB="32696"/>
                </a:tc>
                <a:extLst>
                  <a:ext uri="{0D108BD9-81ED-4DB2-BD59-A6C34878D82A}">
                    <a16:rowId xmlns:a16="http://schemas.microsoft.com/office/drawing/2014/main" val="1835004017"/>
                  </a:ext>
                </a:extLst>
              </a:tr>
              <a:tr h="657793">
                <a:tc>
                  <a:txBody>
                    <a:bodyPr/>
                    <a:lstStyle/>
                    <a:p>
                      <a:r>
                        <a:rPr lang="en-GB" sz="2000" b="0">
                          <a:latin typeface="Century Gothic"/>
                        </a:rPr>
                        <a:t>Political </a:t>
                      </a:r>
                      <a:endParaRPr lang="en-GB" sz="2000" b="0" dirty="0">
                        <a:latin typeface="Century Gothic"/>
                      </a:endParaRPr>
                    </a:p>
                  </a:txBody>
                  <a:tcPr marL="65391" marR="65391" marT="32696" marB="32696"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2000" b="0" i="0" u="none" strike="noStrike" noProof="0"/>
                        <a:t>Impact of trade restrictions and potential tax changes on flower imports</a:t>
                      </a:r>
                      <a:endParaRPr lang="en-US"/>
                    </a:p>
                  </a:txBody>
                  <a:tcPr marL="65391" marR="65391" marT="32696" marB="32696"/>
                </a:tc>
                <a:extLst>
                  <a:ext uri="{0D108BD9-81ED-4DB2-BD59-A6C34878D82A}">
                    <a16:rowId xmlns:a16="http://schemas.microsoft.com/office/drawing/2014/main" val="2942547158"/>
                  </a:ext>
                </a:extLst>
              </a:tr>
              <a:tr h="657793">
                <a:tc>
                  <a:txBody>
                    <a:bodyPr/>
                    <a:lstStyle/>
                    <a:p>
                      <a:r>
                        <a:rPr lang="en-GB" sz="2000" b="0">
                          <a:latin typeface="Century Gothic"/>
                        </a:rPr>
                        <a:t>Economic</a:t>
                      </a:r>
                      <a:endParaRPr lang="en-GB" sz="2000" b="0" dirty="0">
                        <a:latin typeface="Century Gothic"/>
                      </a:endParaRPr>
                    </a:p>
                  </a:txBody>
                  <a:tcPr marL="65391" marR="65391" marT="32696" marB="32696"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2000" b="0" i="0" u="none" strike="noStrike" noProof="0"/>
                        <a:t>High inflation and surging prices for fresh flowers; reduced consumer spending.</a:t>
                      </a:r>
                      <a:endParaRPr lang="en-US"/>
                    </a:p>
                  </a:txBody>
                  <a:tcPr marL="65391" marR="65391" marT="32696" marB="32696"/>
                </a:tc>
                <a:extLst>
                  <a:ext uri="{0D108BD9-81ED-4DB2-BD59-A6C34878D82A}">
                    <a16:rowId xmlns:a16="http://schemas.microsoft.com/office/drawing/2014/main" val="2855199413"/>
                  </a:ext>
                </a:extLst>
              </a:tr>
              <a:tr h="657793">
                <a:tc>
                  <a:txBody>
                    <a:bodyPr/>
                    <a:lstStyle/>
                    <a:p>
                      <a:r>
                        <a:rPr lang="en-GB" sz="2000" b="0">
                          <a:latin typeface="Century Gothic"/>
                        </a:rPr>
                        <a:t>Social</a:t>
                      </a:r>
                      <a:endParaRPr lang="en-GB" sz="2000" b="0" dirty="0">
                        <a:latin typeface="Century Gothic"/>
                      </a:endParaRPr>
                    </a:p>
                  </a:txBody>
                  <a:tcPr marL="65391" marR="65391" marT="32696" marB="32696"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2000" b="0" i="0" u="none" strike="noStrike" noProof="0"/>
                        <a:t>Customer shift toward online shopping and more flexible delivery options</a:t>
                      </a:r>
                      <a:r>
                        <a:rPr lang="en-GB" sz="2000" b="0" i="0" u="none" strike="noStrike" noProof="0" dirty="0">
                          <a:latin typeface="Century Gothic"/>
                        </a:rPr>
                        <a:t>  </a:t>
                      </a:r>
                    </a:p>
                  </a:txBody>
                  <a:tcPr marL="65391" marR="65391" marT="32696" marB="32696"/>
                </a:tc>
                <a:extLst>
                  <a:ext uri="{0D108BD9-81ED-4DB2-BD59-A6C34878D82A}">
                    <a16:rowId xmlns:a16="http://schemas.microsoft.com/office/drawing/2014/main" val="2970392440"/>
                  </a:ext>
                </a:extLst>
              </a:tr>
              <a:tr h="657793">
                <a:tc>
                  <a:txBody>
                    <a:bodyPr/>
                    <a:lstStyle/>
                    <a:p>
                      <a:r>
                        <a:rPr lang="en-GB" sz="2000" b="0">
                          <a:latin typeface="Century Gothic"/>
                        </a:rPr>
                        <a:t>Technological</a:t>
                      </a:r>
                      <a:endParaRPr lang="en-GB" sz="2000" b="0" dirty="0">
                        <a:latin typeface="Century Gothic"/>
                      </a:endParaRPr>
                    </a:p>
                  </a:txBody>
                  <a:tcPr marL="65391" marR="65391" marT="32696" marB="32696"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2000" b="0" i="0" u="none" strike="noStrike" noProof="0">
                          <a:latin typeface="Century Gothic"/>
                        </a:rPr>
                        <a:t>Competitors using strong Instagram presence; need for digital automation</a:t>
                      </a:r>
                      <a:endParaRPr lang="en-US"/>
                    </a:p>
                  </a:txBody>
                  <a:tcPr marL="65391" marR="65391" marT="32696" marB="32696"/>
                </a:tc>
                <a:extLst>
                  <a:ext uri="{0D108BD9-81ED-4DB2-BD59-A6C34878D82A}">
                    <a16:rowId xmlns:a16="http://schemas.microsoft.com/office/drawing/2014/main" val="1916927002"/>
                  </a:ext>
                </a:extLst>
              </a:tr>
              <a:tr h="794316">
                <a:tc>
                  <a:txBody>
                    <a:bodyPr/>
                    <a:lstStyle/>
                    <a:p>
                      <a:r>
                        <a:rPr lang="en-GB" sz="2000" b="0">
                          <a:latin typeface="Century Gothic"/>
                        </a:rPr>
                        <a:t>Environmental</a:t>
                      </a:r>
                      <a:endParaRPr lang="en-GB" sz="2000" b="0" dirty="0" err="1">
                        <a:latin typeface="Century Gothic"/>
                      </a:endParaRPr>
                    </a:p>
                  </a:txBody>
                  <a:tcPr marL="65391" marR="65391" marT="32696" marB="32696"/>
                </a:tc>
                <a:tc>
                  <a:txBody>
                    <a:bodyPr/>
                    <a:lstStyle/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 b="0" i="0" u="none" strike="noStrike" noProof="0" dirty="0"/>
                        <a:t>Rising costs of maintaining a "sustainable ethos" (biodegradable wrapping).</a:t>
                      </a:r>
                      <a:endParaRPr lang="en-US" dirty="0"/>
                    </a:p>
                  </a:txBody>
                  <a:tcPr marL="65391" marR="65391" marT="32696" marB="32696"/>
                </a:tc>
                <a:extLst>
                  <a:ext uri="{0D108BD9-81ED-4DB2-BD59-A6C34878D82A}">
                    <a16:rowId xmlns:a16="http://schemas.microsoft.com/office/drawing/2014/main" val="2160305491"/>
                  </a:ext>
                </a:extLst>
              </a:tr>
              <a:tr h="657793">
                <a:tc>
                  <a:txBody>
                    <a:bodyPr/>
                    <a:lstStyle/>
                    <a:p>
                      <a:r>
                        <a:rPr lang="en-GB" sz="2000" b="0">
                          <a:latin typeface="Century Gothic"/>
                        </a:rPr>
                        <a:t>Legal</a:t>
                      </a:r>
                      <a:endParaRPr lang="en-GB" sz="2000" b="0" dirty="0">
                        <a:latin typeface="Century Gothic"/>
                      </a:endParaRPr>
                    </a:p>
                  </a:txBody>
                  <a:tcPr marL="65391" marR="65391" marT="32696" marB="32696"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2000" b="0" i="0" u="none" strike="noStrike" noProof="0">
                          <a:latin typeface="Century Gothic"/>
                        </a:rPr>
                        <a:t>Compliance with UK consumer laws and health and safety regulations.</a:t>
                      </a:r>
                      <a:endParaRPr lang="en-US"/>
                    </a:p>
                  </a:txBody>
                  <a:tcPr marL="65391" marR="65391" marT="32696" marB="32696"/>
                </a:tc>
                <a:extLst>
                  <a:ext uri="{0D108BD9-81ED-4DB2-BD59-A6C34878D82A}">
                    <a16:rowId xmlns:a16="http://schemas.microsoft.com/office/drawing/2014/main" val="4118760190"/>
                  </a:ext>
                </a:extLst>
              </a:tr>
            </a:tbl>
          </a:graphicData>
        </a:graphic>
      </p:graphicFrame>
      <p:pic>
        <p:nvPicPr>
          <p:cNvPr id="3" name="Picture 2" descr="A diagram of different colored hexagons&#10;&#10;AI-generated content may be incorrect.">
            <a:extLst>
              <a:ext uri="{FF2B5EF4-FFF2-40B4-BE49-F238E27FC236}">
                <a16:creationId xmlns:a16="http://schemas.microsoft.com/office/drawing/2014/main" id="{17061F19-813D-7EA3-2754-0BB4D1203F8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611245" y="2379636"/>
            <a:ext cx="3403170" cy="4191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956207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1727AA-2A4B-7459-64F6-8CB68974F0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83219" y="624110"/>
            <a:ext cx="9921394" cy="1280890"/>
          </a:xfrm>
        </p:spPr>
        <p:txBody>
          <a:bodyPr/>
          <a:lstStyle/>
          <a:p>
            <a:r>
              <a:rPr lang="en-GB"/>
              <a:t>Causes &amp; Effects : Fishbone Analysis</a:t>
            </a:r>
            <a:br>
              <a:rPr lang="en-GB" dirty="0">
                <a:solidFill>
                  <a:srgbClr val="000000"/>
                </a:solidFill>
              </a:rPr>
            </a:b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71705AF-A114-46D3-808C-4A69D3AE5A6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95773" y="2360621"/>
            <a:ext cx="11739750" cy="4187300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b="1" dirty="0"/>
              <a:t> </a:t>
            </a:r>
            <a:endParaRPr lang="en-US"/>
          </a:p>
        </p:txBody>
      </p:sp>
      <p:pic>
        <p:nvPicPr>
          <p:cNvPr id="8" name="Picture 7" descr="A black and grey logo&#10;&#10;AI-generated content may be incorrect.">
            <a:extLst>
              <a:ext uri="{FF2B5EF4-FFF2-40B4-BE49-F238E27FC236}">
                <a16:creationId xmlns:a16="http://schemas.microsoft.com/office/drawing/2014/main" id="{BC990677-5134-4E31-DA25-A37A1B3F696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9151" y="2372157"/>
            <a:ext cx="11879046" cy="4420715"/>
          </a:xfrm>
          <a:prstGeom prst="rect">
            <a:avLst/>
          </a:prstGeom>
        </p:spPr>
      </p:pic>
      <p:sp>
        <p:nvSpPr>
          <p:cNvPr id="9" name="Oval 8">
            <a:extLst>
              <a:ext uri="{FF2B5EF4-FFF2-40B4-BE49-F238E27FC236}">
                <a16:creationId xmlns:a16="http://schemas.microsoft.com/office/drawing/2014/main" id="{317674BD-C9F2-B4DD-C6D0-90EFC4C69A29}"/>
              </a:ext>
            </a:extLst>
          </p:cNvPr>
          <p:cNvSpPr/>
          <p:nvPr/>
        </p:nvSpPr>
        <p:spPr>
          <a:xfrm>
            <a:off x="526620" y="2371702"/>
            <a:ext cx="2679418" cy="621667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ENVOIRNMENT</a:t>
            </a:r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C0B5B3AD-A51D-DF2E-0BF2-B5889457572D}"/>
              </a:ext>
            </a:extLst>
          </p:cNvPr>
          <p:cNvSpPr/>
          <p:nvPr/>
        </p:nvSpPr>
        <p:spPr>
          <a:xfrm>
            <a:off x="6944735" y="2430317"/>
            <a:ext cx="1518362" cy="513183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PEOPLE</a:t>
            </a:r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AB6F43FE-B636-3C6A-1D13-032529DC28D9}"/>
              </a:ext>
            </a:extLst>
          </p:cNvPr>
          <p:cNvSpPr/>
          <p:nvPr/>
        </p:nvSpPr>
        <p:spPr>
          <a:xfrm>
            <a:off x="4248734" y="2169413"/>
            <a:ext cx="1625811" cy="513183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METHOD</a:t>
            </a:r>
          </a:p>
        </p:txBody>
      </p:sp>
      <p:sp>
        <p:nvSpPr>
          <p:cNvPr id="22" name="Rectangle: Rounded Corners 21">
            <a:extLst>
              <a:ext uri="{FF2B5EF4-FFF2-40B4-BE49-F238E27FC236}">
                <a16:creationId xmlns:a16="http://schemas.microsoft.com/office/drawing/2014/main" id="{56424185-E2AD-3D08-ECDF-0F270C320A82}"/>
              </a:ext>
            </a:extLst>
          </p:cNvPr>
          <p:cNvSpPr/>
          <p:nvPr/>
        </p:nvSpPr>
        <p:spPr>
          <a:xfrm>
            <a:off x="10109766" y="4508179"/>
            <a:ext cx="1394847" cy="801962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30% </a:t>
            </a:r>
            <a:r>
              <a:rPr lang="en-GB" b="1">
                <a:solidFill>
                  <a:schemeClr val="tx1"/>
                </a:solidFill>
              </a:rPr>
              <a:t>Revenue loss</a:t>
            </a:r>
            <a:endParaRPr lang="en-GB" b="1" dirty="0">
              <a:solidFill>
                <a:schemeClr val="tx1"/>
              </a:solidFill>
            </a:endParaRPr>
          </a:p>
        </p:txBody>
      </p:sp>
      <p:sp>
        <p:nvSpPr>
          <p:cNvPr id="4" name="Oval 3">
            <a:extLst>
              <a:ext uri="{FF2B5EF4-FFF2-40B4-BE49-F238E27FC236}">
                <a16:creationId xmlns:a16="http://schemas.microsoft.com/office/drawing/2014/main" id="{3AA894FE-7CD2-8B88-8C2C-59C1B00DFCE0}"/>
              </a:ext>
            </a:extLst>
          </p:cNvPr>
          <p:cNvSpPr/>
          <p:nvPr/>
        </p:nvSpPr>
        <p:spPr>
          <a:xfrm>
            <a:off x="370312" y="6009346"/>
            <a:ext cx="2679418" cy="621667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TECHNOLOGY</a:t>
            </a:r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AAF822AD-1738-0115-9265-D2BF6F990882}"/>
              </a:ext>
            </a:extLst>
          </p:cNvPr>
          <p:cNvSpPr/>
          <p:nvPr/>
        </p:nvSpPr>
        <p:spPr>
          <a:xfrm>
            <a:off x="3045332" y="6320966"/>
            <a:ext cx="2718494" cy="478385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FINANCES</a:t>
            </a:r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47188672-17BA-41C8-591B-FFC8AE9C3B5C}"/>
              </a:ext>
            </a:extLst>
          </p:cNvPr>
          <p:cNvSpPr/>
          <p:nvPr/>
        </p:nvSpPr>
        <p:spPr>
          <a:xfrm>
            <a:off x="5961736" y="6288620"/>
            <a:ext cx="2900855" cy="367667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MARKETSHARE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ED05C2A3-FEFB-2371-ED1C-DB31D336D70E}"/>
              </a:ext>
            </a:extLst>
          </p:cNvPr>
          <p:cNvSpPr/>
          <p:nvPr/>
        </p:nvSpPr>
        <p:spPr>
          <a:xfrm>
            <a:off x="1249492" y="3428999"/>
            <a:ext cx="2328596" cy="203967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 sz="1200" b="1">
                <a:solidFill>
                  <a:schemeClr val="tx1"/>
                </a:solidFill>
              </a:rPr>
              <a:t>Clouser of nearby business</a:t>
            </a:r>
            <a:endParaRPr lang="en-GB" sz="1200" b="1" dirty="0">
              <a:solidFill>
                <a:schemeClr val="tx1"/>
              </a:solidFill>
            </a:endParaRP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1CB8CE6E-4278-AEAE-2CFD-510F24794B7D}"/>
              </a:ext>
            </a:extLst>
          </p:cNvPr>
          <p:cNvSpPr/>
          <p:nvPr/>
        </p:nvSpPr>
        <p:spPr>
          <a:xfrm>
            <a:off x="3446047" y="5881586"/>
            <a:ext cx="2634697" cy="249556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 sz="1200" b="1">
                <a:solidFill>
                  <a:schemeClr val="tx1"/>
                </a:solidFill>
              </a:rPr>
              <a:t>Cost inflation imported flowers</a:t>
            </a:r>
            <a:endParaRPr lang="en-GB" sz="1200" b="1" dirty="0">
              <a:solidFill>
                <a:schemeClr val="tx1"/>
              </a:solidFill>
            </a:endParaRP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CC76EB5D-BCD4-F3EB-1104-818AFE724528}"/>
              </a:ext>
            </a:extLst>
          </p:cNvPr>
          <p:cNvSpPr/>
          <p:nvPr/>
        </p:nvSpPr>
        <p:spPr>
          <a:xfrm>
            <a:off x="6768456" y="3824877"/>
            <a:ext cx="2328596" cy="203967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 sz="1200" b="1">
                <a:solidFill>
                  <a:schemeClr val="tx1"/>
                </a:solidFill>
              </a:rPr>
              <a:t>Rely on word of mouth only</a:t>
            </a:r>
            <a:endParaRPr lang="en-GB" sz="1200" b="1" dirty="0">
              <a:solidFill>
                <a:schemeClr val="tx1"/>
              </a:solidFill>
            </a:endParaRP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6A41B36E-9858-1B72-0E62-FE81C4DFF2DB}"/>
              </a:ext>
            </a:extLst>
          </p:cNvPr>
          <p:cNvSpPr/>
          <p:nvPr/>
        </p:nvSpPr>
        <p:spPr>
          <a:xfrm>
            <a:off x="6700224" y="3351381"/>
            <a:ext cx="2328596" cy="203967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 sz="1200" b="1" dirty="0">
                <a:solidFill>
                  <a:schemeClr val="tx1"/>
                </a:solidFill>
              </a:rPr>
              <a:t>Traditional </a:t>
            </a:r>
            <a:r>
              <a:rPr lang="en-GB" sz="1200" b="1">
                <a:solidFill>
                  <a:schemeClr val="tx1"/>
                </a:solidFill>
              </a:rPr>
              <a:t>style of business</a:t>
            </a:r>
            <a:endParaRPr lang="en-GB" sz="1200" b="1" dirty="0">
              <a:solidFill>
                <a:schemeClr val="tx1"/>
              </a:solidFill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8D1B738C-972C-78A7-EA9C-AE27626E660B}"/>
              </a:ext>
            </a:extLst>
          </p:cNvPr>
          <p:cNvSpPr/>
          <p:nvPr/>
        </p:nvSpPr>
        <p:spPr>
          <a:xfrm>
            <a:off x="1506480" y="4747812"/>
            <a:ext cx="2328596" cy="203967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dirty="0">
                <a:solidFill>
                  <a:schemeClr val="tx1"/>
                </a:solidFill>
              </a:rPr>
              <a:t>Social media presence</a:t>
            </a: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DDE752B0-F63C-9E94-7A7E-D5FD87A48FD0}"/>
              </a:ext>
            </a:extLst>
          </p:cNvPr>
          <p:cNvSpPr/>
          <p:nvPr/>
        </p:nvSpPr>
        <p:spPr>
          <a:xfrm>
            <a:off x="1272694" y="5088201"/>
            <a:ext cx="2328596" cy="203967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dirty="0">
                <a:solidFill>
                  <a:schemeClr val="tx1"/>
                </a:solidFill>
              </a:rPr>
              <a:t>Digital marketing 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256B60FC-C78D-CC88-A656-4DB2CE6A73E4}"/>
              </a:ext>
            </a:extLst>
          </p:cNvPr>
          <p:cNvSpPr/>
          <p:nvPr/>
        </p:nvSpPr>
        <p:spPr>
          <a:xfrm>
            <a:off x="1070198" y="5499849"/>
            <a:ext cx="2328596" cy="203967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dirty="0">
                <a:solidFill>
                  <a:schemeClr val="tx1"/>
                </a:solidFill>
              </a:rPr>
              <a:t>Outdated website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0A77BE8F-2103-A07B-E855-45B971E40302}"/>
              </a:ext>
            </a:extLst>
          </p:cNvPr>
          <p:cNvSpPr/>
          <p:nvPr/>
        </p:nvSpPr>
        <p:spPr>
          <a:xfrm>
            <a:off x="4118674" y="3730304"/>
            <a:ext cx="2283007" cy="412377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 sz="1200" b="1" dirty="0">
                <a:solidFill>
                  <a:schemeClr val="tx1"/>
                </a:solidFill>
              </a:rPr>
              <a:t>Subscription or Discou</a:t>
            </a:r>
            <a:r>
              <a:rPr lang="en-GB" sz="1200" b="1">
                <a:solidFill>
                  <a:schemeClr val="tx1"/>
                </a:solidFill>
              </a:rPr>
              <a:t>nt model </a:t>
            </a:r>
            <a:endParaRPr lang="en-GB" sz="1200" b="1" dirty="0">
              <a:solidFill>
                <a:schemeClr val="tx1"/>
              </a:solidFill>
            </a:endParaRPr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B4FB36EA-495D-4104-E56B-5BC1D2F115EC}"/>
              </a:ext>
            </a:extLst>
          </p:cNvPr>
          <p:cNvSpPr/>
          <p:nvPr/>
        </p:nvSpPr>
        <p:spPr>
          <a:xfrm>
            <a:off x="3979233" y="3152591"/>
            <a:ext cx="2328596" cy="203967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 sz="1200" b="1" dirty="0">
                <a:solidFill>
                  <a:schemeClr val="tx1"/>
                </a:solidFill>
              </a:rPr>
              <a:t>Lack of flexible </a:t>
            </a:r>
            <a:r>
              <a:rPr lang="en-GB" sz="1200" b="1">
                <a:solidFill>
                  <a:schemeClr val="tx1"/>
                </a:solidFill>
              </a:rPr>
              <a:t>delivery</a:t>
            </a:r>
            <a:endParaRPr lang="en-GB" sz="1200" b="1" dirty="0">
              <a:solidFill>
                <a:schemeClr val="tx1"/>
              </a:solidFill>
            </a:endParaRP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0B7EB6C4-09FA-8312-F7AE-E7699C5B8AEA}"/>
              </a:ext>
            </a:extLst>
          </p:cNvPr>
          <p:cNvSpPr/>
          <p:nvPr/>
        </p:nvSpPr>
        <p:spPr>
          <a:xfrm>
            <a:off x="1363161" y="3823821"/>
            <a:ext cx="2328596" cy="203967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 sz="1200" b="1">
                <a:solidFill>
                  <a:schemeClr val="tx1"/>
                </a:solidFill>
              </a:rPr>
              <a:t>Mix Feedback activity</a:t>
            </a:r>
            <a:endParaRPr lang="en-GB" sz="1200" b="1" dirty="0">
              <a:solidFill>
                <a:schemeClr val="tx1"/>
              </a:solidFill>
            </a:endParaRP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38F2975D-4CBD-04F3-5A3C-3911BBDE90F9}"/>
              </a:ext>
            </a:extLst>
          </p:cNvPr>
          <p:cNvSpPr/>
          <p:nvPr/>
        </p:nvSpPr>
        <p:spPr>
          <a:xfrm>
            <a:off x="6735892" y="5294287"/>
            <a:ext cx="2261253" cy="316389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dirty="0">
                <a:solidFill>
                  <a:schemeClr val="tx1"/>
                </a:solidFill>
              </a:rPr>
              <a:t>Online presence from competitor	</a:t>
            </a: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4E4B8192-085B-02B4-A7BC-66499BE94813}"/>
              </a:ext>
            </a:extLst>
          </p:cNvPr>
          <p:cNvSpPr/>
          <p:nvPr/>
        </p:nvSpPr>
        <p:spPr>
          <a:xfrm>
            <a:off x="6765186" y="4759574"/>
            <a:ext cx="2342677" cy="325628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dirty="0">
                <a:solidFill>
                  <a:schemeClr val="tx1"/>
                </a:solidFill>
              </a:rPr>
              <a:t>Aggressive Price  from competitor	</a:t>
            </a:r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04479520-0C80-BE55-776F-613C97B6E281}"/>
              </a:ext>
            </a:extLst>
          </p:cNvPr>
          <p:cNvSpPr/>
          <p:nvPr/>
        </p:nvSpPr>
        <p:spPr>
          <a:xfrm>
            <a:off x="6204056" y="5852942"/>
            <a:ext cx="2261253" cy="316389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dirty="0">
                <a:solidFill>
                  <a:schemeClr val="tx1"/>
                </a:solidFill>
              </a:rPr>
              <a:t>Wide delivery coverage	</a:t>
            </a: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DCDBD2AE-AD86-9B1E-ADF9-28E5DB67A5E7}"/>
              </a:ext>
            </a:extLst>
          </p:cNvPr>
          <p:cNvSpPr/>
          <p:nvPr/>
        </p:nvSpPr>
        <p:spPr>
          <a:xfrm>
            <a:off x="4052169" y="5314627"/>
            <a:ext cx="2261253" cy="316389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 sz="1200" b="1" dirty="0">
                <a:solidFill>
                  <a:schemeClr val="tx1"/>
                </a:solidFill>
              </a:rPr>
              <a:t>Eco Friendly </a:t>
            </a:r>
            <a:r>
              <a:rPr lang="en-GB" sz="1200" b="1" dirty="0" err="1">
                <a:solidFill>
                  <a:schemeClr val="tx1"/>
                </a:solidFill>
              </a:rPr>
              <a:t>packging</a:t>
            </a:r>
            <a:r>
              <a:rPr lang="en-GB" sz="1200" b="1" dirty="0">
                <a:solidFill>
                  <a:schemeClr val="tx1"/>
                </a:solidFill>
              </a:rPr>
              <a:t> cost</a:t>
            </a:r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9052F726-61C4-44C4-F6EB-1F2ED94E2FF0}"/>
              </a:ext>
            </a:extLst>
          </p:cNvPr>
          <p:cNvSpPr/>
          <p:nvPr/>
        </p:nvSpPr>
        <p:spPr>
          <a:xfrm>
            <a:off x="4136836" y="4751552"/>
            <a:ext cx="2261253" cy="316389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 sz="1200" b="1" dirty="0">
                <a:solidFill>
                  <a:schemeClr val="tx1"/>
                </a:solidFill>
              </a:rPr>
              <a:t>Cost rise local </a:t>
            </a:r>
            <a:r>
              <a:rPr lang="en-GB" sz="1200" b="1" dirty="0" err="1">
                <a:solidFill>
                  <a:schemeClr val="tx1"/>
                </a:solidFill>
              </a:rPr>
              <a:t>bloosm</a:t>
            </a:r>
            <a:r>
              <a:rPr lang="en-GB" sz="1200" b="1" dirty="0">
                <a:solidFill>
                  <a:schemeClr val="tx1"/>
                </a:solidFill>
              </a:rPr>
              <a:t> </a:t>
            </a:r>
          </a:p>
        </p:txBody>
      </p:sp>
    </p:spTree>
    <p:extLst>
      <p:ext uri="{BB962C8B-B14F-4D97-AF65-F5344CB8AC3E}">
        <p14:creationId xmlns:p14="http://schemas.microsoft.com/office/powerpoint/2010/main" val="191797416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3818F12-5E68-1C34-B822-455C220679C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A1CC48-1E19-D16D-AEF5-7B42E2A013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54954" y="947920"/>
            <a:ext cx="8761413" cy="728480"/>
          </a:xfrm>
        </p:spPr>
        <p:txBody>
          <a:bodyPr>
            <a:normAutofit/>
          </a:bodyPr>
          <a:lstStyle/>
          <a:p>
            <a:pPr algn="ctr"/>
            <a:r>
              <a:rPr lang="en-GB" b="1"/>
              <a:t>KEY FINDING </a:t>
            </a:r>
            <a:endParaRPr lang="en-GB" b="1" dirty="0"/>
          </a:p>
        </p:txBody>
      </p:sp>
      <p:graphicFrame>
        <p:nvGraphicFramePr>
          <p:cNvPr id="7" name="Content Placeholder 3">
            <a:extLst>
              <a:ext uri="{FF2B5EF4-FFF2-40B4-BE49-F238E27FC236}">
                <a16:creationId xmlns:a16="http://schemas.microsoft.com/office/drawing/2014/main" id="{E70EACE5-0388-BC77-6DE6-8BBA19569C97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302177792"/>
              </p:ext>
            </p:extLst>
          </p:nvPr>
        </p:nvGraphicFramePr>
        <p:xfrm>
          <a:off x="167898" y="2208508"/>
          <a:ext cx="8414296" cy="444083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04621">
                  <a:extLst>
                    <a:ext uri="{9D8B030D-6E8A-4147-A177-3AD203B41FA5}">
                      <a16:colId xmlns:a16="http://schemas.microsoft.com/office/drawing/2014/main" val="3419365434"/>
                    </a:ext>
                  </a:extLst>
                </a:gridCol>
                <a:gridCol w="6209675">
                  <a:extLst>
                    <a:ext uri="{9D8B030D-6E8A-4147-A177-3AD203B41FA5}">
                      <a16:colId xmlns:a16="http://schemas.microsoft.com/office/drawing/2014/main" val="3594524657"/>
                    </a:ext>
                  </a:extLst>
                </a:gridCol>
              </a:tblGrid>
              <a:tr h="532900">
                <a:tc>
                  <a:txBody>
                    <a:bodyPr/>
                    <a:lstStyle/>
                    <a:p>
                      <a:r>
                        <a:rPr lang="en-GB" sz="2000" b="0">
                          <a:latin typeface="Century Gothic"/>
                        </a:rPr>
                        <a:t>ELEMENT</a:t>
                      </a:r>
                      <a:endParaRPr lang="en-GB" sz="2000" b="0" dirty="0">
                        <a:latin typeface="Century Gothic"/>
                      </a:endParaRPr>
                    </a:p>
                  </a:txBody>
                  <a:tcPr marL="65391" marR="65391" marT="32696" marB="32696"/>
                </a:tc>
                <a:tc>
                  <a:txBody>
                    <a:bodyPr/>
                    <a:lstStyle/>
                    <a:p>
                      <a:r>
                        <a:rPr lang="en-GB" sz="2000" b="0">
                          <a:latin typeface="Century Gothic"/>
                        </a:rPr>
                        <a:t>DETAILS</a:t>
                      </a:r>
                      <a:endParaRPr lang="en-GB" sz="2000" b="0" dirty="0">
                        <a:latin typeface="Century Gothic"/>
                      </a:endParaRPr>
                    </a:p>
                  </a:txBody>
                  <a:tcPr marL="65391" marR="65391" marT="32696" marB="32696"/>
                </a:tc>
                <a:extLst>
                  <a:ext uri="{0D108BD9-81ED-4DB2-BD59-A6C34878D82A}">
                    <a16:rowId xmlns:a16="http://schemas.microsoft.com/office/drawing/2014/main" val="1835004017"/>
                  </a:ext>
                </a:extLst>
              </a:tr>
              <a:tr h="976983">
                <a:tc>
                  <a:txBody>
                    <a:bodyPr/>
                    <a:lstStyle/>
                    <a:p>
                      <a:r>
                        <a:rPr lang="en-GB" sz="2000" b="0">
                          <a:latin typeface="Century Gothic"/>
                        </a:rPr>
                        <a:t>Competitive</a:t>
                      </a:r>
                      <a:r>
                        <a:rPr lang="en-GB" sz="2000" b="0" dirty="0">
                          <a:latin typeface="Century Gothic"/>
                        </a:rPr>
                        <a:t> Pressure</a:t>
                      </a:r>
                    </a:p>
                  </a:txBody>
                  <a:tcPr marL="65391" marR="65391" marT="32696" marB="32696"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2000" b="0" i="0" u="none" strike="noStrike" noProof="0">
                          <a:latin typeface="Century Gothic"/>
                        </a:rPr>
                        <a:t>Aggressive pricing from national chains is drawing away local customers.</a:t>
                      </a:r>
                      <a:endParaRPr lang="en-US"/>
                    </a:p>
                  </a:txBody>
                  <a:tcPr marL="65391" marR="65391" marT="32696" marB="32696"/>
                </a:tc>
                <a:extLst>
                  <a:ext uri="{0D108BD9-81ED-4DB2-BD59-A6C34878D82A}">
                    <a16:rowId xmlns:a16="http://schemas.microsoft.com/office/drawing/2014/main" val="2942547158"/>
                  </a:ext>
                </a:extLst>
              </a:tr>
              <a:tr h="976983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2000" b="0" i="0" u="none" strike="noStrike" noProof="0"/>
                        <a:t>Digital Gap</a:t>
                      </a:r>
                      <a:endParaRPr lang="en-US"/>
                    </a:p>
                  </a:txBody>
                  <a:tcPr marL="65391" marR="65391" marT="32696" marB="32696"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2000" b="0" i="0" u="none" strike="noStrike" noProof="0">
                          <a:latin typeface="Century Gothic"/>
                        </a:rPr>
                        <a:t>The outdated website &amp; online presence is the primary barrier to increasing online revenue.</a:t>
                      </a:r>
                      <a:endParaRPr lang="en-US">
                        <a:latin typeface="Century Gothic"/>
                      </a:endParaRPr>
                    </a:p>
                  </a:txBody>
                  <a:tcPr marL="65391" marR="65391" marT="32696" marB="32696"/>
                </a:tc>
                <a:extLst>
                  <a:ext uri="{0D108BD9-81ED-4DB2-BD59-A6C34878D82A}">
                    <a16:rowId xmlns:a16="http://schemas.microsoft.com/office/drawing/2014/main" val="2855199413"/>
                  </a:ext>
                </a:extLst>
              </a:tr>
              <a:tr h="976983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2000" b="0" i="0" u="none" strike="noStrike" noProof="0"/>
                        <a:t>Supply Chain</a:t>
                      </a:r>
                      <a:endParaRPr lang="en-US"/>
                    </a:p>
                  </a:txBody>
                  <a:tcPr marL="65391" marR="65391" marT="32696" marB="32696"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2000" b="0" i="0" u="none" strike="noStrike" noProof="0"/>
                        <a:t>Inflation on imported varieties is straining profit margins</a:t>
                      </a:r>
                      <a:endParaRPr lang="en-GB" sz="2000" b="0" i="0" u="none" strike="noStrike" noProof="0" dirty="0">
                        <a:latin typeface="Century Gothic"/>
                      </a:endParaRPr>
                    </a:p>
                  </a:txBody>
                  <a:tcPr marL="65391" marR="65391" marT="32696" marB="32696"/>
                </a:tc>
                <a:extLst>
                  <a:ext uri="{0D108BD9-81ED-4DB2-BD59-A6C34878D82A}">
                    <a16:rowId xmlns:a16="http://schemas.microsoft.com/office/drawing/2014/main" val="2970392440"/>
                  </a:ext>
                </a:extLst>
              </a:tr>
              <a:tr h="976983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2000" b="0" i="0" u="none" strike="noStrike" noProof="0"/>
                        <a:t>Opportunity</a:t>
                      </a:r>
                      <a:endParaRPr lang="en-US"/>
                    </a:p>
                  </a:txBody>
                  <a:tcPr marL="65391" marR="65391" marT="32696" marB="32696"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2000" b="0" i="0" u="none" strike="noStrike" noProof="0"/>
                        <a:t>Customers want sustainability but also demand convenience (subscriptions/delivery)</a:t>
                      </a:r>
                      <a:endParaRPr lang="en-US"/>
                    </a:p>
                  </a:txBody>
                  <a:tcPr marL="65391" marR="65391" marT="32696" marB="32696"/>
                </a:tc>
                <a:extLst>
                  <a:ext uri="{0D108BD9-81ED-4DB2-BD59-A6C34878D82A}">
                    <a16:rowId xmlns:a16="http://schemas.microsoft.com/office/drawing/2014/main" val="1916927002"/>
                  </a:ext>
                </a:extLst>
              </a:tr>
            </a:tbl>
          </a:graphicData>
        </a:graphic>
      </p:graphicFrame>
      <p:pic>
        <p:nvPicPr>
          <p:cNvPr id="4" name="Picture 3" descr="A person holding a magnifying glass with a graph and a person holding a magnifying glass&#10;&#10;AI-generated content may be incorrect.">
            <a:extLst>
              <a:ext uri="{FF2B5EF4-FFF2-40B4-BE49-F238E27FC236}">
                <a16:creationId xmlns:a16="http://schemas.microsoft.com/office/drawing/2014/main" id="{059A7B57-0F01-C3B5-11C9-2BA44C1389F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70847" y="2216151"/>
            <a:ext cx="3819280" cy="44576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351526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>
            <a:extLst>
              <a:ext uri="{FF2B5EF4-FFF2-40B4-BE49-F238E27FC236}">
                <a16:creationId xmlns:a16="http://schemas.microsoft.com/office/drawing/2014/main" id="{3A1AA65D-9F47-4237-9A72-3C130A9EE9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CE9DF5C7-9970-43C9-B12D-02B320B59EF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42000"/>
                    <a:hueMod val="42000"/>
                    <a:satMod val="124000"/>
                    <a:lumMod val="62000"/>
                  </a:schemeClr>
                  <a:schemeClr val="dk2">
                    <a:tint val="96000"/>
                    <a:satMod val="130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1" name="Oval 10">
              <a:extLst>
                <a:ext uri="{FF2B5EF4-FFF2-40B4-BE49-F238E27FC236}">
                  <a16:creationId xmlns:a16="http://schemas.microsoft.com/office/drawing/2014/main" id="{66A030D0-3B12-4D52-BEE1-D8FD02366E0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2" name="Oval 11">
              <a:extLst>
                <a:ext uri="{FF2B5EF4-FFF2-40B4-BE49-F238E27FC236}">
                  <a16:creationId xmlns:a16="http://schemas.microsoft.com/office/drawing/2014/main" id="{38D5B862-E936-4147-AC2B-0979F17D326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3" name="Oval 12">
              <a:extLst>
                <a:ext uri="{FF2B5EF4-FFF2-40B4-BE49-F238E27FC236}">
                  <a16:creationId xmlns:a16="http://schemas.microsoft.com/office/drawing/2014/main" id="{FE40BCEB-6E23-4334-BBE7-F620F66ACDC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999412" y="1587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4000"/>
                  </a:schemeClr>
                </a:gs>
                <a:gs pos="73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4" name="Oval 13">
              <a:extLst>
                <a:ext uri="{FF2B5EF4-FFF2-40B4-BE49-F238E27FC236}">
                  <a16:creationId xmlns:a16="http://schemas.microsoft.com/office/drawing/2014/main" id="{F5FC9E23-64E7-42B7-8A35-5F364A2E475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5" name="Oval 14">
              <a:extLst>
                <a:ext uri="{FF2B5EF4-FFF2-40B4-BE49-F238E27FC236}">
                  <a16:creationId xmlns:a16="http://schemas.microsoft.com/office/drawing/2014/main" id="{D86A5303-2A17-4DFF-8456-DADB1075B4E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1000"/>
                  </a:schemeClr>
                </a:gs>
                <a:gs pos="75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6" name="Oval 15">
              <a:extLst>
                <a:ext uri="{FF2B5EF4-FFF2-40B4-BE49-F238E27FC236}">
                  <a16:creationId xmlns:a16="http://schemas.microsoft.com/office/drawing/2014/main" id="{B83940EB-39D4-4EB7-95CF-FA321945BFC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609012" y="5865239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0000"/>
                  </a:schemeClr>
                </a:gs>
                <a:gs pos="66000">
                  <a:schemeClr val="accent1">
                    <a:lumMod val="60000"/>
                    <a:lumOff val="40000"/>
                    <a:alpha val="0"/>
                  </a:schemeClr>
                </a:gs>
                <a:gs pos="31000">
                  <a:schemeClr val="accent1">
                    <a:lumMod val="60000"/>
                    <a:lumOff val="40000"/>
                    <a:alpha val="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7" name="Freeform 5">
              <a:extLst>
                <a:ext uri="{FF2B5EF4-FFF2-40B4-BE49-F238E27FC236}">
                  <a16:creationId xmlns:a16="http://schemas.microsoft.com/office/drawing/2014/main" id="{ED957194-014D-4962-9592-065621BF818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gray">
            <a:xfrm rot="21010068">
              <a:off x="8490951" y="17975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8" name="Freeform 5">
              <a:extLst>
                <a:ext uri="{FF2B5EF4-FFF2-40B4-BE49-F238E27FC236}">
                  <a16:creationId xmlns:a16="http://schemas.microsoft.com/office/drawing/2014/main" id="{7E974AE1-6DA6-4A09-B59B-3C893F3DE1E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gray">
            <a:xfrm>
              <a:off x="459506" y="1866405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9" name="Freeform 5">
              <a:extLst>
                <a:ext uri="{FF2B5EF4-FFF2-40B4-BE49-F238E27FC236}">
                  <a16:creationId xmlns:a16="http://schemas.microsoft.com/office/drawing/2014/main" id="{1793547A-6734-4CDC-B401-5144261BD80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21" name="Rectangle 20">
            <a:extLst>
              <a:ext uri="{FF2B5EF4-FFF2-40B4-BE49-F238E27FC236}">
                <a16:creationId xmlns:a16="http://schemas.microsoft.com/office/drawing/2014/main" id="{F6865D0D-A839-49EF-9307-2EFF7B88D40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43728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07B30E9-9073-E60E-A7A9-048C6F3D69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54954" y="947920"/>
            <a:ext cx="8761413" cy="728480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>
                <a:solidFill>
                  <a:srgbClr val="EBEBEB"/>
                </a:solidFill>
              </a:rPr>
              <a:t>References </a:t>
            </a:r>
          </a:p>
        </p:txBody>
      </p:sp>
      <p:graphicFrame>
        <p:nvGraphicFramePr>
          <p:cNvPr id="5" name="Text Placeholder 2">
            <a:extLst>
              <a:ext uri="{FF2B5EF4-FFF2-40B4-BE49-F238E27FC236}">
                <a16:creationId xmlns:a16="http://schemas.microsoft.com/office/drawing/2014/main" id="{66D51E59-52E5-A154-3FDC-2301CD43BD57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250391284"/>
              </p:ext>
            </p:extLst>
          </p:nvPr>
        </p:nvGraphicFramePr>
        <p:xfrm>
          <a:off x="291669" y="2349845"/>
          <a:ext cx="11553709" cy="434609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5912596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0000"/>
                <a:satMod val="92000"/>
                <a:lumMod val="120000"/>
              </a:schemeClr>
            </a:gs>
            <a:gs pos="100000">
              <a:schemeClr val="bg2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107DF-28D1-AECE-299A-375E6A01AF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22761" y="935647"/>
            <a:ext cx="4340631" cy="2420202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4100" dirty="0"/>
              <a:t>				</a:t>
            </a:r>
            <a:r>
              <a:rPr lang="en-US" sz="5400" b="1" dirty="0"/>
              <a:t>Questions</a:t>
            </a:r>
            <a:r>
              <a:rPr lang="en-US" sz="5400" dirty="0"/>
              <a:t> </a:t>
            </a:r>
          </a:p>
        </p:txBody>
      </p:sp>
      <p:pic>
        <p:nvPicPr>
          <p:cNvPr id="1030" name="Picture 6" descr="Thank You Images - Free Download on Freepik">
            <a:extLst>
              <a:ext uri="{FF2B5EF4-FFF2-40B4-BE49-F238E27FC236}">
                <a16:creationId xmlns:a16="http://schemas.microsoft.com/office/drawing/2014/main" id="{4E528340-6F23-E58F-AD00-71C55AF8F1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43" r="174" b="3"/>
          <a:stretch/>
        </p:blipFill>
        <p:spPr bwMode="auto">
          <a:xfrm>
            <a:off x="929675" y="1250067"/>
            <a:ext cx="4213521" cy="43265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507828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 Boardroom">
  <a:themeElements>
    <a:clrScheme name="Ion Boardroom">
      <a:dk1>
        <a:sysClr val="windowText" lastClr="000000"/>
      </a:dk1>
      <a:lt1>
        <a:sysClr val="window" lastClr="FFFFFF"/>
      </a:lt1>
      <a:dk2>
        <a:srgbClr val="EE5818"/>
      </a:dk2>
      <a:lt2>
        <a:srgbClr val="EBEBEB"/>
      </a:lt2>
      <a:accent1>
        <a:srgbClr val="F5A408"/>
      </a:accent1>
      <a:accent2>
        <a:srgbClr val="FA731A"/>
      </a:accent2>
      <a:accent3>
        <a:srgbClr val="AB9281"/>
      </a:accent3>
      <a:accent4>
        <a:srgbClr val="A18CD0"/>
      </a:accent4>
      <a:accent5>
        <a:srgbClr val="8EBBD2"/>
      </a:accent5>
      <a:accent6>
        <a:srgbClr val="ACC995"/>
      </a:accent6>
      <a:hlink>
        <a:srgbClr val="FAC96A"/>
      </a:hlink>
      <a:folHlink>
        <a:srgbClr val="FCDB9B"/>
      </a:folHlink>
    </a:clrScheme>
    <a:fontScheme name="Ion Boardroom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 Boardroom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104000"/>
                <a:satMod val="128000"/>
                <a:lumMod val="104000"/>
              </a:schemeClr>
            </a:gs>
            <a:gs pos="100000">
              <a:schemeClr val="phClr">
                <a:shade val="76000"/>
                <a:hueMod val="89000"/>
                <a:satMod val="164000"/>
                <a:lumMod val="68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42000"/>
                <a:hueMod val="42000"/>
                <a:satMod val="124000"/>
                <a:lumMod val="62000"/>
              </a:schemeClr>
              <a:schemeClr val="phClr">
                <a:tint val="96000"/>
                <a:satMod val="13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 Boardroom" id="{FC33163D-4339-46B1-8EED-24C834239D99}" vid="{BF1C4790-FE3C-4020-8CA7-00621DA7BBBC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 Boardroom</Template>
  <TotalTime>1766</TotalTime>
  <Words>732</Words>
  <Application>Microsoft Office PowerPoint</Application>
  <PresentationFormat>Widescreen</PresentationFormat>
  <Paragraphs>104</Paragraphs>
  <Slides>10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8" baseType="lpstr">
      <vt:lpstr>A</vt:lpstr>
      <vt:lpstr>Aptos</vt:lpstr>
      <vt:lpstr>Arial</vt:lpstr>
      <vt:lpstr>Calibri</vt:lpstr>
      <vt:lpstr>Century Gothic</vt:lpstr>
      <vt:lpstr>DM Sans</vt:lpstr>
      <vt:lpstr>Wingdings 3</vt:lpstr>
      <vt:lpstr>Ion Boardroom</vt:lpstr>
      <vt:lpstr> GREEN HAVEN FLORIST  Problem Solving and Decision Making  MODULE CODE  :  4004 STUDENT NAME :  NILOFAR SHAIKH STUDENT ID   : 2517953 LECTURER  : Mohammed rahman Assignment 1 :  Presentation</vt:lpstr>
      <vt:lpstr>OVERVIEW/AGENDA</vt:lpstr>
      <vt:lpstr>COMPANY BACKGROUND AND CONTEXT</vt:lpstr>
      <vt:lpstr>Understanding Problem : Nature &amp; Scope</vt:lpstr>
      <vt:lpstr>Defining the Issues using 5W2H</vt:lpstr>
      <vt:lpstr>PESTEL ANALYSIS : GREEN HEAVAN FLORIST </vt:lpstr>
      <vt:lpstr>Causes &amp; Effects : Fishbone Analysis </vt:lpstr>
      <vt:lpstr>KEY FINDING </vt:lpstr>
      <vt:lpstr>References </vt:lpstr>
      <vt:lpstr>    Questions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Anita Nan</dc:creator>
  <cp:lastModifiedBy>Nilofar Shaikh (2517953)</cp:lastModifiedBy>
  <cp:revision>786</cp:revision>
  <dcterms:created xsi:type="dcterms:W3CDTF">2024-10-08T15:58:04Z</dcterms:created>
  <dcterms:modified xsi:type="dcterms:W3CDTF">2026-03-16T00:30:13Z</dcterms:modified>
</cp:coreProperties>
</file>