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2" r:id="rId4"/>
  </p:sldMasterIdLst>
  <p:notesMasterIdLst>
    <p:notesMasterId r:id="rId12"/>
  </p:notesMasterIdLst>
  <p:sldIdLst>
    <p:sldId id="256" r:id="rId5"/>
    <p:sldId id="257" r:id="rId6"/>
    <p:sldId id="260" r:id="rId7"/>
    <p:sldId id="261" r:id="rId8"/>
    <p:sldId id="258" r:id="rId9"/>
    <p:sldId id="259" r:id="rId10"/>
    <p:sldId id="262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11ABA9-002C-4D85-B0B5-EEBFA8F118A2}" v="2665" dt="2025-11-09T15:56:49.2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713" autoAdjust="0"/>
  </p:normalViewPr>
  <p:slideViewPr>
    <p:cSldViewPr snapToGrid="0">
      <p:cViewPr varScale="1">
        <p:scale>
          <a:sx n="75" d="100"/>
          <a:sy n="75" d="100"/>
        </p:scale>
        <p:origin x="58" y="12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9F75DF-5392-4CAB-9EE7-2FBAB0F092C4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67E7EA-F59B-4730-A515-A059E32E39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2893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67E7EA-F59B-4730-A515-A059E32E39A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34369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67E7EA-F59B-4730-A515-A059E32E39A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95024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67E7EA-F59B-4730-A515-A059E32E39A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06862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F67E7EA-F59B-4730-A515-A059E32E39A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4336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DB3F7-C6D8-4192-AE80-C6E6C2D32437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E244-63FC-4F55-811C-E986D99DD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385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DB3F7-C6D8-4192-AE80-C6E6C2D32437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E244-63FC-4F55-811C-E986D99DD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02331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DB3F7-C6D8-4192-AE80-C6E6C2D32437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E244-63FC-4F55-811C-E986D99DD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422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DB3F7-C6D8-4192-AE80-C6E6C2D32437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E244-63FC-4F55-811C-E986D99DD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670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DB3F7-C6D8-4192-AE80-C6E6C2D32437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E244-63FC-4F55-811C-E986D99DD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3246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DB3F7-C6D8-4192-AE80-C6E6C2D32437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E244-63FC-4F55-811C-E986D99DD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393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DB3F7-C6D8-4192-AE80-C6E6C2D32437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E244-63FC-4F55-811C-E986D99DD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0878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DB3F7-C6D8-4192-AE80-C6E6C2D32437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E244-63FC-4F55-811C-E986D99DD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1047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DB3F7-C6D8-4192-AE80-C6E6C2D32437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E244-63FC-4F55-811C-E986D99DD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554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DB3F7-C6D8-4192-AE80-C6E6C2D32437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E244-63FC-4F55-811C-E986D99DD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2928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DB3F7-C6D8-4192-AE80-C6E6C2D32437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E244-63FC-4F55-811C-E986D99DD8EA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443940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DB3F7-C6D8-4192-AE80-C6E6C2D32437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E244-63FC-4F55-811C-E986D99DD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940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DB3F7-C6D8-4192-AE80-C6E6C2D32437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E244-63FC-4F55-811C-E986D99DD8EA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542963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DB3F7-C6D8-4192-AE80-C6E6C2D32437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E244-63FC-4F55-811C-E986D99DD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7829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DB3F7-C6D8-4192-AE80-C6E6C2D32437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E244-63FC-4F55-811C-E986D99DD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8082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DB3F7-C6D8-4192-AE80-C6E6C2D32437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3E244-63FC-4F55-811C-E986D99DD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5086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DB3F7-C6D8-4192-AE80-C6E6C2D32437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033E244-63FC-4F55-811C-E986D99DD8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952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4" r:id="rId12"/>
    <p:sldLayoutId id="2147483765" r:id="rId13"/>
    <p:sldLayoutId id="2147483766" r:id="rId14"/>
    <p:sldLayoutId id="2147483767" r:id="rId15"/>
    <p:sldLayoutId id="214748376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C4BF63-69DC-8C8E-1938-ACE22E88D0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2524" y="419415"/>
            <a:ext cx="4805996" cy="1297115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</a:t>
            </a:r>
            <a:r>
              <a:rPr lang="en-US" sz="13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J’avyon</a:t>
            </a: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Johnson</a:t>
            </a:r>
            <a:b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2419047</a:t>
            </a:r>
            <a:b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Chung Lai Johnny Wan</a:t>
            </a:r>
            <a:b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3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0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1000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000" u="sng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DD7669-FC78-0F7D-E8A1-5E0CB9233A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06611" y="2070880"/>
            <a:ext cx="4805691" cy="838831"/>
          </a:xfrm>
        </p:spPr>
        <p:txBody>
          <a:bodyPr anchor="b">
            <a:normAutofit/>
          </a:bodyPr>
          <a:lstStyle/>
          <a:p>
            <a:pPr algn="l"/>
            <a:r>
              <a:rPr lang="en-GB" sz="2000" u="sng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Plan Presentation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06A1883-547E-F3DD-F9C2-90FA5A6BDA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72665" y="0"/>
            <a:ext cx="4141760" cy="207088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6BC96CB-B69F-271F-42EE-35BE9044016C}"/>
              </a:ext>
            </a:extLst>
          </p:cNvPr>
          <p:cNvSpPr txBox="1"/>
          <p:nvPr/>
        </p:nvSpPr>
        <p:spPr>
          <a:xfrm>
            <a:off x="3423572" y="652473"/>
            <a:ext cx="51717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Certificate in Higher Education Business Skills for the Workplace</a:t>
            </a:r>
            <a:br>
              <a:rPr lang="en-US" sz="12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200" b="1" u="sng" dirty="0">
                <a:latin typeface="Arial" panose="020B0604020202020204" pitchFamily="34" charset="0"/>
                <a:cs typeface="Arial" panose="020B0604020202020204" pitchFamily="34" charset="0"/>
              </a:rPr>
              <a:t>LCLM4006 Enterprise and Entrepreneurship</a:t>
            </a:r>
            <a:br>
              <a:rPr lang="en-US" sz="12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200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2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59879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Rectangle 95">
            <a:extLst>
              <a:ext uri="{FF2B5EF4-FFF2-40B4-BE49-F238E27FC236}">
                <a16:creationId xmlns:a16="http://schemas.microsoft.com/office/drawing/2014/main" id="{D94A7024-D948-494D-8920-BBA2DA07D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20231E-19E6-4686-C7F5-395F5E582A5B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40000"/>
          </a:blip>
          <a:srcRect t="8625" b="710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99D0AD1-13DD-D89B-878F-74E63376A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596668" cy="589280"/>
          </a:xfrm>
        </p:spPr>
        <p:txBody>
          <a:bodyPr>
            <a:normAutofit fontScale="90000"/>
          </a:bodyPr>
          <a:lstStyle/>
          <a:p>
            <a:r>
              <a:rPr lang="en-US" dirty="0"/>
              <a:t>	</a:t>
            </a:r>
            <a:r>
              <a:rPr lang="en-US" u="sng" dirty="0">
                <a:latin typeface="Arial" panose="020B0604020202020204" pitchFamily="34" charset="0"/>
                <a:cs typeface="Arial" panose="020B0604020202020204" pitchFamily="34" charset="0"/>
              </a:rPr>
              <a:t>Eco Mix Cosmetics Business Idea</a:t>
            </a:r>
            <a:br>
              <a:rPr lang="en-US" dirty="0"/>
            </a:br>
            <a:endParaRPr lang="en-GB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DD43B2-874E-195F-E35A-C362D31AEC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89280"/>
            <a:ext cx="12191980" cy="6268709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Name: Eco Mix Cosmetics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Location: Birmingham, Uk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beauty brand where customers can create, customize or buy handmade natural hair and skin products - made fresh, high quality, and personal. Customers can mix ingredients such as essential oils, natural butter, and plant-based extracts to produce personalized items like shampoo, conditioner, face masks, body scrubs etc.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Customers can design and create their own natural hair and skin care products tailored to their needs (e.g. dry scalp/skin, oily skin, sensitive skin). Guide them to choose safe, natural ingredients that may match their goals and skin/hair type.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Setup: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Initially home-based, focusing on the online sales and social media marketing.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Future goal: establish a pop-up or permanent retail space within the Selfridges Birmingham, giving customers an interactive, high-end experience.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business will offer customers the opportunity to create and learn about natural beauty and hair care through: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Workshops (Face to face or virtual)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Consultations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There will be additional service such as: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Subscription Boxes &amp; </a:t>
            </a:r>
            <a:r>
              <a:rPr lang="en-US" sz="2000" dirty="0" err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Diy</a:t>
            </a: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kits (for at home creation)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 refill stations (promoting plastic reduction and sustainable packaging.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Brand Focus: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Combines creativity, sustainability, and self-expression.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Appeals to eco-conscious consumers who value refillable and natural beauty products.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 insights: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Uk has around 3,093 cosmetics and toiletries retailers (IBISWorld, 2025).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Competitors like Lush focus on pre-made products – Eco Mix offers a more personal, creative experience.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Unique Selling Point (USP): 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Promotes sustainability and self-expression.</a:t>
            </a:r>
          </a:p>
          <a:p>
            <a:pPr>
              <a:lnSpc>
                <a:spcPct val="90000"/>
              </a:lnSpc>
            </a:pPr>
            <a:r>
              <a:rPr lang="en-US" sz="20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Offers a hands-on, memorable experience that connects customers directly with the products they made.</a:t>
            </a:r>
            <a:endParaRPr lang="en-US" sz="1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75597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51">
            <a:extLst>
              <a:ext uri="{FF2B5EF4-FFF2-40B4-BE49-F238E27FC236}">
                <a16:creationId xmlns:a16="http://schemas.microsoft.com/office/drawing/2014/main" id="{D94A7024-D948-494D-8920-BBA2DA07D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1C25715-AC37-7125-AF35-798A72506BE4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40000"/>
          </a:blip>
          <a:srcRect t="2495" b="13236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9F885B1-7E3A-6EE0-B307-7D5F1FB56C05}"/>
              </a:ext>
            </a:extLst>
          </p:cNvPr>
          <p:cNvSpPr txBox="1"/>
          <p:nvPr/>
        </p:nvSpPr>
        <p:spPr>
          <a:xfrm>
            <a:off x="0" y="0"/>
            <a:ext cx="8596668" cy="6807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600" b="1" u="sng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Legal Format of the Setup Company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699C510B-AC7E-5F6C-1458-B94D516153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0" y="894080"/>
            <a:ext cx="12192000" cy="596390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600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structure: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 Mix Cosmetics will begin as a sole trader business, giving full control over management, decisions, and profits.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format is simple, low-cost, and flexible, making it ideal for a creative start-up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(Startup.co.uk, 2024) notes that being a sole trader allows entrepreneurs to start trading quickly with minimal paperwork.</a:t>
            </a:r>
          </a:p>
          <a:p>
            <a:pPr marL="0" indent="0">
              <a:lnSpc>
                <a:spcPct val="90000"/>
              </a:lnSpc>
            </a:pPr>
            <a:r>
              <a:rPr lang="en-US" sz="1600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this structure suits the business: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Allow close customers relationships and creative freedom.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Fits with the brands handmade and eco-friendly approach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Easy to manage operations while testing and improving products.</a:t>
            </a:r>
          </a:p>
          <a:p>
            <a:pPr marL="0" indent="0">
              <a:lnSpc>
                <a:spcPct val="90000"/>
              </a:lnSpc>
            </a:pPr>
            <a:r>
              <a:rPr lang="en-US" sz="1600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Limitation and future plans: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drawback: unlimited liability (personal responsibility for debts).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the business grows, Eco mix cosmetics will transition into private limited company (Ltd) to protect personal assets and build professional credibility.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(Gov.uk, 2024) states that limited companies offer better access to finance and partnerships.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Becoming a Ltd will help expand into retail partnerships (e.g. Selfridges Birmingham) and strengthen brand trust.</a:t>
            </a:r>
          </a:p>
          <a:p>
            <a:pPr>
              <a:lnSpc>
                <a:spcPct val="90000"/>
              </a:lnSpc>
            </a:pPr>
            <a:r>
              <a:rPr lang="en-US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approach combines short-term flexibility with long-term financial stability and sustainable growth.</a:t>
            </a:r>
          </a:p>
          <a:p>
            <a:pPr>
              <a:lnSpc>
                <a:spcPct val="90000"/>
              </a:lnSpc>
            </a:pPr>
            <a:endParaRPr lang="en-US" sz="1600" dirty="0">
              <a:solidFill>
                <a:srgbClr val="FFFFFF"/>
              </a:solidFill>
            </a:endParaRPr>
          </a:p>
          <a:p>
            <a:pPr marL="0" indent="0">
              <a:lnSpc>
                <a:spcPct val="90000"/>
              </a:lnSpc>
            </a:pPr>
            <a:endParaRPr lang="en-US" sz="1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21784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F5F06B-384B-7041-D325-2C8A763972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04192"/>
            <a:ext cx="12192000" cy="615380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>
                <a:latin typeface="Arial Black" panose="020B0A04020102020204" pitchFamily="34" charset="0"/>
              </a:rPr>
              <a:t>Early Stage: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Business will have a simple and flexible structure managed by the owner ( me)</a:t>
            </a:r>
          </a:p>
          <a:p>
            <a:pPr marL="0" indent="0">
              <a:buNone/>
            </a:pPr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The owner will oversee: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Products creation and testing 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Marketing and customer service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Financial management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This ensures creative control and consistency in product quality.</a:t>
            </a:r>
          </a:p>
          <a:p>
            <a:pPr marL="0" indent="0">
              <a:buNone/>
            </a:pPr>
            <a:r>
              <a:rPr lang="en-US" sz="1900" u="sng" dirty="0">
                <a:latin typeface="Arial Black" panose="020B0A04020102020204" pitchFamily="34" charset="0"/>
              </a:rPr>
              <a:t>Future structure (as the business grows):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A more formal structure will be introduced to support expansion ad professionalism 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(Simply Business, 2024) highlights that defined roles improve organization and growth.</a:t>
            </a:r>
          </a:p>
          <a:p>
            <a:pPr marL="0" indent="0">
              <a:buNone/>
            </a:pPr>
            <a:r>
              <a:rPr lang="en-US" sz="1900" u="sng" dirty="0">
                <a:latin typeface="Arial Black" panose="020B0A04020102020204" pitchFamily="34" charset="0"/>
              </a:rPr>
              <a:t>Key future roles: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Finance Manager – manages budgets, controls costs, and ensures profitability.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Marketing Manager – promotes the brand, manages social media, and builds customer engagement.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Operations Manager – oversees production, inventory, and supplier relationships.</a:t>
            </a:r>
          </a:p>
          <a:p>
            <a:pPr marL="0" indent="0">
              <a:buNone/>
            </a:pPr>
            <a:r>
              <a:rPr lang="en-US" sz="1900" u="sng" dirty="0">
                <a:latin typeface="Arial Black" panose="020B0A04020102020204" pitchFamily="34" charset="0"/>
              </a:rPr>
              <a:t>Purpose of structure: 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Keeps the business organized, professional, and scalable.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Supports the transition from home-based startup to a retail presence in Selfridges.</a:t>
            </a:r>
          </a:p>
          <a:p>
            <a:r>
              <a:rPr lang="en-US" sz="1700" dirty="0">
                <a:latin typeface="Arial" panose="020B0604020202020204" pitchFamily="34" charset="0"/>
                <a:cs typeface="Arial" panose="020B0604020202020204" pitchFamily="34" charset="0"/>
              </a:rPr>
              <a:t>Reflects strategic planning and commitment to long-term business growth.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68C2EFA-3E4B-0C36-7D40-2FCDD6385292}"/>
              </a:ext>
            </a:extLst>
          </p:cNvPr>
          <p:cNvSpPr txBox="1"/>
          <p:nvPr/>
        </p:nvSpPr>
        <p:spPr>
          <a:xfrm>
            <a:off x="0" y="93123"/>
            <a:ext cx="71260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>
                <a:latin typeface="Arial Black" panose="020B0A04020102020204" pitchFamily="34" charset="0"/>
              </a:rPr>
              <a:t>Management Structure</a:t>
            </a:r>
            <a:endParaRPr lang="en-GB" u="sng" dirty="0">
              <a:latin typeface="Arial Black" panose="020B0A040201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37DEECB-ED2A-81B0-DBC5-C4A7524E26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48725" y="0"/>
            <a:ext cx="3343275" cy="2228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24687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Rectangle 58">
            <a:extLst>
              <a:ext uri="{FF2B5EF4-FFF2-40B4-BE49-F238E27FC236}">
                <a16:creationId xmlns:a16="http://schemas.microsoft.com/office/drawing/2014/main" id="{D94A7024-D948-494D-8920-BBA2DA07D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3999DBB3-E66C-6D87-1E5C-69B1688FD6D9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40000"/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6093D05-C123-F223-DE40-4DDDA78A4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8895"/>
            <a:ext cx="8596668" cy="763745"/>
          </a:xfrm>
        </p:spPr>
        <p:txBody>
          <a:bodyPr>
            <a:normAutofit/>
          </a:bodyPr>
          <a:lstStyle/>
          <a:p>
            <a:r>
              <a:rPr lang="en-US" b="1" u="sng" dirty="0">
                <a:latin typeface="Arial" panose="020B0604020202020204" pitchFamily="34" charset="0"/>
                <a:cs typeface="Arial" panose="020B0604020202020204" pitchFamily="34" charset="0"/>
              </a:rPr>
              <a:t>PESTLE Analysis</a:t>
            </a:r>
            <a:endParaRPr lang="en-GB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C9306E-33C8-962E-1DC1-A8F3027D11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02640"/>
            <a:ext cx="12191980" cy="6055349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900" b="1" u="sng" dirty="0">
                <a:solidFill>
                  <a:srgbClr val="FFFFFF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Political</a:t>
            </a:r>
          </a:p>
          <a:p>
            <a:pPr>
              <a:lnSpc>
                <a:spcPct val="90000"/>
              </a:lnSpc>
            </a:pPr>
            <a:r>
              <a:rPr lang="en-US" sz="19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Uk enforces strict cosmetics safety and labeling regulations.</a:t>
            </a:r>
          </a:p>
          <a:p>
            <a:pPr>
              <a:lnSpc>
                <a:spcPct val="90000"/>
              </a:lnSpc>
            </a:pPr>
            <a:r>
              <a:rPr lang="en-US" sz="19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protect consumers but can be challenging for small businesses to follow.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Government schemes like startup loans support small businesses; local sourcing reduces post-Brexit import costs.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900" b="1" u="sng" dirty="0">
                <a:solidFill>
                  <a:srgbClr val="FFFFFF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Economic</a:t>
            </a:r>
          </a:p>
          <a:p>
            <a:pPr>
              <a:lnSpc>
                <a:spcPct val="90000"/>
              </a:lnSpc>
            </a:pPr>
            <a:r>
              <a:rPr lang="en-GB" sz="19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 beauty sector valued at £30 billion (Professional Beauty, 2025).</a:t>
            </a:r>
          </a:p>
          <a:p>
            <a:pPr>
              <a:lnSpc>
                <a:spcPct val="90000"/>
              </a:lnSpc>
            </a:pPr>
            <a:r>
              <a:rPr lang="en-GB" sz="19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However, inflation and higher living costs may reduce spending on premium products.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9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Offer both affordable and luxury options and focus on value for money through quality and sustainability.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900" b="1" u="sng" dirty="0">
                <a:solidFill>
                  <a:srgbClr val="FFFFFF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Social</a:t>
            </a:r>
          </a:p>
          <a:p>
            <a:pPr>
              <a:lnSpc>
                <a:spcPct val="90000"/>
              </a:lnSpc>
            </a:pPr>
            <a:r>
              <a:rPr lang="en-GB" sz="19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Growing demand for natural, cruelty-free, and sustainable beauty.</a:t>
            </a:r>
          </a:p>
          <a:p>
            <a:pPr>
              <a:lnSpc>
                <a:spcPct val="90000"/>
              </a:lnSpc>
            </a:pPr>
            <a:r>
              <a:rPr lang="en-GB" sz="19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media trends heavily influence customers choices.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social media to connect with customers, share beauty tips, and promote the brand’s eco-friendly, handmade products.</a:t>
            </a:r>
            <a:endParaRPr lang="en-GB" sz="19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900" b="1" u="sng" dirty="0">
                <a:solidFill>
                  <a:srgbClr val="FFFFFF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Technological </a:t>
            </a:r>
          </a:p>
          <a:p>
            <a:pPr>
              <a:lnSpc>
                <a:spcPct val="90000"/>
              </a:lnSpc>
            </a:pPr>
            <a:r>
              <a:rPr lang="en-GB" sz="19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tools and e-commerce are vital for discovery and sales.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9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Using online platforms and digital tools to manage sales, inventory, and customers engagement.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900" b="1" u="sng" dirty="0">
                <a:solidFill>
                  <a:srgbClr val="FFFFFF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Legal</a:t>
            </a:r>
          </a:p>
          <a:p>
            <a:pPr>
              <a:lnSpc>
                <a:spcPct val="90000"/>
              </a:lnSpc>
            </a:pPr>
            <a:r>
              <a:rPr lang="en-GB" sz="19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Must comply with Uk laws on labelling, advertising, and data protection (Uk Government, 2024).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9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Following all regulations, protect customers data, and provide transparent products information.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900" b="1" u="sng" dirty="0">
                <a:solidFill>
                  <a:srgbClr val="FFFFFF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Environmental</a:t>
            </a:r>
          </a:p>
          <a:p>
            <a:pPr>
              <a:lnSpc>
                <a:spcPct val="90000"/>
              </a:lnSpc>
            </a:pPr>
            <a:r>
              <a:rPr lang="en-GB" sz="19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Consumers expect eco-friendly packaging and sustainable ingredient sourcing.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9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biodegradable or recyclable packaging, reduce waste, and source responsibly.</a:t>
            </a:r>
          </a:p>
          <a:p>
            <a:pPr>
              <a:lnSpc>
                <a:spcPct val="90000"/>
              </a:lnSpc>
            </a:pPr>
            <a:endParaRPr lang="en-GB" sz="5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95293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Rectangle 63">
            <a:extLst>
              <a:ext uri="{FF2B5EF4-FFF2-40B4-BE49-F238E27FC236}">
                <a16:creationId xmlns:a16="http://schemas.microsoft.com/office/drawing/2014/main" id="{D94A7024-D948-494D-8920-BBA2DA07D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25" descr="Lotions with flowers">
            <a:extLst>
              <a:ext uri="{FF2B5EF4-FFF2-40B4-BE49-F238E27FC236}">
                <a16:creationId xmlns:a16="http://schemas.microsoft.com/office/drawing/2014/main" id="{D0072121-44E6-3278-BE4B-9F0B5C26EB96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40000"/>
          </a:blip>
          <a:srcRect t="5455" b="995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D675DED-21EF-2901-3F1F-5F40046F3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0" y="0"/>
            <a:ext cx="8596668" cy="812800"/>
          </a:xfrm>
        </p:spPr>
        <p:txBody>
          <a:bodyPr>
            <a:normAutofit/>
          </a:bodyPr>
          <a:lstStyle/>
          <a:p>
            <a:r>
              <a:rPr lang="en-US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Marketing Plan</a:t>
            </a:r>
            <a:endParaRPr lang="en-GB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C319B036-3A4C-0350-ED50-BB211F3CE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0" y="1016000"/>
            <a:ext cx="12192000" cy="584199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 Mix Cosmetics will use both digital and in-person marketing to attract and engage customers.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eco-friendly, handmade, and personalized beauty- appealing to customers who value sustainability and natural products.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 brand awareness through storytelling and transparency, showing how products are made.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Marketing Strategies </a:t>
            </a:r>
            <a:endParaRPr lang="en-GB" sz="1400" b="1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GB" sz="1400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media presence: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Active accounts on Instagram and TikTok to share: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Beauty tutorials and self-care tips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Behind-the-scenes product creation videos 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 reviews and sustainability efforts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(Business.com, 2024) notes that digital marketing helps small businesses build strong brand presence and directly reach target audiences.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Websites and blogs: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Create an online shop with a blog that provides skincare advice, ingredients benefits, and brand updates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Encourages engagement, repeats visits, and builds trust with customers.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Email and influencer marketing: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Send personalised newsletters and collaborate with eco-conscious influencers to promote new products and offers.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Builds loyalty and a strong online community.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In-person and Experiential Marketing 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Launch pop-up stalls or workshops in Birmingham and Selfridges to: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Offer product demos and mini consultations.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Let customers design and mix their own beauty products.</a:t>
            </a:r>
          </a:p>
          <a:p>
            <a:pPr>
              <a:lnSpc>
                <a:spcPct val="90000"/>
              </a:lnSpc>
            </a:pP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Strengthen brands experience through creativity and interactivity.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These events build emotional connection gives Eco Mix Cosmetics a unique advantage over mass-produced beauty brand.</a:t>
            </a:r>
            <a:endParaRPr lang="en-GB" sz="7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76906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D94A7024-D948-494D-8920-BBA2DA07D1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20" descr="Lotions with flowers">
            <a:extLst>
              <a:ext uri="{FF2B5EF4-FFF2-40B4-BE49-F238E27FC236}">
                <a16:creationId xmlns:a16="http://schemas.microsoft.com/office/drawing/2014/main" id="{8DA617D7-DDB8-2B16-72C2-7DE6B010F112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40000"/>
          </a:blip>
          <a:srcRect t="3883" b="1153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139B2E4-D34B-7873-CF74-721634DC2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596668" cy="721360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Funding Plan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AC73A099-1460-3915-D1CF-7E158BED08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21360"/>
            <a:ext cx="12191980" cy="613663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 Mix Cosmetics will start with £10,000 in initial funding, which will be used strategically to support start-up operations and business growth, The funding breakdown is as follows: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Product development - £3,000: for sourcing high-quality natural ingredients and packaging to ensure the products meet eco-friendly standards.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and promotion - £2,500: to develop brand awareness through social media campaigns, influencer partnerships, and online advertising.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Equipment and supplies - £2,000: covering mixing tools, storage containers and lab essentials for safe product creation. 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Website and e-commerce - £1,500: for creating a professional online shop and blog to attract customers and promote DIY beauty education.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operations - £1,000: including legal setup, insurance, and other administrative costs.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500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Future Growth Plans: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Reinvest profits into new products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Apply for grands(Prince’s Trust Enterprise Programme, Gov.uk, 2024)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Seek ethical investors to scale sustainability.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500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 Justification: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West Midlands has 4,485 hair and beauty businesses (Policy Bee, 2024)</a:t>
            </a:r>
          </a:p>
          <a:p>
            <a:pPr>
              <a:lnSpc>
                <a:spcPct val="90000"/>
              </a:lnSpc>
            </a:pPr>
            <a:r>
              <a:rPr lang="en-US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Confirms strong demands and competitive opportunity in eco-friendly beauty sector.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balanced funding approach will allow Eco Mix Cosmetics to operate efficiently while maintaining flexibility for future growth. By carefully allocating resources, the business can build a strong foundation for success and sustainability in the competitive beauty industry.</a:t>
            </a:r>
            <a:endParaRPr lang="en-GB" sz="15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55236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ccfc14db-0f45-423b-b2f5-752f8f8a0ada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810DDF4EC27A54C9626255B384F637A" ma:contentTypeVersion="6" ma:contentTypeDescription="Create a new document." ma:contentTypeScope="" ma:versionID="589ca0054b51e351c34d8d69e5ddaf05">
  <xsd:schema xmlns:xsd="http://www.w3.org/2001/XMLSchema" xmlns:xs="http://www.w3.org/2001/XMLSchema" xmlns:p="http://schemas.microsoft.com/office/2006/metadata/properties" xmlns:ns3="ccfc14db-0f45-423b-b2f5-752f8f8a0ada" targetNamespace="http://schemas.microsoft.com/office/2006/metadata/properties" ma:root="true" ma:fieldsID="b7724d0be0dda3bdad3f4eba700ea769" ns3:_="">
    <xsd:import namespace="ccfc14db-0f45-423b-b2f5-752f8f8a0a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cfc14db-0f45-423b-b2f5-752f8f8a0a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68D6EF3-12EA-4040-974E-F5DD37B9D57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76ED5A-A777-4FC1-BE01-1E5C9F7148D2}">
  <ds:schemaRefs>
    <ds:schemaRef ds:uri="http://purl.org/dc/elements/1.1/"/>
    <ds:schemaRef ds:uri="http://www.w3.org/XML/1998/namespace"/>
    <ds:schemaRef ds:uri="http://schemas.microsoft.com/office/2006/metadata/properties"/>
    <ds:schemaRef ds:uri="http://schemas.microsoft.com/office/infopath/2007/PartnerControls"/>
    <ds:schemaRef ds:uri="http://purl.org/dc/terms/"/>
    <ds:schemaRef ds:uri="http://purl.org/dc/dcmitype/"/>
    <ds:schemaRef ds:uri="http://schemas.microsoft.com/office/2006/documentManagement/types"/>
    <ds:schemaRef ds:uri="http://schemas.openxmlformats.org/package/2006/metadata/core-properties"/>
    <ds:schemaRef ds:uri="ccfc14db-0f45-423b-b2f5-752f8f8a0ada"/>
  </ds:schemaRefs>
</ds:datastoreItem>
</file>

<file path=customXml/itemProps3.xml><?xml version="1.0" encoding="utf-8"?>
<ds:datastoreItem xmlns:ds="http://schemas.openxmlformats.org/officeDocument/2006/customXml" ds:itemID="{F34DD37B-4EEB-4777-B38B-FAEB5A4524F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cfc14db-0f45-423b-b2f5-752f8f8a0ad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13296</TotalTime>
  <Words>1401</Words>
  <Application>Microsoft Office PowerPoint</Application>
  <PresentationFormat>Widescreen</PresentationFormat>
  <Paragraphs>124</Paragraphs>
  <Slides>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Aptos</vt:lpstr>
      <vt:lpstr>Arial</vt:lpstr>
      <vt:lpstr>Arial Black</vt:lpstr>
      <vt:lpstr>Trebuchet MS</vt:lpstr>
      <vt:lpstr>Wingdings 3</vt:lpstr>
      <vt:lpstr>Facet</vt:lpstr>
      <vt:lpstr>Name: J’avyon Johnson Student ID: 2419047 Lecturer: Chung Lai Johnny Wan        </vt:lpstr>
      <vt:lpstr> Eco Mix Cosmetics Business Idea </vt:lpstr>
      <vt:lpstr>PowerPoint Presentation</vt:lpstr>
      <vt:lpstr>PowerPoint Presentation</vt:lpstr>
      <vt:lpstr>PESTLE Analysis</vt:lpstr>
      <vt:lpstr>Marketing Plan</vt:lpstr>
      <vt:lpstr>Funding Plan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Javyon Johnson</dc:creator>
  <cp:lastModifiedBy>J'Avyon Johnson (2419047)</cp:lastModifiedBy>
  <cp:revision>3</cp:revision>
  <dcterms:created xsi:type="dcterms:W3CDTF">2025-10-29T19:08:30Z</dcterms:created>
  <dcterms:modified xsi:type="dcterms:W3CDTF">2025-11-10T00:22:21Z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0x0101007810DDF4EC27A54C9626255B384F637A</vt:lpwstr>
  </property>
</Properties>
</file>