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60" r:id="rId2"/>
    <p:sldId id="268" r:id="rId3"/>
    <p:sldId id="263" r:id="rId4"/>
    <p:sldId id="285" r:id="rId5"/>
    <p:sldId id="283" r:id="rId6"/>
    <p:sldId id="284" r:id="rId7"/>
    <p:sldId id="282" r:id="rId8"/>
    <p:sldId id="286" r:id="rId9"/>
    <p:sldId id="262" r:id="rId10"/>
    <p:sldId id="281" r:id="rId11"/>
    <p:sldId id="288" r:id="rId12"/>
    <p:sldId id="289" r:id="rId13"/>
    <p:sldId id="290" r:id="rId14"/>
    <p:sldId id="291" r:id="rId15"/>
    <p:sldId id="293" r:id="rId16"/>
    <p:sldId id="294" r:id="rId17"/>
    <p:sldId id="295" r:id="rId18"/>
    <p:sldId id="296" r:id="rId19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364">
          <p15:clr>
            <a:srgbClr val="A4A3A4"/>
          </p15:clr>
        </p15:guide>
        <p15:guide id="3" orient="horz" pos="966">
          <p15:clr>
            <a:srgbClr val="A4A3A4"/>
          </p15:clr>
        </p15:guide>
        <p15:guide id="4" orient="horz" pos="3009">
          <p15:clr>
            <a:srgbClr val="A4A3A4"/>
          </p15:clr>
        </p15:guide>
        <p15:guide id="5" orient="horz" pos="772">
          <p15:clr>
            <a:srgbClr val="A4A3A4"/>
          </p15:clr>
        </p15:guide>
        <p15:guide id="6" pos="2880">
          <p15:clr>
            <a:srgbClr val="A4A3A4"/>
          </p15:clr>
        </p15:guide>
        <p15:guide id="7" pos="385">
          <p15:clr>
            <a:srgbClr val="A4A3A4"/>
          </p15:clr>
        </p15:guide>
        <p15:guide id="8" pos="5375">
          <p15:clr>
            <a:srgbClr val="A4A3A4"/>
          </p15:clr>
        </p15:guide>
        <p15:guide id="9" pos="2766">
          <p15:clr>
            <a:srgbClr val="A4A3A4"/>
          </p15:clr>
        </p15:guide>
        <p15:guide id="10" pos="299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napToObjects="1" showGuides="1">
      <p:cViewPr varScale="1">
        <p:scale>
          <a:sx n="98" d="100"/>
          <a:sy n="98" d="100"/>
        </p:scale>
        <p:origin x="600" y="84"/>
      </p:cViewPr>
      <p:guideLst>
        <p:guide orient="horz" pos="1620"/>
        <p:guide orient="horz" pos="364"/>
        <p:guide orient="horz" pos="966"/>
        <p:guide orient="horz" pos="3009"/>
        <p:guide orient="horz" pos="772"/>
        <p:guide pos="2880"/>
        <p:guide pos="385"/>
        <p:guide pos="5375"/>
        <p:guide pos="2766"/>
        <p:guide pos="299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07689B-0EC3-4D01-A1DB-1ED03C91E338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56943-C645-4CDA-BD51-926267922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508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- Gre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4104000"/>
            <a:ext cx="7920000" cy="396000"/>
          </a:xfrm>
        </p:spPr>
        <p:txBody>
          <a:bodyPr anchor="t" anchorCtr="0"/>
          <a:lstStyle>
            <a:lvl1pPr algn="ctr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11188" y="4570413"/>
            <a:ext cx="7920812" cy="216000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1pPr>
            <a:lvl2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2pPr>
            <a:lvl3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3pPr>
            <a:lvl4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4pPr>
            <a:lvl5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5pPr>
            <a:lvl6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6pPr>
            <a:lvl7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7pPr>
            <a:lvl8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8pPr>
            <a:lvl9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00" y="288000"/>
            <a:ext cx="3600000" cy="3600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800" y="331200"/>
            <a:ext cx="67938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968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4104000"/>
            <a:ext cx="7920000" cy="396000"/>
          </a:xfrm>
        </p:spPr>
        <p:txBody>
          <a:bodyPr anchor="t" anchorCtr="0"/>
          <a:lstStyle>
            <a:lvl1pPr algn="ctr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11188" y="4570413"/>
            <a:ext cx="7920812" cy="216000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1pPr>
            <a:lvl2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2pPr>
            <a:lvl3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3pPr>
            <a:lvl4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4pPr>
            <a:lvl5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5pPr>
            <a:lvl6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6pPr>
            <a:lvl7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7pPr>
            <a:lvl8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8pPr>
            <a:lvl9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</a:p>
        </p:txBody>
      </p:sp>
      <p:pic>
        <p:nvPicPr>
          <p:cNvPr id="31" name="Picture 3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00" y="288000"/>
            <a:ext cx="3600000" cy="360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800" y="331200"/>
            <a:ext cx="67938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422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450" y="1529999"/>
            <a:ext cx="3960549" cy="3240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612000" y="1275110"/>
            <a:ext cx="396055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450" y="576000"/>
            <a:ext cx="3960000" cy="648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8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612000" y="1275110"/>
            <a:ext cx="7920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18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de-by-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450" y="1530000"/>
            <a:ext cx="3780000" cy="3240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612000" y="1275110"/>
            <a:ext cx="7920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450" y="576000"/>
            <a:ext cx="7920000" cy="648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  <p:sp>
        <p:nvSpPr>
          <p:cNvPr id="17" name="Content Placeholder 2"/>
          <p:cNvSpPr>
            <a:spLocks noGrp="1"/>
          </p:cNvSpPr>
          <p:nvPr>
            <p:ph idx="13"/>
          </p:nvPr>
        </p:nvSpPr>
        <p:spPr>
          <a:xfrm>
            <a:off x="4751450" y="1530000"/>
            <a:ext cx="3780000" cy="3240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0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+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450" y="576000"/>
            <a:ext cx="7920000" cy="648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  <p:cxnSp>
        <p:nvCxnSpPr>
          <p:cNvPr id="11" name="Straight Connector 10"/>
          <p:cNvCxnSpPr/>
          <p:nvPr userDrawn="1"/>
        </p:nvCxnSpPr>
        <p:spPr>
          <a:xfrm>
            <a:off x="612000" y="1275110"/>
            <a:ext cx="7920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4161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- No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277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hea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 userDrawn="1"/>
        </p:nvCxnSpPr>
        <p:spPr>
          <a:xfrm>
            <a:off x="612000" y="1944000"/>
            <a:ext cx="396055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450" y="2070000"/>
            <a:ext cx="3960000" cy="828000"/>
          </a:xfrm>
        </p:spPr>
        <p:txBody>
          <a:bodyPr anchor="t" anchorCtr="0"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697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- Gre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2070000"/>
            <a:ext cx="3960000" cy="828000"/>
          </a:xfrm>
        </p:spPr>
        <p:txBody>
          <a:bodyPr anchor="t" anchorCtr="0"/>
          <a:lstStyle>
            <a:lvl1pPr algn="l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126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2070000"/>
            <a:ext cx="3960000" cy="828000"/>
          </a:xfrm>
        </p:spPr>
        <p:txBody>
          <a:bodyPr anchor="t" anchorCtr="0"/>
          <a:lstStyle>
            <a:lvl1pPr algn="l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031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3" y="0"/>
            <a:ext cx="9123615" cy="5144400"/>
          </a:xfrm>
          <a:prstGeom prst="rect">
            <a:avLst/>
          </a:prstGeom>
        </p:spPr>
      </p:pic>
      <p:sp>
        <p:nvSpPr>
          <p:cNvPr id="5" name="TextBox 4"/>
          <p:cNvSpPr txBox="1"/>
          <p:nvPr userDrawn="1"/>
        </p:nvSpPr>
        <p:spPr>
          <a:xfrm>
            <a:off x="3206840" y="2299625"/>
            <a:ext cx="2730321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3000" dirty="0" smtClean="0"/>
              <a:t>Any</a:t>
            </a:r>
            <a:r>
              <a:rPr lang="en-GB" sz="3000" baseline="0" dirty="0" smtClean="0"/>
              <a:t> questions?</a:t>
            </a:r>
            <a:endParaRPr lang="en-GB" sz="3000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800" y="331200"/>
            <a:ext cx="67938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8340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1450" y="5022000"/>
            <a:ext cx="7380000" cy="90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6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11450" y="162722"/>
            <a:ext cx="7920000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71450" y="5022000"/>
            <a:ext cx="360000" cy="90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600">
                <a:solidFill>
                  <a:schemeClr val="bg1"/>
                </a:solidFill>
              </a:defRPr>
            </a:lvl1pPr>
          </a:lstStyle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39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49" r:id="rId2"/>
    <p:sldLayoutId id="2147483658" r:id="rId3"/>
    <p:sldLayoutId id="2147483657" r:id="rId4"/>
    <p:sldLayoutId id="2147483662" r:id="rId5"/>
    <p:sldLayoutId id="2147483654" r:id="rId6"/>
    <p:sldLayoutId id="2147483663" r:id="rId7"/>
    <p:sldLayoutId id="2147483660" r:id="rId8"/>
    <p:sldLayoutId id="2147483655" r:id="rId9"/>
    <p:sldLayoutId id="2147483661" r:id="rId10"/>
    <p:sldLayoutId id="2147483656" r:id="rId11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2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2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4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 introduction to PPL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28</a:t>
            </a:r>
            <a:r>
              <a:rPr lang="en-GB" baseline="30000" dirty="0" smtClean="0"/>
              <a:t>th</a:t>
            </a:r>
            <a:r>
              <a:rPr lang="en-GB" dirty="0" smtClean="0"/>
              <a:t> February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88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</a:p>
          <a:p>
            <a:r>
              <a:rPr lang="en-GB" dirty="0" smtClean="0"/>
              <a:t>A (very) brief history of PPL (1934- now)</a:t>
            </a:r>
          </a:p>
          <a:p>
            <a:r>
              <a:rPr lang="en-GB" dirty="0" smtClean="0"/>
              <a:t>Where does the money come in from?</a:t>
            </a:r>
          </a:p>
          <a:p>
            <a:r>
              <a:rPr lang="en-GB" dirty="0" smtClean="0"/>
              <a:t>How do PPL pay the money out?</a:t>
            </a:r>
          </a:p>
          <a:p>
            <a:r>
              <a:rPr lang="en-GB" dirty="0" smtClean="0"/>
              <a:t>Registering with PPL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70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1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PPL </a:t>
            </a:r>
            <a:r>
              <a:rPr lang="en-GB" b="1" dirty="0"/>
              <a:t>is the UK sound recording licensing </a:t>
            </a:r>
            <a:r>
              <a:rPr lang="en-GB" b="1" dirty="0" smtClean="0"/>
              <a:t>company </a:t>
            </a:r>
          </a:p>
          <a:p>
            <a:pPr lvl="1"/>
            <a:r>
              <a:rPr lang="en-GB" dirty="0" smtClean="0"/>
              <a:t>licensing </a:t>
            </a:r>
            <a:r>
              <a:rPr lang="en-GB" dirty="0"/>
              <a:t>businesses and broadcasters to play in public and </a:t>
            </a:r>
            <a:r>
              <a:rPr lang="en-GB" dirty="0" smtClean="0"/>
              <a:t>broadcast 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icensing recorded </a:t>
            </a:r>
            <a:r>
              <a:rPr lang="en-GB" dirty="0"/>
              <a:t>music and music </a:t>
            </a:r>
            <a:r>
              <a:rPr lang="en-GB" dirty="0" smtClean="0"/>
              <a:t>videos </a:t>
            </a:r>
          </a:p>
          <a:p>
            <a:pPr lvl="1"/>
            <a:r>
              <a:rPr lang="en-GB" dirty="0" smtClean="0"/>
              <a:t>on </a:t>
            </a:r>
            <a:r>
              <a:rPr lang="en-GB" dirty="0"/>
              <a:t>behalf of over </a:t>
            </a:r>
            <a:r>
              <a:rPr lang="en-GB" dirty="0" smtClean="0"/>
              <a:t>25,000 </a:t>
            </a:r>
            <a:r>
              <a:rPr lang="en-GB" dirty="0"/>
              <a:t>UK record companies and over </a:t>
            </a:r>
            <a:r>
              <a:rPr lang="en-GB" dirty="0" smtClean="0"/>
              <a:t>65,000 </a:t>
            </a:r>
            <a:r>
              <a:rPr lang="en-GB" dirty="0"/>
              <a:t>UK performers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 smtClean="0"/>
              <a:t>Core </a:t>
            </a:r>
            <a:r>
              <a:rPr lang="en-GB" b="1" dirty="0"/>
              <a:t>aim</a:t>
            </a:r>
          </a:p>
          <a:p>
            <a:pPr lvl="1"/>
            <a:r>
              <a:rPr lang="en-GB" dirty="0"/>
              <a:t>To manage the rights and maximise the earnings from the broadcast and public use of recorded music and videos and distribute them in the most efficient manner </a:t>
            </a:r>
            <a:r>
              <a:rPr lang="en-GB" dirty="0" smtClean="0"/>
              <a:t>possible</a:t>
            </a:r>
          </a:p>
          <a:p>
            <a:pPr lvl="1"/>
            <a:r>
              <a:rPr lang="en-GB" dirty="0" smtClean="0"/>
              <a:t>PPL is a not-for-profit company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964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Where does PPL fit into the wider music industry?</a:t>
            </a:r>
          </a:p>
          <a:p>
            <a:pPr lvl="1"/>
            <a:r>
              <a:rPr lang="en-GB" dirty="0" smtClean="0"/>
              <a:t>Growing joint working with PRS For Music</a:t>
            </a:r>
          </a:p>
          <a:p>
            <a:pPr lvl="1"/>
            <a:r>
              <a:rPr lang="en-GB" dirty="0" smtClean="0"/>
              <a:t>Over 60 International bilateral agreements with CMOs around the world</a:t>
            </a:r>
          </a:p>
          <a:p>
            <a:pPr lvl="1"/>
            <a:r>
              <a:rPr lang="en-GB" dirty="0" smtClean="0"/>
              <a:t>Provides back office services for some other CMOs</a:t>
            </a:r>
          </a:p>
          <a:p>
            <a:pPr lvl="1"/>
            <a:r>
              <a:rPr lang="en-GB" dirty="0" smtClean="0"/>
              <a:t>The PPL Board and Performer Board has representatives/attendees from</a:t>
            </a:r>
          </a:p>
          <a:p>
            <a:pPr lvl="3"/>
            <a:r>
              <a:rPr lang="en-GB" dirty="0" smtClean="0"/>
              <a:t>Association of Independent Music (AIM)</a:t>
            </a:r>
          </a:p>
          <a:p>
            <a:pPr lvl="3"/>
            <a:r>
              <a:rPr lang="en-GB" dirty="0" smtClean="0"/>
              <a:t>The Musicians’ Union</a:t>
            </a:r>
          </a:p>
          <a:p>
            <a:pPr lvl="3"/>
            <a:r>
              <a:rPr lang="en-GB" dirty="0" smtClean="0"/>
              <a:t>Music Producers’ Guild</a:t>
            </a:r>
          </a:p>
          <a:p>
            <a:pPr lvl="3"/>
            <a:r>
              <a:rPr lang="en-GB" dirty="0" smtClean="0"/>
              <a:t>Music Managers Forum</a:t>
            </a:r>
          </a:p>
          <a:p>
            <a:pPr lvl="1"/>
            <a:r>
              <a:rPr lang="en-GB" dirty="0" smtClean="0"/>
              <a:t>PPL also works closely with the BPI, IFPI, FAC and Official Charts Company</a:t>
            </a: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25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brief history of PPL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658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0087" y="1386161"/>
            <a:ext cx="7921363" cy="3240000"/>
          </a:xfrm>
        </p:spPr>
        <p:txBody>
          <a:bodyPr/>
          <a:lstStyle/>
          <a:p>
            <a:r>
              <a:rPr lang="en-GB" sz="1400" b="1" dirty="0" smtClean="0"/>
              <a:t>1911 – </a:t>
            </a:r>
            <a:r>
              <a:rPr lang="en-GB" sz="1400" dirty="0" smtClean="0"/>
              <a:t>Copyright Act gave exclusive rights to sound recording owners to copy those recordings for 50 years after first making them</a:t>
            </a:r>
          </a:p>
          <a:p>
            <a:r>
              <a:rPr lang="en-GB" sz="1400" b="1" dirty="0" smtClean="0"/>
              <a:t>1932 </a:t>
            </a:r>
            <a:r>
              <a:rPr lang="en-GB" sz="1400" dirty="0" smtClean="0"/>
              <a:t>– Public Performance Rights confirmed when EMI sued a Bristol coffee shop for playing an EMI owned recording on its premises; EMI and Decca then set up PPL.</a:t>
            </a:r>
          </a:p>
          <a:p>
            <a:r>
              <a:rPr lang="en-GB" sz="1400" b="1" dirty="0" smtClean="0"/>
              <a:t>1956</a:t>
            </a:r>
            <a:r>
              <a:rPr lang="en-GB" sz="1400" dirty="0" smtClean="0"/>
              <a:t> – Broadcast amendment to Copyright Act, allowing PPL to license radio &amp; TV</a:t>
            </a:r>
          </a:p>
          <a:p>
            <a:r>
              <a:rPr lang="en-GB" sz="1400" b="1" dirty="0" smtClean="0"/>
              <a:t>1984 – </a:t>
            </a:r>
            <a:r>
              <a:rPr lang="en-GB" sz="1400" dirty="0" smtClean="0"/>
              <a:t>VPL is set up to license music videos</a:t>
            </a:r>
          </a:p>
          <a:p>
            <a:r>
              <a:rPr lang="en-GB" sz="1400" b="1" dirty="0" smtClean="0"/>
              <a:t>1996 – </a:t>
            </a:r>
            <a:r>
              <a:rPr lang="en-GB" sz="1400" dirty="0" smtClean="0"/>
              <a:t>“Equitable Remuneration” law entitles performers to public performance and broadcast rights for the first time; PPL makes these payments on behalf of record companies</a:t>
            </a:r>
          </a:p>
          <a:p>
            <a:r>
              <a:rPr lang="en-GB" sz="1400" b="1" dirty="0" smtClean="0"/>
              <a:t>2003 – </a:t>
            </a:r>
            <a:r>
              <a:rPr lang="en-GB" sz="1400" dirty="0" smtClean="0"/>
              <a:t>Copyright Act amended again to cover “digital media”</a:t>
            </a:r>
          </a:p>
          <a:p>
            <a:r>
              <a:rPr lang="en-GB" sz="1400" b="1" dirty="0" smtClean="0"/>
              <a:t>2006 – </a:t>
            </a:r>
            <a:r>
              <a:rPr lang="en-GB" sz="1400" dirty="0" smtClean="0"/>
              <a:t>PPL merges with PAMRA and AURA</a:t>
            </a:r>
          </a:p>
          <a:p>
            <a:r>
              <a:rPr lang="en-GB" sz="1400" b="1" dirty="0" smtClean="0"/>
              <a:t>2013 – </a:t>
            </a:r>
            <a:r>
              <a:rPr lang="en-GB" sz="1400" dirty="0" smtClean="0"/>
              <a:t>Copyright Term Extension extends copyright in sound recordings to 70 years; sound recordings made during or before 1962 are now classed as “public domain”</a:t>
            </a:r>
            <a:endParaRPr lang="en-GB" sz="1400" b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brief history of PPL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74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Money 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50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Blank + Title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320" y="748968"/>
            <a:ext cx="8744646" cy="389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55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10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86" y="728988"/>
            <a:ext cx="8876872" cy="3865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59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250087" y="444856"/>
            <a:ext cx="7921363" cy="3240000"/>
          </a:xfrm>
          <a:prstGeom prst="rect">
            <a:avLst/>
          </a:prstGeom>
        </p:spPr>
        <p:txBody>
          <a:bodyPr/>
          <a:lstStyle>
            <a:lvl1pPr marL="252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b="1" dirty="0" smtClean="0"/>
              <a:t> </a:t>
            </a:r>
            <a:r>
              <a:rPr lang="en-GB" b="1" dirty="0" smtClean="0"/>
              <a:t>Broadcasters</a:t>
            </a:r>
          </a:p>
          <a:p>
            <a:pPr lvl="1"/>
            <a:r>
              <a:rPr lang="en-GB" sz="1200" dirty="0" smtClean="0"/>
              <a:t>Radio stations (now including some internet stations)</a:t>
            </a:r>
          </a:p>
          <a:p>
            <a:pPr lvl="1"/>
            <a:r>
              <a:rPr lang="en-GB" sz="1200" dirty="0" smtClean="0"/>
              <a:t>TV channels</a:t>
            </a:r>
            <a:endParaRPr lang="en-GB" b="1" dirty="0" smtClean="0"/>
          </a:p>
          <a:p>
            <a:r>
              <a:rPr lang="en-GB" b="1" dirty="0" smtClean="0"/>
              <a:t>Businesses and public places</a:t>
            </a:r>
          </a:p>
          <a:p>
            <a:pPr lvl="1"/>
            <a:r>
              <a:rPr lang="en-GB" sz="1200" dirty="0" smtClean="0"/>
              <a:t>Background music in shops, hairdressers, offices</a:t>
            </a:r>
          </a:p>
          <a:p>
            <a:pPr lvl="1"/>
            <a:r>
              <a:rPr lang="en-GB" sz="1200" dirty="0" smtClean="0"/>
              <a:t>Pubs and restaurants (including jukeboxes)</a:t>
            </a:r>
          </a:p>
          <a:p>
            <a:pPr lvl="1"/>
            <a:r>
              <a:rPr lang="en-GB" sz="1200" dirty="0" smtClean="0"/>
              <a:t>Leisure centres</a:t>
            </a:r>
          </a:p>
          <a:p>
            <a:pPr lvl="1"/>
            <a:r>
              <a:rPr lang="en-GB" sz="1200" dirty="0" smtClean="0"/>
              <a:t>Dance and exercise teachers</a:t>
            </a:r>
          </a:p>
          <a:p>
            <a:pPr lvl="1"/>
            <a:r>
              <a:rPr lang="en-GB" sz="1200" dirty="0" smtClean="0"/>
              <a:t>Hold music on telephones etc</a:t>
            </a:r>
          </a:p>
          <a:p>
            <a:pPr lvl="1"/>
            <a:r>
              <a:rPr lang="en-GB" sz="1200" dirty="0" smtClean="0"/>
              <a:t>DJs in nightclubs</a:t>
            </a:r>
            <a:endParaRPr lang="en-GB" sz="1400" b="1" dirty="0" smtClean="0"/>
          </a:p>
          <a:p>
            <a:r>
              <a:rPr lang="en-GB" b="1" dirty="0" smtClean="0"/>
              <a:t>PPL do not license:</a:t>
            </a:r>
          </a:p>
          <a:p>
            <a:pPr lvl="1"/>
            <a:r>
              <a:rPr lang="en-GB" sz="1200" dirty="0" smtClean="0"/>
              <a:t>Family events (weddings etc)</a:t>
            </a:r>
          </a:p>
          <a:p>
            <a:pPr lvl="1"/>
            <a:r>
              <a:rPr lang="en-GB" sz="1200" dirty="0" smtClean="0"/>
              <a:t>Live music (because it is not a sound recording) or out of copyright sound recordings</a:t>
            </a:r>
          </a:p>
          <a:p>
            <a:pPr lvl="1"/>
            <a:r>
              <a:rPr lang="en-GB" sz="1200" dirty="0" smtClean="0"/>
              <a:t>Karaoke</a:t>
            </a:r>
          </a:p>
          <a:p>
            <a:pPr lvl="1"/>
            <a:r>
              <a:rPr lang="en-GB" sz="1200" dirty="0" smtClean="0"/>
              <a:t>Music part of the National Curriculum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00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Money 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19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5" name="TextBox 67"/>
          <p:cNvSpPr txBox="1"/>
          <p:nvPr/>
        </p:nvSpPr>
        <p:spPr>
          <a:xfrm>
            <a:off x="2695683" y="4001003"/>
            <a:ext cx="412324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GB" sz="11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DOES IT QUALIFY?  </a:t>
            </a:r>
            <a:r>
              <a:rPr lang="en-GB" sz="11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WHO OWNS IT? </a:t>
            </a:r>
            <a:r>
              <a:rPr lang="en-GB" sz="1100" dirty="0" smtClean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WHO PLAYED ON IT?</a:t>
            </a:r>
            <a:endParaRPr lang="en-US" sz="1100" dirty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62"/>
          <p:cNvSpPr txBox="1"/>
          <p:nvPr/>
        </p:nvSpPr>
        <p:spPr>
          <a:xfrm>
            <a:off x="1548672" y="2162849"/>
            <a:ext cx="2872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x</a:t>
            </a:r>
            <a:endParaRPr lang="en-GB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4"/>
          <p:cNvSpPr txBox="1"/>
          <p:nvPr/>
        </p:nvSpPr>
        <p:spPr>
          <a:xfrm>
            <a:off x="3135148" y="811165"/>
            <a:ext cx="168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endParaRPr lang="en-GB" sz="2800" dirty="0">
              <a:solidFill>
                <a:srgbClr val="513E3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ounded Rectangle 8"/>
          <p:cNvSpPr/>
          <p:nvPr/>
        </p:nvSpPr>
        <p:spPr bwMode="auto">
          <a:xfrm>
            <a:off x="3344542" y="1069721"/>
            <a:ext cx="3078526" cy="1806222"/>
          </a:xfrm>
          <a:prstGeom prst="roundRect">
            <a:avLst/>
          </a:prstGeom>
          <a:solidFill>
            <a:srgbClr val="513E3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40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9" descr="C:\Documents and Settings\silvert.PPLDOMAIN\Local Settings\Temporary Internet Files\Content.IE5\1ENU7YF3\MC900031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5298" y="1171320"/>
            <a:ext cx="1527954" cy="1452366"/>
          </a:xfrm>
          <a:prstGeom prst="rect">
            <a:avLst/>
          </a:prstGeom>
          <a:noFill/>
        </p:spPr>
      </p:pic>
      <p:pic>
        <p:nvPicPr>
          <p:cNvPr id="11" name="Picture 10" descr="PPL_Whit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13942" y="1211943"/>
            <a:ext cx="937101" cy="744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Down Arrow 11"/>
          <p:cNvSpPr/>
          <p:nvPr/>
        </p:nvSpPr>
        <p:spPr bwMode="auto">
          <a:xfrm rot="16200000">
            <a:off x="6686575" y="1846779"/>
            <a:ext cx="514350" cy="501163"/>
          </a:xfrm>
          <a:prstGeom prst="downArrow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00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7399210">
            <a:off x="2838821" y="1226984"/>
            <a:ext cx="514350" cy="399062"/>
          </a:xfrm>
          <a:prstGeom prst="downArrow">
            <a:avLst/>
          </a:prstGeom>
          <a:solidFill>
            <a:srgbClr val="EA0437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00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Down Arrow 13"/>
          <p:cNvSpPr/>
          <p:nvPr/>
        </p:nvSpPr>
        <p:spPr bwMode="auto">
          <a:xfrm rot="14104571">
            <a:off x="2829055" y="2589601"/>
            <a:ext cx="514350" cy="438957"/>
          </a:xfrm>
          <a:prstGeom prst="downArrow">
            <a:avLst/>
          </a:prstGeom>
          <a:solidFill>
            <a:srgbClr val="978F8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00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Box 49"/>
          <p:cNvSpPr txBox="1"/>
          <p:nvPr/>
        </p:nvSpPr>
        <p:spPr>
          <a:xfrm>
            <a:off x="3481817" y="2329453"/>
            <a:ext cx="14466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GB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DISTRIBUTION </a:t>
            </a:r>
          </a:p>
          <a:p>
            <a:r>
              <a:rPr lang="en-GB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PROCESS</a:t>
            </a:r>
            <a:endParaRPr lang="en-GB" sz="1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2965783" y="3424647"/>
            <a:ext cx="1343324" cy="519289"/>
          </a:xfrm>
          <a:prstGeom prst="rect">
            <a:avLst/>
          </a:prstGeom>
          <a:solidFill>
            <a:schemeClr val="accent1">
              <a:lumMod val="90000"/>
            </a:schemeClr>
          </a:solidFill>
          <a:ln w="381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45720" rIns="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EA0437"/>
              </a:buClr>
            </a:pPr>
            <a:r>
              <a:rPr lang="en-GB" sz="1600" dirty="0" smtClean="0">
                <a:solidFill>
                  <a:srgbClr val="513E3E"/>
                </a:solidFill>
                <a:latin typeface="Arial" pitchFamily="34" charset="0"/>
                <a:cs typeface="Arial" pitchFamily="34" charset="0"/>
              </a:rPr>
              <a:t>REPERTOIRE DATA</a:t>
            </a:r>
            <a:endParaRPr lang="en-GB" sz="1600" dirty="0">
              <a:solidFill>
                <a:srgbClr val="513E3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16"/>
          <p:cNvSpPr/>
          <p:nvPr/>
        </p:nvSpPr>
        <p:spPr bwMode="auto">
          <a:xfrm>
            <a:off x="4252377" y="3424647"/>
            <a:ext cx="1116246" cy="51928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EA0437"/>
              </a:buClr>
            </a:pPr>
            <a:r>
              <a:rPr lang="en-GB" sz="1600" dirty="0" smtClean="0">
                <a:solidFill>
                  <a:srgbClr val="513E3E"/>
                </a:solidFill>
                <a:latin typeface="Arial" pitchFamily="34" charset="0"/>
                <a:cs typeface="Arial" pitchFamily="34" charset="0"/>
              </a:rPr>
              <a:t>RIGHTS DATA</a:t>
            </a:r>
            <a:endParaRPr lang="en-GB" sz="1600" dirty="0">
              <a:solidFill>
                <a:srgbClr val="513E3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5385772" y="3424647"/>
            <a:ext cx="1162485" cy="519289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EA0437"/>
              </a:buClr>
            </a:pPr>
            <a:r>
              <a:rPr lang="en-GB" sz="1600" dirty="0" smtClean="0">
                <a:solidFill>
                  <a:srgbClr val="513E3E"/>
                </a:solidFill>
                <a:latin typeface="Arial" pitchFamily="34" charset="0"/>
                <a:cs typeface="Arial" pitchFamily="34" charset="0"/>
              </a:rPr>
              <a:t>MEMBER DATA</a:t>
            </a:r>
            <a:endParaRPr lang="en-GB" sz="1600" dirty="0">
              <a:solidFill>
                <a:srgbClr val="513E3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Down Arrow 18"/>
          <p:cNvSpPr/>
          <p:nvPr/>
        </p:nvSpPr>
        <p:spPr bwMode="auto">
          <a:xfrm rot="10800000">
            <a:off x="4516299" y="3043414"/>
            <a:ext cx="474784" cy="346931"/>
          </a:xfrm>
          <a:prstGeom prst="downArrow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00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Down Arrow 19"/>
          <p:cNvSpPr/>
          <p:nvPr/>
        </p:nvSpPr>
        <p:spPr bwMode="auto">
          <a:xfrm rot="10800000">
            <a:off x="3400054" y="3043414"/>
            <a:ext cx="474784" cy="346931"/>
          </a:xfrm>
          <a:prstGeom prst="downArrow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00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Down Arrow 20"/>
          <p:cNvSpPr/>
          <p:nvPr/>
        </p:nvSpPr>
        <p:spPr bwMode="auto">
          <a:xfrm rot="10800000">
            <a:off x="5632545" y="3043414"/>
            <a:ext cx="474784" cy="346931"/>
          </a:xfrm>
          <a:prstGeom prst="downArrow">
            <a:avLst/>
          </a:prstGeom>
          <a:solidFill>
            <a:srgbClr val="00B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00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21"/>
          <p:cNvSpPr/>
          <p:nvPr/>
        </p:nvSpPr>
        <p:spPr bwMode="auto">
          <a:xfrm>
            <a:off x="1507242" y="811165"/>
            <a:ext cx="1268376" cy="626678"/>
          </a:xfrm>
          <a:prstGeom prst="rect">
            <a:avLst/>
          </a:prstGeom>
          <a:solidFill>
            <a:srgbClr val="FD8BA3"/>
          </a:solidFill>
          <a:ln w="38100" cap="flat" cmpd="sng" algn="ctr">
            <a:solidFill>
              <a:srgbClr val="EA0437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EA0437"/>
              </a:buClr>
            </a:pPr>
            <a:r>
              <a:rPr lang="en-GB" sz="1600" dirty="0" smtClean="0">
                <a:solidFill>
                  <a:srgbClr val="513E3E"/>
                </a:solidFill>
                <a:latin typeface="Arial" pitchFamily="34" charset="0"/>
                <a:cs typeface="Arial" pitchFamily="34" charset="0"/>
              </a:rPr>
              <a:t>REVENUE</a:t>
            </a:r>
          </a:p>
        </p:txBody>
      </p:sp>
      <p:sp>
        <p:nvSpPr>
          <p:cNvPr id="23" name="Down Arrow 22"/>
          <p:cNvSpPr/>
          <p:nvPr/>
        </p:nvSpPr>
        <p:spPr bwMode="auto">
          <a:xfrm rot="16200000">
            <a:off x="2800099" y="1948930"/>
            <a:ext cx="514350" cy="399061"/>
          </a:xfrm>
          <a:prstGeom prst="downArrow">
            <a:avLst/>
          </a:prstGeom>
          <a:solidFill>
            <a:srgbClr val="EC8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A0437"/>
              </a:buClr>
              <a:buSzTx/>
              <a:buFontTx/>
              <a:buNone/>
              <a:tabLst/>
            </a:pPr>
            <a:endParaRPr kumimoji="0" lang="en-GB" sz="100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Rectangle 23"/>
          <p:cNvSpPr/>
          <p:nvPr/>
        </p:nvSpPr>
        <p:spPr bwMode="auto">
          <a:xfrm>
            <a:off x="1507242" y="1747270"/>
            <a:ext cx="1268376" cy="636229"/>
          </a:xfrm>
          <a:prstGeom prst="rect">
            <a:avLst/>
          </a:prstGeom>
          <a:solidFill>
            <a:srgbClr val="E6C538"/>
          </a:solidFill>
          <a:ln w="38100" cap="flat" cmpd="sng" algn="ctr">
            <a:solidFill>
              <a:srgbClr val="EC8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EA0437"/>
              </a:buClr>
            </a:pPr>
            <a:r>
              <a:rPr lang="en-GB" dirty="0" smtClean="0">
                <a:solidFill>
                  <a:srgbClr val="513E3E"/>
                </a:solidFill>
                <a:latin typeface="Arial" pitchFamily="34" charset="0"/>
                <a:cs typeface="Arial" pitchFamily="34" charset="0"/>
              </a:rPr>
              <a:t>MUSIC USAGE</a:t>
            </a:r>
            <a:endParaRPr lang="en-GB" dirty="0">
              <a:solidFill>
                <a:srgbClr val="513E3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Rectangle 24"/>
          <p:cNvSpPr/>
          <p:nvPr/>
        </p:nvSpPr>
        <p:spPr bwMode="auto">
          <a:xfrm>
            <a:off x="1507242" y="2623687"/>
            <a:ext cx="1268376" cy="669943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978F8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EA0437"/>
              </a:buClr>
            </a:pPr>
            <a:r>
              <a:rPr lang="en-GB" sz="1600" dirty="0" smtClean="0">
                <a:solidFill>
                  <a:srgbClr val="513E3E"/>
                </a:solidFill>
                <a:latin typeface="Arial" pitchFamily="34" charset="0"/>
                <a:cs typeface="Arial" pitchFamily="34" charset="0"/>
              </a:rPr>
              <a:t>AUDIENCE DATA</a:t>
            </a:r>
            <a:endParaRPr lang="en-GB" sz="1600" dirty="0">
              <a:solidFill>
                <a:srgbClr val="513E3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Rectangle 25"/>
          <p:cNvSpPr/>
          <p:nvPr/>
        </p:nvSpPr>
        <p:spPr bwMode="auto">
          <a:xfrm>
            <a:off x="7467407" y="1803586"/>
            <a:ext cx="1224504" cy="587546"/>
          </a:xfrm>
          <a:prstGeom prst="rect">
            <a:avLst/>
          </a:prstGeom>
          <a:solidFill>
            <a:srgbClr val="978F86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EA0437"/>
              </a:buClr>
            </a:pPr>
            <a:r>
              <a:rPr lang="en-GB" sz="1400" dirty="0" smtClean="0">
                <a:solidFill>
                  <a:schemeClr val="bg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PAYMENTS</a:t>
            </a:r>
            <a:endParaRPr lang="en-GB" sz="1400" dirty="0">
              <a:solidFill>
                <a:schemeClr val="bg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7" name="Group 26"/>
          <p:cNvGrpSpPr/>
          <p:nvPr/>
        </p:nvGrpSpPr>
        <p:grpSpPr>
          <a:xfrm>
            <a:off x="7989642" y="811165"/>
            <a:ext cx="659250" cy="857796"/>
            <a:chOff x="8012109" y="4981747"/>
            <a:chExt cx="1131878" cy="1419047"/>
          </a:xfrm>
        </p:grpSpPr>
        <p:pic>
          <p:nvPicPr>
            <p:cNvPr id="29" name="Picture 28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012109" y="5319630"/>
              <a:ext cx="376975" cy="722391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</p:pic>
        <p:pic>
          <p:nvPicPr>
            <p:cNvPr id="30" name="Picture 29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404226" y="5652896"/>
              <a:ext cx="389645" cy="74789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</p:pic>
        <p:pic>
          <p:nvPicPr>
            <p:cNvPr id="31" name="Picture 30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8329614" y="4981747"/>
              <a:ext cx="374403" cy="71894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</p:pic>
        <p:pic>
          <p:nvPicPr>
            <p:cNvPr id="32" name="Picture 31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8760294" y="5332777"/>
              <a:ext cx="383693" cy="732274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</p:pic>
      </p:grpSp>
      <p:sp>
        <p:nvSpPr>
          <p:cNvPr id="28" name="TextBox 105"/>
          <p:cNvSpPr txBox="1"/>
          <p:nvPr/>
        </p:nvSpPr>
        <p:spPr>
          <a:xfrm>
            <a:off x="2641663" y="4402273"/>
            <a:ext cx="42214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1600" i="1" dirty="0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------ MEMBER SERVICES ------</a:t>
            </a:r>
            <a:endParaRPr lang="en-US" sz="1600" i="1" dirty="0">
              <a:solidFill>
                <a:schemeClr val="bg1">
                  <a:lumMod val="6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42"/>
          <p:cNvSpPr txBox="1"/>
          <p:nvPr/>
        </p:nvSpPr>
        <p:spPr>
          <a:xfrm>
            <a:off x="146530" y="584821"/>
            <a:ext cx="132651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GB" sz="1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HOW MUCH</a:t>
            </a:r>
          </a:p>
          <a:p>
            <a:r>
              <a:rPr lang="en-GB" sz="1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IS THE USAGE WORTH?</a:t>
            </a:r>
          </a:p>
          <a:p>
            <a:r>
              <a:rPr lang="en-GB" sz="14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(FINANCE)</a:t>
            </a:r>
          </a:p>
          <a:p>
            <a:endParaRPr lang="en-GB" sz="14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1400" dirty="0" smtClean="0">
                <a:solidFill>
                  <a:srgbClr val="EC8000"/>
                </a:solidFill>
                <a:latin typeface="Arial" pitchFamily="34" charset="0"/>
                <a:cs typeface="Arial" pitchFamily="34" charset="0"/>
              </a:rPr>
              <a:t>WHAT WAS </a:t>
            </a:r>
          </a:p>
          <a:p>
            <a:r>
              <a:rPr lang="en-GB" sz="1400" dirty="0" smtClean="0">
                <a:solidFill>
                  <a:srgbClr val="EC8000"/>
                </a:solidFill>
                <a:latin typeface="Arial" pitchFamily="34" charset="0"/>
                <a:cs typeface="Arial" pitchFamily="34" charset="0"/>
              </a:rPr>
              <a:t>PLAYED?</a:t>
            </a:r>
          </a:p>
          <a:p>
            <a:r>
              <a:rPr lang="en-GB" sz="1400" i="1" dirty="0" smtClean="0">
                <a:solidFill>
                  <a:srgbClr val="EC8000"/>
                </a:solidFill>
                <a:latin typeface="Arial" pitchFamily="34" charset="0"/>
                <a:cs typeface="Arial" pitchFamily="34" charset="0"/>
              </a:rPr>
              <a:t>(MUSIC REP.)</a:t>
            </a:r>
          </a:p>
          <a:p>
            <a:endParaRPr lang="en-GB" sz="1400" dirty="0" smtClean="0">
              <a:solidFill>
                <a:srgbClr val="EC8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1400" dirty="0" smtClean="0">
                <a:solidFill>
                  <a:srgbClr val="EC8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1400" dirty="0" smtClean="0">
                <a:solidFill>
                  <a:srgbClr val="EC8000"/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HOW MANY </a:t>
            </a:r>
          </a:p>
          <a:p>
            <a:r>
              <a:rPr lang="en-GB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PEOPLE  WERE</a:t>
            </a:r>
          </a:p>
          <a:p>
            <a:r>
              <a:rPr lang="en-GB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LISTENING / </a:t>
            </a:r>
            <a:br>
              <a:rPr lang="en-GB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WATCHING?</a:t>
            </a:r>
          </a:p>
        </p:txBody>
      </p:sp>
    </p:spTree>
    <p:extLst>
      <p:ext uri="{BB962C8B-B14F-4D97-AF65-F5344CB8AC3E}">
        <p14:creationId xmlns:p14="http://schemas.microsoft.com/office/powerpoint/2010/main" val="353008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250087" y="1051031"/>
            <a:ext cx="7921363" cy="3240000"/>
          </a:xfrm>
          <a:prstGeom prst="rect">
            <a:avLst/>
          </a:prstGeom>
        </p:spPr>
        <p:txBody>
          <a:bodyPr/>
          <a:lstStyle>
            <a:lvl1pPr marL="252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b="1" kern="0" dirty="0">
                <a:solidFill>
                  <a:srgbClr val="513E3E"/>
                </a:solidFill>
                <a:latin typeface="+mj-lt"/>
              </a:rPr>
              <a:t>If £2 is allocated to a recording:</a:t>
            </a:r>
            <a:endParaRPr lang="en-GB" b="1" kern="0" dirty="0">
              <a:solidFill>
                <a:srgbClr val="EE3E42"/>
              </a:solidFill>
              <a:latin typeface="+mj-lt"/>
            </a:endParaRP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kern="0" dirty="0">
                <a:solidFill>
                  <a:srgbClr val="513E3E"/>
                </a:solidFill>
                <a:latin typeface="+mj-lt"/>
              </a:rPr>
              <a:t>	</a:t>
            </a:r>
            <a:r>
              <a:rPr lang="en-GB" kern="0" dirty="0">
                <a:solidFill>
                  <a:srgbClr val="EE3E42"/>
                </a:solidFill>
                <a:latin typeface="+mj-lt"/>
              </a:rPr>
              <a:t>£1 goes to the record company</a:t>
            </a: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kern="0" dirty="0">
                <a:solidFill>
                  <a:srgbClr val="EE3E42"/>
                </a:solidFill>
                <a:latin typeface="+mj-lt"/>
              </a:rPr>
              <a:t>	£1 goes to the performers</a:t>
            </a: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endParaRPr lang="en-GB" kern="0" dirty="0">
              <a:solidFill>
                <a:srgbClr val="EE3E42"/>
              </a:solidFill>
              <a:latin typeface="+mj-lt"/>
            </a:endParaRP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b="1" kern="0" dirty="0">
                <a:solidFill>
                  <a:srgbClr val="513E3E"/>
                </a:solidFill>
                <a:latin typeface="+mj-lt"/>
              </a:rPr>
              <a:t>The performers’ £1:</a:t>
            </a: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kern="0" dirty="0">
                <a:solidFill>
                  <a:srgbClr val="513E3E"/>
                </a:solidFill>
                <a:latin typeface="+mj-lt"/>
              </a:rPr>
              <a:t>	</a:t>
            </a:r>
            <a:r>
              <a:rPr lang="en-GB" kern="0" dirty="0">
                <a:solidFill>
                  <a:srgbClr val="EE3E42"/>
                </a:solidFill>
                <a:latin typeface="+mj-lt"/>
              </a:rPr>
              <a:t>65% to ‘featured artists’ = 65p</a:t>
            </a: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kern="0" dirty="0">
                <a:solidFill>
                  <a:srgbClr val="EE3E42"/>
                </a:solidFill>
                <a:latin typeface="+mj-lt"/>
              </a:rPr>
              <a:t>	35% to ‘non featured’ artists = 35p*</a:t>
            </a:r>
          </a:p>
          <a:p>
            <a:pPr lvl="0">
              <a:spcBef>
                <a:spcPct val="20000"/>
              </a:spcBef>
              <a:buClr>
                <a:srgbClr val="EA0437"/>
              </a:buClr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lvl="0" indent="0">
              <a:spcBef>
                <a:spcPct val="20000"/>
              </a:spcBef>
              <a:buClr>
                <a:srgbClr val="EA0437"/>
              </a:buClr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*However, please note that one Non Featured performer cannot receive more than 7% of the total Non-Featured share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2035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Registering with PPL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79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PPL repertoire database </a:t>
            </a:r>
            <a:r>
              <a:rPr lang="en-GB" dirty="0" smtClean="0"/>
              <a:t>contains over 10 </a:t>
            </a:r>
            <a:r>
              <a:rPr lang="en-GB" dirty="0"/>
              <a:t>million unique recordings as of </a:t>
            </a:r>
            <a:r>
              <a:rPr lang="en-GB" dirty="0" smtClean="0"/>
              <a:t>February 2017 – around 25,000 new recordings are registered each week.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 database contains information relating to:</a:t>
            </a:r>
          </a:p>
          <a:p>
            <a:r>
              <a:rPr lang="en-GB" dirty="0"/>
              <a:t>Recordings</a:t>
            </a:r>
          </a:p>
          <a:p>
            <a:r>
              <a:rPr lang="en-GB" dirty="0"/>
              <a:t>Rights</a:t>
            </a:r>
          </a:p>
          <a:p>
            <a:r>
              <a:rPr lang="en-GB" dirty="0"/>
              <a:t>Contributor/Performer and Line-up information</a:t>
            </a:r>
          </a:p>
          <a:p>
            <a:r>
              <a:rPr lang="en-GB" dirty="0"/>
              <a:t>Product </a:t>
            </a:r>
            <a:r>
              <a:rPr lang="en-GB" dirty="0" smtClean="0"/>
              <a:t>details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Repertoire Database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02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“Rightsholder” members of PPL can register recordings via the “My PPL” website.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smtClean="0"/>
              <a:t>Mandatory repertoire data:</a:t>
            </a:r>
            <a:endParaRPr lang="en-GB" b="1" dirty="0"/>
          </a:p>
          <a:p>
            <a:r>
              <a:rPr lang="en-GB" dirty="0" smtClean="0"/>
              <a:t>Recording title, Band/Artist Name, ISRC, content type, Country of Recording, (P) Date, Country of Commissioning</a:t>
            </a:r>
            <a:endParaRPr lang="en-GB" dirty="0"/>
          </a:p>
          <a:p>
            <a:r>
              <a:rPr lang="en-GB" dirty="0" smtClean="0"/>
              <a:t>Rights holder name, rights holding type, territory of rights, type of rights, start/end date of rights, % share of rights</a:t>
            </a:r>
            <a:endParaRPr lang="en-GB" dirty="0"/>
          </a:p>
          <a:p>
            <a:r>
              <a:rPr lang="en-GB" dirty="0" smtClean="0"/>
              <a:t>Featured performer line-up (name, category, role, country of performance)</a:t>
            </a:r>
            <a:endParaRPr lang="en-GB" dirty="0"/>
          </a:p>
          <a:p>
            <a:r>
              <a:rPr lang="en-GB" dirty="0" smtClean="0"/>
              <a:t>Non-featured performer line-up (name, category, role, country of performance)</a:t>
            </a:r>
          </a:p>
          <a:p>
            <a:r>
              <a:rPr lang="en-GB" dirty="0" smtClean="0"/>
              <a:t>Some other CMOs around the world have slightly different requirements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Registering recordings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14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Thanks!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42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_PPL Colours">
      <a:dk1>
        <a:srgbClr val="646569"/>
      </a:dk1>
      <a:lt1>
        <a:sysClr val="window" lastClr="FFFFFF"/>
      </a:lt1>
      <a:dk2>
        <a:srgbClr val="646569"/>
      </a:dk2>
      <a:lt2>
        <a:srgbClr val="FFFFFF"/>
      </a:lt2>
      <a:accent1>
        <a:srgbClr val="EE712C"/>
      </a:accent1>
      <a:accent2>
        <a:srgbClr val="E6332A"/>
      </a:accent2>
      <a:accent3>
        <a:srgbClr val="4096D2"/>
      </a:accent3>
      <a:accent4>
        <a:srgbClr val="EC5F93"/>
      </a:accent4>
      <a:accent5>
        <a:srgbClr val="9FABAC"/>
      </a:accent5>
      <a:accent6>
        <a:srgbClr val="23B096"/>
      </a:accent6>
      <a:hlink>
        <a:srgbClr val="584446"/>
      </a:hlink>
      <a:folHlink>
        <a:srgbClr val="FF7133"/>
      </a:folHlink>
    </a:clrScheme>
    <a:fontScheme name="_PPL Fonts">
      <a:majorFont>
        <a:latin typeface="Futura Bk BT"/>
        <a:ea typeface=""/>
        <a:cs typeface=""/>
      </a:majorFont>
      <a:minorFont>
        <a:latin typeface="Futura Bk B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ot="0" spcFirstLastPara="0" vertOverflow="overflow" horzOverflow="overflow" vert="horz" wrap="square" lIns="0" tIns="0" rIns="0" bIns="0" numCol="1" spcCol="0" rtlCol="0" fromWordArt="0" anchor="ctr" anchorCtr="0" forceAA="0" compatLnSpc="1">
        <a:prstTxWarp prst="textNoShape">
          <a:avLst/>
        </a:prstTxWarp>
        <a:normAutofit/>
      </a:bodyPr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MBS_2" id="{6AC76B79-8097-4840-9270-99E792565AD9}" vid="{083F971C-C4C4-45F5-B1D9-91CF112F8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MBS_2017</Template>
  <TotalTime>0</TotalTime>
  <Words>732</Words>
  <Application>Microsoft Office PowerPoint</Application>
  <PresentationFormat>On-screen Show (16:9)</PresentationFormat>
  <Paragraphs>123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Futura Bk BT</vt:lpstr>
      <vt:lpstr>Office Theme</vt:lpstr>
      <vt:lpstr>An introduction to PPL</vt:lpstr>
      <vt:lpstr>Agenda</vt:lpstr>
      <vt:lpstr>Who is PPL?</vt:lpstr>
      <vt:lpstr>Who is PPL?</vt:lpstr>
      <vt:lpstr>Who is PPL?</vt:lpstr>
      <vt:lpstr>A brief history of PPL</vt:lpstr>
      <vt:lpstr>A brief history of PPL</vt:lpstr>
      <vt:lpstr>Money In</vt:lpstr>
      <vt:lpstr>Blank + Title</vt:lpstr>
      <vt:lpstr>PowerPoint Presentation</vt:lpstr>
      <vt:lpstr>PowerPoint Presentation</vt:lpstr>
      <vt:lpstr>Money Out</vt:lpstr>
      <vt:lpstr>PowerPoint Presentation</vt:lpstr>
      <vt:lpstr>PowerPoint Presentation</vt:lpstr>
      <vt:lpstr>Registering with PPL</vt:lpstr>
      <vt:lpstr>Repertoire Database</vt:lpstr>
      <vt:lpstr>Registering recordings</vt:lpstr>
      <vt:lpstr>Thanks!</vt:lpstr>
    </vt:vector>
  </TitlesOfParts>
  <Company>PPL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PPL</dc:title>
  <dc:creator>Goggin, David</dc:creator>
  <dc:description>Built by www.mediasterling.com</dc:description>
  <cp:lastModifiedBy>Goggin, David</cp:lastModifiedBy>
  <cp:revision>2</cp:revision>
  <dcterms:created xsi:type="dcterms:W3CDTF">2017-02-27T22:31:12Z</dcterms:created>
  <dcterms:modified xsi:type="dcterms:W3CDTF">2017-02-27T22:33:35Z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 Version">
    <vt:lpwstr>1.0.3</vt:lpwstr>
  </property>
</Properties>
</file>