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F55AB-9B2C-442C-9B33-6E52643C3232}" v="23" dt="2026-03-13T19:48:13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3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s Sufan (2437819)" userId="8980360a-17a0-4640-8d62-4a622a59734a" providerId="ADAL" clId="{FB579CE0-3CFC-45E1-9F9C-71863F8FF57C}"/>
    <pc:docChg chg="undo custSel delSld modSld">
      <pc:chgData name="Abdus Sufan (2437819)" userId="8980360a-17a0-4640-8d62-4a622a59734a" providerId="ADAL" clId="{FB579CE0-3CFC-45E1-9F9C-71863F8FF57C}" dt="2026-03-14T15:28:18.294" v="1434" actId="2711"/>
      <pc:docMkLst>
        <pc:docMk/>
      </pc:docMkLst>
      <pc:sldChg chg="modSp mod">
        <pc:chgData name="Abdus Sufan (2437819)" userId="8980360a-17a0-4640-8d62-4a622a59734a" providerId="ADAL" clId="{FB579CE0-3CFC-45E1-9F9C-71863F8FF57C}" dt="2026-03-10T20:42:10.939" v="1" actId="2711"/>
        <pc:sldMkLst>
          <pc:docMk/>
          <pc:sldMk cId="1286582186" sldId="256"/>
        </pc:sldMkLst>
        <pc:spChg chg="mod">
          <ac:chgData name="Abdus Sufan (2437819)" userId="8980360a-17a0-4640-8d62-4a622a59734a" providerId="ADAL" clId="{FB579CE0-3CFC-45E1-9F9C-71863F8FF57C}" dt="2026-03-10T20:42:10.939" v="1" actId="2711"/>
          <ac:spMkLst>
            <pc:docMk/>
            <pc:sldMk cId="1286582186" sldId="256"/>
            <ac:spMk id="4" creationId="{2443DA13-DDF5-FA14-0101-6FADD3E6E3E7}"/>
          </ac:spMkLst>
        </pc:spChg>
      </pc:sldChg>
      <pc:sldChg chg="modSp mod">
        <pc:chgData name="Abdus Sufan (2437819)" userId="8980360a-17a0-4640-8d62-4a622a59734a" providerId="ADAL" clId="{FB579CE0-3CFC-45E1-9F9C-71863F8FF57C}" dt="2026-03-10T20:16:18.771" v="0" actId="20577"/>
        <pc:sldMkLst>
          <pc:docMk/>
          <pc:sldMk cId="3742913138" sldId="258"/>
        </pc:sldMkLst>
        <pc:spChg chg="mod">
          <ac:chgData name="Abdus Sufan (2437819)" userId="8980360a-17a0-4640-8d62-4a622a59734a" providerId="ADAL" clId="{FB579CE0-3CFC-45E1-9F9C-71863F8FF57C}" dt="2026-03-10T20:16:18.771" v="0" actId="20577"/>
          <ac:spMkLst>
            <pc:docMk/>
            <pc:sldMk cId="3742913138" sldId="258"/>
            <ac:spMk id="3" creationId="{0FF589A1-CA95-C7BB-53E3-F4797D366BF2}"/>
          </ac:spMkLst>
        </pc:spChg>
      </pc:sldChg>
      <pc:sldChg chg="addSp delSp modSp mod">
        <pc:chgData name="Abdus Sufan (2437819)" userId="8980360a-17a0-4640-8d62-4a622a59734a" providerId="ADAL" clId="{FB579CE0-3CFC-45E1-9F9C-71863F8FF57C}" dt="2026-03-14T15:28:18.294" v="1434" actId="2711"/>
        <pc:sldMkLst>
          <pc:docMk/>
          <pc:sldMk cId="1041263896" sldId="260"/>
        </pc:sldMkLst>
        <pc:spChg chg="add mod">
          <ac:chgData name="Abdus Sufan (2437819)" userId="8980360a-17a0-4640-8d62-4a622a59734a" providerId="ADAL" clId="{FB579CE0-3CFC-45E1-9F9C-71863F8FF57C}" dt="2026-03-13T19:28:12.175" v="1145" actId="1076"/>
          <ac:spMkLst>
            <pc:docMk/>
            <pc:sldMk cId="1041263896" sldId="260"/>
            <ac:spMk id="2" creationId="{1669F275-978B-A95A-F268-995717EADFAE}"/>
          </ac:spMkLst>
        </pc:spChg>
        <pc:spChg chg="add mod">
          <ac:chgData name="Abdus Sufan (2437819)" userId="8980360a-17a0-4640-8d62-4a622a59734a" providerId="ADAL" clId="{FB579CE0-3CFC-45E1-9F9C-71863F8FF57C}" dt="2026-03-13T19:28:31.097" v="1148" actId="1076"/>
          <ac:spMkLst>
            <pc:docMk/>
            <pc:sldMk cId="1041263896" sldId="260"/>
            <ac:spMk id="3" creationId="{D173B2D1-7E6A-8AFA-53B1-0A94B74531CC}"/>
          </ac:spMkLst>
        </pc:spChg>
        <pc:spChg chg="add mod">
          <ac:chgData name="Abdus Sufan (2437819)" userId="8980360a-17a0-4640-8d62-4a622a59734a" providerId="ADAL" clId="{FB579CE0-3CFC-45E1-9F9C-71863F8FF57C}" dt="2026-03-13T19:29:13.450" v="1150" actId="1076"/>
          <ac:spMkLst>
            <pc:docMk/>
            <pc:sldMk cId="1041263896" sldId="260"/>
            <ac:spMk id="4" creationId="{A4E25E46-0C68-D30B-75CE-D56569EC2C6F}"/>
          </ac:spMkLst>
        </pc:spChg>
        <pc:spChg chg="add mod">
          <ac:chgData name="Abdus Sufan (2437819)" userId="8980360a-17a0-4640-8d62-4a622a59734a" providerId="ADAL" clId="{FB579CE0-3CFC-45E1-9F9C-71863F8FF57C}" dt="2026-03-13T19:33:11.985" v="1152" actId="1076"/>
          <ac:spMkLst>
            <pc:docMk/>
            <pc:sldMk cId="1041263896" sldId="260"/>
            <ac:spMk id="5" creationId="{8E73857F-B968-BFD3-8B9C-A0767DBCE821}"/>
          </ac:spMkLst>
        </pc:spChg>
        <pc:spChg chg="add mod">
          <ac:chgData name="Abdus Sufan (2437819)" userId="8980360a-17a0-4640-8d62-4a622a59734a" providerId="ADAL" clId="{FB579CE0-3CFC-45E1-9F9C-71863F8FF57C}" dt="2026-03-13T19:33:39.711" v="1154" actId="1076"/>
          <ac:spMkLst>
            <pc:docMk/>
            <pc:sldMk cId="1041263896" sldId="260"/>
            <ac:spMk id="6" creationId="{A9694AB2-4BB3-289A-D433-ACF1580F287C}"/>
          </ac:spMkLst>
        </pc:spChg>
        <pc:spChg chg="add mod">
          <ac:chgData name="Abdus Sufan (2437819)" userId="8980360a-17a0-4640-8d62-4a622a59734a" providerId="ADAL" clId="{FB579CE0-3CFC-45E1-9F9C-71863F8FF57C}" dt="2026-03-13T19:39:45.368" v="1158" actId="20577"/>
          <ac:spMkLst>
            <pc:docMk/>
            <pc:sldMk cId="1041263896" sldId="260"/>
            <ac:spMk id="7" creationId="{A932E246-274D-BCFD-FAD0-C1E112D685E8}"/>
          </ac:spMkLst>
        </pc:spChg>
        <pc:spChg chg="add mod">
          <ac:chgData name="Abdus Sufan (2437819)" userId="8980360a-17a0-4640-8d62-4a622a59734a" providerId="ADAL" clId="{FB579CE0-3CFC-45E1-9F9C-71863F8FF57C}" dt="2026-03-13T19:42:50.198" v="1165" actId="1076"/>
          <ac:spMkLst>
            <pc:docMk/>
            <pc:sldMk cId="1041263896" sldId="260"/>
            <ac:spMk id="8" creationId="{221BE4B0-D2A8-2232-4BC8-F03B441756E2}"/>
          </ac:spMkLst>
        </pc:spChg>
        <pc:spChg chg="add mod">
          <ac:chgData name="Abdus Sufan (2437819)" userId="8980360a-17a0-4640-8d62-4a622a59734a" providerId="ADAL" clId="{FB579CE0-3CFC-45E1-9F9C-71863F8FF57C}" dt="2026-03-13T19:45:23.990" v="1186" actId="403"/>
          <ac:spMkLst>
            <pc:docMk/>
            <pc:sldMk cId="1041263896" sldId="260"/>
            <ac:spMk id="9" creationId="{322C547E-E0D8-0629-C6AF-24B61D72A038}"/>
          </ac:spMkLst>
        </pc:spChg>
        <pc:spChg chg="add mod">
          <ac:chgData name="Abdus Sufan (2437819)" userId="8980360a-17a0-4640-8d62-4a622a59734a" providerId="ADAL" clId="{FB579CE0-3CFC-45E1-9F9C-71863F8FF57C}" dt="2026-03-13T19:47:31.640" v="1221" actId="1036"/>
          <ac:spMkLst>
            <pc:docMk/>
            <pc:sldMk cId="1041263896" sldId="260"/>
            <ac:spMk id="10" creationId="{9C9DA1FD-533F-6A79-523E-DB5FB002C18A}"/>
          </ac:spMkLst>
        </pc:spChg>
        <pc:spChg chg="add mod">
          <ac:chgData name="Abdus Sufan (2437819)" userId="8980360a-17a0-4640-8d62-4a622a59734a" providerId="ADAL" clId="{FB579CE0-3CFC-45E1-9F9C-71863F8FF57C}" dt="2026-03-13T19:47:02.261" v="1204" actId="1036"/>
          <ac:spMkLst>
            <pc:docMk/>
            <pc:sldMk cId="1041263896" sldId="260"/>
            <ac:spMk id="11" creationId="{6EE39B06-2F81-11F9-5F92-BF1C0A8B3201}"/>
          </ac:spMkLst>
        </pc:spChg>
        <pc:spChg chg="add del mod">
          <ac:chgData name="Abdus Sufan (2437819)" userId="8980360a-17a0-4640-8d62-4a622a59734a" providerId="ADAL" clId="{FB579CE0-3CFC-45E1-9F9C-71863F8FF57C}" dt="2026-03-13T19:52:54.368" v="1414" actId="207"/>
          <ac:spMkLst>
            <pc:docMk/>
            <pc:sldMk cId="1041263896" sldId="260"/>
            <ac:spMk id="12" creationId="{50F19805-BCA5-D5BF-F67A-61B2401BB372}"/>
          </ac:spMkLst>
        </pc:spChg>
        <pc:spChg chg="mod">
          <ac:chgData name="Abdus Sufan (2437819)" userId="8980360a-17a0-4640-8d62-4a622a59734a" providerId="ADAL" clId="{FB579CE0-3CFC-45E1-9F9C-71863F8FF57C}" dt="2026-03-11T02:38:26.129" v="1136" actId="1076"/>
          <ac:spMkLst>
            <pc:docMk/>
            <pc:sldMk cId="1041263896" sldId="260"/>
            <ac:spMk id="51" creationId="{045F11CF-1983-5CD3-9CAC-A2DFAF06D492}"/>
          </ac:spMkLst>
        </pc:spChg>
        <pc:spChg chg="mod">
          <ac:chgData name="Abdus Sufan (2437819)" userId="8980360a-17a0-4640-8d62-4a622a59734a" providerId="ADAL" clId="{FB579CE0-3CFC-45E1-9F9C-71863F8FF57C}" dt="2026-03-11T02:35:08.849" v="1124" actId="1076"/>
          <ac:spMkLst>
            <pc:docMk/>
            <pc:sldMk cId="1041263896" sldId="260"/>
            <ac:spMk id="54" creationId="{6E09758A-B0CC-0F42-7230-3A96A0397A02}"/>
          </ac:spMkLst>
        </pc:spChg>
        <pc:spChg chg="mod">
          <ac:chgData name="Abdus Sufan (2437819)" userId="8980360a-17a0-4640-8d62-4a622a59734a" providerId="ADAL" clId="{FB579CE0-3CFC-45E1-9F9C-71863F8FF57C}" dt="2026-03-11T02:35:14.330" v="1125" actId="1076"/>
          <ac:spMkLst>
            <pc:docMk/>
            <pc:sldMk cId="1041263896" sldId="260"/>
            <ac:spMk id="55" creationId="{7EC3BA5B-EEFD-C911-A0CA-BFDA45E9D3EC}"/>
          </ac:spMkLst>
        </pc:spChg>
        <pc:spChg chg="mod">
          <ac:chgData name="Abdus Sufan (2437819)" userId="8980360a-17a0-4640-8d62-4a622a59734a" providerId="ADAL" clId="{FB579CE0-3CFC-45E1-9F9C-71863F8FF57C}" dt="2026-03-11T02:38:07.694" v="1135" actId="14100"/>
          <ac:spMkLst>
            <pc:docMk/>
            <pc:sldMk cId="1041263896" sldId="260"/>
            <ac:spMk id="57" creationId="{8D409431-5D50-30CE-3932-F1AB1EB26B07}"/>
          </ac:spMkLst>
        </pc:spChg>
        <pc:spChg chg="mod">
          <ac:chgData name="Abdus Sufan (2437819)" userId="8980360a-17a0-4640-8d62-4a622a59734a" providerId="ADAL" clId="{FB579CE0-3CFC-45E1-9F9C-71863F8FF57C}" dt="2026-03-11T02:36:39.732" v="1131" actId="1076"/>
          <ac:spMkLst>
            <pc:docMk/>
            <pc:sldMk cId="1041263896" sldId="260"/>
            <ac:spMk id="68" creationId="{811188EC-CB30-E5B4-B31D-E1E06EE261F5}"/>
          </ac:spMkLst>
        </pc:spChg>
        <pc:spChg chg="mod">
          <ac:chgData name="Abdus Sufan (2437819)" userId="8980360a-17a0-4640-8d62-4a622a59734a" providerId="ADAL" clId="{FB579CE0-3CFC-45E1-9F9C-71863F8FF57C}" dt="2026-03-11T02:37:03.181" v="1133" actId="1076"/>
          <ac:spMkLst>
            <pc:docMk/>
            <pc:sldMk cId="1041263896" sldId="260"/>
            <ac:spMk id="69" creationId="{A4D2EB0A-9FB5-48E1-6423-A9A613E78EBC}"/>
          </ac:spMkLst>
        </pc:spChg>
        <pc:spChg chg="mod">
          <ac:chgData name="Abdus Sufan (2437819)" userId="8980360a-17a0-4640-8d62-4a622a59734a" providerId="ADAL" clId="{FB579CE0-3CFC-45E1-9F9C-71863F8FF57C}" dt="2026-03-11T02:35:32.183" v="1127" actId="1076"/>
          <ac:spMkLst>
            <pc:docMk/>
            <pc:sldMk cId="1041263896" sldId="260"/>
            <ac:spMk id="72" creationId="{6074AD6C-0CD2-7C0E-671D-1AE76BFC1EE7}"/>
          </ac:spMkLst>
        </pc:spChg>
        <pc:spChg chg="mod">
          <ac:chgData name="Abdus Sufan (2437819)" userId="8980360a-17a0-4640-8d62-4a622a59734a" providerId="ADAL" clId="{FB579CE0-3CFC-45E1-9F9C-71863F8FF57C}" dt="2026-03-11T02:36:14.204" v="1129" actId="1076"/>
          <ac:spMkLst>
            <pc:docMk/>
            <pc:sldMk cId="1041263896" sldId="260"/>
            <ac:spMk id="73" creationId="{08D0D0AF-2E19-CF8F-A68C-C912336B200A}"/>
          </ac:spMkLst>
        </pc:spChg>
        <pc:spChg chg="mod">
          <ac:chgData name="Abdus Sufan (2437819)" userId="8980360a-17a0-4640-8d62-4a622a59734a" providerId="ADAL" clId="{FB579CE0-3CFC-45E1-9F9C-71863F8FF57C}" dt="2026-03-11T02:34:41.808" v="1120" actId="1076"/>
          <ac:spMkLst>
            <pc:docMk/>
            <pc:sldMk cId="1041263896" sldId="260"/>
            <ac:spMk id="74" creationId="{51775E3F-BDA2-2CC2-B915-11FD0E566440}"/>
          </ac:spMkLst>
        </pc:spChg>
        <pc:spChg chg="mod">
          <ac:chgData name="Abdus Sufan (2437819)" userId="8980360a-17a0-4640-8d62-4a622a59734a" providerId="ADAL" clId="{FB579CE0-3CFC-45E1-9F9C-71863F8FF57C}" dt="2026-03-11T02:34:51.729" v="1121" actId="1076"/>
          <ac:spMkLst>
            <pc:docMk/>
            <pc:sldMk cId="1041263896" sldId="260"/>
            <ac:spMk id="75" creationId="{A5B1F4CB-1E07-1513-5B74-8D26B5EC130F}"/>
          </ac:spMkLst>
        </pc:spChg>
        <pc:spChg chg="mod">
          <ac:chgData name="Abdus Sufan (2437819)" userId="8980360a-17a0-4640-8d62-4a622a59734a" providerId="ADAL" clId="{FB579CE0-3CFC-45E1-9F9C-71863F8FF57C}" dt="2026-03-11T02:34:59.525" v="1122" actId="1076"/>
          <ac:spMkLst>
            <pc:docMk/>
            <pc:sldMk cId="1041263896" sldId="260"/>
            <ac:spMk id="79" creationId="{F358A447-627F-26EB-D07A-792528A5BFD0}"/>
          </ac:spMkLst>
        </pc:spChg>
        <pc:spChg chg="mod">
          <ac:chgData name="Abdus Sufan (2437819)" userId="8980360a-17a0-4640-8d62-4a622a59734a" providerId="ADAL" clId="{FB579CE0-3CFC-45E1-9F9C-71863F8FF57C}" dt="2026-03-14T15:28:18.294" v="1434" actId="2711"/>
          <ac:spMkLst>
            <pc:docMk/>
            <pc:sldMk cId="1041263896" sldId="260"/>
            <ac:spMk id="92" creationId="{EABE0A61-2B68-7A5F-58DA-76EBB5C6D494}"/>
          </ac:spMkLst>
        </pc:spChg>
      </pc:sldChg>
      <pc:sldChg chg="modSp mod">
        <pc:chgData name="Abdus Sufan (2437819)" userId="8980360a-17a0-4640-8d62-4a622a59734a" providerId="ADAL" clId="{FB579CE0-3CFC-45E1-9F9C-71863F8FF57C}" dt="2026-03-11T02:39:56.769" v="1137" actId="1076"/>
        <pc:sldMkLst>
          <pc:docMk/>
          <pc:sldMk cId="3002494875" sldId="262"/>
        </pc:sldMkLst>
        <pc:spChg chg="mod">
          <ac:chgData name="Abdus Sufan (2437819)" userId="8980360a-17a0-4640-8d62-4a622a59734a" providerId="ADAL" clId="{FB579CE0-3CFC-45E1-9F9C-71863F8FF57C}" dt="2026-03-11T02:39:56.769" v="1137" actId="1076"/>
          <ac:spMkLst>
            <pc:docMk/>
            <pc:sldMk cId="3002494875" sldId="262"/>
            <ac:spMk id="3" creationId="{4CB2956B-D60D-2A4C-B523-252F5D786343}"/>
          </ac:spMkLst>
        </pc:spChg>
      </pc:sldChg>
      <pc:sldChg chg="modSp mod">
        <pc:chgData name="Abdus Sufan (2437819)" userId="8980360a-17a0-4640-8d62-4a622a59734a" providerId="ADAL" clId="{FB579CE0-3CFC-45E1-9F9C-71863F8FF57C}" dt="2026-03-11T02:31:42.130" v="1112" actId="1076"/>
        <pc:sldMkLst>
          <pc:docMk/>
          <pc:sldMk cId="28483297" sldId="263"/>
        </pc:sldMkLst>
        <pc:spChg chg="mod">
          <ac:chgData name="Abdus Sufan (2437819)" userId="8980360a-17a0-4640-8d62-4a622a59734a" providerId="ADAL" clId="{FB579CE0-3CFC-45E1-9F9C-71863F8FF57C}" dt="2026-03-11T02:14:19.812" v="829" actId="1076"/>
          <ac:spMkLst>
            <pc:docMk/>
            <pc:sldMk cId="28483297" sldId="263"/>
            <ac:spMk id="2" creationId="{51289D4B-F28A-19EE-0892-D8696D456E69}"/>
          </ac:spMkLst>
        </pc:spChg>
        <pc:spChg chg="mod">
          <ac:chgData name="Abdus Sufan (2437819)" userId="8980360a-17a0-4640-8d62-4a622a59734a" providerId="ADAL" clId="{FB579CE0-3CFC-45E1-9F9C-71863F8FF57C}" dt="2026-03-11T02:31:42.130" v="1112" actId="1076"/>
          <ac:spMkLst>
            <pc:docMk/>
            <pc:sldMk cId="28483297" sldId="263"/>
            <ac:spMk id="3" creationId="{721C2BE6-0FAF-4447-7E5E-BFD70B9FB21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8C436-0755-45DA-832F-02591377E5F3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7CAEB4-159E-4647-9E70-885934E48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580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CAEB4-159E-4647-9E70-885934E489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25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i="0" kern="1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+mn-lt"/>
                <a:ea typeface="+mn-ea"/>
                <a:cs typeface="+mn-cs"/>
              </a:rPr>
              <a:t>PESTEL analysis is a tool used to identify how external factors as shown on the slide influence an organisation.</a:t>
            </a:r>
          </a:p>
          <a:p>
            <a:r>
              <a:rPr lang="en-GB" dirty="0"/>
              <a:t>1. PESTEL Stands for – Political, economic, social… 2. EXAMPLES OF PESTEL IN EACH OF THESE ARE (PAUSE) – 3. Political – import regulations, Economic - Inflation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CAEB4-159E-4647-9E70-885934E489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46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40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1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184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3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66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89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7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6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126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265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32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15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401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968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70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57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0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5EAD71-547E-49FA-9C9F-FCAC03F2237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5FA8F29-FD5E-406A-87C4-D046C5D18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700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c.org.uk/" TargetMode="External"/><Relationship Id="rId2" Type="http://schemas.openxmlformats.org/officeDocument/2006/relationships/hyperlink" Target="https://www.bankofengland.co.uk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rap.org.uk/" TargetMode="External"/><Relationship Id="rId4" Type="http://schemas.openxmlformats.org/officeDocument/2006/relationships/hyperlink" Target="https://www.gu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40427-DB2D-3B8E-9F6B-4F1B75C3A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1C86-C31D-64DB-9B81-3BDFF6EA4E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3257" y="1632857"/>
            <a:ext cx="10243457" cy="1605894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Green Haven Florist Case Study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B2956B-D60D-2A4C-B523-252F5D7863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3119" y="4188153"/>
            <a:ext cx="7393595" cy="2073980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sz="2800" dirty="0">
                <a:latin typeface="Aptos Display" panose="020B0004020202020204" pitchFamily="34" charset="0"/>
                <a:ea typeface="Calibri" panose="020F0502020204030204" pitchFamily="34" charset="0"/>
                <a:cs typeface="Aldhabi" panose="020F0502020204030204" pitchFamily="2" charset="-78"/>
              </a:rPr>
              <a:t>Module: LCLM4004 – Problem Solving and Decision Making</a:t>
            </a:r>
          </a:p>
          <a:p>
            <a:pPr algn="ctr"/>
            <a:r>
              <a:rPr lang="en-GB" sz="2800" dirty="0">
                <a:latin typeface="Aptos Display" panose="020B0004020202020204" pitchFamily="34" charset="0"/>
                <a:ea typeface="Calibri" panose="020F0502020204030204" pitchFamily="34" charset="0"/>
                <a:cs typeface="Aldhabi" panose="020F0502020204030204" pitchFamily="2" charset="-78"/>
              </a:rPr>
              <a:t>Presentation: Individual Analysis</a:t>
            </a:r>
          </a:p>
          <a:p>
            <a:pPr algn="ctr"/>
            <a:r>
              <a:rPr lang="en-GB" sz="2800" dirty="0">
                <a:latin typeface="Aptos Display" panose="020B0004020202020204" pitchFamily="34" charset="0"/>
                <a:ea typeface="Calibri" panose="020F0502020204030204" pitchFamily="34" charset="0"/>
                <a:cs typeface="Aldhabi" panose="020F0502020204030204" pitchFamily="2" charset="-78"/>
              </a:rPr>
              <a:t>Student Name: Abdus Sufan</a:t>
            </a:r>
          </a:p>
          <a:p>
            <a:pPr algn="ctr"/>
            <a:r>
              <a:rPr lang="en-GB" sz="2800" dirty="0">
                <a:latin typeface="Aptos Display" panose="020B0004020202020204" pitchFamily="34" charset="0"/>
                <a:ea typeface="Calibri" panose="020F0502020204030204" pitchFamily="34" charset="0"/>
                <a:cs typeface="Aldhabi" panose="020F0502020204030204" pitchFamily="2" charset="-78"/>
              </a:rPr>
              <a:t>Student Number: 2437819</a:t>
            </a:r>
          </a:p>
          <a:p>
            <a:pPr algn="ctr"/>
            <a:r>
              <a:rPr lang="en-GB" sz="2800" dirty="0">
                <a:latin typeface="Aptos Display" panose="020B0004020202020204" pitchFamily="34" charset="0"/>
                <a:ea typeface="Calibri" panose="020F0502020204030204" pitchFamily="34" charset="0"/>
                <a:cs typeface="Aldhabi" panose="020F0502020204030204" pitchFamily="2" charset="-78"/>
              </a:rPr>
              <a:t>Lecturer: Mohammad Rahman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49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2F037-FE1A-9FC8-FC3E-B2B8B45DD5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49125"/>
            <a:ext cx="8574622" cy="1134534"/>
          </a:xfrm>
        </p:spPr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Introduction &amp; Context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2443DA13-DDF5-FA14-0101-6FADD3E6E3E7}"/>
              </a:ext>
            </a:extLst>
          </p:cNvPr>
          <p:cNvSpPr txBox="1">
            <a:spLocks/>
          </p:cNvSpPr>
          <p:nvPr/>
        </p:nvSpPr>
        <p:spPr>
          <a:xfrm>
            <a:off x="3922105" y="2647141"/>
            <a:ext cx="7752823" cy="28617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Known for bespoke arrangements &amp; eco-friendly packaging.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Small independent florist based in Norwich, founded in 2016.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Recently declining foot traffic and rising cost.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Increasing competition from online retailers.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582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F5BD5-FBDA-4F32-B718-A094B621D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1D011-DC49-F264-375B-4CFEE88960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9958" y="1196748"/>
            <a:ext cx="7170509" cy="1308099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Nature &amp; Scope of 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7686F-375A-28C3-DBFE-9E19FCF12A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4762" y="2603654"/>
            <a:ext cx="7752823" cy="2861734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Price competition from online flower companies and offering faster deliveries.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30% drop in in-store sales over 12 months.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Rising cost of flowers and sustainable materials.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Website outdated; digital marketing weak.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High street football reduced due to nearby closures.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076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5466E-0706-365C-8377-38F025B69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2525-1E6B-ABF3-28D0-8904DC8B3E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9970" y="1175486"/>
            <a:ext cx="5026023" cy="1134534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5W2H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589A1-CA95-C7BB-53E3-F4797D366B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178" y="2458876"/>
            <a:ext cx="6987645" cy="3308049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What- Decline in in-store sales and customer visits.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Why- Competition, inflation, weak digital presence.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Who- Owners, suppliers, customers, competitors.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Where- Norwich high street locations.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When- Last 12 months.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How- Outdated processes and poor online experience.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000" dirty="0">
                <a:latin typeface="Aptos Display" panose="020B0004020202020204" pitchFamily="34" charset="0"/>
              </a:rPr>
              <a:t>How much- 30% drop in revenue; increase material costs.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913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CB5A5-DB7B-0BD1-D101-46BCDC8A5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B0D75-DE4A-2062-3AAB-9FBE617EB9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1311" y="1504507"/>
            <a:ext cx="5015137" cy="1024467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4DAB8-449B-33F0-D33E-909F855483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8879" y="2708865"/>
            <a:ext cx="7241194" cy="2948230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Political- Import regulations affect flower prices.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Economic- inflation increases operational cost.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Social- Customers prefer convenience and online shopping.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Technological- Low social media use, weak website.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Environmental- Cost of eco-friendly materials.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Legal- Consumer protection and retail regulation.</a:t>
            </a:r>
          </a:p>
        </p:txBody>
      </p:sp>
    </p:spTree>
    <p:extLst>
      <p:ext uri="{BB962C8B-B14F-4D97-AF65-F5344CB8AC3E}">
        <p14:creationId xmlns:p14="http://schemas.microsoft.com/office/powerpoint/2010/main" val="3731548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FBA52-4B91-97BA-FDE8-9BD811553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Line 110">
            <a:extLst>
              <a:ext uri="{FF2B5EF4-FFF2-40B4-BE49-F238E27FC236}">
                <a16:creationId xmlns:a16="http://schemas.microsoft.com/office/drawing/2014/main" id="{2762045A-B1C6-791C-626E-224643614A5C}"/>
              </a:ext>
            </a:extLst>
          </p:cNvPr>
          <p:cNvSpPr>
            <a:spLocks noChangeShapeType="1"/>
          </p:cNvSpPr>
          <p:nvPr/>
        </p:nvSpPr>
        <p:spPr bwMode="auto">
          <a:xfrm>
            <a:off x="3746414" y="16186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109">
            <a:extLst>
              <a:ext uri="{FF2B5EF4-FFF2-40B4-BE49-F238E27FC236}">
                <a16:creationId xmlns:a16="http://schemas.microsoft.com/office/drawing/2014/main" id="{045F11CF-1983-5CD3-9CAC-A2DFAF06D4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2576" y="1340644"/>
            <a:ext cx="1507702" cy="49212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Limited staff</a:t>
            </a:r>
          </a:p>
          <a:p>
            <a:r>
              <a:rPr lang="en-GB" sz="1400" dirty="0"/>
              <a:t>training</a:t>
            </a:r>
          </a:p>
        </p:txBody>
      </p:sp>
      <p:sp>
        <p:nvSpPr>
          <p:cNvPr id="54" name="Line 106">
            <a:extLst>
              <a:ext uri="{FF2B5EF4-FFF2-40B4-BE49-F238E27FC236}">
                <a16:creationId xmlns:a16="http://schemas.microsoft.com/office/drawing/2014/main" id="{6E09758A-B0CC-0F42-7230-3A96A0397A02}"/>
              </a:ext>
            </a:extLst>
          </p:cNvPr>
          <p:cNvSpPr>
            <a:spLocks noChangeShapeType="1"/>
          </p:cNvSpPr>
          <p:nvPr/>
        </p:nvSpPr>
        <p:spPr bwMode="auto">
          <a:xfrm>
            <a:off x="4485178" y="237565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5" name="Text Box 105">
            <a:extLst>
              <a:ext uri="{FF2B5EF4-FFF2-40B4-BE49-F238E27FC236}">
                <a16:creationId xmlns:a16="http://schemas.microsoft.com/office/drawing/2014/main" id="{7EC3BA5B-EEFD-C911-A0CA-BFDA45E9D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67736" y="2098729"/>
            <a:ext cx="1208600" cy="49641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Inefficient workflow</a:t>
            </a:r>
          </a:p>
        </p:txBody>
      </p:sp>
      <p:sp>
        <p:nvSpPr>
          <p:cNvPr id="56" name="Line 104">
            <a:extLst>
              <a:ext uri="{FF2B5EF4-FFF2-40B4-BE49-F238E27FC236}">
                <a16:creationId xmlns:a16="http://schemas.microsoft.com/office/drawing/2014/main" id="{F350AE96-31EE-6855-76B1-ED8FB876BE2F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1777" y="15430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7" name="Text Box 103">
            <a:extLst>
              <a:ext uri="{FF2B5EF4-FFF2-40B4-BE49-F238E27FC236}">
                <a16:creationId xmlns:a16="http://schemas.microsoft.com/office/drawing/2014/main" id="{8D409431-5D50-30CE-3932-F1AB1EB26B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3071" y="1336715"/>
            <a:ext cx="1060450" cy="54124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High owner</a:t>
            </a:r>
          </a:p>
          <a:p>
            <a:r>
              <a:rPr lang="en-GB" sz="1400" dirty="0"/>
              <a:t>workload</a:t>
            </a:r>
          </a:p>
        </p:txBody>
      </p:sp>
      <p:sp>
        <p:nvSpPr>
          <p:cNvPr id="60" name="Line 100">
            <a:extLst>
              <a:ext uri="{FF2B5EF4-FFF2-40B4-BE49-F238E27FC236}">
                <a16:creationId xmlns:a16="http://schemas.microsoft.com/office/drawing/2014/main" id="{2C3E31D1-C47E-9551-39BC-1AE47E6D7755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0602" y="237565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" name="Text Box 99">
            <a:extLst>
              <a:ext uri="{FF2B5EF4-FFF2-40B4-BE49-F238E27FC236}">
                <a16:creationId xmlns:a16="http://schemas.microsoft.com/office/drawing/2014/main" id="{CF0DF25C-0168-9EDB-A4DC-943FFE134F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2852" y="2082799"/>
            <a:ext cx="1047750" cy="51593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Manual</a:t>
            </a:r>
          </a:p>
          <a:p>
            <a:r>
              <a:rPr lang="en-GB" sz="1400" dirty="0"/>
              <a:t>tasks</a:t>
            </a:r>
          </a:p>
        </p:txBody>
      </p:sp>
      <p:sp>
        <p:nvSpPr>
          <p:cNvPr id="62" name="Line 98">
            <a:extLst>
              <a:ext uri="{FF2B5EF4-FFF2-40B4-BE49-F238E27FC236}">
                <a16:creationId xmlns:a16="http://schemas.microsoft.com/office/drawing/2014/main" id="{567A3EBD-4819-20C2-1E33-270D024EA218}"/>
              </a:ext>
            </a:extLst>
          </p:cNvPr>
          <p:cNvSpPr>
            <a:spLocks noChangeShapeType="1"/>
          </p:cNvSpPr>
          <p:nvPr/>
        </p:nvSpPr>
        <p:spPr bwMode="auto">
          <a:xfrm>
            <a:off x="8218402" y="152717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3" name="Text Box 97">
            <a:extLst>
              <a:ext uri="{FF2B5EF4-FFF2-40B4-BE49-F238E27FC236}">
                <a16:creationId xmlns:a16="http://schemas.microsoft.com/office/drawing/2014/main" id="{72337FF9-8F26-88E5-C347-31BAA5D9BF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43664" y="1339849"/>
            <a:ext cx="1060450" cy="5238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Outdated</a:t>
            </a:r>
          </a:p>
          <a:p>
            <a:r>
              <a:rPr lang="en-GB" sz="1400" dirty="0"/>
              <a:t>website</a:t>
            </a:r>
          </a:p>
        </p:txBody>
      </p:sp>
      <p:sp>
        <p:nvSpPr>
          <p:cNvPr id="66" name="Line 94">
            <a:extLst>
              <a:ext uri="{FF2B5EF4-FFF2-40B4-BE49-F238E27FC236}">
                <a16:creationId xmlns:a16="http://schemas.microsoft.com/office/drawing/2014/main" id="{BD410FF7-D26C-7F88-DCEE-E63855F4E592}"/>
              </a:ext>
            </a:extLst>
          </p:cNvPr>
          <p:cNvSpPr>
            <a:spLocks noChangeShapeType="1"/>
          </p:cNvSpPr>
          <p:nvPr/>
        </p:nvSpPr>
        <p:spPr bwMode="auto">
          <a:xfrm>
            <a:off x="9036987" y="23171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7" name="Text Box 93">
            <a:extLst>
              <a:ext uri="{FF2B5EF4-FFF2-40B4-BE49-F238E27FC236}">
                <a16:creationId xmlns:a16="http://schemas.microsoft.com/office/drawing/2014/main" id="{3F3E0F86-0867-B8B0-458B-5CCEFA497D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0246" y="2072847"/>
            <a:ext cx="1289050" cy="48025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Limited online</a:t>
            </a:r>
          </a:p>
          <a:p>
            <a:r>
              <a:rPr lang="en-GB" sz="1400" dirty="0"/>
              <a:t>presence</a:t>
            </a:r>
          </a:p>
        </p:txBody>
      </p:sp>
      <p:sp>
        <p:nvSpPr>
          <p:cNvPr id="68" name="Line 92">
            <a:extLst>
              <a:ext uri="{FF2B5EF4-FFF2-40B4-BE49-F238E27FC236}">
                <a16:creationId xmlns:a16="http://schemas.microsoft.com/office/drawing/2014/main" id="{811188EC-CB30-E5B4-B31D-E1E06EE261F5}"/>
              </a:ext>
            </a:extLst>
          </p:cNvPr>
          <p:cNvSpPr>
            <a:spLocks noChangeShapeType="1"/>
          </p:cNvSpPr>
          <p:nvPr/>
        </p:nvSpPr>
        <p:spPr bwMode="auto">
          <a:xfrm>
            <a:off x="8277415" y="357448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9" name="Text Box 91">
            <a:extLst>
              <a:ext uri="{FF2B5EF4-FFF2-40B4-BE49-F238E27FC236}">
                <a16:creationId xmlns:a16="http://schemas.microsoft.com/office/drawing/2014/main" id="{A4D2EB0A-9FB5-48E1-6423-A9A613E78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9940" y="3339884"/>
            <a:ext cx="1387475" cy="46968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Imported</a:t>
            </a:r>
          </a:p>
          <a:p>
            <a:r>
              <a:rPr lang="en-GB" sz="1400" dirty="0"/>
              <a:t>Flower prices</a:t>
            </a:r>
          </a:p>
        </p:txBody>
      </p:sp>
      <p:sp>
        <p:nvSpPr>
          <p:cNvPr id="72" name="Line 88">
            <a:extLst>
              <a:ext uri="{FF2B5EF4-FFF2-40B4-BE49-F238E27FC236}">
                <a16:creationId xmlns:a16="http://schemas.microsoft.com/office/drawing/2014/main" id="{6074AD6C-0CD2-7C0E-671D-1AE76BFC1EE7}"/>
              </a:ext>
            </a:extLst>
          </p:cNvPr>
          <p:cNvSpPr>
            <a:spLocks noChangeShapeType="1"/>
          </p:cNvSpPr>
          <p:nvPr/>
        </p:nvSpPr>
        <p:spPr bwMode="auto">
          <a:xfrm>
            <a:off x="7420682" y="452808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3" name="Text Box 87">
            <a:extLst>
              <a:ext uri="{FF2B5EF4-FFF2-40B4-BE49-F238E27FC236}">
                <a16:creationId xmlns:a16="http://schemas.microsoft.com/office/drawing/2014/main" id="{08D0D0AF-2E19-CF8F-A68C-C912336B20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4152" y="4265366"/>
            <a:ext cx="1458856" cy="46968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Shifts in</a:t>
            </a:r>
          </a:p>
          <a:p>
            <a:r>
              <a:rPr lang="en-GB" sz="1400" dirty="0"/>
              <a:t>Customer habits</a:t>
            </a:r>
          </a:p>
        </p:txBody>
      </p:sp>
      <p:sp>
        <p:nvSpPr>
          <p:cNvPr id="74" name="Line 86">
            <a:extLst>
              <a:ext uri="{FF2B5EF4-FFF2-40B4-BE49-F238E27FC236}">
                <a16:creationId xmlns:a16="http://schemas.microsoft.com/office/drawing/2014/main" id="{51775E3F-BDA2-2CC2-B915-11FD0E566440}"/>
              </a:ext>
            </a:extLst>
          </p:cNvPr>
          <p:cNvSpPr>
            <a:spLocks noChangeShapeType="1"/>
          </p:cNvSpPr>
          <p:nvPr/>
        </p:nvSpPr>
        <p:spPr bwMode="auto">
          <a:xfrm>
            <a:off x="5757777" y="357490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5" name="Text Box 85">
            <a:extLst>
              <a:ext uri="{FF2B5EF4-FFF2-40B4-BE49-F238E27FC236}">
                <a16:creationId xmlns:a16="http://schemas.microsoft.com/office/drawing/2014/main" id="{A5B1F4CB-1E07-1513-5B74-8D26B5EC13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5178" y="3339645"/>
            <a:ext cx="1271733" cy="47052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Online floral</a:t>
            </a:r>
          </a:p>
          <a:p>
            <a:r>
              <a:rPr lang="en-GB" sz="1400" dirty="0"/>
              <a:t>services</a:t>
            </a:r>
          </a:p>
        </p:txBody>
      </p:sp>
      <p:sp>
        <p:nvSpPr>
          <p:cNvPr id="78" name="Line 82">
            <a:extLst>
              <a:ext uri="{FF2B5EF4-FFF2-40B4-BE49-F238E27FC236}">
                <a16:creationId xmlns:a16="http://schemas.microsoft.com/office/drawing/2014/main" id="{76E72EBA-12E4-3270-6CDC-C3943FA4F353}"/>
              </a:ext>
            </a:extLst>
          </p:cNvPr>
          <p:cNvSpPr>
            <a:spLocks noChangeShapeType="1"/>
          </p:cNvSpPr>
          <p:nvPr/>
        </p:nvSpPr>
        <p:spPr bwMode="auto">
          <a:xfrm>
            <a:off x="4930689" y="45529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9" name="Text Box 81">
            <a:extLst>
              <a:ext uri="{FF2B5EF4-FFF2-40B4-BE49-F238E27FC236}">
                <a16:creationId xmlns:a16="http://schemas.microsoft.com/office/drawing/2014/main" id="{F358A447-627F-26EB-D07A-792528A5BF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4350" y="4263363"/>
            <a:ext cx="1436773" cy="47052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Local boutique</a:t>
            </a:r>
          </a:p>
          <a:p>
            <a:r>
              <a:rPr lang="en-GB" sz="1400" dirty="0"/>
              <a:t>shops</a:t>
            </a:r>
          </a:p>
        </p:txBody>
      </p:sp>
      <p:sp>
        <p:nvSpPr>
          <p:cNvPr id="80" name="Rectangle 80">
            <a:extLst>
              <a:ext uri="{FF2B5EF4-FFF2-40B4-BE49-F238E27FC236}">
                <a16:creationId xmlns:a16="http://schemas.microsoft.com/office/drawing/2014/main" id="{AA45FFB9-FA7A-EAFC-1E9F-699E1A429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7789" y="627063"/>
            <a:ext cx="936625" cy="487362"/>
          </a:xfrm>
          <a:prstGeom prst="rect">
            <a:avLst/>
          </a:prstGeom>
          <a:solidFill>
            <a:schemeClr val="accent1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People</a:t>
            </a:r>
          </a:p>
        </p:txBody>
      </p:sp>
      <p:sp>
        <p:nvSpPr>
          <p:cNvPr id="81" name="Rectangle 79">
            <a:extLst>
              <a:ext uri="{FF2B5EF4-FFF2-40B4-BE49-F238E27FC236}">
                <a16:creationId xmlns:a16="http://schemas.microsoft.com/office/drawing/2014/main" id="{7E52C431-F159-BBC1-40AE-C684330BA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3002" y="627063"/>
            <a:ext cx="998537" cy="487362"/>
          </a:xfrm>
          <a:prstGeom prst="rect">
            <a:avLst/>
          </a:prstGeom>
          <a:solidFill>
            <a:schemeClr val="accent1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Process</a:t>
            </a:r>
          </a:p>
        </p:txBody>
      </p:sp>
      <p:sp>
        <p:nvSpPr>
          <p:cNvPr id="82" name="Rectangle 78">
            <a:extLst>
              <a:ext uri="{FF2B5EF4-FFF2-40B4-BE49-F238E27FC236}">
                <a16:creationId xmlns:a16="http://schemas.microsoft.com/office/drawing/2014/main" id="{09C108EF-57F1-7369-DCEE-A949EB795B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2963" y="627063"/>
            <a:ext cx="1285543" cy="487362"/>
          </a:xfrm>
          <a:prstGeom prst="rect">
            <a:avLst/>
          </a:prstGeom>
          <a:solidFill>
            <a:schemeClr val="accent1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Technology</a:t>
            </a:r>
          </a:p>
        </p:txBody>
      </p:sp>
      <p:sp>
        <p:nvSpPr>
          <p:cNvPr id="83" name="Line 77">
            <a:extLst>
              <a:ext uri="{FF2B5EF4-FFF2-40B4-BE49-F238E27FC236}">
                <a16:creationId xmlns:a16="http://schemas.microsoft.com/office/drawing/2014/main" id="{BE569A8C-6D5F-FF8B-32B4-744D093129C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11389" y="3021013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6">
            <a:extLst>
              <a:ext uri="{FF2B5EF4-FFF2-40B4-BE49-F238E27FC236}">
                <a16:creationId xmlns:a16="http://schemas.microsoft.com/office/drawing/2014/main" id="{59B95CDC-59CC-FFFE-E348-65F5A7F082E8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6264" y="1119188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Line 75">
            <a:extLst>
              <a:ext uri="{FF2B5EF4-FFF2-40B4-BE49-F238E27FC236}">
                <a16:creationId xmlns:a16="http://schemas.microsoft.com/office/drawing/2014/main" id="{0FFDD74C-6B76-ACF5-1902-128F0DF00D6C}"/>
              </a:ext>
            </a:extLst>
          </p:cNvPr>
          <p:cNvSpPr>
            <a:spLocks noChangeShapeType="1"/>
          </p:cNvSpPr>
          <p:nvPr/>
        </p:nvSpPr>
        <p:spPr bwMode="auto">
          <a:xfrm>
            <a:off x="6153064" y="1119188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Line 74">
            <a:extLst>
              <a:ext uri="{FF2B5EF4-FFF2-40B4-BE49-F238E27FC236}">
                <a16:creationId xmlns:a16="http://schemas.microsoft.com/office/drawing/2014/main" id="{0CADC185-D5C2-2431-8CC8-C3111AA1C127}"/>
              </a:ext>
            </a:extLst>
          </p:cNvPr>
          <p:cNvSpPr>
            <a:spLocks noChangeShapeType="1"/>
          </p:cNvSpPr>
          <p:nvPr/>
        </p:nvSpPr>
        <p:spPr bwMode="auto">
          <a:xfrm>
            <a:off x="8393027" y="111918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Rectangle 73">
            <a:extLst>
              <a:ext uri="{FF2B5EF4-FFF2-40B4-BE49-F238E27FC236}">
                <a16:creationId xmlns:a16="http://schemas.microsoft.com/office/drawing/2014/main" id="{26736AD2-F8EB-A7C3-84F3-13FDD37DF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9226" y="4956175"/>
            <a:ext cx="1436773" cy="500063"/>
          </a:xfrm>
          <a:prstGeom prst="rect">
            <a:avLst/>
          </a:prstGeom>
          <a:solidFill>
            <a:schemeClr val="accent1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Competition</a:t>
            </a:r>
          </a:p>
        </p:txBody>
      </p:sp>
      <p:sp>
        <p:nvSpPr>
          <p:cNvPr id="88" name="Line 72">
            <a:extLst>
              <a:ext uri="{FF2B5EF4-FFF2-40B4-BE49-F238E27FC236}">
                <a16:creationId xmlns:a16="http://schemas.microsoft.com/office/drawing/2014/main" id="{C3756EE4-38CC-CF07-F08F-30F7ABBAD92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57702" y="3021013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Rectangle 71">
            <a:extLst>
              <a:ext uri="{FF2B5EF4-FFF2-40B4-BE49-F238E27FC236}">
                <a16:creationId xmlns:a16="http://schemas.microsoft.com/office/drawing/2014/main" id="{096B8B6F-A5CE-A67E-FE97-5C168E882D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1439" y="4956176"/>
            <a:ext cx="747713" cy="500062"/>
          </a:xfrm>
          <a:prstGeom prst="rect">
            <a:avLst/>
          </a:prstGeom>
          <a:solidFill>
            <a:schemeClr val="accent1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Cost</a:t>
            </a:r>
          </a:p>
        </p:txBody>
      </p:sp>
      <p:sp>
        <p:nvSpPr>
          <p:cNvPr id="90" name="Line 70">
            <a:extLst>
              <a:ext uri="{FF2B5EF4-FFF2-40B4-BE49-F238E27FC236}">
                <a16:creationId xmlns:a16="http://schemas.microsoft.com/office/drawing/2014/main" id="{A511FA63-976A-A2E9-BEB6-B069F456EE8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619914" y="3021013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2" name="Text Box 68">
            <a:extLst>
              <a:ext uri="{FF2B5EF4-FFF2-40B4-BE49-F238E27FC236}">
                <a16:creationId xmlns:a16="http://schemas.microsoft.com/office/drawing/2014/main" id="{EABE0A61-2B68-7A5F-58DA-76EBB5C6D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71565" y="2479958"/>
            <a:ext cx="1311216" cy="108211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  <a:latin typeface="Aptos Display" panose="020B0004020202020204" pitchFamily="34" charset="0"/>
              </a:rPr>
              <a:t>30% drop        In-Store Sales</a:t>
            </a:r>
          </a:p>
        </p:txBody>
      </p:sp>
      <p:sp>
        <p:nvSpPr>
          <p:cNvPr id="93" name="Rectangle 111">
            <a:extLst>
              <a:ext uri="{FF2B5EF4-FFF2-40B4-BE49-F238E27FC236}">
                <a16:creationId xmlns:a16="http://schemas.microsoft.com/office/drawing/2014/main" id="{EF677C2D-2CA4-1C79-B382-43519F8AD0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9189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" name="Rectangle 134">
            <a:extLst>
              <a:ext uri="{FF2B5EF4-FFF2-40B4-BE49-F238E27FC236}">
                <a16:creationId xmlns:a16="http://schemas.microsoft.com/office/drawing/2014/main" id="{17F51AC2-C308-29C3-FA58-3C5EC4AF9A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9189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69F275-978B-A95A-F268-995717EADFAE}"/>
              </a:ext>
            </a:extLst>
          </p:cNvPr>
          <p:cNvSpPr txBox="1"/>
          <p:nvPr/>
        </p:nvSpPr>
        <p:spPr>
          <a:xfrm>
            <a:off x="1883549" y="1234787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73B2D1-7E6A-8AFA-53B1-0A94B74531CC}"/>
              </a:ext>
            </a:extLst>
          </p:cNvPr>
          <p:cNvSpPr txBox="1"/>
          <p:nvPr/>
        </p:nvSpPr>
        <p:spPr>
          <a:xfrm>
            <a:off x="2916693" y="2048380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E25E46-0C68-D30B-75CE-D56569EC2C6F}"/>
              </a:ext>
            </a:extLst>
          </p:cNvPr>
          <p:cNvSpPr txBox="1"/>
          <p:nvPr/>
        </p:nvSpPr>
        <p:spPr>
          <a:xfrm>
            <a:off x="4575738" y="1271894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3857F-B968-BFD3-8B9C-A0767DBCE821}"/>
              </a:ext>
            </a:extLst>
          </p:cNvPr>
          <p:cNvSpPr txBox="1"/>
          <p:nvPr/>
        </p:nvSpPr>
        <p:spPr>
          <a:xfrm>
            <a:off x="5337156" y="2021110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694AB2-4BB3-289A-D433-ACF1580F287C}"/>
              </a:ext>
            </a:extLst>
          </p:cNvPr>
          <p:cNvSpPr txBox="1"/>
          <p:nvPr/>
        </p:nvSpPr>
        <p:spPr>
          <a:xfrm>
            <a:off x="6738918" y="1271893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32E246-274D-BCFD-FAD0-C1E112D685E8}"/>
              </a:ext>
            </a:extLst>
          </p:cNvPr>
          <p:cNvSpPr txBox="1"/>
          <p:nvPr/>
        </p:nvSpPr>
        <p:spPr>
          <a:xfrm>
            <a:off x="7392589" y="2010117"/>
            <a:ext cx="59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x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1BE4B0-D2A8-2232-4BC8-F03B441756E2}"/>
              </a:ext>
            </a:extLst>
          </p:cNvPr>
          <p:cNvSpPr txBox="1"/>
          <p:nvPr/>
        </p:nvSpPr>
        <p:spPr>
          <a:xfrm>
            <a:off x="6531888" y="3377364"/>
            <a:ext cx="596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</a:t>
            </a:r>
            <a:endParaRPr lang="en-GB" sz="3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2C547E-E0D8-0629-C6AF-24B61D72A038}"/>
              </a:ext>
            </a:extLst>
          </p:cNvPr>
          <p:cNvSpPr txBox="1"/>
          <p:nvPr/>
        </p:nvSpPr>
        <p:spPr>
          <a:xfrm>
            <a:off x="5603855" y="4289236"/>
            <a:ext cx="596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9DA1FD-533F-6A79-523E-DB5FB002C18A}"/>
              </a:ext>
            </a:extLst>
          </p:cNvPr>
          <p:cNvSpPr txBox="1"/>
          <p:nvPr/>
        </p:nvSpPr>
        <p:spPr>
          <a:xfrm>
            <a:off x="3134899" y="4238943"/>
            <a:ext cx="596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E39B06-2F81-11F9-5F92-BF1C0A8B3201}"/>
              </a:ext>
            </a:extLst>
          </p:cNvPr>
          <p:cNvSpPr txBox="1"/>
          <p:nvPr/>
        </p:nvSpPr>
        <p:spPr>
          <a:xfrm>
            <a:off x="4100669" y="3319475"/>
            <a:ext cx="596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X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F19805-BCA5-D5BF-F67A-61B2401BB372}"/>
              </a:ext>
            </a:extLst>
          </p:cNvPr>
          <p:cNvSpPr txBox="1"/>
          <p:nvPr/>
        </p:nvSpPr>
        <p:spPr>
          <a:xfrm>
            <a:off x="8718464" y="4700608"/>
            <a:ext cx="3168737" cy="92333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 – Controllable</a:t>
            </a:r>
          </a:p>
          <a:p>
            <a:r>
              <a:rPr lang="en-GB" dirty="0"/>
              <a:t>X – Experimental/ trail &amp; error                </a:t>
            </a:r>
          </a:p>
          <a:p>
            <a:r>
              <a:rPr lang="en-GB" dirty="0"/>
              <a:t>N – Noise/ not controllable</a:t>
            </a:r>
          </a:p>
        </p:txBody>
      </p:sp>
    </p:spTree>
    <p:extLst>
      <p:ext uri="{BB962C8B-B14F-4D97-AF65-F5344CB8AC3E}">
        <p14:creationId xmlns:p14="http://schemas.microsoft.com/office/powerpoint/2010/main" val="1041263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1A2159-2F17-5086-2B0F-9DE40FAD4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9EDBF-1AE5-6909-607F-9EE07BBCD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0187" y="1669312"/>
            <a:ext cx="7145079" cy="787399"/>
          </a:xfrm>
        </p:spPr>
        <p:txBody>
          <a:bodyPr>
            <a:noAutofit/>
          </a:bodyPr>
          <a:lstStyle/>
          <a:p>
            <a:pPr algn="l"/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latin typeface="Franklin Gothic Medium Cond" panose="020B0606030402020204" pitchFamily="34" charset="0"/>
              </a:rPr>
              <a:t>Key Findings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0B7AF4-E5DF-5C31-9C63-97FD372FCB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9684" y="2582136"/>
            <a:ext cx="6987645" cy="2606552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In-store sales decreased significantly.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Competition from online and local flower shops has significantly increased.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Digital marketing and website performance are not keeping pace with rivals.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dirty="0">
                <a:latin typeface="Aptos Display" panose="020B0004020202020204" pitchFamily="34" charset="0"/>
              </a:rPr>
              <a:t>Rising cost impacting profitability.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>
              <a:latin typeface="Aptos Display" panose="020B00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>
              <a:latin typeface="Aptos Display" panose="020B00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712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6E2B6-A18D-D23B-18DB-6FF18F4FD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89D4B-F28A-19EE-0892-D8696D456E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1634" y="182881"/>
            <a:ext cx="4043680" cy="618105"/>
          </a:xfrm>
        </p:spPr>
        <p:txBody>
          <a:bodyPr>
            <a:normAutofit fontScale="90000"/>
          </a:bodyPr>
          <a:lstStyle/>
          <a:p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latin typeface="Franklin Gothic Demi" panose="020B07030201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1C2BE6-0FAF-4447-7E5E-BFD70B9FB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3714" y="1148905"/>
            <a:ext cx="9268286" cy="488530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Bank of England (2023) </a:t>
            </a:r>
            <a:r>
              <a:rPr lang="en-GB" sz="1600" i="1" dirty="0">
                <a:latin typeface="Aptos Display" panose="020B0004020202020204" pitchFamily="34" charset="0"/>
              </a:rPr>
              <a:t>Inflation and the cost of living.</a:t>
            </a:r>
            <a:r>
              <a:rPr lang="en-GB" sz="1600" dirty="0">
                <a:latin typeface="Aptos Display" panose="020B0004020202020204" pitchFamily="34" charset="0"/>
              </a:rPr>
              <a:t> Available at: </a:t>
            </a:r>
            <a:r>
              <a:rPr lang="en-GB" sz="1600" dirty="0">
                <a:latin typeface="Aptos Display" panose="020B00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https://www.bankofengland.co.uk</a:t>
            </a:r>
            <a:r>
              <a:rPr lang="en-GB" sz="1600" dirty="0">
                <a:latin typeface="Aptos Display" panose="020B0004020202020204" pitchFamily="34" charset="0"/>
              </a:rPr>
              <a:t> (Accessed: 9 March 2026)</a:t>
            </a:r>
            <a:endParaRPr lang="en-GB" sz="1600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British Retail Consortium (2024) </a:t>
            </a:r>
            <a:r>
              <a:rPr lang="en-GB" sz="1600" i="1" dirty="0">
                <a:latin typeface="Aptos Display" panose="020B0004020202020204" pitchFamily="34" charset="0"/>
              </a:rPr>
              <a:t>BRC-Sensormatic</a:t>
            </a:r>
            <a:r>
              <a:rPr lang="en-GB" sz="1600" dirty="0">
                <a:latin typeface="Aptos Display" panose="020B0004020202020204" pitchFamily="34" charset="0"/>
              </a:rPr>
              <a:t> </a:t>
            </a:r>
            <a:r>
              <a:rPr lang="en-GB" sz="1600" i="1" dirty="0">
                <a:latin typeface="Aptos Display" panose="020B0004020202020204" pitchFamily="34" charset="0"/>
              </a:rPr>
              <a:t>Footfall Monitor. </a:t>
            </a:r>
            <a:r>
              <a:rPr lang="en-GB" sz="1600" dirty="0">
                <a:latin typeface="Aptos Display" panose="020B0004020202020204" pitchFamily="34" charset="0"/>
              </a:rPr>
              <a:t>Available at: </a:t>
            </a:r>
            <a:r>
              <a:rPr lang="en-GB" sz="1600" dirty="0">
                <a:latin typeface="Aptos Display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https://www.brc.org.uk</a:t>
            </a:r>
            <a:r>
              <a:rPr lang="en-GB" sz="1600" dirty="0">
                <a:latin typeface="Aptos Display" panose="020B0004020202020204" pitchFamily="34" charset="0"/>
              </a:rPr>
              <a:t> (Accessed 9 March 2026)</a:t>
            </a:r>
            <a:endParaRPr lang="en-GB" sz="1600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Gov.uk (2024) </a:t>
            </a:r>
            <a:r>
              <a:rPr lang="en-GB" sz="1600" i="1" dirty="0">
                <a:latin typeface="Aptos Display" panose="020B0004020202020204" pitchFamily="34" charset="0"/>
              </a:rPr>
              <a:t>Importing plants and plant products to Great Britain. </a:t>
            </a:r>
            <a:r>
              <a:rPr lang="en-GB" sz="1600" dirty="0">
                <a:latin typeface="Aptos Display" panose="020B0004020202020204" pitchFamily="34" charset="0"/>
              </a:rPr>
              <a:t>Available at: </a:t>
            </a:r>
            <a:r>
              <a:rPr lang="en-GB" sz="1600" dirty="0">
                <a:latin typeface="Aptos Display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https://www.guv.uk</a:t>
            </a:r>
            <a:r>
              <a:rPr lang="en-GB" sz="1600" dirty="0">
                <a:latin typeface="Aptos Display" panose="020B0004020202020204" pitchFamily="34" charset="0"/>
              </a:rPr>
              <a:t> (Accessed: 9 March 2026)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Johnson, G. Whittington, R. Scholes, K. (2017) </a:t>
            </a:r>
            <a:r>
              <a:rPr lang="en-GB" sz="1600" i="1" dirty="0">
                <a:latin typeface="Aptos Display" panose="020B0004020202020204" pitchFamily="34" charset="0"/>
              </a:rPr>
              <a:t>Exploring Strategy: Text and Cases. </a:t>
            </a:r>
            <a:r>
              <a:rPr lang="en-GB" sz="1600" dirty="0">
                <a:latin typeface="Aptos Display" panose="020B0004020202020204" pitchFamily="34" charset="0"/>
              </a:rPr>
              <a:t>11</a:t>
            </a:r>
            <a:r>
              <a:rPr lang="en-GB" sz="1600" baseline="30000" dirty="0">
                <a:latin typeface="Aptos Display" panose="020B0004020202020204" pitchFamily="34" charset="0"/>
              </a:rPr>
              <a:t>th</a:t>
            </a:r>
            <a:r>
              <a:rPr lang="en-GB" sz="1600" dirty="0">
                <a:latin typeface="Aptos Display" panose="020B0004020202020204" pitchFamily="34" charset="0"/>
              </a:rPr>
              <a:t> edn. Harlow: Pearson.</a:t>
            </a:r>
            <a:endParaRPr lang="en-GB" sz="1600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Chaffey, D. and Ellis-Chadwick, F. (2019) </a:t>
            </a:r>
            <a:r>
              <a:rPr lang="en-GB" sz="1600" i="1" dirty="0">
                <a:latin typeface="Aptos Display" panose="020B0004020202020204" pitchFamily="34" charset="0"/>
              </a:rPr>
              <a:t>Digital Marketing. </a:t>
            </a:r>
            <a:r>
              <a:rPr lang="en-GB" sz="1600" dirty="0">
                <a:latin typeface="Aptos Display" panose="020B0004020202020204" pitchFamily="34" charset="0"/>
              </a:rPr>
              <a:t>7</a:t>
            </a:r>
            <a:r>
              <a:rPr lang="en-GB" sz="1600" baseline="30000" dirty="0">
                <a:latin typeface="Aptos Display" panose="020B0004020202020204" pitchFamily="34" charset="0"/>
              </a:rPr>
              <a:t>th</a:t>
            </a:r>
            <a:r>
              <a:rPr lang="en-GB" sz="1600" dirty="0">
                <a:latin typeface="Aptos Display" panose="020B0004020202020204" pitchFamily="34" charset="0"/>
              </a:rPr>
              <a:t> edn. Harlow: Pearson</a:t>
            </a:r>
            <a:endParaRPr lang="en-GB" sz="1600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Mintel (2024) </a:t>
            </a:r>
            <a:r>
              <a:rPr lang="en-GB" sz="1600" i="1" dirty="0">
                <a:latin typeface="Aptos Display" panose="020B0004020202020204" pitchFamily="34" charset="0"/>
              </a:rPr>
              <a:t>UK Florist Market Report. </a:t>
            </a:r>
            <a:r>
              <a:rPr lang="en-GB" sz="1600" dirty="0">
                <a:latin typeface="Aptos Display" panose="020B0004020202020204" pitchFamily="34" charset="0"/>
              </a:rPr>
              <a:t>London: Mintel Group Ltd.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Porter, M. E. (1980). </a:t>
            </a:r>
            <a:r>
              <a:rPr lang="en-GB" sz="1600" i="1" dirty="0">
                <a:latin typeface="Aptos Display" panose="020B0004020202020204" pitchFamily="34" charset="0"/>
              </a:rPr>
              <a:t>Competitive Strategy: Techniques for Analysing Industries and Competitors. </a:t>
            </a:r>
            <a:r>
              <a:rPr lang="en-GB" sz="1600" dirty="0">
                <a:latin typeface="Aptos Display" panose="020B0004020202020204" pitchFamily="34" charset="0"/>
              </a:rPr>
              <a:t>New York: Free Press.</a:t>
            </a:r>
            <a:endParaRPr lang="en-GB" sz="1600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ptos Display" panose="020B0004020202020204" pitchFamily="34" charset="0"/>
              </a:rPr>
              <a:t>WRAP (2023) </a:t>
            </a:r>
            <a:r>
              <a:rPr lang="en-GB" sz="1600" i="1" dirty="0">
                <a:latin typeface="Aptos Display" panose="020B0004020202020204" pitchFamily="34" charset="0"/>
              </a:rPr>
              <a:t>Sustainable packaging: Guidance for Retailers. </a:t>
            </a:r>
            <a:r>
              <a:rPr lang="en-GB" sz="1600" dirty="0">
                <a:latin typeface="Aptos Display" panose="020B0004020202020204" pitchFamily="34" charset="0"/>
              </a:rPr>
              <a:t>Bunbury: WRAP. Available at: </a:t>
            </a:r>
            <a:r>
              <a:rPr lang="en-GB" sz="1600" dirty="0">
                <a:latin typeface="Aptos Display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https://wrap.org.uk</a:t>
            </a:r>
            <a:r>
              <a:rPr lang="en-GB" sz="1600" dirty="0">
                <a:latin typeface="Aptos Display" panose="020B0004020202020204" pitchFamily="34" charset="0"/>
              </a:rPr>
              <a:t> (Accessed: 9 March)</a:t>
            </a:r>
            <a:endParaRPr lang="en-GB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i="1" dirty="0">
              <a:latin typeface="Aptos Display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i="1" dirty="0">
              <a:latin typeface="Aptos Display" panose="020B0004020202020204" pitchFamily="34" charset="0"/>
            </a:endParaRPr>
          </a:p>
          <a:p>
            <a:pPr algn="l"/>
            <a:endParaRPr lang="en-GB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32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649</TotalTime>
  <Words>594</Words>
  <Application>Microsoft Office PowerPoint</Application>
  <PresentationFormat>Widescreen</PresentationFormat>
  <Paragraphs>93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Aptos</vt:lpstr>
      <vt:lpstr>Aptos Display</vt:lpstr>
      <vt:lpstr>Arial</vt:lpstr>
      <vt:lpstr>Corbel</vt:lpstr>
      <vt:lpstr>Franklin Gothic Demi</vt:lpstr>
      <vt:lpstr>Franklin Gothic Medium Cond</vt:lpstr>
      <vt:lpstr>Wingdings</vt:lpstr>
      <vt:lpstr>Parallax</vt:lpstr>
      <vt:lpstr>Green Haven Florist Case Study </vt:lpstr>
      <vt:lpstr>Introduction &amp; Context</vt:lpstr>
      <vt:lpstr>Nature &amp; Scope of Issues</vt:lpstr>
      <vt:lpstr>5W2H Model</vt:lpstr>
      <vt:lpstr>PESTEL Analysis</vt:lpstr>
      <vt:lpstr>PowerPoint Presentation</vt:lpstr>
      <vt:lpstr>Key Findings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Abdus Sufan (2437819)</dc:creator>
  <cp:lastModifiedBy>Abdus Sufan (2437819)</cp:lastModifiedBy>
  <cp:revision>1</cp:revision>
  <dcterms:created xsi:type="dcterms:W3CDTF">2026-03-09T19:41:23Z</dcterms:created>
  <dcterms:modified xsi:type="dcterms:W3CDTF">2026-03-14T15:28:29Z</dcterms:modified>
</cp:coreProperties>
</file>