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73" r:id="rId12"/>
    <p:sldId id="267" r:id="rId13"/>
    <p:sldId id="268" r:id="rId14"/>
    <p:sldId id="274" r:id="rId15"/>
    <p:sldId id="269" r:id="rId16"/>
    <p:sldId id="270" r:id="rId17"/>
    <p:sldId id="271" r:id="rId18"/>
    <p:sldId id="272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6FB6C5-8541-46C8-8CE6-055EE0ED5C86}" type="datetimeFigureOut">
              <a:rPr lang="en-GB" smtClean="0"/>
              <a:pPr/>
              <a:t>12/02/2016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0D0E10E-D0A9-419E-8736-A981EBDB1EC2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FB6C5-8541-46C8-8CE6-055EE0ED5C86}" type="datetimeFigureOut">
              <a:rPr lang="en-GB" smtClean="0"/>
              <a:pPr/>
              <a:t>12/02/2016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0E10E-D0A9-419E-8736-A981EBDB1E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FB6C5-8541-46C8-8CE6-055EE0ED5C86}" type="datetimeFigureOut">
              <a:rPr lang="en-GB" smtClean="0"/>
              <a:pPr/>
              <a:t>12/02/2016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0E10E-D0A9-419E-8736-A981EBDB1E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FB6C5-8541-46C8-8CE6-055EE0ED5C86}" type="datetimeFigureOut">
              <a:rPr lang="en-GB" smtClean="0"/>
              <a:pPr/>
              <a:t>12/02/2016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0E10E-D0A9-419E-8736-A981EBDB1E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FB6C5-8541-46C8-8CE6-055EE0ED5C86}" type="datetimeFigureOut">
              <a:rPr lang="en-GB" smtClean="0"/>
              <a:pPr/>
              <a:t>12/02/2016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0E10E-D0A9-419E-8736-A981EBDB1EC2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FB6C5-8541-46C8-8CE6-055EE0ED5C86}" type="datetimeFigureOut">
              <a:rPr lang="en-GB" smtClean="0"/>
              <a:pPr/>
              <a:t>12/02/2016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0E10E-D0A9-419E-8736-A981EBDB1EC2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FB6C5-8541-46C8-8CE6-055EE0ED5C86}" type="datetimeFigureOut">
              <a:rPr lang="en-GB" smtClean="0"/>
              <a:pPr/>
              <a:t>12/02/2016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0E10E-D0A9-419E-8736-A981EBDB1E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FB6C5-8541-46C8-8CE6-055EE0ED5C86}" type="datetimeFigureOut">
              <a:rPr lang="en-GB" smtClean="0"/>
              <a:pPr/>
              <a:t>12/02/2016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0E10E-D0A9-419E-8736-A981EBDB1E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FB6C5-8541-46C8-8CE6-055EE0ED5C86}" type="datetimeFigureOut">
              <a:rPr lang="en-GB" smtClean="0"/>
              <a:pPr/>
              <a:t>12/02/2016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0E10E-D0A9-419E-8736-A981EBDB1E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FB6C5-8541-46C8-8CE6-055EE0ED5C86}" type="datetimeFigureOut">
              <a:rPr lang="en-GB" smtClean="0"/>
              <a:pPr/>
              <a:t>12/02/2016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0E10E-D0A9-419E-8736-A981EBDB1EC2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FB6C5-8541-46C8-8CE6-055EE0ED5C86}" type="datetimeFigureOut">
              <a:rPr lang="en-GB" smtClean="0"/>
              <a:pPr/>
              <a:t>12/02/2016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0E10E-D0A9-419E-8736-A981EBDB1EC2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8E6FB6C5-8541-46C8-8CE6-055EE0ED5C86}" type="datetimeFigureOut">
              <a:rPr lang="en-GB" smtClean="0"/>
              <a:pPr/>
              <a:t>12/02/2016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0D0E10E-D0A9-419E-8736-A981EBDB1E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332656"/>
            <a:ext cx="6777318" cy="4608512"/>
          </a:xfrm>
        </p:spPr>
        <p:txBody>
          <a:bodyPr>
            <a:normAutofit/>
          </a:bodyPr>
          <a:lstStyle/>
          <a:p>
            <a:r>
              <a:rPr lang="en-US" altLang="en-US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Corporate  Citizenship, Social Responsibility, Responsiveness, </a:t>
            </a:r>
            <a:br>
              <a:rPr lang="en-US" altLang="en-US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en-US" altLang="en-US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and Performance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51878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b="1" dirty="0">
                <a:latin typeface="Garamond" pitchFamily="18" charset="0"/>
              </a:rPr>
              <a:t>I</a:t>
            </a:r>
            <a:r>
              <a:rPr lang="en-US" altLang="en-US" b="1" dirty="0" smtClean="0">
                <a:latin typeface="Garamond" pitchFamily="18" charset="0"/>
              </a:rPr>
              <a:t>nvolves responsibilities outside of making a profit and the key questions for corporations include: </a:t>
            </a:r>
          </a:p>
          <a:p>
            <a:pPr lvl="1">
              <a:buFontTx/>
              <a:buChar char="•"/>
            </a:pPr>
            <a:r>
              <a:rPr lang="en-US" altLang="en-US" sz="3200" b="1" dirty="0" smtClean="0">
                <a:latin typeface="Garamond" pitchFamily="18" charset="0"/>
              </a:rPr>
              <a:t>Does business have a social responsibility?</a:t>
            </a:r>
          </a:p>
          <a:p>
            <a:pPr lvl="1">
              <a:buFontTx/>
              <a:buChar char="•"/>
            </a:pPr>
            <a:r>
              <a:rPr lang="en-US" altLang="en-US" sz="3200" b="1" dirty="0" smtClean="0">
                <a:latin typeface="Garamond" pitchFamily="18" charset="0"/>
              </a:rPr>
              <a:t>If so, what is the extent and type of the responsibility?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1569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 algn="ctr">
              <a:buFontTx/>
              <a:buNone/>
            </a:pPr>
            <a:r>
              <a:rPr lang="en-US" altLang="en-US" sz="3200" b="1" dirty="0" smtClean="0"/>
              <a:t>Preliminary definitions of CSR</a:t>
            </a:r>
          </a:p>
          <a:p>
            <a:r>
              <a:rPr lang="en-US" altLang="en-US" dirty="0" smtClean="0"/>
              <a:t>The impact of a company’s actions on society</a:t>
            </a:r>
          </a:p>
          <a:p>
            <a:endParaRPr lang="en-US" altLang="en-US" dirty="0" smtClean="0"/>
          </a:p>
          <a:p>
            <a:r>
              <a:rPr lang="en-US" altLang="en-US" dirty="0" smtClean="0"/>
              <a:t>Requires a manager to consider his acts in terms of a whole social system, and holds him responsible for the effects of his acts anywhere in that system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23379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en-US" altLang="en-US" b="1" dirty="0" smtClean="0"/>
              <a:t>Corporate Citizenship Concepts</a:t>
            </a:r>
          </a:p>
          <a:p>
            <a:r>
              <a:rPr lang="en-US" altLang="en-US" dirty="0" smtClean="0"/>
              <a:t>Corporate social </a:t>
            </a:r>
            <a:r>
              <a:rPr lang="en-US" altLang="en-US" i="1" dirty="0" smtClean="0">
                <a:solidFill>
                  <a:srgbClr val="FF0000"/>
                </a:solidFill>
              </a:rPr>
              <a:t>responsibility</a:t>
            </a:r>
            <a:r>
              <a:rPr lang="en-US" altLang="en-US" i="1" dirty="0" smtClean="0"/>
              <a:t> </a:t>
            </a:r>
            <a:r>
              <a:rPr lang="en-US" altLang="en-US" dirty="0" smtClean="0"/>
              <a:t>– emphasizes obligation and accountability to society</a:t>
            </a:r>
          </a:p>
          <a:p>
            <a:r>
              <a:rPr lang="en-US" altLang="en-US" dirty="0" smtClean="0"/>
              <a:t>Corporate social </a:t>
            </a:r>
            <a:r>
              <a:rPr lang="en-US" altLang="en-US" i="1" dirty="0" smtClean="0">
                <a:solidFill>
                  <a:srgbClr val="FF0000"/>
                </a:solidFill>
              </a:rPr>
              <a:t>responsiveness</a:t>
            </a:r>
            <a:r>
              <a:rPr lang="en-US" altLang="en-US" i="1" dirty="0" smtClean="0"/>
              <a:t> </a:t>
            </a:r>
            <a:r>
              <a:rPr lang="en-US" altLang="en-US" dirty="0" smtClean="0"/>
              <a:t>– emphasizes action, activity</a:t>
            </a:r>
          </a:p>
          <a:p>
            <a:r>
              <a:rPr lang="en-US" altLang="en-US" dirty="0" smtClean="0"/>
              <a:t>Corporate social </a:t>
            </a:r>
            <a:r>
              <a:rPr lang="en-US" altLang="en-US" i="1" dirty="0" smtClean="0">
                <a:solidFill>
                  <a:srgbClr val="FF0000"/>
                </a:solidFill>
              </a:rPr>
              <a:t>performance</a:t>
            </a:r>
            <a:r>
              <a:rPr lang="en-US" altLang="en-US" dirty="0" smtClean="0"/>
              <a:t> – emphasizes outcomes, results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3968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76872"/>
            <a:ext cx="8435280" cy="3849291"/>
          </a:xfrm>
        </p:spPr>
        <p:txBody>
          <a:bodyPr>
            <a:normAutofit/>
          </a:bodyPr>
          <a:lstStyle/>
          <a:p>
            <a:r>
              <a:rPr lang="en-US" altLang="en-US" dirty="0" smtClean="0"/>
              <a:t>Criticism   - Increased concern for the Social Environment - A Changed  Social Contract -Business Assumption of Corporate Social Responsibility - Social Responsiveness, Social Performance, Corporate Citizenship - A More Satisfied Society -Fewer Factors Leading  to Business Criticism  - Increased Expectations Leading  to More Criticism.</a:t>
            </a:r>
          </a:p>
          <a:p>
            <a:pPr algn="ctr"/>
            <a:endParaRPr lang="en-US" altLang="en-US" dirty="0" smtClean="0"/>
          </a:p>
          <a:p>
            <a:endParaRPr lang="en-US" altLang="en-US" dirty="0" smtClean="0">
              <a:latin typeface="Garamond" pitchFamily="18" charset="0"/>
            </a:endParaRPr>
          </a:p>
          <a:p>
            <a:endParaRPr lang="en-US" altLang="en-US" dirty="0" smtClean="0">
              <a:latin typeface="Garamond" pitchFamily="18" charset="0"/>
            </a:endParaRPr>
          </a:p>
          <a:p>
            <a:endParaRPr lang="en-US" altLang="en-US" dirty="0" smtClean="0">
              <a:latin typeface="Garamond" pitchFamily="18" charset="0"/>
            </a:endParaRPr>
          </a:p>
          <a:p>
            <a:pPr algn="ctr"/>
            <a:endParaRPr lang="en-US" altLang="en-US" dirty="0" smtClean="0">
              <a:latin typeface="Garamond" pitchFamily="18" charset="0"/>
            </a:endParaRPr>
          </a:p>
          <a:p>
            <a:endParaRPr lang="en-US" altLang="en-US" dirty="0" smtClean="0">
              <a:latin typeface="Garamond" pitchFamily="18" charset="0"/>
            </a:endParaRP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z="4000" b="1" dirty="0" smtClean="0">
                <a:latin typeface="+mj-lt"/>
              </a:rPr>
              <a:t>Business Criticism/ Social Response Cycle</a:t>
            </a:r>
            <a:r>
              <a:rPr lang="en-US" altLang="en-US" b="1" dirty="0" smtClean="0">
                <a:latin typeface="+mj-lt"/>
              </a:rPr>
              <a:t/>
            </a:r>
            <a:br>
              <a:rPr lang="en-US" altLang="en-US" b="1" dirty="0" smtClean="0">
                <a:latin typeface="+mj-lt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18821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en-US" altLang="en-US" sz="3600" b="1" dirty="0" smtClean="0"/>
              <a:t>Historical Perspective</a:t>
            </a:r>
          </a:p>
          <a:p>
            <a:r>
              <a:rPr lang="en-US" altLang="en-US" i="1" dirty="0" smtClean="0"/>
              <a:t>Economic model</a:t>
            </a:r>
            <a:r>
              <a:rPr lang="en-US" altLang="en-US" dirty="0" smtClean="0"/>
              <a:t> – the invisible hand of the marketplace protected societal interest</a:t>
            </a:r>
          </a:p>
          <a:p>
            <a:r>
              <a:rPr lang="en-US" altLang="en-US" i="1" dirty="0" smtClean="0"/>
              <a:t>Legal model</a:t>
            </a:r>
            <a:r>
              <a:rPr lang="en-US" altLang="en-US" dirty="0" smtClean="0"/>
              <a:t> – laws protected societal interests</a:t>
            </a:r>
          </a:p>
          <a:p>
            <a:endParaRPr lang="en-US" altLang="en-US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7750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en-US" altLang="en-US" sz="3600" b="1" dirty="0" smtClean="0"/>
              <a:t>Historical Perspective</a:t>
            </a:r>
          </a:p>
          <a:p>
            <a:r>
              <a:rPr lang="en-US" altLang="en-US" dirty="0" smtClean="0"/>
              <a:t>Modified the economic model</a:t>
            </a:r>
          </a:p>
          <a:p>
            <a:pPr lvl="1"/>
            <a:r>
              <a:rPr lang="en-US" altLang="en-US" dirty="0" smtClean="0"/>
              <a:t>Philanthropy</a:t>
            </a:r>
          </a:p>
          <a:p>
            <a:pPr lvl="1"/>
            <a:r>
              <a:rPr lang="en-US" altLang="en-US" dirty="0" smtClean="0"/>
              <a:t>Community obligations</a:t>
            </a:r>
          </a:p>
          <a:p>
            <a:pPr lvl="1"/>
            <a:r>
              <a:rPr lang="en-US" altLang="en-US" dirty="0" smtClean="0"/>
              <a:t>Paternalism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1602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en-US" altLang="en-US" sz="3600" b="1" dirty="0" smtClean="0"/>
              <a:t>Evolving Viewpoints</a:t>
            </a:r>
          </a:p>
          <a:p>
            <a:r>
              <a:rPr lang="en-US" altLang="en-US" dirty="0" smtClean="0"/>
              <a:t>CSR considers the impact of the company’s actions on society (Bauer)</a:t>
            </a:r>
          </a:p>
          <a:p>
            <a:r>
              <a:rPr lang="en-US" altLang="en-US" dirty="0" smtClean="0"/>
              <a:t>CSR requires decision makers to take actions that protect and improve the welfare of society as a whole along with their own interests (Davis and </a:t>
            </a:r>
            <a:r>
              <a:rPr lang="en-US" altLang="en-US" dirty="0" err="1" smtClean="0"/>
              <a:t>Blomstrom</a:t>
            </a:r>
            <a:r>
              <a:rPr lang="en-US" altLang="en-US" dirty="0" smtClean="0"/>
              <a:t>)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4359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en-US" altLang="en-US" sz="3600" b="1" dirty="0" smtClean="0"/>
              <a:t>Evolving Viewpoints</a:t>
            </a:r>
          </a:p>
          <a:p>
            <a:r>
              <a:rPr lang="en-US" altLang="en-US" dirty="0" smtClean="0"/>
              <a:t>CSR mandates that the </a:t>
            </a:r>
            <a:r>
              <a:rPr lang="en-US" altLang="en-US" dirty="0" err="1" smtClean="0"/>
              <a:t>organisation</a:t>
            </a:r>
            <a:r>
              <a:rPr lang="en-US" altLang="en-US" dirty="0" smtClean="0"/>
              <a:t> has not only economic and legal obligations, but also certain responsibilities to society that extend beyond these obligations (McGuire)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8291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en-US" altLang="en-US" b="1" dirty="0" smtClean="0"/>
              <a:t>Evolving Viewpoints</a:t>
            </a:r>
          </a:p>
          <a:p>
            <a:r>
              <a:rPr lang="en-US" altLang="en-US" dirty="0" smtClean="0"/>
              <a:t>CSR relates primarily to achieving outcomes from </a:t>
            </a:r>
            <a:r>
              <a:rPr lang="en-US" altLang="en-US" dirty="0" err="1" smtClean="0"/>
              <a:t>organisational</a:t>
            </a:r>
            <a:r>
              <a:rPr lang="en-US" altLang="en-US" dirty="0" smtClean="0"/>
              <a:t> decisions concerning specific issues or problems, which by some normative standard have beneficial rather than adverse effects upon pertinent corporate stakeholders.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7642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Carroll (1991) organized different corporate social responsibilities as a four-layered pyramid model and called it the pyramid of responsibilities</a:t>
            </a:r>
            <a:r>
              <a:rPr lang="en-US" dirty="0" smtClean="0"/>
              <a:t>.</a:t>
            </a:r>
          </a:p>
          <a:p>
            <a:r>
              <a:rPr lang="en-US" altLang="en-US" dirty="0"/>
              <a:t>CSR encompasses the economic, legal, ethical and discretionary (philanthropic) expectations that society has of organisations at a given point in time.</a:t>
            </a:r>
          </a:p>
          <a:p>
            <a:endParaRPr lang="en-GB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400" b="1" dirty="0"/>
              <a:t>Carroll’s Four Part Definition</a:t>
            </a:r>
            <a:r>
              <a:rPr lang="en-US" altLang="en-US" sz="4400" dirty="0"/>
              <a:t/>
            </a:r>
            <a:br>
              <a:rPr lang="en-US" altLang="en-US" sz="4400" dirty="0"/>
            </a:b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31672491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940845"/>
              </p:ext>
            </p:extLst>
          </p:nvPr>
        </p:nvGraphicFramePr>
        <p:xfrm>
          <a:off x="698500" y="2247900"/>
          <a:ext cx="7746999" cy="45537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82333"/>
                <a:gridCol w="2582333"/>
                <a:gridCol w="2582333"/>
              </a:tblGrid>
              <a:tr h="37084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Responsibility</a:t>
                      </a:r>
                    </a:p>
                  </a:txBody>
                  <a:tcPr marL="86078" marR="86078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Societal Expectation</a:t>
                      </a:r>
                    </a:p>
                  </a:txBody>
                  <a:tcPr marL="86078" marR="86078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Examples</a:t>
                      </a:r>
                    </a:p>
                  </a:txBody>
                  <a:tcPr marL="86078" marR="86078" horzOverflow="overflow"/>
                </a:tc>
              </a:tr>
              <a:tr h="37084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Economic</a:t>
                      </a:r>
                    </a:p>
                  </a:txBody>
                  <a:tcPr marL="86078" marR="86078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Required</a:t>
                      </a:r>
                    </a:p>
                  </a:txBody>
                  <a:tcPr marL="86078" marR="86078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Be profitable.  Maximize sales, minimize costs, etc.</a:t>
                      </a:r>
                    </a:p>
                  </a:txBody>
                  <a:tcPr marL="86078" marR="86078" horzOverflow="overflow"/>
                </a:tc>
              </a:tr>
              <a:tr h="37084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Legal</a:t>
                      </a:r>
                    </a:p>
                  </a:txBody>
                  <a:tcPr marL="86078" marR="86078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Required</a:t>
                      </a:r>
                    </a:p>
                  </a:txBody>
                  <a:tcPr marL="86078" marR="86078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Obey laws and regulations.</a:t>
                      </a:r>
                    </a:p>
                  </a:txBody>
                  <a:tcPr marL="86078" marR="86078" horzOverflow="overflow"/>
                </a:tc>
              </a:tr>
              <a:tr h="37084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Ethical</a:t>
                      </a:r>
                    </a:p>
                  </a:txBody>
                  <a:tcPr marL="86078" marR="86078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Expected</a:t>
                      </a:r>
                    </a:p>
                  </a:txBody>
                  <a:tcPr marL="86078" marR="86078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Do what is right, fair and just.</a:t>
                      </a:r>
                    </a:p>
                  </a:txBody>
                  <a:tcPr marL="86078" marR="86078" horzOverflow="overflow"/>
                </a:tc>
              </a:tr>
              <a:tr h="37084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Discretionary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(Philanthropic)</a:t>
                      </a:r>
                    </a:p>
                  </a:txBody>
                  <a:tcPr marL="86078" marR="86078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Desired/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Expected</a:t>
                      </a:r>
                    </a:p>
                  </a:txBody>
                  <a:tcPr marL="86078" marR="86078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Be a good corporate citizen.</a:t>
                      </a:r>
                    </a:p>
                  </a:txBody>
                  <a:tcPr marL="86078" marR="86078" horzOverflow="overflow"/>
                </a:tc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altLang="en-US" sz="2800" b="1" dirty="0" smtClean="0"/>
              <a:t>Carroll’s Four Part Definition</a:t>
            </a:r>
            <a:br>
              <a:rPr lang="en-US" altLang="en-US" sz="2800" b="1" dirty="0" smtClean="0"/>
            </a:br>
            <a:r>
              <a:rPr lang="en-US" altLang="en-US" sz="2800" b="1" dirty="0" smtClean="0"/>
              <a:t>Understanding the Four Components</a:t>
            </a:r>
            <a:r>
              <a:rPr lang="en-US" altLang="en-US" sz="2800" dirty="0" smtClean="0"/>
              <a:t/>
            </a:r>
            <a:br>
              <a:rPr lang="en-US" altLang="en-US" sz="2800" dirty="0" smtClean="0"/>
            </a:b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916836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Pyramid of CSR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rcRect l="740" r="74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7019698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According to Carroll and </a:t>
            </a:r>
            <a:r>
              <a:rPr lang="en-US" dirty="0" err="1"/>
              <a:t>Buchholtz</a:t>
            </a:r>
            <a:r>
              <a:rPr lang="en-US" dirty="0"/>
              <a:t> (2003), the pyramid of responsibilities should be seen as a whole and the different parts should not be separated.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3421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en-US" sz="4000" b="1" dirty="0" smtClean="0"/>
              <a:t>CSR in Equation Form Is the Sum of:</a:t>
            </a:r>
          </a:p>
          <a:p>
            <a:pPr>
              <a:buFontTx/>
              <a:buNone/>
            </a:pPr>
            <a:r>
              <a:rPr lang="en-US" altLang="en-US" dirty="0" smtClean="0"/>
              <a:t>Economic Responsibilities (</a:t>
            </a:r>
            <a:r>
              <a:rPr lang="en-US" altLang="en-US" i="1" dirty="0" smtClean="0"/>
              <a:t>Make a profit)</a:t>
            </a:r>
            <a:endParaRPr lang="en-US" altLang="en-US" dirty="0" smtClean="0"/>
          </a:p>
          <a:p>
            <a:pPr>
              <a:buFontTx/>
              <a:buNone/>
            </a:pPr>
            <a:r>
              <a:rPr lang="en-US" altLang="en-US" dirty="0" smtClean="0"/>
              <a:t>Legal Responsibilities (</a:t>
            </a:r>
            <a:r>
              <a:rPr lang="en-US" altLang="en-US" i="1" dirty="0" smtClean="0"/>
              <a:t>Obey the law</a:t>
            </a:r>
            <a:r>
              <a:rPr lang="en-US" altLang="en-US" dirty="0" smtClean="0"/>
              <a:t>)</a:t>
            </a:r>
          </a:p>
          <a:p>
            <a:pPr>
              <a:buFontTx/>
              <a:buNone/>
            </a:pPr>
            <a:r>
              <a:rPr lang="en-US" altLang="en-US" dirty="0" smtClean="0"/>
              <a:t>Ethical Responsibilities (</a:t>
            </a:r>
            <a:r>
              <a:rPr lang="en-US" altLang="en-US" i="1" dirty="0" smtClean="0"/>
              <a:t>Be ethical)</a:t>
            </a:r>
            <a:endParaRPr lang="en-US" altLang="en-US" dirty="0" smtClean="0"/>
          </a:p>
          <a:p>
            <a:pPr>
              <a:buFontTx/>
              <a:buNone/>
            </a:pPr>
            <a:r>
              <a:rPr lang="en-US" altLang="en-US" u="sng" dirty="0" smtClean="0"/>
              <a:t>Philanthropic Responsibilities </a:t>
            </a:r>
            <a:r>
              <a:rPr lang="en-US" altLang="en-US" dirty="0" smtClean="0"/>
              <a:t>(</a:t>
            </a:r>
            <a:r>
              <a:rPr lang="en-US" altLang="en-US" i="1" dirty="0" smtClean="0"/>
              <a:t>Good corporate citizen</a:t>
            </a:r>
            <a:r>
              <a:rPr lang="en-US" altLang="en-US" dirty="0" smtClean="0"/>
              <a:t>)</a:t>
            </a:r>
            <a:endParaRPr lang="en-US" altLang="en-US" u="sng" dirty="0" smtClean="0"/>
          </a:p>
          <a:p>
            <a:pPr>
              <a:buFontTx/>
              <a:buNone/>
            </a:pPr>
            <a:r>
              <a:rPr lang="en-US" altLang="en-US" b="1" dirty="0" smtClean="0"/>
              <a:t>CSR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94865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dirty="0" smtClean="0"/>
              <a:t>Demonstrate a commitment to society’s values and contribute to society’s social, environmental, and economic goals through action.</a:t>
            </a:r>
          </a:p>
          <a:p>
            <a:pPr>
              <a:lnSpc>
                <a:spcPct val="90000"/>
              </a:lnSpc>
            </a:pPr>
            <a:r>
              <a:rPr lang="en-US" altLang="en-US" dirty="0" smtClean="0"/>
              <a:t>Insulate society from the negative impacts of  company operations, products and services.</a:t>
            </a:r>
          </a:p>
          <a:p>
            <a:pPr>
              <a:lnSpc>
                <a:spcPct val="90000"/>
              </a:lnSpc>
            </a:pPr>
            <a:r>
              <a:rPr lang="en-US" altLang="en-US" dirty="0" smtClean="0"/>
              <a:t>Share benefits of company activities with key stakeholders as well as with shareholders.</a:t>
            </a:r>
          </a:p>
          <a:p>
            <a:pPr>
              <a:lnSpc>
                <a:spcPct val="90000"/>
              </a:lnSpc>
            </a:pPr>
            <a:r>
              <a:rPr lang="en-US" altLang="en-US" dirty="0" smtClean="0"/>
              <a:t>Demonstrate that the company can make more money by doing the right thing.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z="3200" b="1" dirty="0" smtClean="0"/>
              <a:t>Corporate Social Responsibility (CSR)</a:t>
            </a:r>
            <a:br>
              <a:rPr lang="en-US" altLang="en-US" sz="3200" b="1" dirty="0" smtClean="0"/>
            </a:br>
            <a:r>
              <a:rPr lang="en-US" altLang="en-US" sz="3200" b="1" dirty="0" smtClean="0"/>
              <a:t>Business Responsibilities in the 21</a:t>
            </a:r>
            <a:r>
              <a:rPr lang="en-US" altLang="en-US" sz="3200" b="1" baseline="30000" dirty="0" smtClean="0"/>
              <a:t>st</a:t>
            </a:r>
            <a:r>
              <a:rPr lang="en-US" altLang="en-US" sz="3200" b="1" dirty="0" smtClean="0"/>
              <a:t> Century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8017679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>
                <a:cs typeface="Times New Roman" charset="0"/>
              </a:rPr>
              <a:t>Business for Social Responsibility</a:t>
            </a:r>
          </a:p>
          <a:p>
            <a:r>
              <a:rPr lang="en-US" altLang="en-US" dirty="0" smtClean="0">
                <a:cs typeface="Times New Roman" charset="0"/>
              </a:rPr>
              <a:t>Community obligations</a:t>
            </a:r>
          </a:p>
          <a:p>
            <a:r>
              <a:rPr lang="en-US" altLang="en-US" dirty="0" smtClean="0">
                <a:cs typeface="Times New Roman" charset="0"/>
              </a:rPr>
              <a:t>Corporate Citizenship</a:t>
            </a:r>
          </a:p>
          <a:p>
            <a:r>
              <a:rPr lang="en-US" altLang="en-US" dirty="0" smtClean="0">
                <a:cs typeface="Times New Roman" charset="0"/>
              </a:rPr>
              <a:t>Corporate social responsibility Corporate social responsiveness </a:t>
            </a:r>
          </a:p>
          <a:p>
            <a:r>
              <a:rPr lang="en-US" altLang="en-US" dirty="0" smtClean="0">
                <a:cs typeface="Times New Roman" charset="0"/>
              </a:rPr>
              <a:t>Corporate social performance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dirty="0" smtClean="0"/>
              <a:t>Selected Key Terms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00817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Economic, legal, ethical and discretionary responsibilities</a:t>
            </a:r>
          </a:p>
          <a:p>
            <a:r>
              <a:rPr lang="en-US" altLang="en-US" dirty="0" smtClean="0"/>
              <a:t>Paternalism</a:t>
            </a:r>
          </a:p>
          <a:p>
            <a:r>
              <a:rPr lang="en-US" altLang="en-US" dirty="0" smtClean="0">
                <a:cs typeface="Times New Roman" charset="0"/>
              </a:rPr>
              <a:t>Philanthropy</a:t>
            </a:r>
          </a:p>
          <a:p>
            <a:r>
              <a:rPr lang="en-US" altLang="en-US" dirty="0" smtClean="0">
                <a:cs typeface="Times New Roman" charset="0"/>
              </a:rPr>
              <a:t>Pyramid of CSR</a:t>
            </a:r>
          </a:p>
          <a:p>
            <a:r>
              <a:rPr lang="en-US" altLang="en-US" dirty="0" smtClean="0">
                <a:cs typeface="Times New Roman" charset="0"/>
              </a:rPr>
              <a:t>Socially conscious investing</a:t>
            </a:r>
            <a:endParaRPr lang="en-US" altLang="en-US" dirty="0">
              <a:cs typeface="Times New Roman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2118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Hardcover.thmx</Template>
  <TotalTime>43</TotalTime>
  <Words>579</Words>
  <Application>Microsoft Office PowerPoint</Application>
  <PresentationFormat>On-screen Show (4:3)</PresentationFormat>
  <Paragraphs>79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Book Antiqua</vt:lpstr>
      <vt:lpstr>Garamond</vt:lpstr>
      <vt:lpstr>Times New Roman</vt:lpstr>
      <vt:lpstr>Wingdings</vt:lpstr>
      <vt:lpstr>Hardcover</vt:lpstr>
      <vt:lpstr>Corporate  Citizenship, Social Responsibility, Responsiveness,  and Performance</vt:lpstr>
      <vt:lpstr>PowerPoint Presentation</vt:lpstr>
      <vt:lpstr>PowerPoint Presentation</vt:lpstr>
      <vt:lpstr>PowerPoint Presentation</vt:lpstr>
      <vt:lpstr>Business Criticism/ Social Response Cycle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Carroll’s Four Part Definition </vt:lpstr>
      <vt:lpstr>Carroll’s Four Part Definition Understanding the Four Components </vt:lpstr>
      <vt:lpstr>Pyramid of CSR</vt:lpstr>
      <vt:lpstr>PowerPoint Presentation</vt:lpstr>
      <vt:lpstr>PowerPoint Presentation</vt:lpstr>
      <vt:lpstr>Corporate Social Responsibility (CSR) Business Responsibilities in the 21st Century</vt:lpstr>
      <vt:lpstr>Selected Key Terms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Corporate  Citizenship, Social Responsibility, Responsiveness,  and Performance</dc:title>
  <dc:creator>bus-ao</dc:creator>
  <cp:lastModifiedBy>Marie Pitson</cp:lastModifiedBy>
  <cp:revision>6</cp:revision>
  <dcterms:created xsi:type="dcterms:W3CDTF">2015-02-27T10:23:22Z</dcterms:created>
  <dcterms:modified xsi:type="dcterms:W3CDTF">2016-02-12T09:16:58Z</dcterms:modified>
</cp:coreProperties>
</file>