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328" r:id="rId3"/>
    <p:sldId id="257" r:id="rId4"/>
    <p:sldId id="318" r:id="rId5"/>
    <p:sldId id="316" r:id="rId6"/>
    <p:sldId id="317" r:id="rId7"/>
    <p:sldId id="329" r:id="rId8"/>
    <p:sldId id="260" r:id="rId9"/>
    <p:sldId id="261" r:id="rId10"/>
    <p:sldId id="262" r:id="rId11"/>
    <p:sldId id="263" r:id="rId12"/>
    <p:sldId id="330" r:id="rId13"/>
    <p:sldId id="265" r:id="rId14"/>
    <p:sldId id="266" r:id="rId15"/>
    <p:sldId id="331" r:id="rId16"/>
    <p:sldId id="269" r:id="rId17"/>
    <p:sldId id="270" r:id="rId18"/>
    <p:sldId id="271" r:id="rId19"/>
    <p:sldId id="282" r:id="rId20"/>
    <p:sldId id="283" r:id="rId21"/>
    <p:sldId id="284" r:id="rId22"/>
    <p:sldId id="272" r:id="rId23"/>
    <p:sldId id="326" r:id="rId24"/>
    <p:sldId id="273" r:id="rId25"/>
    <p:sldId id="274" r:id="rId26"/>
    <p:sldId id="275" r:id="rId27"/>
    <p:sldId id="327" r:id="rId28"/>
    <p:sldId id="276" r:id="rId29"/>
    <p:sldId id="320" r:id="rId3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830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0E40D9-B503-4C92-919F-CAA0D0447C27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D554E2-948B-4977-AC27-8D6466116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49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D554E2-948B-4977-AC27-8D6466116DE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81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D554E2-948B-4977-AC27-8D6466116DE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6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54098"/>
            <a:ext cx="3786504" cy="4389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7828" y="1623187"/>
            <a:ext cx="3865245" cy="40430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1114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130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2/26/2020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64560" y="5274767"/>
            <a:ext cx="2661920" cy="1477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2885" marR="5080" indent="-210820" algn="ctr">
              <a:lnSpc>
                <a:spcPct val="100000"/>
              </a:lnSpc>
            </a:pPr>
            <a:r>
              <a:rPr lang="en-GB" sz="3200" spc="-40" dirty="0">
                <a:latin typeface="Calibri"/>
                <a:cs typeface="Calibri"/>
              </a:rPr>
              <a:t>Energy</a:t>
            </a:r>
            <a:r>
              <a:rPr sz="3200" spc="-75" dirty="0">
                <a:latin typeface="Calibri"/>
                <a:cs typeface="Calibri"/>
              </a:rPr>
              <a:t> </a:t>
            </a:r>
            <a:r>
              <a:rPr lang="en-GB" sz="3200" spc="-75" dirty="0">
                <a:latin typeface="Calibri"/>
                <a:cs typeface="Calibri"/>
              </a:rPr>
              <a:t>and </a:t>
            </a:r>
            <a:r>
              <a:rPr sz="3200" spc="-15" dirty="0">
                <a:latin typeface="Calibri"/>
                <a:cs typeface="Calibri"/>
              </a:rPr>
              <a:t>Resource  </a:t>
            </a:r>
            <a:r>
              <a:rPr sz="3200" spc="-5" dirty="0">
                <a:latin typeface="Calibri"/>
                <a:cs typeface="Calibri"/>
              </a:rPr>
              <a:t>Management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67537" y="1268730"/>
            <a:ext cx="1715643" cy="152095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64312" y="221234"/>
            <a:ext cx="8225790" cy="4991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spc="-5" dirty="0">
                <a:solidFill>
                  <a:srgbClr val="660CAA"/>
                </a:solidFill>
                <a:latin typeface="Times New Roman"/>
                <a:cs typeface="Times New Roman"/>
              </a:rPr>
              <a:t>MSc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Environmental Conservation &amp;</a:t>
            </a:r>
            <a:r>
              <a:rPr sz="3200" spc="-75" dirty="0">
                <a:solidFill>
                  <a:srgbClr val="660CAA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Management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32269" y="4365104"/>
            <a:ext cx="2286000" cy="22860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1523" y="3717035"/>
            <a:ext cx="2286000" cy="297180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771775" y="980821"/>
            <a:ext cx="4248531" cy="318630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Recycling part 1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44709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More facts about waste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Why recycling?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Trajectories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Market instruments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Glass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676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609600" y="838200"/>
            <a:ext cx="7308215" cy="14403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600" spc="-5" dirty="0">
                <a:latin typeface="Calibri"/>
                <a:cs typeface="Calibri"/>
              </a:rPr>
              <a:t>UK &amp; other EU Member states target to recycle 50% of household waste by 2020. </a:t>
            </a:r>
            <a:endParaRPr sz="2600" dirty="0">
              <a:latin typeface="Calibri"/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>
              <a:latin typeface="Calibri"/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>
              <a:latin typeface="Calibri"/>
              <a:cs typeface="Calibri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3400" y="267779"/>
            <a:ext cx="8142833" cy="430887"/>
          </a:xfrm>
        </p:spPr>
        <p:txBody>
          <a:bodyPr/>
          <a:lstStyle/>
          <a:p>
            <a:r>
              <a:rPr lang="en-GB" dirty="0"/>
              <a:t>More about wastes - households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049" t="22897" r="30461" b="22406"/>
          <a:stretch/>
        </p:blipFill>
        <p:spPr>
          <a:xfrm>
            <a:off x="1228381" y="1617684"/>
            <a:ext cx="6544019" cy="5024872"/>
          </a:xfrm>
          <a:prstGeom prst="rect">
            <a:avLst/>
          </a:prstGeom>
        </p:spPr>
      </p:pic>
      <p:sp>
        <p:nvSpPr>
          <p:cNvPr id="7" name="object 27"/>
          <p:cNvSpPr txBox="1"/>
          <p:nvPr/>
        </p:nvSpPr>
        <p:spPr>
          <a:xfrm>
            <a:off x="0" y="6642556"/>
            <a:ext cx="365671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dirty="0">
                <a:cs typeface="Times New Roman"/>
              </a:rPr>
              <a:t>Source: </a:t>
            </a:r>
            <a:r>
              <a:rPr lang="en-GB" sz="1400" spc="-20" dirty="0">
                <a:cs typeface="Times New Roman"/>
              </a:rPr>
              <a:t>UK Statistics on Waste, 2019</a:t>
            </a:r>
            <a:endParaRPr sz="1400" dirty="0"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Biodegradable Municipal Waste (BMW)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2991588"/>
          </a:xfrm>
        </p:spPr>
        <p:txBody>
          <a:bodyPr/>
          <a:lstStyle/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According to the Landfill Directive:</a:t>
            </a: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/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Reduction of Biodegradable Municipal waste: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>
                <a:cs typeface="Calibri"/>
              </a:rPr>
              <a:t>75% of 1995 tonnage by 2010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>
                <a:cs typeface="Calibri"/>
              </a:rPr>
              <a:t>50% of 1995 tonnage by 2013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>
                <a:cs typeface="Calibri"/>
              </a:rPr>
              <a:t>35% of 1995 tonnage by 2020</a:t>
            </a:r>
          </a:p>
          <a:p>
            <a:pPr marL="812800" marR="5080" lvl="1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endParaRPr lang="en-GB" sz="2600" spc="-5" dirty="0">
              <a:cs typeface="Calibri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  <a:tab pos="3817620" algn="l"/>
              </a:tabLst>
            </a:pPr>
            <a:r>
              <a:rPr lang="en-GB" sz="2600" spc="-5" dirty="0"/>
              <a:t>Achievement to date: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683681"/>
              </p:ext>
            </p:extLst>
          </p:nvPr>
        </p:nvGraphicFramePr>
        <p:xfrm>
          <a:off x="838200" y="4190999"/>
          <a:ext cx="7696199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38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401063261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3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Scotland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1995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BMW generated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35,688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29,030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1,225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3,595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1,837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2010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BMW to 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12,982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10,339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558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1,484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2013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BMW to 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9,325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7,347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1,182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r>
                        <a:rPr lang="en-GB" dirty="0"/>
                        <a:t>2017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BMW to 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7,388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5,684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048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0663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Construction and Demolition waste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200054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pc="-10" dirty="0"/>
              <a:t>Target from EC Waste Framework Directive: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pc="-10" dirty="0"/>
              <a:t>UK to recover at least 70% of non-hazardous C&amp;D waste by 2020</a:t>
            </a: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Current progress: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8032515"/>
              </p:ext>
            </p:extLst>
          </p:nvPr>
        </p:nvGraphicFramePr>
        <p:xfrm>
          <a:off x="990600" y="3352717"/>
          <a:ext cx="60960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Generation</a:t>
                      </a:r>
                      <a:r>
                        <a:rPr lang="en-GB" baseline="0" dirty="0"/>
                        <a:t> (000 tonnes)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Recovery (000 tonnes)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Recovery rate 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59.2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53.1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89.7%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91.4%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55.8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91.1%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57.1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52.0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91.2%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271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61.5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56.3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91.5%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1946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63.8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58.1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91.1%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7516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2016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66.2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91.0%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0123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965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Industrial and Commercial wastes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95520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pc="-10" dirty="0"/>
              <a:t>Government </a:t>
            </a:r>
            <a:r>
              <a:rPr lang="en-GB" spc="-20" dirty="0"/>
              <a:t>target </a:t>
            </a:r>
            <a:r>
              <a:rPr lang="en-GB" spc="-10" dirty="0"/>
              <a:t>to </a:t>
            </a:r>
            <a:r>
              <a:rPr lang="en-GB" spc="-5" dirty="0"/>
              <a:t>reduce industrial </a:t>
            </a:r>
            <a:r>
              <a:rPr lang="en-GB" dirty="0"/>
              <a:t>and </a:t>
            </a:r>
            <a:r>
              <a:rPr lang="en-GB" spc="-10" dirty="0"/>
              <a:t>commercial </a:t>
            </a:r>
            <a:r>
              <a:rPr lang="en-GB" spc="-15" dirty="0"/>
              <a:t>waste to </a:t>
            </a:r>
            <a:r>
              <a:rPr lang="en-GB" dirty="0"/>
              <a:t>landfill - 85% </a:t>
            </a:r>
            <a:r>
              <a:rPr lang="en-GB" spc="-5" dirty="0"/>
              <a:t>of  </a:t>
            </a:r>
            <a:r>
              <a:rPr lang="en-GB" dirty="0"/>
              <a:t>1998 </a:t>
            </a:r>
            <a:r>
              <a:rPr lang="en-GB" spc="-5" dirty="0"/>
              <a:t>levels by </a:t>
            </a:r>
            <a:r>
              <a:rPr lang="en-GB" dirty="0"/>
              <a:t>2005. </a:t>
            </a:r>
            <a:r>
              <a:rPr lang="en-GB" spc="-5" dirty="0"/>
              <a:t>(Reduced </a:t>
            </a:r>
            <a:r>
              <a:rPr lang="en-GB" spc="-10" dirty="0"/>
              <a:t>to </a:t>
            </a:r>
            <a:r>
              <a:rPr lang="en-GB" spc="-5" dirty="0"/>
              <a:t>some </a:t>
            </a:r>
            <a:r>
              <a:rPr lang="en-GB" dirty="0"/>
              <a:t>75% in  2004/05)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Wales targets: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2015/16 – recycling target of 57% for commercial waste and 63% industrial waste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2019/20 – recycling target of 67% for both C&amp;I wastes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000" dirty="0"/>
              <a:t>2024/25 – recycling target of 70% for both C&amp;I wastes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Achievement (2012):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Industrial – 50%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Commercial – 68%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/>
              <a:t>Combined – 58%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26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50407" t="52439" r="18698" b="19513"/>
          <a:stretch/>
        </p:blipFill>
        <p:spPr>
          <a:xfrm>
            <a:off x="4267200" y="152400"/>
            <a:ext cx="4495800" cy="27211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7182" t="56701" r="49829" b="18556"/>
          <a:stretch/>
        </p:blipFill>
        <p:spPr>
          <a:xfrm>
            <a:off x="457200" y="2971800"/>
            <a:ext cx="7010400" cy="3505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53200"/>
            <a:ext cx="271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Environment Agency, 2017</a:t>
            </a:r>
          </a:p>
        </p:txBody>
      </p:sp>
    </p:spTree>
    <p:extLst>
      <p:ext uri="{BB962C8B-B14F-4D97-AF65-F5344CB8AC3E}">
        <p14:creationId xmlns:p14="http://schemas.microsoft.com/office/powerpoint/2010/main" val="164267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583" y="461009"/>
            <a:ext cx="8142833" cy="547842"/>
          </a:xfrm>
          <a:prstGeom prst="rect">
            <a:avLst/>
          </a:prstGeom>
        </p:spPr>
        <p:txBody>
          <a:bodyPr vert="horz" wrap="square" lIns="0" tIns="54864" rIns="0" bIns="0" rtlCol="0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sz="3200" spc="-15" dirty="0"/>
              <a:t>Landfill capacity in Wales (2013)</a:t>
            </a:r>
            <a:endParaRPr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1143000"/>
            <a:ext cx="6360823" cy="530565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4145">
              <a:lnSpc>
                <a:spcPct val="100000"/>
              </a:lnSpc>
            </a:pPr>
            <a:r>
              <a:rPr spc="-5" dirty="0">
                <a:latin typeface="Tahoma"/>
                <a:cs typeface="Tahoma"/>
              </a:rPr>
              <a:t>Minimum </a:t>
            </a:r>
            <a:r>
              <a:rPr spc="-15" dirty="0">
                <a:latin typeface="Tahoma"/>
                <a:cs typeface="Tahoma"/>
              </a:rPr>
              <a:t>Recycling </a:t>
            </a:r>
            <a:r>
              <a:rPr spc="-5" dirty="0">
                <a:latin typeface="Tahoma"/>
                <a:cs typeface="Tahoma"/>
              </a:rPr>
              <a:t>&amp; Composting </a:t>
            </a:r>
            <a:r>
              <a:rPr spc="-50" dirty="0">
                <a:latin typeface="Tahoma"/>
                <a:cs typeface="Tahoma"/>
              </a:rPr>
              <a:t>Targets</a:t>
            </a:r>
            <a:r>
              <a:rPr spc="65" dirty="0">
                <a:latin typeface="Tahoma"/>
                <a:cs typeface="Tahoma"/>
              </a:rPr>
              <a:t> </a:t>
            </a:r>
            <a:r>
              <a:rPr spc="-20" dirty="0">
                <a:latin typeface="Tahoma"/>
                <a:cs typeface="Tahoma"/>
              </a:rPr>
              <a:t>(Wales)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638800" y="6642556"/>
            <a:ext cx="3505200" cy="2154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400" spc="-20" dirty="0">
                <a:latin typeface="Arial" panose="020B0604020202020204" pitchFamily="34" charset="0"/>
                <a:cs typeface="Arial" panose="020B0604020202020204" pitchFamily="34" charset="0"/>
              </a:rPr>
              <a:t>Towards Zero Waste; 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Pi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ctures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sz="14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</a:p>
        </p:txBody>
      </p:sp>
      <p:sp>
        <p:nvSpPr>
          <p:cNvPr id="4" name="object 4"/>
          <p:cNvSpPr/>
          <p:nvPr/>
        </p:nvSpPr>
        <p:spPr>
          <a:xfrm>
            <a:off x="179514" y="1556766"/>
            <a:ext cx="3456432" cy="194424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58267" y="1157477"/>
            <a:ext cx="8366125" cy="54999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325495">
              <a:lnSpc>
                <a:spcPts val="2185"/>
              </a:lnSpc>
              <a:tabLst>
                <a:tab pos="3669029" algn="l"/>
                <a:tab pos="5344795" algn="l"/>
              </a:tabLst>
            </a:pPr>
            <a:r>
              <a:rPr lang="en-GB" sz="2600" spc="-15" dirty="0">
                <a:latin typeface="Calibri"/>
                <a:cs typeface="Calibri"/>
              </a:rPr>
              <a:t>	</a:t>
            </a:r>
            <a:r>
              <a:rPr sz="2600" spc="-15" dirty="0">
                <a:latin typeface="Calibri"/>
                <a:cs typeface="Calibri"/>
              </a:rPr>
              <a:t>By </a:t>
            </a:r>
            <a:r>
              <a:rPr sz="2600" dirty="0">
                <a:latin typeface="Calibri"/>
                <a:cs typeface="Calibri"/>
              </a:rPr>
              <a:t>2003/04	</a:t>
            </a:r>
            <a:r>
              <a:rPr sz="2600" spc="-5" dirty="0">
                <a:latin typeface="Calibri"/>
                <a:cs typeface="Calibri"/>
              </a:rPr>
              <a:t>achieve </a:t>
            </a:r>
            <a:r>
              <a:rPr sz="2600" spc="-15" dirty="0">
                <a:latin typeface="Calibri"/>
                <a:cs typeface="Calibri"/>
              </a:rPr>
              <a:t>at </a:t>
            </a:r>
            <a:r>
              <a:rPr sz="2600" spc="-5" dirty="0">
                <a:latin typeface="Calibri"/>
                <a:cs typeface="Calibri"/>
              </a:rPr>
              <a:t>least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15%</a:t>
            </a:r>
          </a:p>
          <a:p>
            <a:pPr marL="3668395">
              <a:lnSpc>
                <a:spcPts val="2500"/>
              </a:lnSpc>
            </a:pPr>
            <a:r>
              <a:rPr sz="2600" spc="-5" dirty="0">
                <a:latin typeface="Calibri"/>
                <a:cs typeface="Calibri"/>
              </a:rPr>
              <a:t>recycling/composting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municipal</a:t>
            </a:r>
            <a:endParaRPr sz="2600" dirty="0">
              <a:latin typeface="Calibri"/>
              <a:cs typeface="Calibri"/>
            </a:endParaRPr>
          </a:p>
          <a:p>
            <a:pPr marL="3668395">
              <a:lnSpc>
                <a:spcPts val="2810"/>
              </a:lnSpc>
            </a:pPr>
            <a:r>
              <a:rPr sz="2600" spc="-15" dirty="0">
                <a:latin typeface="Calibri"/>
                <a:cs typeface="Calibri"/>
              </a:rPr>
              <a:t>waste (exceeded </a:t>
            </a:r>
            <a:r>
              <a:rPr sz="2600" spc="-10" dirty="0">
                <a:latin typeface="Calibri"/>
                <a:cs typeface="Calibri"/>
              </a:rPr>
              <a:t>by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1.25%)</a:t>
            </a:r>
          </a:p>
          <a:p>
            <a:pPr>
              <a:lnSpc>
                <a:spcPct val="100000"/>
              </a:lnSpc>
              <a:spcBef>
                <a:spcPts val="6"/>
              </a:spcBef>
            </a:pPr>
            <a:endParaRPr sz="3250" dirty="0">
              <a:latin typeface="Times New Roman"/>
              <a:cs typeface="Times New Roman"/>
            </a:endParaRPr>
          </a:p>
          <a:p>
            <a:pPr marL="3325495" marR="5080">
              <a:lnSpc>
                <a:spcPct val="80000"/>
              </a:lnSpc>
              <a:tabLst>
                <a:tab pos="3669029" algn="l"/>
                <a:tab pos="7043420" algn="l"/>
              </a:tabLst>
            </a:pPr>
            <a:r>
              <a:rPr lang="en-GB" sz="2600" spc="-15" dirty="0">
                <a:latin typeface="Calibri"/>
                <a:cs typeface="Calibri"/>
              </a:rPr>
              <a:t>	</a:t>
            </a:r>
            <a:r>
              <a:rPr sz="2600" spc="-15" dirty="0">
                <a:latin typeface="Calibri"/>
                <a:cs typeface="Calibri"/>
              </a:rPr>
              <a:t>By </a:t>
            </a:r>
            <a:r>
              <a:rPr sz="2600" dirty="0">
                <a:latin typeface="Calibri"/>
                <a:cs typeface="Calibri"/>
              </a:rPr>
              <a:t>2006/07 </a:t>
            </a:r>
            <a:r>
              <a:rPr sz="2600" spc="-5" dirty="0">
                <a:latin typeface="Calibri"/>
                <a:cs typeface="Calibri"/>
              </a:rPr>
              <a:t>achieve </a:t>
            </a:r>
            <a:r>
              <a:rPr sz="2600" spc="-15" dirty="0">
                <a:latin typeface="Calibri"/>
                <a:cs typeface="Calibri"/>
              </a:rPr>
              <a:t>at </a:t>
            </a:r>
            <a:r>
              <a:rPr sz="2600" spc="-5" dirty="0">
                <a:latin typeface="Calibri"/>
                <a:cs typeface="Calibri"/>
              </a:rPr>
              <a:t>least </a:t>
            </a:r>
            <a:r>
              <a:rPr sz="2600" dirty="0">
                <a:latin typeface="Calibri"/>
                <a:cs typeface="Calibri"/>
              </a:rPr>
              <a:t>25%  </a:t>
            </a:r>
            <a:r>
              <a:rPr lang="en-GB" sz="2600" dirty="0">
                <a:latin typeface="Calibri"/>
                <a:cs typeface="Calibri"/>
              </a:rPr>
              <a:t>	</a:t>
            </a:r>
            <a:r>
              <a:rPr sz="2600" spc="-35" dirty="0">
                <a:latin typeface="Calibri"/>
                <a:cs typeface="Calibri"/>
              </a:rPr>
              <a:t>r</a:t>
            </a:r>
            <a:r>
              <a:rPr sz="2600" dirty="0">
                <a:latin typeface="Calibri"/>
                <a:cs typeface="Calibri"/>
              </a:rPr>
              <a:t>ec</a:t>
            </a:r>
            <a:r>
              <a:rPr sz="2600" spc="-45" dirty="0">
                <a:latin typeface="Calibri"/>
                <a:cs typeface="Calibri"/>
              </a:rPr>
              <a:t>y</a:t>
            </a:r>
            <a:r>
              <a:rPr sz="2600" dirty="0">
                <a:latin typeface="Calibri"/>
                <a:cs typeface="Calibri"/>
              </a:rPr>
              <a:t>clin</a:t>
            </a:r>
            <a:r>
              <a:rPr sz="2600" spc="90" dirty="0">
                <a:latin typeface="Calibri"/>
                <a:cs typeface="Calibri"/>
              </a:rPr>
              <a:t>g</a:t>
            </a:r>
            <a:r>
              <a:rPr sz="2600" spc="-50" dirty="0">
                <a:latin typeface="Calibri"/>
                <a:cs typeface="Calibri"/>
              </a:rPr>
              <a:t>/</a:t>
            </a:r>
            <a:r>
              <a:rPr sz="2600" spc="-25" dirty="0">
                <a:latin typeface="Calibri"/>
                <a:cs typeface="Calibri"/>
              </a:rPr>
              <a:t>c</a:t>
            </a:r>
            <a:r>
              <a:rPr sz="2600" spc="-5" dirty="0">
                <a:latin typeface="Calibri"/>
                <a:cs typeface="Calibri"/>
              </a:rPr>
              <a:t>o</a:t>
            </a:r>
            <a:r>
              <a:rPr sz="2600" spc="-10" dirty="0">
                <a:latin typeface="Calibri"/>
                <a:cs typeface="Calibri"/>
              </a:rPr>
              <a:t>m</a:t>
            </a:r>
            <a:r>
              <a:rPr sz="2600" spc="-5" dirty="0">
                <a:latin typeface="Calibri"/>
                <a:cs typeface="Calibri"/>
              </a:rPr>
              <a:t>po</a:t>
            </a:r>
            <a:r>
              <a:rPr sz="2600" spc="-30" dirty="0">
                <a:latin typeface="Calibri"/>
                <a:cs typeface="Calibri"/>
              </a:rPr>
              <a:t>s</a:t>
            </a:r>
            <a:r>
              <a:rPr sz="2600" dirty="0">
                <a:latin typeface="Calibri"/>
                <a:cs typeface="Calibri"/>
              </a:rPr>
              <a:t>ting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</a:t>
            </a:r>
            <a:r>
              <a:rPr sz="2600" dirty="0">
                <a:latin typeface="Calibri"/>
                <a:cs typeface="Calibri"/>
              </a:rPr>
              <a:t>f	</a:t>
            </a:r>
            <a:r>
              <a:rPr sz="2600" spc="-5" dirty="0">
                <a:latin typeface="Calibri"/>
                <a:cs typeface="Calibri"/>
              </a:rPr>
              <a:t>municipal  </a:t>
            </a:r>
            <a:r>
              <a:rPr lang="en-GB" sz="2600" spc="-5" dirty="0">
                <a:latin typeface="Calibri"/>
                <a:cs typeface="Calibri"/>
              </a:rPr>
              <a:t>	</a:t>
            </a:r>
            <a:r>
              <a:rPr sz="2600" spc="-15" dirty="0">
                <a:latin typeface="Calibri"/>
                <a:cs typeface="Calibri"/>
              </a:rPr>
              <a:t>waste </a:t>
            </a:r>
            <a:r>
              <a:rPr sz="2600" spc="-5" dirty="0">
                <a:latin typeface="Calibri"/>
                <a:cs typeface="Calibri"/>
              </a:rPr>
              <a:t>(min </a:t>
            </a:r>
            <a:r>
              <a:rPr sz="2600" dirty="0">
                <a:latin typeface="Calibri"/>
                <a:cs typeface="Calibri"/>
              </a:rPr>
              <a:t>10% each </a:t>
            </a:r>
            <a:r>
              <a:rPr sz="2600" spc="-5" dirty="0">
                <a:latin typeface="Calibri"/>
                <a:cs typeface="Calibri"/>
              </a:rPr>
              <a:t>of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R&amp;C)</a:t>
            </a:r>
            <a:endParaRPr sz="3850" dirty="0">
              <a:latin typeface="Times New Roman"/>
              <a:cs typeface="Times New Roman"/>
            </a:endParaRPr>
          </a:p>
          <a:p>
            <a:pPr marL="12700" marR="4081145">
              <a:lnSpc>
                <a:spcPct val="100000"/>
              </a:lnSpc>
              <a:tabLst>
                <a:tab pos="1327150" algn="l"/>
              </a:tabLst>
            </a:pPr>
            <a:r>
              <a:rPr sz="2500" spc="-15" dirty="0">
                <a:latin typeface="Calibri"/>
                <a:cs typeface="Calibri"/>
              </a:rPr>
              <a:t>By </a:t>
            </a:r>
            <a:r>
              <a:rPr sz="2500" spc="-5" dirty="0">
                <a:latin typeface="Calibri"/>
                <a:cs typeface="Calibri"/>
              </a:rPr>
              <a:t>2009/10 </a:t>
            </a:r>
            <a:r>
              <a:rPr sz="2500" dirty="0">
                <a:latin typeface="Calibri"/>
                <a:cs typeface="Calibri"/>
              </a:rPr>
              <a:t>and </a:t>
            </a:r>
            <a:r>
              <a:rPr sz="2500" spc="-10" dirty="0">
                <a:latin typeface="Calibri"/>
                <a:cs typeface="Calibri"/>
              </a:rPr>
              <a:t>beyond </a:t>
            </a:r>
            <a:r>
              <a:rPr sz="2500" spc="-5" dirty="0">
                <a:latin typeface="Calibri"/>
                <a:cs typeface="Calibri"/>
              </a:rPr>
              <a:t>achieve</a:t>
            </a:r>
            <a:r>
              <a:rPr sz="2500" spc="-8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at  </a:t>
            </a:r>
            <a:r>
              <a:rPr sz="2500" spc="-10" dirty="0">
                <a:latin typeface="Calibri"/>
                <a:cs typeface="Calibri"/>
              </a:rPr>
              <a:t>least  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40</a:t>
            </a:r>
            <a:r>
              <a:rPr lang="en-GB" sz="2500" spc="-5" dirty="0">
                <a:latin typeface="Calibri"/>
                <a:cs typeface="Calibri"/>
              </a:rPr>
              <a:t>%  </a:t>
            </a:r>
            <a:r>
              <a:rPr sz="2500" spc="-10" dirty="0">
                <a:latin typeface="Calibri"/>
                <a:cs typeface="Calibri"/>
              </a:rPr>
              <a:t>recycling</a:t>
            </a:r>
            <a:r>
              <a:rPr lang="en-GB" sz="2500" spc="-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/</a:t>
            </a:r>
            <a:r>
              <a:rPr lang="en-GB" sz="2500" spc="-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composting </a:t>
            </a:r>
            <a:r>
              <a:rPr sz="2500" dirty="0">
                <a:latin typeface="Calibri"/>
                <a:cs typeface="Calibri"/>
              </a:rPr>
              <a:t>(min </a:t>
            </a:r>
            <a:r>
              <a:rPr sz="2500" spc="-5" dirty="0">
                <a:latin typeface="Calibri"/>
                <a:cs typeface="Calibri"/>
              </a:rPr>
              <a:t>10% </a:t>
            </a:r>
            <a:r>
              <a:rPr sz="2500" dirty="0">
                <a:latin typeface="Calibri"/>
                <a:cs typeface="Calibri"/>
              </a:rPr>
              <a:t>each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spc="-12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R&amp;C)</a:t>
            </a:r>
          </a:p>
          <a:p>
            <a:pPr>
              <a:lnSpc>
                <a:spcPct val="100000"/>
              </a:lnSpc>
              <a:spcBef>
                <a:spcPts val="7"/>
              </a:spcBef>
            </a:pPr>
            <a:endParaRPr sz="2500" dirty="0">
              <a:latin typeface="Times New Roman"/>
              <a:cs typeface="Times New Roman"/>
            </a:endParaRPr>
          </a:p>
          <a:p>
            <a:pPr marL="12700" marR="4382135">
              <a:lnSpc>
                <a:spcPct val="100000"/>
              </a:lnSpc>
            </a:pPr>
            <a:r>
              <a:rPr sz="2500" spc="-15" dirty="0">
                <a:latin typeface="Calibri"/>
                <a:cs typeface="Calibri"/>
              </a:rPr>
              <a:t>By </a:t>
            </a:r>
            <a:r>
              <a:rPr sz="2500" spc="-5" dirty="0">
                <a:latin typeface="Calibri"/>
                <a:cs typeface="Calibri"/>
              </a:rPr>
              <a:t>2025 achieve </a:t>
            </a:r>
            <a:r>
              <a:rPr sz="2500" dirty="0">
                <a:latin typeface="Calibri"/>
                <a:cs typeface="Calibri"/>
              </a:rPr>
              <a:t>a </a:t>
            </a:r>
            <a:r>
              <a:rPr sz="2500" spc="-5" dirty="0">
                <a:latin typeface="Calibri"/>
                <a:cs typeface="Calibri"/>
              </a:rPr>
              <a:t>70%</a:t>
            </a:r>
            <a:r>
              <a:rPr sz="2500" spc="-6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recycling </a:t>
            </a:r>
            <a:r>
              <a:rPr sz="2500" spc="-25" dirty="0">
                <a:latin typeface="Calibri"/>
                <a:cs typeface="Calibri"/>
              </a:rPr>
              <a:t>rate </a:t>
            </a:r>
            <a:r>
              <a:rPr sz="2500" spc="-20" dirty="0">
                <a:latin typeface="Calibri"/>
                <a:cs typeface="Calibri"/>
              </a:rPr>
              <a:t>for </a:t>
            </a:r>
            <a:r>
              <a:rPr sz="2500" dirty="0">
                <a:latin typeface="Calibri"/>
                <a:cs typeface="Calibri"/>
              </a:rPr>
              <a:t>municipal</a:t>
            </a:r>
            <a:r>
              <a:rPr sz="2500" spc="-7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waste</a:t>
            </a:r>
            <a:endParaRPr sz="2500" dirty="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860035" y="4077043"/>
            <a:ext cx="3456432" cy="194424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08711" rIns="0" bIns="0" rtlCol="0">
            <a:spAutoFit/>
          </a:bodyPr>
          <a:lstStyle/>
          <a:p>
            <a:pPr marL="76200">
              <a:lnSpc>
                <a:spcPts val="4785"/>
              </a:lnSpc>
            </a:pPr>
            <a:r>
              <a:rPr sz="4000" spc="-20" dirty="0">
                <a:latin typeface="Tahoma"/>
                <a:cs typeface="Tahoma"/>
              </a:rPr>
              <a:t>Recycling: </a:t>
            </a:r>
            <a:r>
              <a:rPr sz="4000" spc="-5" dirty="0">
                <a:latin typeface="Tahoma"/>
                <a:cs typeface="Tahoma"/>
              </a:rPr>
              <a:t>Materials</a:t>
            </a:r>
            <a:r>
              <a:rPr sz="4000" spc="30" dirty="0">
                <a:latin typeface="Tahoma"/>
                <a:cs typeface="Tahoma"/>
              </a:rPr>
              <a:t> </a:t>
            </a:r>
            <a:r>
              <a:rPr sz="4000" spc="-25" dirty="0">
                <a:latin typeface="Tahoma"/>
                <a:cs typeface="Tahoma"/>
              </a:rPr>
              <a:t>Recovery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2406" y="1803653"/>
            <a:ext cx="7381875" cy="41678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5" dirty="0">
                <a:latin typeface="Tahoma"/>
                <a:cs typeface="Tahoma"/>
              </a:rPr>
              <a:t>Why </a:t>
            </a:r>
            <a:r>
              <a:rPr sz="2800" spc="-10" dirty="0">
                <a:latin typeface="Tahoma"/>
                <a:cs typeface="Tahoma"/>
              </a:rPr>
              <a:t>are </a:t>
            </a:r>
            <a:r>
              <a:rPr sz="2800" spc="-5" dirty="0">
                <a:latin typeface="Tahoma"/>
                <a:cs typeface="Tahoma"/>
              </a:rPr>
              <a:t>we </a:t>
            </a:r>
            <a:r>
              <a:rPr sz="2800" dirty="0">
                <a:latin typeface="Tahoma"/>
                <a:cs typeface="Tahoma"/>
              </a:rPr>
              <a:t>not </a:t>
            </a:r>
            <a:r>
              <a:rPr sz="2800" spc="-10" dirty="0">
                <a:latin typeface="Tahoma"/>
                <a:cs typeface="Tahoma"/>
              </a:rPr>
              <a:t>recycling </a:t>
            </a:r>
            <a:r>
              <a:rPr sz="2800" spc="-5" dirty="0">
                <a:latin typeface="Tahoma"/>
                <a:cs typeface="Tahoma"/>
              </a:rPr>
              <a:t>more </a:t>
            </a:r>
            <a:r>
              <a:rPr sz="2800" dirty="0">
                <a:latin typeface="Tahoma"/>
                <a:cs typeface="Tahoma"/>
              </a:rPr>
              <a:t>of </a:t>
            </a:r>
            <a:r>
              <a:rPr sz="2800" spc="-5" dirty="0">
                <a:latin typeface="Tahoma"/>
                <a:cs typeface="Tahoma"/>
              </a:rPr>
              <a:t>our</a:t>
            </a:r>
            <a:r>
              <a:rPr sz="2800" spc="1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waste?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3450" dirty="0">
              <a:latin typeface="Times New Roman"/>
              <a:cs typeface="Times New Roman"/>
            </a:endParaRPr>
          </a:p>
          <a:p>
            <a:pPr marL="355600" marR="5080" indent="-9525">
              <a:lnSpc>
                <a:spcPts val="2690"/>
              </a:lnSpc>
            </a:pPr>
            <a:r>
              <a:rPr sz="2800" spc="-20" dirty="0">
                <a:latin typeface="Tahoma"/>
                <a:cs typeface="Tahoma"/>
              </a:rPr>
              <a:t>Average </a:t>
            </a:r>
            <a:r>
              <a:rPr sz="2800" spc="-5" dirty="0">
                <a:latin typeface="Tahoma"/>
                <a:cs typeface="Tahoma"/>
              </a:rPr>
              <a:t>household in </a:t>
            </a:r>
            <a:r>
              <a:rPr sz="2800" spc="-10" dirty="0">
                <a:latin typeface="Tahoma"/>
                <a:cs typeface="Tahoma"/>
              </a:rPr>
              <a:t>the </a:t>
            </a:r>
            <a:r>
              <a:rPr sz="2800" dirty="0">
                <a:latin typeface="Tahoma"/>
                <a:cs typeface="Tahoma"/>
              </a:rPr>
              <a:t>UK </a:t>
            </a:r>
            <a:r>
              <a:rPr sz="2800" spc="-5" dirty="0">
                <a:latin typeface="Tahoma"/>
                <a:cs typeface="Tahoma"/>
              </a:rPr>
              <a:t>produces some  </a:t>
            </a:r>
            <a:r>
              <a:rPr sz="2800" spc="-10" dirty="0">
                <a:latin typeface="Tahoma"/>
                <a:cs typeface="Tahoma"/>
              </a:rPr>
              <a:t>900 kgs </a:t>
            </a:r>
            <a:r>
              <a:rPr sz="2800" spc="-5" dirty="0">
                <a:latin typeface="Tahoma"/>
                <a:cs typeface="Tahoma"/>
              </a:rPr>
              <a:t>of MSW each</a:t>
            </a:r>
            <a:r>
              <a:rPr sz="2800" spc="15" dirty="0">
                <a:latin typeface="Tahoma"/>
                <a:cs typeface="Tahoma"/>
              </a:rPr>
              <a:t> </a:t>
            </a:r>
            <a:r>
              <a:rPr sz="2800" spc="-85" dirty="0">
                <a:latin typeface="Tahoma"/>
                <a:cs typeface="Tahoma"/>
              </a:rPr>
              <a:t>year.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7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355600" marR="97790" indent="-9525">
              <a:lnSpc>
                <a:spcPts val="2690"/>
              </a:lnSpc>
            </a:pPr>
            <a:r>
              <a:rPr sz="2800" spc="-5" dirty="0">
                <a:latin typeface="Tahoma"/>
                <a:cs typeface="Tahoma"/>
              </a:rPr>
              <a:t>This is made up of 8% plastic of which 60%  is </a:t>
            </a:r>
            <a:r>
              <a:rPr sz="2800" spc="-15" dirty="0">
                <a:latin typeface="Tahoma"/>
                <a:cs typeface="Tahoma"/>
              </a:rPr>
              <a:t>recoverable </a:t>
            </a:r>
            <a:r>
              <a:rPr sz="2800" spc="-5" dirty="0">
                <a:latin typeface="Tahoma"/>
                <a:cs typeface="Tahoma"/>
              </a:rPr>
              <a:t>and other</a:t>
            </a:r>
            <a:r>
              <a:rPr sz="2800" spc="6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materials.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50" dirty="0">
              <a:latin typeface="Times New Roman"/>
              <a:cs typeface="Times New Roman"/>
            </a:endParaRPr>
          </a:p>
          <a:p>
            <a:pPr marL="355600" marR="709930" indent="-9525">
              <a:lnSpc>
                <a:spcPts val="2990"/>
              </a:lnSpc>
            </a:pPr>
            <a:r>
              <a:rPr sz="2800" spc="-5" dirty="0">
                <a:latin typeface="Tahoma"/>
                <a:cs typeface="Tahoma"/>
              </a:rPr>
              <a:t>Assume </a:t>
            </a:r>
            <a:r>
              <a:rPr sz="2800" spc="-10" dirty="0">
                <a:latin typeface="Tahoma"/>
                <a:cs typeface="Tahoma"/>
              </a:rPr>
              <a:t>the </a:t>
            </a:r>
            <a:r>
              <a:rPr sz="2800" spc="-5" dirty="0">
                <a:latin typeface="Tahoma"/>
                <a:cs typeface="Tahoma"/>
              </a:rPr>
              <a:t>plastic commands a price of  around £</a:t>
            </a:r>
            <a:r>
              <a:rPr lang="en-GB" sz="2800" spc="-5" dirty="0">
                <a:latin typeface="Tahoma"/>
                <a:cs typeface="Tahoma"/>
              </a:rPr>
              <a:t>100</a:t>
            </a:r>
            <a:r>
              <a:rPr sz="2800" spc="-5" dirty="0">
                <a:latin typeface="Tahoma"/>
                <a:cs typeface="Tahoma"/>
              </a:rPr>
              <a:t> / </a:t>
            </a:r>
            <a:r>
              <a:rPr sz="2800" spc="-10" dirty="0">
                <a:latin typeface="Tahoma"/>
                <a:cs typeface="Tahoma"/>
              </a:rPr>
              <a:t>tonne </a:t>
            </a:r>
            <a:r>
              <a:rPr sz="2800" spc="-5" dirty="0">
                <a:latin typeface="Tahoma"/>
                <a:cs typeface="Tahoma"/>
              </a:rPr>
              <a:t>on a </a:t>
            </a:r>
            <a:r>
              <a:rPr sz="2800" dirty="0">
                <a:latin typeface="Tahoma"/>
                <a:cs typeface="Tahoma"/>
              </a:rPr>
              <a:t>good</a:t>
            </a:r>
            <a:r>
              <a:rPr sz="2800" spc="50" dirty="0">
                <a:latin typeface="Tahoma"/>
                <a:cs typeface="Tahoma"/>
              </a:rPr>
              <a:t> </a:t>
            </a:r>
            <a:r>
              <a:rPr sz="2800" spc="-15" dirty="0">
                <a:latin typeface="Tahoma"/>
                <a:cs typeface="Tahoma"/>
              </a:rPr>
              <a:t>day!</a:t>
            </a:r>
            <a:endParaRPr sz="2800" dirty="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435" y="496823"/>
            <a:ext cx="7310755" cy="109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600" dirty="0">
                <a:latin typeface="Tahoma"/>
                <a:cs typeface="Tahoma"/>
              </a:rPr>
              <a:t>What is </a:t>
            </a:r>
            <a:r>
              <a:rPr sz="3600" spc="-10" dirty="0">
                <a:latin typeface="Tahoma"/>
                <a:cs typeface="Tahoma"/>
              </a:rPr>
              <a:t>the </a:t>
            </a:r>
            <a:r>
              <a:rPr sz="3600" spc="-5" dirty="0">
                <a:latin typeface="Tahoma"/>
                <a:cs typeface="Tahoma"/>
              </a:rPr>
              <a:t>cash </a:t>
            </a:r>
            <a:r>
              <a:rPr sz="3600" spc="-15" dirty="0">
                <a:latin typeface="Tahoma"/>
                <a:cs typeface="Tahoma"/>
              </a:rPr>
              <a:t>value </a:t>
            </a:r>
            <a:r>
              <a:rPr sz="3600" dirty="0">
                <a:latin typeface="Tahoma"/>
                <a:cs typeface="Tahoma"/>
              </a:rPr>
              <a:t>of one</a:t>
            </a:r>
            <a:r>
              <a:rPr sz="3600" spc="5" dirty="0">
                <a:latin typeface="Tahoma"/>
                <a:cs typeface="Tahoma"/>
              </a:rPr>
              <a:t> </a:t>
            </a:r>
            <a:r>
              <a:rPr sz="3600" spc="-25" dirty="0">
                <a:latin typeface="Tahoma"/>
                <a:cs typeface="Tahoma"/>
              </a:rPr>
              <a:t>year’s</a:t>
            </a:r>
            <a:endParaRPr sz="3600">
              <a:latin typeface="Tahoma"/>
              <a:cs typeface="Tahoma"/>
            </a:endParaRPr>
          </a:p>
          <a:p>
            <a:pPr marL="1270" algn="ctr">
              <a:lnSpc>
                <a:spcPts val="4315"/>
              </a:lnSpc>
            </a:pPr>
            <a:r>
              <a:rPr sz="3600" dirty="0">
                <a:latin typeface="Tahoma"/>
                <a:cs typeface="Tahoma"/>
              </a:rPr>
              <a:t>plastic</a:t>
            </a:r>
            <a:r>
              <a:rPr sz="3600" spc="-95" dirty="0">
                <a:latin typeface="Tahoma"/>
                <a:cs typeface="Tahoma"/>
              </a:rPr>
              <a:t> </a:t>
            </a:r>
            <a:r>
              <a:rPr sz="3600" spc="-10" dirty="0">
                <a:latin typeface="Tahoma"/>
                <a:cs typeface="Tahoma"/>
              </a:rPr>
              <a:t>recycling?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4954" y="2580259"/>
            <a:ext cx="2985770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25" dirty="0">
                <a:latin typeface="Tahoma"/>
                <a:cs typeface="Tahoma"/>
              </a:rPr>
              <a:t>Waste </a:t>
            </a:r>
            <a:r>
              <a:rPr sz="2200" spc="-10" dirty="0">
                <a:latin typeface="Tahoma"/>
                <a:cs typeface="Tahoma"/>
              </a:rPr>
              <a:t>production </a:t>
            </a:r>
            <a:r>
              <a:rPr sz="2200" spc="-5" dirty="0">
                <a:latin typeface="Tahoma"/>
                <a:cs typeface="Tahoma"/>
              </a:rPr>
              <a:t>/</a:t>
            </a:r>
            <a:r>
              <a:rPr sz="2200" spc="50" dirty="0">
                <a:latin typeface="Tahoma"/>
                <a:cs typeface="Tahoma"/>
              </a:rPr>
              <a:t> </a:t>
            </a:r>
            <a:r>
              <a:rPr sz="2200" spc="-15" dirty="0">
                <a:latin typeface="Tahoma"/>
                <a:cs typeface="Tahoma"/>
              </a:rPr>
              <a:t>year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11931" y="2580259"/>
            <a:ext cx="2222500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435609" algn="l"/>
              </a:tabLst>
            </a:pPr>
            <a:r>
              <a:rPr sz="2200" spc="-5" dirty="0">
                <a:latin typeface="Tahoma"/>
                <a:cs typeface="Tahoma"/>
              </a:rPr>
              <a:t>X	%</a:t>
            </a:r>
            <a:r>
              <a:rPr sz="2200" spc="-60" dirty="0">
                <a:latin typeface="Tahoma"/>
                <a:cs typeface="Tahoma"/>
              </a:rPr>
              <a:t> </a:t>
            </a:r>
            <a:r>
              <a:rPr sz="2200" spc="-15" dirty="0">
                <a:latin typeface="Tahoma"/>
                <a:cs typeface="Tahoma"/>
              </a:rPr>
              <a:t>recoverable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89650" y="2580259"/>
            <a:ext cx="2283460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49250" algn="l"/>
              </a:tabLst>
            </a:pPr>
            <a:r>
              <a:rPr sz="2200" spc="-5" dirty="0">
                <a:latin typeface="Tahoma"/>
                <a:cs typeface="Tahoma"/>
              </a:rPr>
              <a:t>X	price </a:t>
            </a:r>
            <a:r>
              <a:rPr sz="2200" spc="-10" dirty="0">
                <a:latin typeface="Tahoma"/>
                <a:cs typeface="Tahoma"/>
              </a:rPr>
              <a:t>of waste</a:t>
            </a:r>
            <a:r>
              <a:rPr sz="2200" spc="-2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/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87565" y="2891027"/>
            <a:ext cx="5334000" cy="0"/>
          </a:xfrm>
          <a:custGeom>
            <a:avLst/>
            <a:gdLst/>
            <a:ahLst/>
            <a:cxnLst/>
            <a:rect l="l" t="t" r="r" b="b"/>
            <a:pathLst>
              <a:path w="5334000">
                <a:moveTo>
                  <a:pt x="0" y="0"/>
                </a:moveTo>
                <a:lnTo>
                  <a:pt x="5333936" y="0"/>
                </a:lnTo>
              </a:path>
            </a:pathLst>
          </a:custGeom>
          <a:ln w="1828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539745" y="2915792"/>
            <a:ext cx="2470150" cy="338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54505">
              <a:lnSpc>
                <a:spcPct val="100000"/>
              </a:lnSpc>
            </a:pPr>
            <a:r>
              <a:rPr sz="2200" spc="-10" dirty="0" err="1">
                <a:latin typeface="Tahoma"/>
                <a:cs typeface="Tahoma"/>
              </a:rPr>
              <a:t>t</a:t>
            </a:r>
            <a:r>
              <a:rPr sz="2200" spc="-15" dirty="0" err="1">
                <a:latin typeface="Tahoma"/>
                <a:cs typeface="Tahoma"/>
              </a:rPr>
              <a:t>o</a:t>
            </a:r>
            <a:r>
              <a:rPr sz="2200" spc="-5" dirty="0" err="1">
                <a:latin typeface="Tahoma"/>
                <a:cs typeface="Tahoma"/>
              </a:rPr>
              <a:t>nne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39743" y="4525517"/>
            <a:ext cx="944607" cy="338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x</a:t>
            </a:r>
            <a:r>
              <a:rPr sz="2200" spc="-9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£</a:t>
            </a:r>
            <a:r>
              <a:rPr lang="en-GB" sz="2200" spc="-5" dirty="0">
                <a:latin typeface="Tahoma"/>
                <a:cs typeface="Tahoma"/>
              </a:rPr>
              <a:t>100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84351" y="4525517"/>
            <a:ext cx="3448685" cy="3403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89890" algn="l"/>
              </a:tabLst>
            </a:pPr>
            <a:r>
              <a:rPr sz="2200" spc="-5" dirty="0">
                <a:latin typeface="Tahoma"/>
                <a:cs typeface="Tahoma"/>
              </a:rPr>
              <a:t>=	£</a:t>
            </a:r>
            <a:r>
              <a:rPr lang="en-GB" sz="2200" spc="-5" dirty="0">
                <a:latin typeface="Tahoma"/>
                <a:cs typeface="Tahoma"/>
              </a:rPr>
              <a:t>4.32</a:t>
            </a:r>
            <a:r>
              <a:rPr sz="2200" spc="-5" dirty="0">
                <a:latin typeface="Tahoma"/>
                <a:cs typeface="Tahoma"/>
              </a:rPr>
              <a:t> / </a:t>
            </a:r>
            <a:r>
              <a:rPr sz="2200" spc="-10" dirty="0">
                <a:latin typeface="Tahoma"/>
                <a:cs typeface="Tahoma"/>
              </a:rPr>
              <a:t>year </a:t>
            </a:r>
            <a:r>
              <a:rPr sz="2200" spc="-5" dirty="0">
                <a:latin typeface="Tahoma"/>
                <a:cs typeface="Tahoma"/>
              </a:rPr>
              <a:t>/</a:t>
            </a:r>
            <a:r>
              <a:rPr sz="2200" spc="-5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household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015489" y="4525517"/>
            <a:ext cx="1287780" cy="742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tabLst>
                <a:tab pos="563245" algn="l"/>
                <a:tab pos="875665" algn="l"/>
              </a:tabLst>
            </a:pPr>
            <a:r>
              <a:rPr sz="2200" u="heavy" spc="-5" dirty="0">
                <a:latin typeface="Tahoma"/>
                <a:cs typeface="Tahoma"/>
              </a:rPr>
              <a:t>0.9	x	</a:t>
            </a:r>
            <a:r>
              <a:rPr sz="2200" u="heavy" spc="-30" dirty="0">
                <a:latin typeface="Tahoma"/>
                <a:cs typeface="Tahoma"/>
              </a:rPr>
              <a:t>4</a:t>
            </a:r>
            <a:r>
              <a:rPr sz="2200" u="heavy" spc="-5" dirty="0">
                <a:latin typeface="Tahoma"/>
                <a:cs typeface="Tahoma"/>
              </a:rPr>
              <a:t>.8</a:t>
            </a:r>
            <a:endParaRPr sz="2200">
              <a:latin typeface="Tahoma"/>
              <a:cs typeface="Tahoma"/>
            </a:endParaRPr>
          </a:p>
          <a:p>
            <a:pPr marL="66040" algn="ctr">
              <a:lnSpc>
                <a:spcPct val="100000"/>
              </a:lnSpc>
              <a:spcBef>
                <a:spcPts val="525"/>
              </a:spcBef>
            </a:pPr>
            <a:r>
              <a:rPr sz="2200" spc="-5" dirty="0">
                <a:latin typeface="Tahoma"/>
                <a:cs typeface="Tahoma"/>
              </a:rPr>
              <a:t>100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996935" y="2983557"/>
            <a:ext cx="61266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100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087" t="33696" r="26812" b="16304"/>
          <a:stretch/>
        </p:blipFill>
        <p:spPr>
          <a:xfrm>
            <a:off x="258417" y="337625"/>
            <a:ext cx="8352183" cy="59107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3200"/>
            <a:ext cx="26106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UK Waste Statistics, 2019</a:t>
            </a:r>
          </a:p>
        </p:txBody>
      </p:sp>
    </p:spTree>
    <p:extLst>
      <p:ext uri="{BB962C8B-B14F-4D97-AF65-F5344CB8AC3E}">
        <p14:creationId xmlns:p14="http://schemas.microsoft.com/office/powerpoint/2010/main" val="2062490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04800" y="381000"/>
            <a:ext cx="4876800" cy="30272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500373" y="3357498"/>
            <a:ext cx="5286375" cy="32104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2849" y="142875"/>
            <a:ext cx="4965192" cy="30717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625596" y="4069079"/>
            <a:ext cx="4864608" cy="253136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525261" y="3812413"/>
            <a:ext cx="554990" cy="287020"/>
          </a:xfrm>
          <a:custGeom>
            <a:avLst/>
            <a:gdLst/>
            <a:ahLst/>
            <a:cxnLst/>
            <a:rect l="l" t="t" r="r" b="b"/>
            <a:pathLst>
              <a:path w="554989" h="287020">
                <a:moveTo>
                  <a:pt x="554736" y="286512"/>
                </a:move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384797" y="3748404"/>
            <a:ext cx="13970" cy="363220"/>
          </a:xfrm>
          <a:custGeom>
            <a:avLst/>
            <a:gdLst/>
            <a:ahLst/>
            <a:cxnLst/>
            <a:rect l="l" t="t" r="r" b="b"/>
            <a:pathLst>
              <a:path w="13970" h="363220">
                <a:moveTo>
                  <a:pt x="0" y="362712"/>
                </a:moveTo>
                <a:lnTo>
                  <a:pt x="13715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782561" y="3969384"/>
            <a:ext cx="1108075" cy="192405"/>
          </a:xfrm>
          <a:custGeom>
            <a:avLst/>
            <a:gdLst/>
            <a:ahLst/>
            <a:cxnLst/>
            <a:rect l="l" t="t" r="r" b="b"/>
            <a:pathLst>
              <a:path w="1108075" h="192404">
                <a:moveTo>
                  <a:pt x="0" y="192023"/>
                </a:moveTo>
                <a:lnTo>
                  <a:pt x="1107948" y="0"/>
                </a:lnTo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943850" y="5920168"/>
            <a:ext cx="407034" cy="10795"/>
          </a:xfrm>
          <a:custGeom>
            <a:avLst/>
            <a:gdLst/>
            <a:ahLst/>
            <a:cxnLst/>
            <a:rect l="l" t="t" r="r" b="b"/>
            <a:pathLst>
              <a:path w="407034" h="10795">
                <a:moveTo>
                  <a:pt x="0" y="0"/>
                </a:moveTo>
                <a:lnTo>
                  <a:pt x="406907" y="10668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444746" y="6156388"/>
            <a:ext cx="0" cy="66040"/>
          </a:xfrm>
          <a:custGeom>
            <a:avLst/>
            <a:gdLst/>
            <a:ahLst/>
            <a:cxnLst/>
            <a:rect l="l" t="t" r="r" b="b"/>
            <a:pathLst>
              <a:path h="66039">
                <a:moveTo>
                  <a:pt x="0" y="0"/>
                </a:moveTo>
                <a:lnTo>
                  <a:pt x="0" y="65532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444746" y="6221920"/>
            <a:ext cx="0" cy="57785"/>
          </a:xfrm>
          <a:custGeom>
            <a:avLst/>
            <a:gdLst/>
            <a:ahLst/>
            <a:cxnLst/>
            <a:rect l="l" t="t" r="r" b="b"/>
            <a:pathLst>
              <a:path h="57785">
                <a:moveTo>
                  <a:pt x="0" y="0"/>
                </a:moveTo>
                <a:lnTo>
                  <a:pt x="0" y="57403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918965" y="4556125"/>
            <a:ext cx="365760" cy="170815"/>
          </a:xfrm>
          <a:custGeom>
            <a:avLst/>
            <a:gdLst/>
            <a:ahLst/>
            <a:cxnLst/>
            <a:rect l="l" t="t" r="r" b="b"/>
            <a:pathLst>
              <a:path w="365760" h="170814">
                <a:moveTo>
                  <a:pt x="365760" y="0"/>
                </a:moveTo>
                <a:lnTo>
                  <a:pt x="0" y="170687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463034" y="4147692"/>
            <a:ext cx="937260" cy="21590"/>
          </a:xfrm>
          <a:custGeom>
            <a:avLst/>
            <a:gdLst/>
            <a:ahLst/>
            <a:cxnLst/>
            <a:rect l="l" t="t" r="r" b="b"/>
            <a:pathLst>
              <a:path w="937260" h="21589">
                <a:moveTo>
                  <a:pt x="937260" y="0"/>
                </a:moveTo>
                <a:lnTo>
                  <a:pt x="0" y="21335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505071" y="3683000"/>
            <a:ext cx="105918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00685" marR="5080" indent="-388620">
              <a:lnSpc>
                <a:spcPct val="102000"/>
              </a:lnSpc>
              <a:tabLst>
                <a:tab pos="1034415" algn="l"/>
              </a:tabLst>
            </a:pPr>
            <a:r>
              <a:rPr sz="1000" spc="-5" dirty="0">
                <a:latin typeface="Calibri"/>
                <a:cs typeface="Calibri"/>
              </a:rPr>
              <a:t>Other</a:t>
            </a:r>
            <a:r>
              <a:rPr sz="1000" spc="-6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composting </a:t>
            </a:r>
            <a:r>
              <a:rPr sz="1000" spc="-80" dirty="0">
                <a:latin typeface="Calibri"/>
                <a:cs typeface="Calibri"/>
              </a:rPr>
              <a:t> </a:t>
            </a:r>
            <a:r>
              <a:rPr sz="1000" u="sng" spc="-5" dirty="0">
                <a:latin typeface="Calibri"/>
                <a:cs typeface="Calibri"/>
              </a:rPr>
              <a:t> </a:t>
            </a:r>
            <a:r>
              <a:rPr sz="1000" u="sng" dirty="0">
                <a:latin typeface="Calibri"/>
                <a:cs typeface="Calibri"/>
              </a:rPr>
              <a:t>	</a:t>
            </a:r>
            <a:r>
              <a:rPr sz="1000" u="sng" spc="-140" dirty="0">
                <a:latin typeface="Calibri"/>
                <a:cs typeface="Calibri"/>
              </a:rPr>
              <a:t> </a:t>
            </a:r>
            <a:r>
              <a:rPr sz="1000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1%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385814" y="3618738"/>
            <a:ext cx="8382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0" marR="5080" indent="-368935">
              <a:lnSpc>
                <a:spcPct val="102000"/>
              </a:lnSpc>
            </a:pPr>
            <a:r>
              <a:rPr sz="1000" u="sng" spc="-5" dirty="0">
                <a:latin typeface="Calibri"/>
                <a:cs typeface="Calibri"/>
              </a:rPr>
              <a:t>  </a:t>
            </a:r>
            <a:r>
              <a:rPr sz="1000" u="sng" spc="-3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Mi</a:t>
            </a:r>
            <a:r>
              <a:rPr sz="1000" spc="-15" dirty="0">
                <a:latin typeface="Calibri"/>
                <a:cs typeface="Calibri"/>
              </a:rPr>
              <a:t>s</a:t>
            </a:r>
            <a:r>
              <a:rPr sz="1000" spc="-5" dirty="0">
                <a:latin typeface="Calibri"/>
                <a:cs typeface="Calibri"/>
              </a:rPr>
              <a:t>c</a:t>
            </a:r>
            <a:r>
              <a:rPr sz="1000" spc="-10" dirty="0">
                <a:latin typeface="Calibri"/>
                <a:cs typeface="Calibri"/>
              </a:rPr>
              <a:t>e</a:t>
            </a:r>
            <a:r>
              <a:rPr sz="1000" spc="-5" dirty="0">
                <a:latin typeface="Calibri"/>
                <a:cs typeface="Calibri"/>
              </a:rPr>
              <a:t>llan</a:t>
            </a:r>
            <a:r>
              <a:rPr sz="1000" spc="-10" dirty="0">
                <a:latin typeface="Calibri"/>
                <a:cs typeface="Calibri"/>
              </a:rPr>
              <a:t>e</a:t>
            </a:r>
            <a:r>
              <a:rPr sz="1000" spc="-5" dirty="0">
                <a:latin typeface="Calibri"/>
                <a:cs typeface="Calibri"/>
              </a:rPr>
              <a:t>ous  </a:t>
            </a:r>
            <a:r>
              <a:rPr sz="1000" spc="-10" dirty="0">
                <a:latin typeface="Calibri"/>
                <a:cs typeface="Calibri"/>
              </a:rPr>
              <a:t>5%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77809" y="3777233"/>
            <a:ext cx="856615" cy="39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  <a:tabLst>
                <a:tab pos="95885" algn="l"/>
              </a:tabLst>
            </a:pPr>
            <a:r>
              <a:rPr sz="1000" u="sng" spc="-5" dirty="0">
                <a:latin typeface="Calibri"/>
                <a:cs typeface="Calibri"/>
              </a:rPr>
              <a:t> 	</a:t>
            </a:r>
            <a:endParaRPr sz="1000">
              <a:latin typeface="Calibri"/>
              <a:cs typeface="Calibri"/>
            </a:endParaRPr>
          </a:p>
          <a:p>
            <a:pPr marL="78105" algn="ctr">
              <a:lnSpc>
                <a:spcPts val="860"/>
              </a:lnSpc>
            </a:pPr>
            <a:r>
              <a:rPr sz="1000" spc="-5" dirty="0">
                <a:latin typeface="Calibri"/>
                <a:cs typeface="Calibri"/>
              </a:rPr>
              <a:t>Bring</a:t>
            </a:r>
            <a:r>
              <a:rPr sz="1000" spc="-6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recycling</a:t>
            </a:r>
            <a:endParaRPr sz="1000">
              <a:latin typeface="Calibri"/>
              <a:cs typeface="Calibri"/>
            </a:endParaRPr>
          </a:p>
          <a:p>
            <a:pPr marL="80645" algn="ctr">
              <a:lnSpc>
                <a:spcPct val="100000"/>
              </a:lnSpc>
              <a:spcBef>
                <a:spcPts val="25"/>
              </a:spcBef>
            </a:pPr>
            <a:r>
              <a:rPr sz="1000" spc="-10" dirty="0">
                <a:latin typeface="Calibri"/>
                <a:cs typeface="Calibri"/>
              </a:rPr>
              <a:t>2%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988934" y="4607178"/>
            <a:ext cx="95821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0840" marR="5080" indent="-358140">
              <a:lnSpc>
                <a:spcPct val="102000"/>
              </a:lnSpc>
            </a:pPr>
            <a:r>
              <a:rPr sz="1000" spc="-5" dirty="0">
                <a:latin typeface="Calibri"/>
                <a:cs typeface="Calibri"/>
              </a:rPr>
              <a:t>Kerbside</a:t>
            </a:r>
            <a:r>
              <a:rPr sz="1000" spc="-5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recycling  </a:t>
            </a:r>
            <a:r>
              <a:rPr sz="1000" spc="-10" dirty="0">
                <a:latin typeface="Calibri"/>
                <a:cs typeface="Calibri"/>
              </a:rPr>
              <a:t>26%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338057" y="5801359"/>
            <a:ext cx="470534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50" marR="5080" indent="-184785">
              <a:lnSpc>
                <a:spcPct val="102000"/>
              </a:lnSpc>
            </a:pPr>
            <a:r>
              <a:rPr sz="1000" u="sng" spc="-5" dirty="0">
                <a:latin typeface="Calibri"/>
                <a:cs typeface="Calibri"/>
              </a:rPr>
              <a:t>  </a:t>
            </a:r>
            <a:r>
              <a:rPr sz="1000" u="sng" spc="-30" dirty="0">
                <a:latin typeface="Calibri"/>
                <a:cs typeface="Calibri"/>
              </a:rPr>
              <a:t> </a:t>
            </a:r>
            <a:r>
              <a:rPr sz="1000" spc="-15" dirty="0">
                <a:latin typeface="Calibri"/>
                <a:cs typeface="Calibri"/>
              </a:rPr>
              <a:t>J</a:t>
            </a:r>
            <a:r>
              <a:rPr sz="1000" dirty="0">
                <a:latin typeface="Calibri"/>
                <a:cs typeface="Calibri"/>
              </a:rPr>
              <a:t>u</a:t>
            </a:r>
            <a:r>
              <a:rPr sz="1000" spc="-5" dirty="0">
                <a:latin typeface="Calibri"/>
                <a:cs typeface="Calibri"/>
              </a:rPr>
              <a:t>mble 1%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290561" y="6280810"/>
            <a:ext cx="71056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7015" marR="5080" indent="-234950">
              <a:lnSpc>
                <a:spcPct val="102000"/>
              </a:lnSpc>
            </a:pPr>
            <a:r>
              <a:rPr sz="1000" spc="-10" dirty="0">
                <a:latin typeface="Calibri"/>
                <a:cs typeface="Calibri"/>
              </a:rPr>
              <a:t>Civic</a:t>
            </a:r>
            <a:r>
              <a:rPr sz="1000" spc="-4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amenity  </a:t>
            </a:r>
            <a:r>
              <a:rPr sz="1000" spc="-10" dirty="0">
                <a:latin typeface="Calibri"/>
                <a:cs typeface="Calibri"/>
              </a:rPr>
              <a:t>15%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025646" y="6271361"/>
            <a:ext cx="474345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8270" marR="5080" indent="-116205">
              <a:lnSpc>
                <a:spcPct val="102000"/>
              </a:lnSpc>
            </a:pPr>
            <a:r>
              <a:rPr sz="1000" spc="-10" dirty="0">
                <a:latin typeface="Calibri"/>
                <a:cs typeface="Calibri"/>
              </a:rPr>
              <a:t>D</a:t>
            </a:r>
            <a:r>
              <a:rPr sz="1000" spc="-5" dirty="0">
                <a:latin typeface="Calibri"/>
                <a:cs typeface="Calibri"/>
              </a:rPr>
              <a:t>u</a:t>
            </a:r>
            <a:r>
              <a:rPr sz="1000" spc="-10" dirty="0">
                <a:latin typeface="Calibri"/>
                <a:cs typeface="Calibri"/>
              </a:rPr>
              <a:t>s</a:t>
            </a:r>
            <a:r>
              <a:rPr sz="1000" spc="-5" dirty="0">
                <a:latin typeface="Calibri"/>
                <a:cs typeface="Calibri"/>
              </a:rPr>
              <a:t>t</a:t>
            </a:r>
            <a:r>
              <a:rPr sz="1000" dirty="0">
                <a:latin typeface="Calibri"/>
                <a:cs typeface="Calibri"/>
              </a:rPr>
              <a:t>b</a:t>
            </a:r>
            <a:r>
              <a:rPr sz="1000" spc="-5" dirty="0">
                <a:latin typeface="Calibri"/>
                <a:cs typeface="Calibri"/>
              </a:rPr>
              <a:t>ins  </a:t>
            </a:r>
            <a:r>
              <a:rPr sz="1000" spc="-10" dirty="0">
                <a:latin typeface="Calibri"/>
                <a:cs typeface="Calibri"/>
              </a:rPr>
              <a:t>25%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49573" y="4598289"/>
            <a:ext cx="508000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4615" marR="5080" indent="-82550">
              <a:lnSpc>
                <a:spcPct val="102000"/>
              </a:lnSpc>
              <a:tabLst>
                <a:tab pos="483870" algn="l"/>
              </a:tabLst>
            </a:pPr>
            <a:r>
              <a:rPr sz="1000" spc="-5" dirty="0">
                <a:latin typeface="Calibri"/>
                <a:cs typeface="Calibri"/>
              </a:rPr>
              <a:t>Garden </a:t>
            </a:r>
            <a:r>
              <a:rPr sz="1000" u="sng" spc="-5" dirty="0">
                <a:latin typeface="Calibri"/>
                <a:cs typeface="Calibri"/>
              </a:rPr>
              <a:t>	</a:t>
            </a:r>
            <a:r>
              <a:rPr sz="1000" dirty="0">
                <a:latin typeface="Calibri"/>
                <a:cs typeface="Calibri"/>
              </a:rPr>
              <a:t> </a:t>
            </a:r>
            <a:r>
              <a:rPr sz="1000" spc="-10" dirty="0">
                <a:latin typeface="Calibri"/>
                <a:cs typeface="Calibri"/>
              </a:rPr>
              <a:t>13%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293490" y="4042029"/>
            <a:ext cx="1208405" cy="3276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  <a:tabLst>
                <a:tab pos="1182370" algn="l"/>
              </a:tabLst>
            </a:pPr>
            <a:r>
              <a:rPr sz="1000" spc="-5" dirty="0">
                <a:latin typeface="Calibri"/>
                <a:cs typeface="Calibri"/>
              </a:rPr>
              <a:t>Kerbside</a:t>
            </a:r>
            <a:r>
              <a:rPr sz="1000" spc="-55" dirty="0">
                <a:latin typeface="Calibri"/>
                <a:cs typeface="Calibri"/>
              </a:rPr>
              <a:t> </a:t>
            </a:r>
            <a:r>
              <a:rPr sz="1000" spc="-5" dirty="0">
                <a:latin typeface="Calibri"/>
                <a:cs typeface="Calibri"/>
              </a:rPr>
              <a:t>composting</a:t>
            </a:r>
            <a:r>
              <a:rPr sz="1000" spc="-65" dirty="0">
                <a:latin typeface="Calibri"/>
                <a:cs typeface="Calibri"/>
              </a:rPr>
              <a:t> </a:t>
            </a:r>
            <a:r>
              <a:rPr sz="1000" u="sng" spc="-5" dirty="0">
                <a:latin typeface="Calibri"/>
                <a:cs typeface="Calibri"/>
              </a:rPr>
              <a:t> </a:t>
            </a:r>
            <a:r>
              <a:rPr sz="1000" u="sng" dirty="0">
                <a:latin typeface="Calibri"/>
                <a:cs typeface="Calibri"/>
              </a:rPr>
              <a:t>	</a:t>
            </a:r>
            <a:endParaRPr sz="1000">
              <a:latin typeface="Calibri"/>
              <a:cs typeface="Calibri"/>
            </a:endParaRPr>
          </a:p>
          <a:p>
            <a:pPr marR="93345" algn="ctr">
              <a:lnSpc>
                <a:spcPct val="100000"/>
              </a:lnSpc>
              <a:spcBef>
                <a:spcPts val="25"/>
              </a:spcBef>
            </a:pPr>
            <a:r>
              <a:rPr sz="1000" spc="-10" dirty="0">
                <a:latin typeface="Calibri"/>
                <a:cs typeface="Calibri"/>
              </a:rPr>
              <a:t>12%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95471" y="3158520"/>
            <a:ext cx="4260215" cy="3613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43735" marR="5080" indent="-1931670">
              <a:lnSpc>
                <a:spcPct val="101800"/>
              </a:lnSpc>
            </a:pPr>
            <a:r>
              <a:rPr sz="1100" b="1" spc="-5" dirty="0">
                <a:latin typeface="Calibri"/>
                <a:cs typeface="Calibri"/>
              </a:rPr>
              <a:t>Proportion of Waste </a:t>
            </a:r>
            <a:r>
              <a:rPr sz="1100" b="1" dirty="0">
                <a:latin typeface="Calibri"/>
                <a:cs typeface="Calibri"/>
              </a:rPr>
              <a:t>Arisings </a:t>
            </a:r>
            <a:r>
              <a:rPr sz="1100" b="1" spc="-5" dirty="0">
                <a:latin typeface="Calibri"/>
                <a:cs typeface="Calibri"/>
              </a:rPr>
              <a:t>Disposed of </a:t>
            </a:r>
            <a:r>
              <a:rPr sz="1100" b="1" dirty="0">
                <a:latin typeface="Calibri"/>
                <a:cs typeface="Calibri"/>
              </a:rPr>
              <a:t>via the </a:t>
            </a:r>
            <a:r>
              <a:rPr sz="1100" b="1" spc="-5" dirty="0">
                <a:latin typeface="Calibri"/>
                <a:cs typeface="Calibri"/>
              </a:rPr>
              <a:t>Various Disposal </a:t>
            </a:r>
            <a:r>
              <a:rPr sz="1100" b="1" dirty="0">
                <a:latin typeface="Calibri"/>
                <a:cs typeface="Calibri"/>
              </a:rPr>
              <a:t>Routes  (2008)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0272" t="22659" r="11178" b="9366"/>
          <a:stretch/>
        </p:blipFill>
        <p:spPr>
          <a:xfrm>
            <a:off x="76200" y="1219200"/>
            <a:ext cx="8981440" cy="5181600"/>
          </a:xfrm>
          <a:prstGeom prst="rect">
            <a:avLst/>
          </a:prstGeom>
        </p:spPr>
      </p:pic>
      <p:sp>
        <p:nvSpPr>
          <p:cNvPr id="3" name="object 2"/>
          <p:cNvSpPr txBox="1">
            <a:spLocks/>
          </p:cNvSpPr>
          <p:nvPr/>
        </p:nvSpPr>
        <p:spPr>
          <a:xfrm>
            <a:off x="495503" y="152400"/>
            <a:ext cx="8142833" cy="1114425"/>
          </a:xfrm>
          <a:prstGeom prst="rect">
            <a:avLst/>
          </a:prstGeom>
        </p:spPr>
        <p:txBody>
          <a:bodyPr vert="horz" wrap="square" lIns="0" tIns="272796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2212975"/>
            <a:r>
              <a:rPr lang="en-GB" sz="4400" kern="0">
                <a:solidFill>
                  <a:sysClr val="windowText" lastClr="000000"/>
                </a:solidFill>
              </a:rPr>
              <a:t>UK </a:t>
            </a:r>
            <a:r>
              <a:rPr lang="en-GB" sz="4400" kern="0" spc="-5">
                <a:solidFill>
                  <a:sysClr val="windowText" lastClr="000000"/>
                </a:solidFill>
              </a:rPr>
              <a:t>League</a:t>
            </a:r>
            <a:r>
              <a:rPr lang="en-GB" sz="4400" kern="0" spc="-50">
                <a:solidFill>
                  <a:sysClr val="windowText" lastClr="000000"/>
                </a:solidFill>
              </a:rPr>
              <a:t> </a:t>
            </a:r>
            <a:r>
              <a:rPr lang="en-GB" sz="4400" kern="0" spc="-70">
                <a:solidFill>
                  <a:sysClr val="windowText" lastClr="000000"/>
                </a:solidFill>
              </a:rPr>
              <a:t>Table</a:t>
            </a:r>
            <a:endParaRPr lang="en-GB" sz="4400" kern="0" dirty="0">
              <a:solidFill>
                <a:sysClr val="windowText" lastClr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6553200"/>
            <a:ext cx="32500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Resource Magazine, 2018/19 data</a:t>
            </a:r>
          </a:p>
        </p:txBody>
      </p:sp>
    </p:spTree>
    <p:extLst>
      <p:ext uri="{BB962C8B-B14F-4D97-AF65-F5344CB8AC3E}">
        <p14:creationId xmlns:p14="http://schemas.microsoft.com/office/powerpoint/2010/main" val="2698044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130" y="1050797"/>
            <a:ext cx="7239000" cy="60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15" dirty="0">
                <a:latin typeface="Tahoma"/>
                <a:cs typeface="Tahoma"/>
              </a:rPr>
              <a:t>Why </a:t>
            </a:r>
            <a:r>
              <a:rPr sz="4000" dirty="0">
                <a:latin typeface="Tahoma"/>
                <a:cs typeface="Tahoma"/>
              </a:rPr>
              <a:t>all </a:t>
            </a:r>
            <a:r>
              <a:rPr sz="4000" spc="-5" dirty="0">
                <a:latin typeface="Tahoma"/>
                <a:cs typeface="Tahoma"/>
              </a:rPr>
              <a:t>this </a:t>
            </a:r>
            <a:r>
              <a:rPr sz="4000" spc="-10" dirty="0">
                <a:latin typeface="Tahoma"/>
                <a:cs typeface="Tahoma"/>
              </a:rPr>
              <a:t>fuss </a:t>
            </a:r>
            <a:r>
              <a:rPr sz="4000" spc="-5" dirty="0">
                <a:latin typeface="Tahoma"/>
                <a:cs typeface="Tahoma"/>
              </a:rPr>
              <a:t>about</a:t>
            </a:r>
            <a:r>
              <a:rPr sz="4000" spc="15" dirty="0">
                <a:latin typeface="Tahoma"/>
                <a:cs typeface="Tahoma"/>
              </a:rPr>
              <a:t> </a:t>
            </a:r>
            <a:r>
              <a:rPr sz="4000" spc="-15" dirty="0">
                <a:latin typeface="Tahoma"/>
                <a:cs typeface="Tahoma"/>
              </a:rPr>
              <a:t>recycling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89372" y="2004186"/>
            <a:ext cx="3356610" cy="3414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3675" marR="5080" indent="-181610">
              <a:lnSpc>
                <a:spcPct val="100000"/>
              </a:lnSpc>
            </a:pPr>
            <a:r>
              <a:rPr sz="2800" spc="25" dirty="0">
                <a:latin typeface="Calibri"/>
                <a:cs typeface="Calibri"/>
              </a:rPr>
              <a:t>“The </a:t>
            </a:r>
            <a:r>
              <a:rPr sz="2800" spc="-5" dirty="0">
                <a:latin typeface="Calibri"/>
                <a:cs typeface="Calibri"/>
              </a:rPr>
              <a:t>only place </a:t>
            </a:r>
            <a:r>
              <a:rPr sz="2800" spc="-10" dirty="0">
                <a:latin typeface="Calibri"/>
                <a:cs typeface="Calibri"/>
              </a:rPr>
              <a:t>that  </a:t>
            </a:r>
            <a:r>
              <a:rPr sz="2800" spc="-25" dirty="0">
                <a:latin typeface="Calibri"/>
                <a:cs typeface="Calibri"/>
              </a:rPr>
              <a:t>waste </a:t>
            </a:r>
            <a:r>
              <a:rPr sz="2800" spc="-20" dirty="0">
                <a:latin typeface="Calibri"/>
                <a:cs typeface="Calibri"/>
              </a:rPr>
              <a:t>exists </a:t>
            </a:r>
            <a:r>
              <a:rPr sz="2800" spc="-5" dirty="0">
                <a:latin typeface="Calibri"/>
                <a:cs typeface="Calibri"/>
              </a:rPr>
              <a:t>is  </a:t>
            </a:r>
            <a:r>
              <a:rPr sz="2800" spc="-10" dirty="0">
                <a:latin typeface="Calibri"/>
                <a:cs typeface="Calibri"/>
              </a:rPr>
              <a:t>between our </a:t>
            </a:r>
            <a:r>
              <a:rPr sz="2800" spc="-15" dirty="0">
                <a:latin typeface="Calibri"/>
                <a:cs typeface="Calibri"/>
              </a:rPr>
              <a:t>ears. </a:t>
            </a:r>
            <a:r>
              <a:rPr sz="2800" spc="-5" dirty="0">
                <a:latin typeface="Calibri"/>
                <a:cs typeface="Calibri"/>
              </a:rPr>
              <a:t>It  </a:t>
            </a:r>
            <a:r>
              <a:rPr sz="2800" spc="-10" dirty="0">
                <a:latin typeface="Calibri"/>
                <a:cs typeface="Calibri"/>
              </a:rPr>
              <a:t>has </a:t>
            </a:r>
            <a:r>
              <a:rPr sz="2800" spc="-15" dirty="0">
                <a:latin typeface="Calibri"/>
                <a:cs typeface="Calibri"/>
              </a:rPr>
              <a:t>never </a:t>
            </a:r>
            <a:r>
              <a:rPr sz="2800" spc="-25" dirty="0">
                <a:latin typeface="Calibri"/>
                <a:cs typeface="Calibri"/>
              </a:rPr>
              <a:t>existed </a:t>
            </a:r>
            <a:r>
              <a:rPr sz="2800" spc="-5" dirty="0">
                <a:latin typeface="Calibri"/>
                <a:cs typeface="Calibri"/>
              </a:rPr>
              <a:t>in  </a:t>
            </a:r>
            <a:r>
              <a:rPr sz="2800" spc="-15" dirty="0">
                <a:latin typeface="Calibri"/>
                <a:cs typeface="Calibri"/>
              </a:rPr>
              <a:t>nature </a:t>
            </a:r>
            <a:r>
              <a:rPr sz="2800" spc="-5" dirty="0">
                <a:latin typeface="Calibri"/>
                <a:cs typeface="Calibri"/>
              </a:rPr>
              <a:t>and </a:t>
            </a:r>
            <a:r>
              <a:rPr sz="2800" spc="-15" dirty="0">
                <a:latin typeface="Calibri"/>
                <a:cs typeface="Calibri"/>
              </a:rPr>
              <a:t>never </a:t>
            </a:r>
            <a:r>
              <a:rPr sz="2800" spc="-5" dirty="0">
                <a:latin typeface="Calibri"/>
                <a:cs typeface="Calibri"/>
              </a:rPr>
              <a:t>will.  </a:t>
            </a:r>
            <a:r>
              <a:rPr sz="2800" spc="-35" dirty="0">
                <a:latin typeface="Calibri"/>
                <a:cs typeface="Calibri"/>
              </a:rPr>
              <a:t>Waste </a:t>
            </a:r>
            <a:r>
              <a:rPr sz="2800" spc="-5" dirty="0">
                <a:latin typeface="Calibri"/>
                <a:cs typeface="Calibri"/>
              </a:rPr>
              <a:t>is </a:t>
            </a:r>
            <a:r>
              <a:rPr sz="2800" spc="-10" dirty="0">
                <a:latin typeface="Calibri"/>
                <a:cs typeface="Calibri"/>
              </a:rPr>
              <a:t>there </a:t>
            </a:r>
            <a:r>
              <a:rPr sz="2800" spc="-5" dirty="0">
                <a:latin typeface="Calibri"/>
                <a:cs typeface="Calibri"/>
              </a:rPr>
              <a:t>as a  </a:t>
            </a:r>
            <a:r>
              <a:rPr sz="2800" spc="-10" dirty="0">
                <a:latin typeface="Calibri"/>
                <a:cs typeface="Calibri"/>
              </a:rPr>
              <a:t>concept because </a:t>
            </a:r>
            <a:r>
              <a:rPr sz="2800" spc="-15" dirty="0">
                <a:latin typeface="Calibri"/>
                <a:cs typeface="Calibri"/>
              </a:rPr>
              <a:t>we  </a:t>
            </a:r>
            <a:r>
              <a:rPr sz="2800" spc="-10" dirty="0">
                <a:latin typeface="Calibri"/>
                <a:cs typeface="Calibri"/>
              </a:rPr>
              <a:t>allow it </a:t>
            </a:r>
            <a:r>
              <a:rPr sz="2800" spc="-20" dirty="0">
                <a:latin typeface="Calibri"/>
                <a:cs typeface="Calibri"/>
              </a:rPr>
              <a:t>to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55" dirty="0">
                <a:latin typeface="Calibri"/>
                <a:cs typeface="Calibri"/>
              </a:rPr>
              <a:t>be.”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37757" y="6122314"/>
            <a:ext cx="2127250" cy="499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1600" spc="-5" dirty="0">
                <a:latin typeface="Times New Roman"/>
                <a:cs typeface="Times New Roman"/>
              </a:rPr>
              <a:t>Gerry Gillespie, resource,  </a:t>
            </a:r>
            <a:r>
              <a:rPr sz="1600" spc="-25" dirty="0">
                <a:latin typeface="Times New Roman"/>
                <a:cs typeface="Times New Roman"/>
              </a:rPr>
              <a:t>Vol.1,No.2,</a:t>
            </a:r>
            <a:r>
              <a:rPr sz="1600" spc="-40" dirty="0">
                <a:latin typeface="Times New Roman"/>
                <a:cs typeface="Times New Roman"/>
              </a:rPr>
              <a:t> </a:t>
            </a:r>
            <a:r>
              <a:rPr sz="1600" spc="-5" dirty="0">
                <a:latin typeface="Times New Roman"/>
                <a:cs typeface="Times New Roman"/>
              </a:rPr>
              <a:t>2002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23532" y="2276855"/>
            <a:ext cx="4446016" cy="3334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69110" y="50419"/>
            <a:ext cx="4658995" cy="60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5" dirty="0">
                <a:latin typeface="Tahoma"/>
                <a:cs typeface="Tahoma"/>
              </a:rPr>
              <a:t>Benefits of</a:t>
            </a:r>
            <a:r>
              <a:rPr sz="4000" spc="-30" dirty="0">
                <a:latin typeface="Tahoma"/>
                <a:cs typeface="Tahoma"/>
              </a:rPr>
              <a:t> </a:t>
            </a:r>
            <a:r>
              <a:rPr sz="4000" spc="-20" dirty="0">
                <a:latin typeface="Tahoma"/>
                <a:cs typeface="Tahoma"/>
              </a:rPr>
              <a:t>Recycling</a:t>
            </a:r>
            <a:endParaRPr sz="4000">
              <a:latin typeface="Tahoma"/>
              <a:cs typeface="Tahom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57187" y="1289050"/>
            <a:ext cx="3810000" cy="2520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080253" y="973200"/>
            <a:ext cx="3093085" cy="2131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90000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dirty="0">
                <a:latin typeface="Tahoma"/>
                <a:cs typeface="Tahoma"/>
              </a:rPr>
              <a:t>Extends </a:t>
            </a:r>
            <a:r>
              <a:rPr sz="2400" spc="-5" dirty="0">
                <a:latin typeface="Tahoma"/>
                <a:cs typeface="Tahoma"/>
              </a:rPr>
              <a:t>the life </a:t>
            </a:r>
            <a:r>
              <a:rPr sz="2400" dirty="0">
                <a:latin typeface="Tahoma"/>
                <a:cs typeface="Tahoma"/>
              </a:rPr>
              <a:t>and  maximises the</a:t>
            </a:r>
            <a:r>
              <a:rPr sz="2400" spc="-10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value  extracted from </a:t>
            </a:r>
            <a:r>
              <a:rPr sz="2400" spc="-20" dirty="0">
                <a:latin typeface="Tahoma"/>
                <a:cs typeface="Tahoma"/>
              </a:rPr>
              <a:t>raw  </a:t>
            </a:r>
            <a:r>
              <a:rPr sz="2400" dirty="0">
                <a:latin typeface="Tahoma"/>
                <a:cs typeface="Tahoma"/>
              </a:rPr>
              <a:t>materials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Wingdings"/>
              <a:buChar char=""/>
            </a:pPr>
            <a:endParaRPr sz="3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Wingdings"/>
              <a:buChar char=""/>
              <a:tabLst>
                <a:tab pos="355600" algn="l"/>
              </a:tabLst>
            </a:pPr>
            <a:r>
              <a:rPr sz="2400" spc="-5" dirty="0">
                <a:latin typeface="Tahoma"/>
                <a:cs typeface="Tahoma"/>
              </a:rPr>
              <a:t>Energy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savings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5965" y="4509516"/>
            <a:ext cx="4135120" cy="2016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8460" indent="-365760">
              <a:lnSpc>
                <a:spcPct val="100000"/>
              </a:lnSpc>
              <a:buFont typeface="Wingdings"/>
              <a:buChar char=""/>
              <a:tabLst>
                <a:tab pos="378460" algn="l"/>
              </a:tabLst>
            </a:pPr>
            <a:r>
              <a:rPr sz="2400" spc="-15" dirty="0">
                <a:latin typeface="Tahoma"/>
                <a:cs typeface="Tahoma"/>
              </a:rPr>
              <a:t>Reduces </a:t>
            </a:r>
            <a:r>
              <a:rPr sz="2400" dirty="0">
                <a:latin typeface="Tahoma"/>
                <a:cs typeface="Tahoma"/>
              </a:rPr>
              <a:t>disposal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impact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"/>
              </a:spcBef>
              <a:buFont typeface="Wingdings"/>
              <a:buChar char=""/>
            </a:pPr>
            <a:endParaRPr sz="2000">
              <a:latin typeface="Times New Roman"/>
              <a:cs typeface="Times New Roman"/>
            </a:endParaRPr>
          </a:p>
          <a:p>
            <a:pPr marL="378460" indent="-365760">
              <a:lnSpc>
                <a:spcPct val="100000"/>
              </a:lnSpc>
              <a:buFont typeface="Wingdings"/>
              <a:buChar char=""/>
              <a:tabLst>
                <a:tab pos="378460" algn="l"/>
              </a:tabLst>
            </a:pPr>
            <a:r>
              <a:rPr sz="2400" dirty="0">
                <a:latin typeface="Tahoma"/>
                <a:cs typeface="Tahoma"/>
              </a:rPr>
              <a:t>Consumer</a:t>
            </a:r>
            <a:r>
              <a:rPr sz="2400" spc="-114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participation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Wingdings"/>
              <a:buChar char=""/>
            </a:pPr>
            <a:endParaRPr sz="2000">
              <a:latin typeface="Times New Roman"/>
              <a:cs typeface="Times New Roman"/>
            </a:endParaRPr>
          </a:p>
          <a:p>
            <a:pPr marL="378460" indent="-365760">
              <a:lnSpc>
                <a:spcPts val="2735"/>
              </a:lnSpc>
              <a:buFont typeface="Wingdings"/>
              <a:buChar char=""/>
              <a:tabLst>
                <a:tab pos="378460" algn="l"/>
              </a:tabLst>
            </a:pPr>
            <a:r>
              <a:rPr sz="2400" spc="-5" dirty="0">
                <a:latin typeface="Tahoma"/>
                <a:cs typeface="Tahoma"/>
              </a:rPr>
              <a:t>Stimulates employment</a:t>
            </a:r>
            <a:r>
              <a:rPr sz="2400" spc="-6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and</a:t>
            </a:r>
            <a:endParaRPr sz="2400">
              <a:latin typeface="Tahoma"/>
              <a:cs typeface="Tahoma"/>
            </a:endParaRPr>
          </a:p>
          <a:p>
            <a:pPr marL="12700">
              <a:lnSpc>
                <a:spcPts val="2735"/>
              </a:lnSpc>
            </a:pPr>
            <a:r>
              <a:rPr sz="2400" spc="-5" dirty="0">
                <a:latin typeface="Tahoma"/>
                <a:cs typeface="Tahoma"/>
              </a:rPr>
              <a:t>the </a:t>
            </a:r>
            <a:r>
              <a:rPr sz="2400" dirty="0">
                <a:latin typeface="Tahoma"/>
                <a:cs typeface="Tahoma"/>
              </a:rPr>
              <a:t>local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economy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860035" y="3645052"/>
            <a:ext cx="4018915" cy="25928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914400">
              <a:lnSpc>
                <a:spcPct val="100000"/>
              </a:lnSpc>
            </a:pPr>
            <a:r>
              <a:rPr sz="4000" spc="-20" dirty="0"/>
              <a:t>Recycling: </a:t>
            </a:r>
            <a:r>
              <a:rPr sz="4000" spc="-5" dirty="0"/>
              <a:t>some</a:t>
            </a:r>
            <a:r>
              <a:rPr sz="4000" spc="20" dirty="0"/>
              <a:t> </a:t>
            </a:r>
            <a:r>
              <a:rPr sz="4000" spc="-20" dirty="0"/>
              <a:t>disadvantages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4956428" y="1629282"/>
            <a:ext cx="3361690" cy="39598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360045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Collection,  transporting </a:t>
            </a:r>
            <a:r>
              <a:rPr sz="2800" spc="-5" dirty="0">
                <a:latin typeface="Calibri"/>
                <a:cs typeface="Calibri"/>
              </a:rPr>
              <a:t>and  </a:t>
            </a:r>
            <a:r>
              <a:rPr sz="2800" spc="-15" dirty="0">
                <a:latin typeface="Calibri"/>
                <a:cs typeface="Calibri"/>
              </a:rPr>
              <a:t>reprocessing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costs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5" dirty="0">
                <a:latin typeface="Calibri"/>
                <a:cs typeface="Calibri"/>
              </a:rPr>
              <a:t>Possible </a:t>
            </a:r>
            <a:r>
              <a:rPr sz="2800" spc="-5" dirty="0">
                <a:latin typeface="Calibri"/>
                <a:cs typeface="Calibri"/>
              </a:rPr>
              <a:t>higher </a:t>
            </a:r>
            <a:r>
              <a:rPr sz="2800" spc="-15" dirty="0">
                <a:latin typeface="Calibri"/>
                <a:cs typeface="Calibri"/>
              </a:rPr>
              <a:t>costs 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recycled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materials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8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20" dirty="0">
                <a:latin typeface="Calibri"/>
                <a:cs typeface="Calibri"/>
              </a:rPr>
              <a:t>Market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instability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Disamenity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5541" y="2348864"/>
            <a:ext cx="4446015" cy="33345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38200" y="1981200"/>
            <a:ext cx="3117850" cy="4114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25" dirty="0"/>
              <a:t>Market</a:t>
            </a:r>
            <a:r>
              <a:rPr sz="4400" spc="-70" dirty="0"/>
              <a:t> </a:t>
            </a:r>
            <a:r>
              <a:rPr sz="4400" spc="-10" dirty="0"/>
              <a:t>Instruments</a:t>
            </a:r>
            <a:endParaRPr sz="4400" dirty="0"/>
          </a:p>
          <a:p>
            <a:pPr marR="105410" algn="r">
              <a:lnSpc>
                <a:spcPct val="100000"/>
              </a:lnSpc>
              <a:spcBef>
                <a:spcPts val="300"/>
              </a:spcBef>
            </a:pPr>
            <a:endParaRPr sz="26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876800" y="1169670"/>
            <a:ext cx="3766616" cy="4001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2600" spc="-5" dirty="0">
                <a:latin typeface="Tahoma"/>
                <a:cs typeface="Tahoma"/>
              </a:rPr>
              <a:t>Economic</a:t>
            </a:r>
            <a:r>
              <a:rPr sz="2600" spc="-60" dirty="0">
                <a:latin typeface="Tahoma"/>
                <a:cs typeface="Tahoma"/>
              </a:rPr>
              <a:t> </a:t>
            </a:r>
            <a:r>
              <a:rPr sz="2600" dirty="0">
                <a:latin typeface="Tahoma"/>
                <a:cs typeface="Tahoma"/>
              </a:rPr>
              <a:t>instruments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52720" y="2107819"/>
            <a:ext cx="2821305" cy="4230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10" dirty="0">
                <a:latin typeface="Tahoma"/>
                <a:cs typeface="Tahoma"/>
              </a:rPr>
              <a:t>Greater</a:t>
            </a:r>
            <a:r>
              <a:rPr sz="2200" spc="-4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flexibility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Courier New"/>
              <a:buChar char="o"/>
            </a:pPr>
            <a:endParaRPr sz="3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15" dirty="0">
                <a:latin typeface="Tahoma"/>
                <a:cs typeface="Tahoma"/>
              </a:rPr>
              <a:t>Reduces </a:t>
            </a:r>
            <a:r>
              <a:rPr sz="2200" spc="-10" dirty="0">
                <a:latin typeface="Tahoma"/>
                <a:cs typeface="Tahoma"/>
              </a:rPr>
              <a:t>burden for</a:t>
            </a:r>
            <a:endParaRPr sz="2200">
              <a:latin typeface="Tahoma"/>
              <a:cs typeface="Tahoma"/>
            </a:endParaRPr>
          </a:p>
          <a:p>
            <a:pPr marL="299085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regulators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9"/>
              </a:spcBef>
            </a:pPr>
            <a:endParaRPr sz="3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dirty="0">
                <a:latin typeface="Tahoma"/>
                <a:cs typeface="Tahoma"/>
              </a:rPr>
              <a:t>Allows </a:t>
            </a:r>
            <a:r>
              <a:rPr sz="2200" spc="-15" dirty="0">
                <a:latin typeface="Tahoma"/>
                <a:cs typeface="Tahoma"/>
              </a:rPr>
              <a:t>for</a:t>
            </a:r>
            <a:r>
              <a:rPr sz="2200" spc="-5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incentives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  <a:buFont typeface="Courier New"/>
              <a:buChar char="o"/>
            </a:pPr>
            <a:endParaRPr sz="3200">
              <a:latin typeface="Times New Roman"/>
              <a:cs typeface="Times New Roman"/>
            </a:endParaRPr>
          </a:p>
          <a:p>
            <a:pPr marL="29908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5" dirty="0">
                <a:latin typeface="Tahoma"/>
                <a:cs typeface="Tahoma"/>
              </a:rPr>
              <a:t>Additional</a:t>
            </a:r>
            <a:r>
              <a:rPr sz="2200" spc="-30" dirty="0">
                <a:latin typeface="Tahoma"/>
                <a:cs typeface="Tahoma"/>
              </a:rPr>
              <a:t> </a:t>
            </a:r>
            <a:r>
              <a:rPr sz="2200" spc="-15" dirty="0">
                <a:latin typeface="Tahoma"/>
                <a:cs typeface="Tahoma"/>
              </a:rPr>
              <a:t>revenue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Courier New"/>
              <a:buChar char="o"/>
            </a:pPr>
            <a:endParaRPr sz="3200">
              <a:latin typeface="Times New Roman"/>
              <a:cs typeface="Times New Roman"/>
            </a:endParaRPr>
          </a:p>
          <a:p>
            <a:pPr marL="299085" marR="380365" indent="-286385">
              <a:lnSpc>
                <a:spcPct val="100000"/>
              </a:lnSpc>
              <a:buFont typeface="Courier New"/>
              <a:buChar char="o"/>
              <a:tabLst>
                <a:tab pos="299720" algn="l"/>
              </a:tabLst>
            </a:pPr>
            <a:r>
              <a:rPr sz="2200" spc="-10" dirty="0">
                <a:latin typeface="Tahoma"/>
                <a:cs typeface="Tahoma"/>
              </a:rPr>
              <a:t>Opportunity </a:t>
            </a:r>
            <a:r>
              <a:rPr sz="2200" spc="-15" dirty="0">
                <a:latin typeface="Tahoma"/>
                <a:cs typeface="Tahoma"/>
              </a:rPr>
              <a:t>for  </a:t>
            </a:r>
            <a:r>
              <a:rPr sz="2200" spc="-10" dirty="0">
                <a:latin typeface="Tahoma"/>
                <a:cs typeface="Tahoma"/>
              </a:rPr>
              <a:t>innovative</a:t>
            </a:r>
            <a:r>
              <a:rPr sz="2200" spc="-7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design</a:t>
            </a:r>
            <a:endParaRPr sz="22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173728" y="461009"/>
            <a:ext cx="4537075" cy="711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25" dirty="0"/>
              <a:t>Market</a:t>
            </a:r>
            <a:r>
              <a:rPr sz="4400" spc="-70" dirty="0"/>
              <a:t> </a:t>
            </a:r>
            <a:r>
              <a:rPr sz="4400" spc="-10" dirty="0"/>
              <a:t>Instruments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8739" y="1169670"/>
            <a:ext cx="4484370" cy="50952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Tahoma"/>
                <a:cs typeface="Tahoma"/>
              </a:rPr>
              <a:t>Command and</a:t>
            </a:r>
            <a:r>
              <a:rPr sz="2600" spc="-100" dirty="0">
                <a:latin typeface="Tahoma"/>
                <a:cs typeface="Tahoma"/>
              </a:rPr>
              <a:t> </a:t>
            </a:r>
            <a:r>
              <a:rPr sz="2600" spc="-5" dirty="0">
                <a:latin typeface="Tahoma"/>
                <a:cs typeface="Tahoma"/>
              </a:rPr>
              <a:t>control</a:t>
            </a:r>
            <a:endParaRPr sz="2600">
              <a:latin typeface="Tahoma"/>
              <a:cs typeface="Tahoma"/>
            </a:endParaRPr>
          </a:p>
          <a:p>
            <a:pPr marL="355600">
              <a:lnSpc>
                <a:spcPct val="100000"/>
              </a:lnSpc>
            </a:pPr>
            <a:r>
              <a:rPr sz="2600" spc="-5" dirty="0">
                <a:latin typeface="Tahoma"/>
                <a:cs typeface="Tahoma"/>
              </a:rPr>
              <a:t>measures</a:t>
            </a:r>
            <a:endParaRPr sz="26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9"/>
              </a:spcBef>
            </a:pPr>
            <a:endParaRPr sz="37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Tahoma"/>
                <a:cs typeface="Tahoma"/>
              </a:rPr>
              <a:t>Mandatory </a:t>
            </a:r>
            <a:r>
              <a:rPr sz="2200" spc="-10" dirty="0">
                <a:latin typeface="Tahoma"/>
                <a:cs typeface="Tahoma"/>
              </a:rPr>
              <a:t>training </a:t>
            </a:r>
            <a:r>
              <a:rPr sz="2200" spc="-5" dirty="0">
                <a:latin typeface="Tahoma"/>
                <a:cs typeface="Tahoma"/>
              </a:rPr>
              <a:t>/</a:t>
            </a:r>
            <a:r>
              <a:rPr sz="2200" spc="-3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product</a:t>
            </a:r>
            <a:endParaRPr sz="220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labelling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Sets targets </a:t>
            </a:r>
            <a:r>
              <a:rPr sz="2200" spc="-5" dirty="0">
                <a:latin typeface="Tahoma"/>
                <a:cs typeface="Tahoma"/>
              </a:rPr>
              <a:t>on </a:t>
            </a:r>
            <a:r>
              <a:rPr sz="2200" spc="-10" dirty="0">
                <a:latin typeface="Tahoma"/>
                <a:cs typeface="Tahoma"/>
              </a:rPr>
              <a:t>wastes</a:t>
            </a:r>
            <a:r>
              <a:rPr sz="2200" spc="7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/</a:t>
            </a:r>
            <a:endParaRPr sz="2200">
              <a:latin typeface="Tahoma"/>
              <a:cs typeface="Tahoma"/>
            </a:endParaRPr>
          </a:p>
          <a:p>
            <a:pPr marL="756285">
              <a:lnSpc>
                <a:spcPct val="100000"/>
              </a:lnSpc>
            </a:pPr>
            <a:r>
              <a:rPr sz="2200" spc="-5" dirty="0">
                <a:latin typeface="Tahoma"/>
                <a:cs typeface="Tahoma"/>
              </a:rPr>
              <a:t>pollution</a:t>
            </a:r>
            <a:r>
              <a:rPr sz="2200" spc="-6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emissions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"/>
              </a:spcBef>
            </a:pPr>
            <a:endParaRPr sz="32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Sets products</a:t>
            </a:r>
            <a:r>
              <a:rPr sz="2200" spc="35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standards</a:t>
            </a:r>
            <a:endParaRPr sz="220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18"/>
              </a:spcBef>
              <a:buFont typeface="Arial"/>
              <a:buChar char="–"/>
            </a:pPr>
            <a:endParaRPr sz="3200">
              <a:latin typeface="Times New Roman"/>
              <a:cs typeface="Times New Roman"/>
            </a:endParaRPr>
          </a:p>
          <a:p>
            <a:pPr marL="756285" marR="5080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Tahoma"/>
                <a:cs typeface="Tahoma"/>
              </a:rPr>
              <a:t>Ensures </a:t>
            </a:r>
            <a:r>
              <a:rPr sz="2200" spc="-10" dirty="0">
                <a:latin typeface="Tahoma"/>
                <a:cs typeface="Tahoma"/>
              </a:rPr>
              <a:t>specific </a:t>
            </a:r>
            <a:r>
              <a:rPr sz="2200" spc="-5" dirty="0">
                <a:latin typeface="Tahoma"/>
                <a:cs typeface="Tahoma"/>
              </a:rPr>
              <a:t>technology </a:t>
            </a:r>
            <a:r>
              <a:rPr sz="2200" spc="-10" dirty="0">
                <a:latin typeface="Tahoma"/>
                <a:cs typeface="Tahoma"/>
              </a:rPr>
              <a:t>to  control </a:t>
            </a:r>
            <a:r>
              <a:rPr sz="2200" spc="-5" dirty="0">
                <a:latin typeface="Tahoma"/>
                <a:cs typeface="Tahoma"/>
              </a:rPr>
              <a:t>and minimise</a:t>
            </a:r>
            <a:r>
              <a:rPr sz="2200" spc="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damage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774946" y="2133600"/>
            <a:ext cx="3988054" cy="31527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9988" y="558546"/>
            <a:ext cx="6503034" cy="9759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sz="3200" spc="-5" dirty="0"/>
              <a:t>Some Challenges </a:t>
            </a:r>
            <a:r>
              <a:rPr sz="3200" spc="-30" dirty="0"/>
              <a:t>for </a:t>
            </a:r>
            <a:r>
              <a:rPr sz="3200" spc="-10" dirty="0"/>
              <a:t>Industry</a:t>
            </a:r>
            <a:r>
              <a:rPr sz="3200" spc="90" dirty="0"/>
              <a:t> </a:t>
            </a:r>
            <a:r>
              <a:rPr sz="3200" spc="-20" dirty="0"/>
              <a:t>regarding</a:t>
            </a:r>
            <a:endParaRPr sz="3200"/>
          </a:p>
          <a:p>
            <a:pPr marL="635" algn="ctr">
              <a:lnSpc>
                <a:spcPct val="100000"/>
              </a:lnSpc>
            </a:pPr>
            <a:r>
              <a:rPr sz="3200" spc="-15" dirty="0"/>
              <a:t>Recycling</a:t>
            </a:r>
            <a:endParaRPr sz="3200"/>
          </a:p>
        </p:txBody>
      </p:sp>
      <p:sp>
        <p:nvSpPr>
          <p:cNvPr id="3" name="object 3"/>
          <p:cNvSpPr/>
          <p:nvPr/>
        </p:nvSpPr>
        <p:spPr>
          <a:xfrm>
            <a:off x="4929251" y="1571625"/>
            <a:ext cx="3572891" cy="25717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21868" y="1603629"/>
            <a:ext cx="2854960" cy="2110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5080">
              <a:lnSpc>
                <a:spcPts val="2990"/>
              </a:lnSpc>
            </a:pPr>
            <a:r>
              <a:rPr sz="2500" b="1" i="1" spc="-60" dirty="0">
                <a:latin typeface="Tahoma"/>
                <a:cs typeface="Tahoma"/>
              </a:rPr>
              <a:t>Construction </a:t>
            </a:r>
            <a:r>
              <a:rPr sz="2500" b="1" i="1" spc="-55" dirty="0">
                <a:latin typeface="Tahoma"/>
                <a:cs typeface="Tahoma"/>
              </a:rPr>
              <a:t>for  </a:t>
            </a:r>
            <a:r>
              <a:rPr sz="2500" b="1" i="1" spc="-70" dirty="0">
                <a:latin typeface="Tahoma"/>
                <a:cs typeface="Tahoma"/>
              </a:rPr>
              <a:t>example…</a:t>
            </a:r>
            <a:endParaRPr sz="2500" dirty="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355600" algn="l"/>
              </a:tabLst>
            </a:pPr>
            <a:r>
              <a:rPr lang="en-GB" sz="2400" spc="-5" dirty="0">
                <a:latin typeface="Tahoma"/>
                <a:cs typeface="Tahoma"/>
              </a:rPr>
              <a:t>T</a:t>
            </a:r>
            <a:r>
              <a:rPr sz="2400" spc="-5" dirty="0" err="1">
                <a:latin typeface="Tahoma"/>
                <a:cs typeface="Tahoma"/>
              </a:rPr>
              <a:t>echnical</a:t>
            </a:r>
            <a:r>
              <a:rPr sz="2400" spc="-7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issues</a:t>
            </a: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400" spc="-5" dirty="0">
                <a:latin typeface="Tahoma"/>
                <a:cs typeface="Tahoma"/>
              </a:rPr>
              <a:t>A</a:t>
            </a:r>
            <a:r>
              <a:rPr sz="2400" spc="-5" dirty="0" err="1">
                <a:latin typeface="Tahoma"/>
                <a:cs typeface="Tahoma"/>
              </a:rPr>
              <a:t>ttitudinal</a:t>
            </a:r>
            <a:r>
              <a:rPr sz="2400" spc="-8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issues</a:t>
            </a:r>
          </a:p>
        </p:txBody>
      </p:sp>
      <p:sp>
        <p:nvSpPr>
          <p:cNvPr id="5" name="object 5"/>
          <p:cNvSpPr/>
          <p:nvPr/>
        </p:nvSpPr>
        <p:spPr>
          <a:xfrm>
            <a:off x="500037" y="4000474"/>
            <a:ext cx="3364991" cy="245986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865878" y="4983226"/>
            <a:ext cx="3359150" cy="1123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09880" indent="-297180">
              <a:lnSpc>
                <a:spcPct val="100000"/>
              </a:lnSpc>
              <a:buFont typeface="Arial"/>
              <a:buChar char="•"/>
              <a:tabLst>
                <a:tab pos="309880" algn="l"/>
              </a:tabLst>
            </a:pPr>
            <a:r>
              <a:rPr lang="en-GB" sz="2400" spc="-5" dirty="0">
                <a:latin typeface="Tahoma"/>
                <a:cs typeface="Tahoma"/>
              </a:rPr>
              <a:t>E</a:t>
            </a:r>
            <a:r>
              <a:rPr sz="2400" spc="-5" dirty="0" err="1">
                <a:latin typeface="Tahoma"/>
                <a:cs typeface="Tahoma"/>
              </a:rPr>
              <a:t>conomic</a:t>
            </a:r>
            <a:r>
              <a:rPr sz="2400" spc="-8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issues</a:t>
            </a:r>
          </a:p>
          <a:p>
            <a:pPr>
              <a:lnSpc>
                <a:spcPct val="100000"/>
              </a:lnSpc>
              <a:spcBef>
                <a:spcPts val="7"/>
              </a:spcBef>
              <a:buFont typeface="Arial"/>
              <a:buChar char="•"/>
            </a:pPr>
            <a:endParaRPr sz="2500" dirty="0">
              <a:latin typeface="Times New Roman"/>
              <a:cs typeface="Times New Roman"/>
            </a:endParaRPr>
          </a:p>
          <a:p>
            <a:pPr marL="309880" indent="-297180">
              <a:lnSpc>
                <a:spcPct val="100000"/>
              </a:lnSpc>
              <a:buFont typeface="Arial"/>
              <a:buChar char="•"/>
              <a:tabLst>
                <a:tab pos="309880" algn="l"/>
              </a:tabLst>
            </a:pPr>
            <a:r>
              <a:rPr lang="en-GB" sz="2400" spc="-5" dirty="0">
                <a:latin typeface="Tahoma"/>
                <a:cs typeface="Tahoma"/>
              </a:rPr>
              <a:t>Administrative </a:t>
            </a:r>
            <a:r>
              <a:rPr sz="2400" dirty="0">
                <a:latin typeface="Tahoma"/>
                <a:cs typeface="Tahoma"/>
              </a:rPr>
              <a:t>issues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570" y="420878"/>
            <a:ext cx="4083050" cy="584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dirty="0"/>
              <a:t>Glass as an</a:t>
            </a:r>
            <a:r>
              <a:rPr sz="3600" spc="-50" dirty="0"/>
              <a:t> </a:t>
            </a:r>
            <a:r>
              <a:rPr sz="3600" spc="-15" dirty="0"/>
              <a:t>example...</a:t>
            </a:r>
            <a:endParaRPr sz="3600"/>
          </a:p>
        </p:txBody>
      </p:sp>
      <p:sp>
        <p:nvSpPr>
          <p:cNvPr id="3" name="object 3"/>
          <p:cNvSpPr/>
          <p:nvPr/>
        </p:nvSpPr>
        <p:spPr>
          <a:xfrm>
            <a:off x="381000" y="1143000"/>
            <a:ext cx="2895600" cy="17970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185028" y="950595"/>
            <a:ext cx="3567429" cy="52014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227965" indent="-342900">
              <a:lnSpc>
                <a:spcPts val="211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15" dirty="0">
                <a:latin typeface="Tahoma"/>
                <a:cs typeface="Tahoma"/>
              </a:rPr>
              <a:t>Raw </a:t>
            </a:r>
            <a:r>
              <a:rPr sz="2200" spc="-5" dirty="0">
                <a:latin typeface="Tahoma"/>
                <a:cs typeface="Tahoma"/>
              </a:rPr>
              <a:t>materials in glass  </a:t>
            </a:r>
            <a:r>
              <a:rPr sz="2200" spc="-10" dirty="0">
                <a:latin typeface="Tahoma"/>
                <a:cs typeface="Tahoma"/>
              </a:rPr>
              <a:t>production are relatively  cheap </a:t>
            </a:r>
            <a:r>
              <a:rPr sz="2200" spc="-5" dirty="0">
                <a:latin typeface="Tahoma"/>
                <a:cs typeface="Tahoma"/>
              </a:rPr>
              <a:t>and</a:t>
            </a:r>
            <a:r>
              <a:rPr sz="2200" spc="-6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plentiful.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3"/>
              </a:spcBef>
              <a:buFont typeface="Arial"/>
              <a:buChar char="•"/>
            </a:pPr>
            <a:endParaRPr sz="23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375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Large amounts of</a:t>
            </a:r>
            <a:r>
              <a:rPr sz="2200" spc="-35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energy</a:t>
            </a:r>
            <a:endParaRPr sz="2200" dirty="0">
              <a:latin typeface="Tahoma"/>
              <a:cs typeface="Tahoma"/>
            </a:endParaRPr>
          </a:p>
          <a:p>
            <a:pPr marR="32384" algn="ctr">
              <a:lnSpc>
                <a:spcPts val="2375"/>
              </a:lnSpc>
            </a:pPr>
            <a:r>
              <a:rPr sz="2200" spc="-10" dirty="0">
                <a:latin typeface="Tahoma"/>
                <a:cs typeface="Tahoma"/>
              </a:rPr>
              <a:t>needed </a:t>
            </a:r>
            <a:r>
              <a:rPr sz="2200" spc="-15" dirty="0">
                <a:latin typeface="Tahoma"/>
                <a:cs typeface="Tahoma"/>
              </a:rPr>
              <a:t>for</a:t>
            </a:r>
            <a:r>
              <a:rPr sz="2200" spc="-20" dirty="0">
                <a:latin typeface="Tahoma"/>
                <a:cs typeface="Tahoma"/>
              </a:rPr>
              <a:t> </a:t>
            </a:r>
            <a:r>
              <a:rPr sz="2200" spc="-10" dirty="0">
                <a:latin typeface="Tahoma"/>
                <a:cs typeface="Tahoma"/>
              </a:rPr>
              <a:t>conversion.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750" dirty="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10" dirty="0">
                <a:latin typeface="Tahoma"/>
                <a:cs typeface="Tahoma"/>
              </a:rPr>
              <a:t>Some </a:t>
            </a:r>
            <a:r>
              <a:rPr lang="en-GB" sz="2200" spc="-5" dirty="0">
                <a:latin typeface="Tahoma"/>
                <a:cs typeface="Tahoma"/>
              </a:rPr>
              <a:t>3.5</a:t>
            </a:r>
            <a:r>
              <a:rPr sz="2200" spc="-5" dirty="0">
                <a:latin typeface="Tahoma"/>
                <a:cs typeface="Tahoma"/>
              </a:rPr>
              <a:t> </a:t>
            </a:r>
            <a:r>
              <a:rPr sz="2200" dirty="0">
                <a:latin typeface="Tahoma"/>
                <a:cs typeface="Tahoma"/>
              </a:rPr>
              <a:t>million </a:t>
            </a:r>
            <a:r>
              <a:rPr sz="2200" spc="-5" dirty="0">
                <a:latin typeface="Tahoma"/>
                <a:cs typeface="Tahoma"/>
              </a:rPr>
              <a:t>tonnes of  glass </a:t>
            </a:r>
            <a:r>
              <a:rPr lang="en-GB" sz="2200" spc="-5" dirty="0">
                <a:latin typeface="Tahoma"/>
                <a:cs typeface="Tahoma"/>
              </a:rPr>
              <a:t>products produced</a:t>
            </a:r>
            <a:r>
              <a:rPr sz="2200" spc="-70" dirty="0">
                <a:latin typeface="Tahoma"/>
                <a:cs typeface="Tahoma"/>
              </a:rPr>
              <a:t>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750" dirty="0">
              <a:latin typeface="Times New Roman"/>
              <a:cs typeface="Times New Roman"/>
            </a:endParaRPr>
          </a:p>
          <a:p>
            <a:pPr marL="355600" marR="48895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UK imports </a:t>
            </a:r>
            <a:r>
              <a:rPr sz="2200" spc="-10" dirty="0">
                <a:latin typeface="Tahoma"/>
                <a:cs typeface="Tahoma"/>
              </a:rPr>
              <a:t>around </a:t>
            </a:r>
            <a:r>
              <a:rPr lang="en-GB" sz="2200" spc="-5" dirty="0">
                <a:latin typeface="Tahoma"/>
                <a:cs typeface="Tahoma"/>
              </a:rPr>
              <a:t>2</a:t>
            </a:r>
            <a:r>
              <a:rPr sz="2200" spc="-5" dirty="0">
                <a:latin typeface="Tahoma"/>
                <a:cs typeface="Tahoma"/>
              </a:rPr>
              <a:t>  </a:t>
            </a:r>
            <a:r>
              <a:rPr sz="2200" dirty="0">
                <a:latin typeface="Tahoma"/>
                <a:cs typeface="Tahoma"/>
              </a:rPr>
              <a:t>million </a:t>
            </a:r>
            <a:r>
              <a:rPr sz="2200" spc="-5" dirty="0" err="1">
                <a:latin typeface="Tahoma"/>
                <a:cs typeface="Tahoma"/>
              </a:rPr>
              <a:t>tonnes</a:t>
            </a:r>
            <a:r>
              <a:rPr sz="2200" spc="-5" dirty="0">
                <a:latin typeface="Tahoma"/>
                <a:cs typeface="Tahoma"/>
              </a:rPr>
              <a:t> glass.</a:t>
            </a:r>
            <a:endParaRPr sz="22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9"/>
              </a:spcBef>
              <a:buFont typeface="Arial"/>
              <a:buChar char="•"/>
            </a:pPr>
            <a:endParaRPr sz="2700" dirty="0">
              <a:latin typeface="Times New Roman"/>
              <a:cs typeface="Times New Roman"/>
            </a:endParaRPr>
          </a:p>
          <a:p>
            <a:pPr marL="355600" marR="264160" indent="-342900">
              <a:lnSpc>
                <a:spcPts val="211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UK </a:t>
            </a:r>
            <a:r>
              <a:rPr sz="2200" spc="-10" dirty="0">
                <a:latin typeface="Tahoma"/>
                <a:cs typeface="Tahoma"/>
              </a:rPr>
              <a:t>exports some </a:t>
            </a:r>
            <a:r>
              <a:rPr lang="en-GB" sz="2200" spc="-5" dirty="0">
                <a:latin typeface="Tahoma"/>
                <a:cs typeface="Tahoma"/>
              </a:rPr>
              <a:t>1.3</a:t>
            </a:r>
            <a:r>
              <a:rPr sz="2200" spc="-5" dirty="0">
                <a:latin typeface="Tahoma"/>
                <a:cs typeface="Tahoma"/>
              </a:rPr>
              <a:t>  </a:t>
            </a:r>
            <a:r>
              <a:rPr sz="2200" dirty="0">
                <a:latin typeface="Tahoma"/>
                <a:cs typeface="Tahoma"/>
              </a:rPr>
              <a:t>million </a:t>
            </a:r>
            <a:r>
              <a:rPr sz="2200" spc="-5" dirty="0">
                <a:latin typeface="Tahoma"/>
                <a:cs typeface="Tahoma"/>
              </a:rPr>
              <a:t>tonnes of glass /  </a:t>
            </a:r>
            <a:r>
              <a:rPr sz="2200" spc="-70" dirty="0">
                <a:latin typeface="Tahoma"/>
                <a:cs typeface="Tahoma"/>
              </a:rPr>
              <a:t>year.</a:t>
            </a:r>
            <a:endParaRPr sz="2200" dirty="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4400" y="3048047"/>
            <a:ext cx="4089035" cy="16874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38200" y="4952999"/>
            <a:ext cx="2948343" cy="154125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Container glass flows, 2006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109787" y="271462"/>
            <a:ext cx="4924425" cy="702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0852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1365250">
              <a:lnSpc>
                <a:spcPct val="100000"/>
              </a:lnSpc>
            </a:pPr>
            <a:r>
              <a:rPr sz="4000" spc="-10" dirty="0"/>
              <a:t>Benefits </a:t>
            </a:r>
            <a:r>
              <a:rPr sz="4000" spc="-5" dirty="0"/>
              <a:t>of </a:t>
            </a:r>
            <a:r>
              <a:rPr sz="4000" spc="-15" dirty="0"/>
              <a:t>recycling</a:t>
            </a:r>
            <a:r>
              <a:rPr sz="4000" spc="-50" dirty="0"/>
              <a:t> </a:t>
            </a:r>
            <a:r>
              <a:rPr sz="4000" spc="-5" dirty="0"/>
              <a:t>glass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02640" y="2537587"/>
            <a:ext cx="3152775" cy="2335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90000"/>
              </a:lnSpc>
            </a:pPr>
            <a:r>
              <a:rPr sz="2800" spc="-30" dirty="0">
                <a:latin typeface="Calibri"/>
                <a:cs typeface="Calibri"/>
              </a:rPr>
              <a:t>Importantly, </a:t>
            </a:r>
            <a:r>
              <a:rPr sz="2800" spc="-5" dirty="0">
                <a:latin typeface="Calibri"/>
                <a:cs typeface="Calibri"/>
              </a:rPr>
              <a:t>glass </a:t>
            </a:r>
            <a:r>
              <a:rPr sz="2800" spc="-10" dirty="0">
                <a:latin typeface="Calibri"/>
                <a:cs typeface="Calibri"/>
              </a:rPr>
              <a:t>can  </a:t>
            </a:r>
            <a:r>
              <a:rPr sz="2800" spc="-5" dirty="0">
                <a:latin typeface="Calibri"/>
                <a:cs typeface="Calibri"/>
              </a:rPr>
              <a:t>be </a:t>
            </a:r>
            <a:r>
              <a:rPr sz="2800" spc="-15" dirty="0">
                <a:latin typeface="Calibri"/>
                <a:cs typeface="Calibri"/>
              </a:rPr>
              <a:t>recycled </a:t>
            </a:r>
            <a:r>
              <a:rPr sz="2800" spc="-5" dirty="0">
                <a:latin typeface="Calibri"/>
                <a:cs typeface="Calibri"/>
              </a:rPr>
              <a:t>with  </a:t>
            </a:r>
            <a:r>
              <a:rPr sz="2800" spc="-10" dirty="0">
                <a:latin typeface="Calibri"/>
                <a:cs typeface="Calibri"/>
              </a:rPr>
              <a:t>limited </a:t>
            </a:r>
            <a:r>
              <a:rPr sz="2800" spc="-25" dirty="0">
                <a:latin typeface="Calibri"/>
                <a:cs typeface="Calibri"/>
              </a:rPr>
              <a:t>effects </a:t>
            </a:r>
            <a:r>
              <a:rPr sz="2800" spc="-5" dirty="0">
                <a:latin typeface="Calibri"/>
                <a:cs typeface="Calibri"/>
              </a:rPr>
              <a:t>on its  </a:t>
            </a:r>
            <a:r>
              <a:rPr sz="2800" spc="-15" dirty="0">
                <a:latin typeface="Calibri"/>
                <a:cs typeface="Calibri"/>
              </a:rPr>
              <a:t>properties. </a:t>
            </a:r>
            <a:r>
              <a:rPr sz="2800" spc="-5" dirty="0">
                <a:latin typeface="Calibri"/>
                <a:cs typeface="Calibri"/>
              </a:rPr>
              <a:t>Using  </a:t>
            </a:r>
            <a:r>
              <a:rPr sz="2800" spc="-10" dirty="0">
                <a:latin typeface="Calibri"/>
                <a:cs typeface="Calibri"/>
              </a:rPr>
              <a:t>cullet </a:t>
            </a:r>
            <a:r>
              <a:rPr sz="2800" spc="-25" dirty="0">
                <a:latin typeface="Calibri"/>
                <a:cs typeface="Calibri"/>
              </a:rPr>
              <a:t>therefore </a:t>
            </a:r>
            <a:r>
              <a:rPr sz="2800" spc="-5" dirty="0">
                <a:latin typeface="Calibri"/>
                <a:cs typeface="Calibri"/>
              </a:rPr>
              <a:t>has a  number of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benefits…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27828" y="2315082"/>
            <a:ext cx="3810000" cy="3960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1349375" indent="-342900">
              <a:lnSpc>
                <a:spcPts val="269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Conserves </a:t>
            </a:r>
            <a:r>
              <a:rPr sz="2800" spc="-35" dirty="0">
                <a:latin typeface="Calibri"/>
                <a:cs typeface="Calibri"/>
              </a:rPr>
              <a:t>raw  </a:t>
            </a:r>
            <a:r>
              <a:rPr sz="2800" spc="-10" dirty="0">
                <a:latin typeface="Calibri"/>
                <a:cs typeface="Calibri"/>
              </a:rPr>
              <a:t>materials.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6223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Reduces </a:t>
            </a:r>
            <a:r>
              <a:rPr sz="2800" spc="-25" dirty="0">
                <a:latin typeface="Calibri"/>
                <a:cs typeface="Calibri"/>
              </a:rPr>
              <a:t>waste </a:t>
            </a:r>
            <a:r>
              <a:rPr sz="2800" spc="-10" dirty="0">
                <a:latin typeface="Calibri"/>
                <a:cs typeface="Calibri"/>
              </a:rPr>
              <a:t>going </a:t>
            </a:r>
            <a:r>
              <a:rPr sz="2800" spc="-15" dirty="0">
                <a:latin typeface="Calibri"/>
                <a:cs typeface="Calibri"/>
              </a:rPr>
              <a:t>to  </a:t>
            </a:r>
            <a:r>
              <a:rPr sz="2800" spc="-10" dirty="0">
                <a:latin typeface="Calibri"/>
                <a:cs typeface="Calibri"/>
              </a:rPr>
              <a:t>landfill.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Reduces </a:t>
            </a:r>
            <a:r>
              <a:rPr sz="2800" spc="-15" dirty="0">
                <a:latin typeface="Calibri"/>
                <a:cs typeface="Calibri"/>
              </a:rPr>
              <a:t>energy </a:t>
            </a:r>
            <a:r>
              <a:rPr sz="2800" spc="-10" dirty="0">
                <a:latin typeface="Calibri"/>
                <a:cs typeface="Calibri"/>
              </a:rPr>
              <a:t>needed 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manufacture.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7"/>
              </a:spcBef>
              <a:buFont typeface="Arial"/>
              <a:buChar char="•"/>
            </a:pPr>
            <a:endParaRPr sz="29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Calibri"/>
                <a:cs typeface="Calibri"/>
              </a:rPr>
              <a:t>Reduces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emissions.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5200" y="268478"/>
            <a:ext cx="7078345" cy="584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600" spc="-10" dirty="0"/>
              <a:t>Barriers </a:t>
            </a:r>
            <a:r>
              <a:rPr sz="3600" spc="-25" dirty="0"/>
              <a:t>to </a:t>
            </a:r>
            <a:r>
              <a:rPr sz="3600" spc="-5" dirty="0"/>
              <a:t>increased </a:t>
            </a:r>
            <a:r>
              <a:rPr sz="3600" spc="-15" dirty="0"/>
              <a:t>recycling </a:t>
            </a:r>
            <a:r>
              <a:rPr sz="3600" spc="-5" dirty="0"/>
              <a:t>of</a:t>
            </a:r>
            <a:r>
              <a:rPr sz="3600" spc="-25" dirty="0"/>
              <a:t> </a:t>
            </a:r>
            <a:r>
              <a:rPr sz="3600" dirty="0"/>
              <a:t>glass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8739" y="2331339"/>
            <a:ext cx="6176645" cy="3596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5" dirty="0">
                <a:latin typeface="Calibri"/>
                <a:cs typeface="Calibri"/>
              </a:rPr>
              <a:t>Market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unpredictability.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Colour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imbalance.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Potentially </a:t>
            </a:r>
            <a:r>
              <a:rPr sz="2600" spc="-5" dirty="0">
                <a:latin typeface="Calibri"/>
                <a:cs typeface="Calibri"/>
              </a:rPr>
              <a:t>high </a:t>
            </a:r>
            <a:r>
              <a:rPr sz="2600" spc="-15" dirty="0">
                <a:latin typeface="Calibri"/>
                <a:cs typeface="Calibri"/>
              </a:rPr>
              <a:t>costs </a:t>
            </a:r>
            <a:r>
              <a:rPr sz="2600" spc="-10" dirty="0">
                <a:latin typeface="Calibri"/>
                <a:cs typeface="Calibri"/>
              </a:rPr>
              <a:t>of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reprocessing.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8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Quality </a:t>
            </a:r>
            <a:r>
              <a:rPr sz="2600" spc="-5" dirty="0">
                <a:latin typeface="Calibri"/>
                <a:cs typeface="Calibri"/>
              </a:rPr>
              <a:t>of cullet supplied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10" dirty="0">
                <a:latin typeface="Calibri"/>
                <a:cs typeface="Calibri"/>
              </a:rPr>
              <a:t>recycling.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Compliance </a:t>
            </a:r>
            <a:r>
              <a:rPr sz="2600" dirty="0">
                <a:latin typeface="Calibri"/>
                <a:cs typeface="Calibri"/>
              </a:rPr>
              <a:t>with </a:t>
            </a:r>
            <a:r>
              <a:rPr sz="2600" spc="-10" dirty="0">
                <a:latin typeface="Calibri"/>
                <a:cs typeface="Calibri"/>
              </a:rPr>
              <a:t>standards </a:t>
            </a:r>
            <a:r>
              <a:rPr sz="2600" dirty="0">
                <a:latin typeface="Calibri"/>
                <a:cs typeface="Calibri"/>
              </a:rPr>
              <a:t>/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specifications.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857750" y="928750"/>
            <a:ext cx="4002532" cy="30003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60954" y="386841"/>
            <a:ext cx="3025140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20" dirty="0"/>
              <a:t>Recycled</a:t>
            </a:r>
            <a:r>
              <a:rPr sz="4000" spc="-70" dirty="0"/>
              <a:t> </a:t>
            </a:r>
            <a:r>
              <a:rPr sz="4000" spc="-5" dirty="0"/>
              <a:t>Glass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6328028" y="1455673"/>
            <a:ext cx="2083435" cy="4793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400" spc="-5" dirty="0">
                <a:latin typeface="Tahoma"/>
                <a:cs typeface="Tahoma"/>
              </a:rPr>
              <a:t>Some</a:t>
            </a:r>
            <a:r>
              <a:rPr sz="2400" spc="-65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uses…</a:t>
            </a:r>
            <a:endParaRPr sz="2400" dirty="0">
              <a:latin typeface="Tahoma"/>
              <a:cs typeface="Tahoma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6235" algn="l"/>
              </a:tabLst>
            </a:pPr>
            <a:r>
              <a:rPr lang="en-GB" sz="2400" dirty="0">
                <a:latin typeface="Tahoma"/>
                <a:cs typeface="Tahoma"/>
              </a:rPr>
              <a:t>G</a:t>
            </a:r>
            <a:r>
              <a:rPr sz="2400" dirty="0" err="1">
                <a:latin typeface="Tahoma"/>
                <a:cs typeface="Tahoma"/>
              </a:rPr>
              <a:t>ardening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lang="en-GB" sz="2400" spc="-5" dirty="0">
                <a:latin typeface="Tahoma"/>
                <a:cs typeface="Tahoma"/>
              </a:rPr>
              <a:t>S</a:t>
            </a:r>
            <a:r>
              <a:rPr sz="2400" spc="-5" dirty="0">
                <a:latin typeface="Tahoma"/>
                <a:cs typeface="Tahoma"/>
              </a:rPr>
              <a:t>hot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blasting</a:t>
            </a:r>
          </a:p>
          <a:p>
            <a:pPr>
              <a:lnSpc>
                <a:spcPct val="100000"/>
              </a:lnSpc>
              <a:spcBef>
                <a:spcPts val="8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lang="en-GB" sz="2400" spc="-5" dirty="0">
                <a:latin typeface="Tahoma"/>
                <a:cs typeface="Tahoma"/>
              </a:rPr>
              <a:t>F</a:t>
            </a:r>
            <a:r>
              <a:rPr sz="2400" spc="-5" dirty="0" err="1">
                <a:latin typeface="Tahoma"/>
                <a:cs typeface="Tahoma"/>
              </a:rPr>
              <a:t>ibre</a:t>
            </a:r>
            <a:r>
              <a:rPr sz="2400" spc="-10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glass</a:t>
            </a: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400" spc="-5" dirty="0">
                <a:latin typeface="Tahoma"/>
                <a:cs typeface="Tahoma"/>
              </a:rPr>
              <a:t>Glassphalt</a:t>
            </a:r>
            <a:endParaRPr sz="24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"/>
              </a:spcBef>
              <a:buFont typeface="Arial"/>
              <a:buChar char="•"/>
            </a:pPr>
            <a:endParaRPr sz="300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735"/>
              </a:lnSpc>
              <a:buFont typeface="Arial"/>
              <a:buChar char="•"/>
              <a:tabLst>
                <a:tab pos="356235" algn="l"/>
              </a:tabLst>
            </a:pPr>
            <a:r>
              <a:rPr sz="2400" dirty="0">
                <a:latin typeface="Tahoma"/>
                <a:cs typeface="Tahoma"/>
              </a:rPr>
              <a:t>Cement</a:t>
            </a:r>
          </a:p>
          <a:p>
            <a:pPr marL="355600">
              <a:lnSpc>
                <a:spcPts val="2735"/>
              </a:lnSpc>
            </a:pPr>
            <a:r>
              <a:rPr sz="2400" spc="-5" dirty="0">
                <a:latin typeface="Tahoma"/>
                <a:cs typeface="Tahoma"/>
              </a:rPr>
              <a:t>manufacture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57200" y="2057400"/>
            <a:ext cx="5105400" cy="38290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3.lushome.com/wp-content/uploads/2013/04/backyard-designs-garden-decorations-landscaping-ideasjpg-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83" y="2743200"/>
            <a:ext cx="3123133" cy="377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upcycled-wonders.com/wp-content/uploads/2014/03/recycled-glass-bottles-diy-garden-path-bord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97401"/>
            <a:ext cx="4568825" cy="270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3.lushome.com/wp-content/uploads/2013/05/garden-design-ideas-container-gardening-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429000"/>
            <a:ext cx="3806825" cy="285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empressofdirt.net/wp-content/uploads/2013/04/TreasureJars0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80" y="76200"/>
            <a:ext cx="349752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8936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28215">
              <a:lnSpc>
                <a:spcPct val="100000"/>
              </a:lnSpc>
            </a:pPr>
            <a:r>
              <a:rPr sz="4400" dirty="0"/>
              <a:t>Glass</a:t>
            </a:r>
            <a:r>
              <a:rPr sz="4400" spc="-70" dirty="0"/>
              <a:t> </a:t>
            </a:r>
            <a:r>
              <a:rPr sz="4400" spc="-20" dirty="0"/>
              <a:t>containers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3186"/>
            <a:ext cx="3686810" cy="22193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Increase </a:t>
            </a:r>
            <a:r>
              <a:rPr sz="2800" spc="-5" dirty="0">
                <a:latin typeface="Calibri"/>
                <a:cs typeface="Calibri"/>
              </a:rPr>
              <a:t>in </a:t>
            </a:r>
            <a:r>
              <a:rPr sz="2800" spc="-10" dirty="0">
                <a:latin typeface="Calibri"/>
                <a:cs typeface="Calibri"/>
              </a:rPr>
              <a:t>consumer  goods </a:t>
            </a:r>
            <a:r>
              <a:rPr sz="2800" spc="-5" dirty="0">
                <a:latin typeface="Calibri"/>
                <a:cs typeface="Calibri"/>
              </a:rPr>
              <a:t>= </a:t>
            </a:r>
            <a:r>
              <a:rPr sz="2800" spc="-10" dirty="0">
                <a:latin typeface="Calibri"/>
                <a:cs typeface="Calibri"/>
              </a:rPr>
              <a:t>increase </a:t>
            </a:r>
            <a:r>
              <a:rPr sz="2800" spc="-5" dirty="0">
                <a:latin typeface="Calibri"/>
                <a:cs typeface="Calibri"/>
              </a:rPr>
              <a:t>in the  </a:t>
            </a:r>
            <a:r>
              <a:rPr sz="2800" spc="-15" dirty="0">
                <a:latin typeface="Calibri"/>
                <a:cs typeface="Calibri"/>
              </a:rPr>
              <a:t>variety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0" dirty="0">
                <a:latin typeface="Calibri"/>
                <a:cs typeface="Calibri"/>
              </a:rPr>
              <a:t>packaging  materials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15" dirty="0">
                <a:latin typeface="Calibri"/>
                <a:cs typeface="Calibri"/>
              </a:rPr>
              <a:t>Many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manufacturers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79144" y="3842384"/>
            <a:ext cx="3261995" cy="131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2800" spc="-5" dirty="0">
                <a:latin typeface="Calibri"/>
                <a:cs typeface="Calibri"/>
              </a:rPr>
              <a:t>changing </a:t>
            </a:r>
            <a:r>
              <a:rPr sz="2800" spc="-20" dirty="0">
                <a:latin typeface="Calibri"/>
                <a:cs typeface="Calibri"/>
              </a:rPr>
              <a:t>from </a:t>
            </a:r>
            <a:r>
              <a:rPr sz="2800" spc="-5" dirty="0">
                <a:latin typeface="Calibri"/>
                <a:cs typeface="Calibri"/>
              </a:rPr>
              <a:t>glass </a:t>
            </a:r>
            <a:r>
              <a:rPr sz="2800" spc="-15" dirty="0">
                <a:latin typeface="Calibri"/>
                <a:cs typeface="Calibri"/>
              </a:rPr>
              <a:t>to  alternative </a:t>
            </a:r>
            <a:r>
              <a:rPr sz="2800" spc="-5" dirty="0">
                <a:latin typeface="Calibri"/>
                <a:cs typeface="Calibri"/>
              </a:rPr>
              <a:t>means </a:t>
            </a:r>
            <a:r>
              <a:rPr sz="2800" spc="-10" dirty="0">
                <a:latin typeface="Calibri"/>
                <a:cs typeface="Calibri"/>
              </a:rPr>
              <a:t>of  packaging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51501" y="3738117"/>
            <a:ext cx="3644265" cy="28479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Lower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costs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30" dirty="0">
                <a:latin typeface="Calibri"/>
                <a:cs typeface="Calibri"/>
              </a:rPr>
              <a:t>Transport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fuel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800" spc="-15" dirty="0">
                <a:latin typeface="Calibri"/>
                <a:cs typeface="Calibri"/>
              </a:rPr>
              <a:t>economy</a:t>
            </a:r>
            <a:endParaRPr sz="2800">
              <a:latin typeface="Calibri"/>
              <a:cs typeface="Calibri"/>
            </a:endParaRPr>
          </a:p>
          <a:p>
            <a:pPr marL="355600" marR="508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15" dirty="0">
                <a:latin typeface="Calibri"/>
                <a:cs typeface="Calibri"/>
              </a:rPr>
              <a:t>Improved </a:t>
            </a:r>
            <a:r>
              <a:rPr sz="2800" spc="-20" dirty="0">
                <a:latin typeface="Calibri"/>
                <a:cs typeface="Calibri"/>
              </a:rPr>
              <a:t>food </a:t>
            </a:r>
            <a:r>
              <a:rPr sz="2800" spc="-25" dirty="0">
                <a:latin typeface="Calibri"/>
                <a:cs typeface="Calibri"/>
              </a:rPr>
              <a:t>storage  </a:t>
            </a:r>
            <a:r>
              <a:rPr sz="2800" spc="-5" dirty="0">
                <a:latin typeface="Calibri"/>
                <a:cs typeface="Calibri"/>
              </a:rPr>
              <a:t>capabilities</a:t>
            </a:r>
            <a:endParaRPr sz="28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20" dirty="0">
                <a:latin typeface="Calibri"/>
                <a:cs typeface="Calibri"/>
              </a:rPr>
              <a:t>Safety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358001" y="1214374"/>
            <a:ext cx="2438400" cy="25431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447098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Wales Industrial &amp; Commercial waste generated survey 2012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UK Statistics on Waste (2010-2012), 25 March 2015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Trajectories for waste, UK Government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Wales Waste information 2013, Natural Resources Wales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Towards Zero Waste (Strategy for Wales)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UK Glass manufacture 2008 – Mass Balance</a:t>
            </a:r>
          </a:p>
        </p:txBody>
      </p:sp>
    </p:spTree>
    <p:extLst>
      <p:ext uri="{BB962C8B-B14F-4D97-AF65-F5344CB8AC3E}">
        <p14:creationId xmlns:p14="http://schemas.microsoft.com/office/powerpoint/2010/main" val="1135014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891</TotalTime>
  <Words>1003</Words>
  <Application>Microsoft Office PowerPoint</Application>
  <PresentationFormat>On-screen Show (4:3)</PresentationFormat>
  <Paragraphs>267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Courier New</vt:lpstr>
      <vt:lpstr>Tahoma</vt:lpstr>
      <vt:lpstr>Times New Roman</vt:lpstr>
      <vt:lpstr>Wingdings</vt:lpstr>
      <vt:lpstr>Office Theme</vt:lpstr>
      <vt:lpstr>PowerPoint Presentation</vt:lpstr>
      <vt:lpstr>Recycling part 1</vt:lpstr>
      <vt:lpstr>More about wastes - households</vt:lpstr>
      <vt:lpstr>Biodegradable Municipal Waste (BMW)</vt:lpstr>
      <vt:lpstr>Construction and Demolition waste</vt:lpstr>
      <vt:lpstr>Industrial and Commercial wastes</vt:lpstr>
      <vt:lpstr>PowerPoint Presentation</vt:lpstr>
      <vt:lpstr>Landfill capacity in Wales (2013)</vt:lpstr>
      <vt:lpstr>Minimum Recycling &amp; Composting Targets (Wales)</vt:lpstr>
      <vt:lpstr>Recycling: Materials Recovery</vt:lpstr>
      <vt:lpstr>What is the cash value of one year’s plastic recycling?</vt:lpstr>
      <vt:lpstr>PowerPoint Presentation</vt:lpstr>
      <vt:lpstr>PowerPoint Presentation</vt:lpstr>
      <vt:lpstr>PowerPoint Presentation</vt:lpstr>
      <vt:lpstr>PowerPoint Presentation</vt:lpstr>
      <vt:lpstr>Why all this fuss about recycling</vt:lpstr>
      <vt:lpstr>Benefits of Recycling</vt:lpstr>
      <vt:lpstr>Recycling: some disadvantages</vt:lpstr>
      <vt:lpstr>Market Instruments </vt:lpstr>
      <vt:lpstr>Market Instruments</vt:lpstr>
      <vt:lpstr>Some Challenges for Industry regarding Recycling</vt:lpstr>
      <vt:lpstr>Glass as an example...</vt:lpstr>
      <vt:lpstr>Container glass flows, 2006</vt:lpstr>
      <vt:lpstr>Benefits of recycling glass</vt:lpstr>
      <vt:lpstr>Barriers to increased recycling of glass</vt:lpstr>
      <vt:lpstr>Recycled Glass</vt:lpstr>
      <vt:lpstr>PowerPoint Presentation</vt:lpstr>
      <vt:lpstr>Glass containers</vt:lpstr>
      <vt:lpstr>Useful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</dc:title>
  <dc:creator>Mike Cullis</dc:creator>
  <cp:lastModifiedBy>Lara Hopkinson</cp:lastModifiedBy>
  <cp:revision>18</cp:revision>
  <dcterms:created xsi:type="dcterms:W3CDTF">2015-10-09T11:08:15Z</dcterms:created>
  <dcterms:modified xsi:type="dcterms:W3CDTF">2020-02-26T12:42:40Z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2013-12-04T00:00:00Z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2015-10-09T00:00:00Z</vt:filetime>
  </property>
</Properties>
</file>