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91" r:id="rId3"/>
    <p:sldId id="292" r:id="rId4"/>
    <p:sldId id="293" r:id="rId5"/>
    <p:sldId id="294" r:id="rId6"/>
    <p:sldId id="270" r:id="rId7"/>
    <p:sldId id="289" r:id="rId8"/>
    <p:sldId id="260" r:id="rId9"/>
    <p:sldId id="261" r:id="rId10"/>
    <p:sldId id="284" r:id="rId11"/>
    <p:sldId id="295" r:id="rId12"/>
    <p:sldId id="285" r:id="rId13"/>
    <p:sldId id="296" r:id="rId14"/>
    <p:sldId id="297" r:id="rId15"/>
    <p:sldId id="298" r:id="rId16"/>
    <p:sldId id="262" r:id="rId17"/>
    <p:sldId id="283"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9D8E7A8-0A12-D442-B670-F34D4426CD24}">
          <p14:sldIdLst>
            <p14:sldId id="256"/>
            <p14:sldId id="291"/>
            <p14:sldId id="292"/>
            <p14:sldId id="293"/>
            <p14:sldId id="294"/>
          </p14:sldIdLst>
        </p14:section>
        <p14:section name="Untitled Section" id="{3B705C1E-FA81-6F4B-8D80-5B4B7FFF6864}">
          <p14:sldIdLst>
            <p14:sldId id="270"/>
            <p14:sldId id="289"/>
            <p14:sldId id="260"/>
            <p14:sldId id="261"/>
            <p14:sldId id="284"/>
            <p14:sldId id="295"/>
            <p14:sldId id="285"/>
            <p14:sldId id="296"/>
            <p14:sldId id="297"/>
            <p14:sldId id="298"/>
            <p14:sldId id="262"/>
            <p14:sldId id="28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8608" autoAdjust="0"/>
    <p:restoredTop sz="84410" autoAdjust="0"/>
  </p:normalViewPr>
  <p:slideViewPr>
    <p:cSldViewPr>
      <p:cViewPr varScale="1">
        <p:scale>
          <a:sx n="72" d="100"/>
          <a:sy n="72" d="100"/>
        </p:scale>
        <p:origin x="216" y="8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A3F547F-626B-4AD7-9EAC-DA1AFDC2B7B3}" type="datetimeFigureOut">
              <a:rPr lang="en-US" smtClean="0"/>
              <a:pPr/>
              <a:t>3/17/20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6D439A-3B3A-4FCF-92EB-90DB2C37579A}"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t>
            </a:r>
          </a:p>
          <a:p>
            <a:r>
              <a:rPr lang="en-US" dirty="0"/>
              <a:t>My name is Salma and I will be talking you through </a:t>
            </a:r>
          </a:p>
          <a:p>
            <a:r>
              <a:rPr lang="en-US" sz="1200" dirty="0">
                <a:latin typeface="Arial" panose="020B0604020202020204" pitchFamily="34" charset="0"/>
                <a:cs typeface="Arial" panose="020B0604020202020204" pitchFamily="34" charset="0"/>
              </a:rPr>
              <a:t>A Critical Perspective of Asda</a:t>
            </a:r>
          </a:p>
          <a:p>
            <a:r>
              <a:rPr lang="en-US" sz="1200" dirty="0">
                <a:latin typeface="Arial" panose="020B0604020202020204" pitchFamily="34" charset="0"/>
                <a:cs typeface="Arial" panose="020B0604020202020204" pitchFamily="34" charset="0"/>
              </a:rPr>
              <a:t>In Relation to its Ethics, Sustainability, CRM and Quality Policies and Operations </a:t>
            </a:r>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a:t>
            </a:fld>
            <a:endParaRPr lang="en-US"/>
          </a:p>
        </p:txBody>
      </p:sp>
    </p:spTree>
    <p:extLst>
      <p:ext uri="{BB962C8B-B14F-4D97-AF65-F5344CB8AC3E}">
        <p14:creationId xmlns:p14="http://schemas.microsoft.com/office/powerpoint/2010/main" val="4123934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These are the various subheadings I will be covering:</a:t>
            </a:r>
          </a:p>
          <a:p>
            <a:r>
              <a:rPr lang="en-GB" sz="1200" kern="1200" dirty="0">
                <a:solidFill>
                  <a:schemeClr val="tx1"/>
                </a:solidFill>
                <a:effectLst/>
                <a:latin typeface="+mn-lt"/>
                <a:ea typeface="+mn-ea"/>
                <a:cs typeface="+mn-cs"/>
              </a:rPr>
              <a:t>Task 1 </a:t>
            </a:r>
          </a:p>
          <a:p>
            <a:r>
              <a:rPr lang="en-GB" sz="1200" kern="1200" dirty="0">
                <a:solidFill>
                  <a:schemeClr val="tx1"/>
                </a:solidFill>
                <a:effectLst/>
                <a:latin typeface="+mn-lt"/>
                <a:ea typeface="+mn-ea"/>
                <a:cs typeface="+mn-cs"/>
              </a:rPr>
              <a:t>I will be briefly covering these topics</a:t>
            </a:r>
          </a:p>
          <a:p>
            <a:r>
              <a:rPr lang="en-GB" sz="1200" kern="1200" dirty="0">
                <a:solidFill>
                  <a:schemeClr val="tx1"/>
                </a:solidFill>
                <a:effectLst/>
                <a:latin typeface="+mn-lt"/>
                <a:ea typeface="+mn-ea"/>
                <a:cs typeface="+mn-cs"/>
              </a:rPr>
              <a:t>Task 2</a:t>
            </a:r>
          </a:p>
          <a:p>
            <a:pPr algn="just"/>
            <a:r>
              <a:rPr lang="en-GB" sz="1200" dirty="0">
                <a:latin typeface="Arial" panose="020B0604020202020204" pitchFamily="34" charset="0"/>
                <a:cs typeface="Arial" panose="020B0604020202020204" pitchFamily="34" charset="0"/>
              </a:rPr>
              <a:t>The Benefits to an organisation and its stakeholders of developing and operating a CRM, Ethics/Sustainability or Quality system. </a:t>
            </a:r>
          </a:p>
          <a:p>
            <a:pPr marL="137160" indent="0">
              <a:buNone/>
            </a:pPr>
            <a:r>
              <a:rPr lang="en-GB" sz="1600" b="0" u="none" dirty="0">
                <a:latin typeface="Arial" panose="020B0604020202020204" pitchFamily="34" charset="0"/>
                <a:cs typeface="Arial" panose="020B0604020202020204" pitchFamily="34" charset="0"/>
              </a:rPr>
              <a:t>Task 3</a:t>
            </a:r>
          </a:p>
          <a:p>
            <a:r>
              <a:rPr lang="en-GB" sz="1200" dirty="0">
                <a:latin typeface="Arial" panose="020B0604020202020204" pitchFamily="34" charset="0"/>
                <a:cs typeface="Arial" panose="020B0604020202020204" pitchFamily="34" charset="0"/>
              </a:rPr>
              <a:t>Examples of how ASDA and stakeholders engage with its Ethics/Sustainability, CRM and Quality system. </a:t>
            </a:r>
          </a:p>
          <a:p>
            <a:pPr marL="137160" indent="0">
              <a:buNone/>
            </a:pPr>
            <a:r>
              <a:rPr lang="en-GB" sz="1600" b="0" u="none" dirty="0">
                <a:latin typeface="Arial" panose="020B0604020202020204" pitchFamily="34" charset="0"/>
                <a:cs typeface="Arial" panose="020B0604020202020204" pitchFamily="34" charset="0"/>
              </a:rPr>
              <a:t>Task 4</a:t>
            </a:r>
          </a:p>
          <a:p>
            <a:r>
              <a:rPr lang="en-GB" sz="1200" dirty="0">
                <a:latin typeface="Arial" panose="020B0604020202020204" pitchFamily="34" charset="0"/>
                <a:cs typeface="Arial" panose="020B0604020202020204" pitchFamily="34" charset="0"/>
              </a:rPr>
              <a:t>SWOT analysis of ASDA </a:t>
            </a:r>
          </a:p>
          <a:p>
            <a:r>
              <a:rPr lang="en-GB" sz="1200" dirty="0">
                <a:latin typeface="Arial" panose="020B0604020202020204" pitchFamily="34" charset="0"/>
                <a:cs typeface="Arial" panose="020B0604020202020204" pitchFamily="34" charset="0"/>
              </a:rPr>
              <a:t>Recommendations </a:t>
            </a:r>
          </a:p>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2</a:t>
            </a:fld>
            <a:endParaRPr lang="en-US"/>
          </a:p>
        </p:txBody>
      </p:sp>
    </p:spTree>
    <p:extLst>
      <p:ext uri="{BB962C8B-B14F-4D97-AF65-F5344CB8AC3E}">
        <p14:creationId xmlns:p14="http://schemas.microsoft.com/office/powerpoint/2010/main" val="3186146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a diagram which shows CRM processes </a:t>
            </a:r>
          </a:p>
        </p:txBody>
      </p:sp>
      <p:sp>
        <p:nvSpPr>
          <p:cNvPr id="4" name="Slide Number Placeholder 3"/>
          <p:cNvSpPr>
            <a:spLocks noGrp="1"/>
          </p:cNvSpPr>
          <p:nvPr>
            <p:ph type="sldNum" sz="quarter" idx="5"/>
          </p:nvPr>
        </p:nvSpPr>
        <p:spPr/>
        <p:txBody>
          <a:bodyPr/>
          <a:lstStyle/>
          <a:p>
            <a:fld id="{976D439A-3B3A-4FCF-92EB-90DB2C37579A}" type="slidenum">
              <a:rPr lang="en-US" smtClean="0"/>
              <a:pPr/>
              <a:t>4</a:t>
            </a:fld>
            <a:endParaRPr lang="en-US"/>
          </a:p>
        </p:txBody>
      </p:sp>
    </p:spTree>
    <p:extLst>
      <p:ext uri="{BB962C8B-B14F-4D97-AF65-F5344CB8AC3E}">
        <p14:creationId xmlns:p14="http://schemas.microsoft.com/office/powerpoint/2010/main" val="3300957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976D439A-3B3A-4FCF-92EB-90DB2C37579A}" type="slidenum">
              <a:rPr lang="en-US" smtClean="0"/>
              <a:pPr/>
              <a:t>6</a:t>
            </a:fld>
            <a:endParaRPr lang="en-US"/>
          </a:p>
        </p:txBody>
      </p:sp>
    </p:spTree>
    <p:extLst>
      <p:ext uri="{BB962C8B-B14F-4D97-AF65-F5344CB8AC3E}">
        <p14:creationId xmlns:p14="http://schemas.microsoft.com/office/powerpoint/2010/main" val="2874706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7</a:t>
            </a:fld>
            <a:endParaRPr lang="en-US"/>
          </a:p>
        </p:txBody>
      </p:sp>
    </p:spTree>
    <p:extLst>
      <p:ext uri="{BB962C8B-B14F-4D97-AF65-F5344CB8AC3E}">
        <p14:creationId xmlns:p14="http://schemas.microsoft.com/office/powerpoint/2010/main" val="12297483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TQM is a key management approach which should be implemented by organisations in order to provide quality products and services that meets or exceeds customers’ expectations. </a:t>
            </a:r>
            <a:endParaRPr lang="en-US" sz="1200" dirty="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13</a:t>
            </a:fld>
            <a:endParaRPr lang="en-US"/>
          </a:p>
        </p:txBody>
      </p:sp>
    </p:spTree>
    <p:extLst>
      <p:ext uri="{BB962C8B-B14F-4D97-AF65-F5344CB8AC3E}">
        <p14:creationId xmlns:p14="http://schemas.microsoft.com/office/powerpoint/2010/main" val="9387434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Lemmon, (2016) Asda has launched </a:t>
            </a:r>
            <a:r>
              <a:rPr lang="en-GB" sz="1200" b="0" i="0" u="none" strike="noStrike" kern="1200" dirty="0">
                <a:solidFill>
                  <a:schemeClr val="tx1"/>
                </a:solidFill>
                <a:effectLst/>
                <a:latin typeface="+mn-lt"/>
                <a:ea typeface="+mn-ea"/>
                <a:cs typeface="+mn-cs"/>
              </a:rPr>
              <a:t>a new cloud-based </a:t>
            </a:r>
            <a:r>
              <a:rPr lang="en-GB" sz="1200" b="0" i="0" u="none" strike="noStrike" kern="1200" dirty="0" err="1">
                <a:solidFill>
                  <a:schemeClr val="tx1"/>
                </a:solidFill>
                <a:effectLst/>
                <a:latin typeface="+mn-lt"/>
                <a:ea typeface="+mn-ea"/>
                <a:cs typeface="+mn-cs"/>
              </a:rPr>
              <a:t>QmS</a:t>
            </a:r>
            <a:r>
              <a:rPr lang="en-GB" sz="1200" b="0" i="0" u="none" strike="noStrike" kern="1200" dirty="0">
                <a:solidFill>
                  <a:schemeClr val="tx1"/>
                </a:solidFill>
                <a:effectLst/>
                <a:latin typeface="+mn-lt"/>
                <a:ea typeface="+mn-ea"/>
                <a:cs typeface="+mn-cs"/>
              </a:rPr>
              <a:t> (quality management system) to improve productivity and encourage innovation</a:t>
            </a:r>
            <a:endParaRPr lang="en-US" dirty="0"/>
          </a:p>
        </p:txBody>
      </p:sp>
      <p:sp>
        <p:nvSpPr>
          <p:cNvPr id="4" name="Slide Number Placeholder 3"/>
          <p:cNvSpPr>
            <a:spLocks noGrp="1"/>
          </p:cNvSpPr>
          <p:nvPr>
            <p:ph type="sldNum" sz="quarter" idx="5"/>
          </p:nvPr>
        </p:nvSpPr>
        <p:spPr/>
        <p:txBody>
          <a:bodyPr/>
          <a:lstStyle/>
          <a:p>
            <a:fld id="{976D439A-3B3A-4FCF-92EB-90DB2C37579A}" type="slidenum">
              <a:rPr lang="en-US" smtClean="0"/>
              <a:pPr/>
              <a:t>14</a:t>
            </a:fld>
            <a:endParaRPr lang="en-US"/>
          </a:p>
        </p:txBody>
      </p:sp>
    </p:spTree>
    <p:extLst>
      <p:ext uri="{BB962C8B-B14F-4D97-AF65-F5344CB8AC3E}">
        <p14:creationId xmlns:p14="http://schemas.microsoft.com/office/powerpoint/2010/main" val="642353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76D439A-3B3A-4FCF-92EB-90DB2C37579A}" type="slidenum">
              <a:rPr lang="en-US" smtClean="0"/>
              <a:pPr/>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58F9531F-DEC4-405F-8FED-1BBE1936CD75}" type="datetimeFigureOut">
              <a:rPr lang="en-US" smtClean="0"/>
              <a:pPr/>
              <a:t>3/17/20</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8D149618-DA92-47BD-8AE5-04A6612E5B76}"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8F9531F-DEC4-405F-8FED-1BBE1936CD75}" type="datetimeFigureOut">
              <a:rPr lang="en-US" smtClean="0"/>
              <a:pPr/>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8D149618-DA92-47BD-8AE5-04A6612E5B7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58F9531F-DEC4-405F-8FED-1BBE1936CD75}" type="datetimeFigureOut">
              <a:rPr lang="en-US" smtClean="0"/>
              <a:pPr/>
              <a:t>3/17/20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58F9531F-DEC4-405F-8FED-1BBE1936CD75}" type="datetimeFigureOut">
              <a:rPr lang="en-US" smtClean="0"/>
              <a:pPr/>
              <a:t>3/17/20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F9531F-DEC4-405F-8FED-1BBE1936CD75}" type="datetimeFigureOut">
              <a:rPr lang="en-US" smtClean="0"/>
              <a:pPr/>
              <a:t>3/17/20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8F9531F-DEC4-405F-8FED-1BBE1936CD75}" type="datetimeFigureOut">
              <a:rPr lang="en-US" smtClean="0"/>
              <a:pPr/>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58F9531F-DEC4-405F-8FED-1BBE1936CD75}" type="datetimeFigureOut">
              <a:rPr lang="en-US" smtClean="0"/>
              <a:pPr/>
              <a:t>3/17/20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8F9531F-DEC4-405F-8FED-1BBE1936CD75}" type="datetimeFigureOut">
              <a:rPr lang="en-US" smtClean="0"/>
              <a:pPr/>
              <a:t>3/17/20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D149618-DA92-47BD-8AE5-04A6612E5B7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58F9531F-DEC4-405F-8FED-1BBE1936CD75}" type="datetimeFigureOut">
              <a:rPr lang="en-US" smtClean="0"/>
              <a:pPr/>
              <a:t>3/17/20</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8D149618-DA92-47BD-8AE5-04A6612E5B7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corporate.asda.com/our-story/our-histor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bbc.co.uk/news/business-47295451"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3500" b="0" dirty="0"/>
              <a:t>Asda</a:t>
            </a:r>
          </a:p>
        </p:txBody>
      </p:sp>
      <p:sp>
        <p:nvSpPr>
          <p:cNvPr id="3" name="Subtitle 2"/>
          <p:cNvSpPr>
            <a:spLocks noGrp="1"/>
          </p:cNvSpPr>
          <p:nvPr>
            <p:ph type="subTitle" idx="1"/>
          </p:nvPr>
        </p:nvSpPr>
        <p:spPr/>
        <p:txBody>
          <a:bodyPr>
            <a:noAutofit/>
          </a:bodyPr>
          <a:lstStyle/>
          <a:p>
            <a:r>
              <a:rPr lang="en-US" sz="2400" dirty="0">
                <a:latin typeface="Arial" panose="020B0604020202020204" pitchFamily="34" charset="0"/>
                <a:cs typeface="Arial" panose="020B0604020202020204" pitchFamily="34" charset="0"/>
              </a:rPr>
              <a:t>A Critical Perspective of Asda</a:t>
            </a:r>
          </a:p>
          <a:p>
            <a:r>
              <a:rPr lang="en-US" sz="2400" dirty="0">
                <a:latin typeface="Arial" panose="020B0604020202020204" pitchFamily="34" charset="0"/>
                <a:cs typeface="Arial" panose="020B0604020202020204" pitchFamily="34" charset="0"/>
              </a:rPr>
              <a:t>In Relation to its Ethics, Sustainability, CRM and Quality Policies and Operations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Salma Bibi 1711171</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C0FC3-CD89-6647-870D-FE7087F48AEE}"/>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Agenda</a:t>
            </a:r>
          </a:p>
        </p:txBody>
      </p:sp>
      <p:sp>
        <p:nvSpPr>
          <p:cNvPr id="3" name="Content Placeholder 2">
            <a:extLst>
              <a:ext uri="{FF2B5EF4-FFF2-40B4-BE49-F238E27FC236}">
                <a16:creationId xmlns:a16="http://schemas.microsoft.com/office/drawing/2014/main" id="{E0B94514-94FC-1E4B-93C2-1D284F22DDB3}"/>
              </a:ext>
            </a:extLst>
          </p:cNvPr>
          <p:cNvSpPr>
            <a:spLocks noGrp="1"/>
          </p:cNvSpPr>
          <p:nvPr>
            <p:ph idx="1"/>
          </p:nvPr>
        </p:nvSpPr>
        <p:spPr/>
        <p:txBody>
          <a:bodyPr>
            <a:normAutofit/>
          </a:bodyPr>
          <a:lstStyle/>
          <a:p>
            <a:pPr marL="137160" indent="0">
              <a:buNone/>
            </a:pPr>
            <a:r>
              <a:rPr lang="en-GB" sz="2000" b="1" u="sng" dirty="0">
                <a:latin typeface="Arial" panose="020B0604020202020204" pitchFamily="34" charset="0"/>
                <a:cs typeface="Arial" panose="020B0604020202020204" pitchFamily="34" charset="0"/>
              </a:rPr>
              <a:t>Task 1</a:t>
            </a:r>
          </a:p>
          <a:p>
            <a:pPr marL="137160" indent="0">
              <a:buNone/>
            </a:pPr>
            <a:r>
              <a:rPr lang="en-GB" sz="2000" dirty="0">
                <a:latin typeface="Arial" panose="020B0604020202020204" pitchFamily="34" charset="0"/>
                <a:cs typeface="Arial" panose="020B0604020202020204" pitchFamily="34" charset="0"/>
              </a:rPr>
              <a:t>Define </a:t>
            </a:r>
          </a:p>
          <a:p>
            <a:r>
              <a:rPr lang="en-GB" sz="1600" dirty="0">
                <a:latin typeface="Arial" panose="020B0604020202020204" pitchFamily="34" charset="0"/>
                <a:cs typeface="Arial" panose="020B0604020202020204" pitchFamily="34" charset="0"/>
              </a:rPr>
              <a:t>Customer Relationship Management (CRM)</a:t>
            </a:r>
          </a:p>
          <a:p>
            <a:r>
              <a:rPr lang="en-GB" sz="1600" dirty="0">
                <a:latin typeface="Arial" panose="020B0604020202020204" pitchFamily="34" charset="0"/>
                <a:cs typeface="Arial" panose="020B0604020202020204" pitchFamily="34" charset="0"/>
              </a:rPr>
              <a:t>Ethical and Sustainability Policies</a:t>
            </a:r>
          </a:p>
          <a:p>
            <a:r>
              <a:rPr lang="en-GB" sz="1600" dirty="0">
                <a:latin typeface="Arial" panose="020B0604020202020204" pitchFamily="34" charset="0"/>
                <a:cs typeface="Arial" panose="020B0604020202020204" pitchFamily="34" charset="0"/>
              </a:rPr>
              <a:t>Quality </a:t>
            </a:r>
          </a:p>
          <a:p>
            <a:pPr marL="137160" indent="0">
              <a:buNone/>
            </a:pPr>
            <a:r>
              <a:rPr lang="en-GB" sz="2000" b="1" u="sng" dirty="0">
                <a:latin typeface="Arial" panose="020B0604020202020204" pitchFamily="34" charset="0"/>
                <a:cs typeface="Arial" panose="020B0604020202020204" pitchFamily="34" charset="0"/>
              </a:rPr>
              <a:t>Task 2</a:t>
            </a:r>
          </a:p>
          <a:p>
            <a:pPr algn="just"/>
            <a:r>
              <a:rPr lang="en-GB" sz="1600" dirty="0">
                <a:latin typeface="Arial" panose="020B0604020202020204" pitchFamily="34" charset="0"/>
                <a:cs typeface="Arial" panose="020B0604020202020204" pitchFamily="34" charset="0"/>
              </a:rPr>
              <a:t>The Benefits to an organisation and its stakeholders of developing and operating a CRM, Ethics/Sustainability or Quality system. </a:t>
            </a:r>
          </a:p>
          <a:p>
            <a:pPr marL="137160" indent="0">
              <a:buNone/>
            </a:pPr>
            <a:r>
              <a:rPr lang="en-GB" sz="2000" b="1" u="sng" dirty="0">
                <a:latin typeface="Arial" panose="020B0604020202020204" pitchFamily="34" charset="0"/>
                <a:cs typeface="Arial" panose="020B0604020202020204" pitchFamily="34" charset="0"/>
              </a:rPr>
              <a:t>Task 3</a:t>
            </a:r>
          </a:p>
          <a:p>
            <a:r>
              <a:rPr lang="en-GB" sz="1600" dirty="0">
                <a:latin typeface="Arial" panose="020B0604020202020204" pitchFamily="34" charset="0"/>
                <a:cs typeface="Arial" panose="020B0604020202020204" pitchFamily="34" charset="0"/>
              </a:rPr>
              <a:t>Examples of how ASDA and stakeholders engage with its Ethics/Sustainability, CRM and Quality system. </a:t>
            </a:r>
          </a:p>
          <a:p>
            <a:pPr marL="137160" indent="0">
              <a:buNone/>
            </a:pPr>
            <a:r>
              <a:rPr lang="en-GB" sz="2000" b="1" u="sng" dirty="0">
                <a:latin typeface="Arial" panose="020B0604020202020204" pitchFamily="34" charset="0"/>
                <a:cs typeface="Arial" panose="020B0604020202020204" pitchFamily="34" charset="0"/>
              </a:rPr>
              <a:t>Task 4</a:t>
            </a:r>
          </a:p>
          <a:p>
            <a:r>
              <a:rPr lang="en-GB" sz="1600" dirty="0">
                <a:latin typeface="Arial" panose="020B0604020202020204" pitchFamily="34" charset="0"/>
                <a:cs typeface="Arial" panose="020B0604020202020204" pitchFamily="34" charset="0"/>
              </a:rPr>
              <a:t>SWOT analysis of ASDA </a:t>
            </a:r>
          </a:p>
          <a:p>
            <a:r>
              <a:rPr lang="en-GB" sz="1600" dirty="0">
                <a:latin typeface="Arial" panose="020B0604020202020204" pitchFamily="34" charset="0"/>
                <a:cs typeface="Arial" panose="020B0604020202020204" pitchFamily="34" charset="0"/>
              </a:rPr>
              <a:t>Recommendations </a:t>
            </a:r>
          </a:p>
          <a:p>
            <a:endParaRPr lang="en-GB" sz="1600" dirty="0">
              <a:latin typeface="Arial" panose="020B0604020202020204" pitchFamily="34" charset="0"/>
              <a:cs typeface="Arial" panose="020B0604020202020204" pitchFamily="34" charset="0"/>
            </a:endParaRPr>
          </a:p>
          <a:p>
            <a:pPr marL="137160" indent="0">
              <a:buNone/>
            </a:pPr>
            <a:endParaRPr lang="en-GB" sz="2000" dirty="0">
              <a:latin typeface="Arial" panose="020B0604020202020204" pitchFamily="34" charset="0"/>
              <a:cs typeface="Arial" panose="020B0604020202020204" pitchFamily="34" charset="0"/>
            </a:endParaRPr>
          </a:p>
          <a:p>
            <a:pPr marL="137160" indent="0">
              <a:buNone/>
            </a:pPr>
            <a:endParaRPr lang="en-GB" dirty="0"/>
          </a:p>
          <a:p>
            <a:endParaRPr lang="en-US" dirty="0"/>
          </a:p>
        </p:txBody>
      </p:sp>
    </p:spTree>
    <p:extLst>
      <p:ext uri="{BB962C8B-B14F-4D97-AF65-F5344CB8AC3E}">
        <p14:creationId xmlns:p14="http://schemas.microsoft.com/office/powerpoint/2010/main" val="4121083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25B3E-141D-D54F-A70B-D03E0A21E938}"/>
              </a:ext>
            </a:extLst>
          </p:cNvPr>
          <p:cNvSpPr>
            <a:spLocks noGrp="1"/>
          </p:cNvSpPr>
          <p:nvPr>
            <p:ph type="title"/>
          </p:nvPr>
        </p:nvSpPr>
        <p:spPr/>
        <p:txBody>
          <a:bodyPr>
            <a:normAutofit fontScale="90000"/>
          </a:bodyPr>
          <a:lstStyle/>
          <a:p>
            <a:r>
              <a:rPr lang="en-US" sz="4000" dirty="0">
                <a:latin typeface="Arial" panose="020B0604020202020204" pitchFamily="34" charset="0"/>
                <a:cs typeface="Arial" panose="020B0604020202020204" pitchFamily="34" charset="0"/>
              </a:rPr>
              <a:t>Task 1</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CRM</a:t>
            </a:r>
          </a:p>
        </p:txBody>
      </p:sp>
      <p:sp>
        <p:nvSpPr>
          <p:cNvPr id="3" name="Content Placeholder 2">
            <a:extLst>
              <a:ext uri="{FF2B5EF4-FFF2-40B4-BE49-F238E27FC236}">
                <a16:creationId xmlns:a16="http://schemas.microsoft.com/office/drawing/2014/main" id="{32AB3571-4C6D-CA40-88C0-5C0105FD6C5C}"/>
              </a:ext>
            </a:extLst>
          </p:cNvPr>
          <p:cNvSpPr>
            <a:spLocks noGrp="1"/>
          </p:cNvSpPr>
          <p:nvPr>
            <p:ph idx="1"/>
          </p:nvPr>
        </p:nvSpPr>
        <p:spPr/>
        <p:txBody>
          <a:bodyPr>
            <a:normAutofit/>
          </a:bodyPr>
          <a:lstStyle/>
          <a:p>
            <a:pPr algn="just"/>
            <a:r>
              <a:rPr lang="en-US" sz="2400" dirty="0">
                <a:latin typeface="Arial" panose="020B0604020202020204" pitchFamily="34" charset="0"/>
                <a:cs typeface="Arial" panose="020B0604020202020204" pitchFamily="34" charset="0"/>
              </a:rPr>
              <a:t>CRM refers to the system a company uses to analyze customer interactions and measure data throughout the customer life cycle</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The companies learn how to best cater to their target audience by utilizing the CRM approach</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CRM is to improve business relationships with customers </a:t>
            </a:r>
            <a:r>
              <a:rPr lang="en-GB" sz="2400" dirty="0">
                <a:latin typeface="Arial" panose="020B0604020202020204" pitchFamily="34" charset="0"/>
                <a:cs typeface="Arial" panose="020B0604020202020204" pitchFamily="34" charset="0"/>
              </a:rPr>
              <a:t>increasing its effectiveness in both operations and marketing</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3862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56E03-00DE-CE4D-BA2C-3A2FDFC75AE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Continued</a:t>
            </a:r>
          </a:p>
        </p:txBody>
      </p:sp>
      <p:pic>
        <p:nvPicPr>
          <p:cNvPr id="5" name="Content Placeholder 4" descr="A close up of a sign&#10;&#10;Description automatically generated">
            <a:extLst>
              <a:ext uri="{FF2B5EF4-FFF2-40B4-BE49-F238E27FC236}">
                <a16:creationId xmlns:a16="http://schemas.microsoft.com/office/drawing/2014/main" id="{F53F87BF-B6E3-C84E-8EF0-31866BA2414B}"/>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93305" y="1508919"/>
            <a:ext cx="5957390" cy="5074443"/>
          </a:xfrm>
        </p:spPr>
      </p:pic>
    </p:spTree>
    <p:extLst>
      <p:ext uri="{BB962C8B-B14F-4D97-AF65-F5344CB8AC3E}">
        <p14:creationId xmlns:p14="http://schemas.microsoft.com/office/powerpoint/2010/main" val="12854442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63BD-FFF7-F749-B266-A07B02518FFD}"/>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CRM Systems Continued</a:t>
            </a:r>
          </a:p>
        </p:txBody>
      </p:sp>
      <p:sp>
        <p:nvSpPr>
          <p:cNvPr id="3" name="Content Placeholder 2">
            <a:extLst>
              <a:ext uri="{FF2B5EF4-FFF2-40B4-BE49-F238E27FC236}">
                <a16:creationId xmlns:a16="http://schemas.microsoft.com/office/drawing/2014/main" id="{C6B0C992-5F62-1B4D-8BC3-C0E5D154C7B5}"/>
              </a:ext>
            </a:extLst>
          </p:cNvPr>
          <p:cNvSpPr>
            <a:spLocks noGrp="1"/>
          </p:cNvSpPr>
          <p:nvPr>
            <p:ph idx="1"/>
          </p:nvPr>
        </p:nvSpPr>
        <p:spPr>
          <a:xfrm>
            <a:off x="647700" y="1874202"/>
            <a:ext cx="8229600" cy="4709160"/>
          </a:xfrm>
        </p:spPr>
        <p:txBody>
          <a:bodyPr>
            <a:normAutofit/>
          </a:bodyPr>
          <a:lstStyle/>
          <a:p>
            <a:pPr algn="just"/>
            <a:r>
              <a:rPr lang="en-US" dirty="0"/>
              <a:t> </a:t>
            </a:r>
            <a:r>
              <a:rPr lang="en-US" sz="2400" dirty="0">
                <a:latin typeface="Arial" panose="020B0604020202020204" pitchFamily="34" charset="0"/>
                <a:cs typeface="Arial" panose="020B0604020202020204" pitchFamily="34" charset="0"/>
              </a:rPr>
              <a:t>CRM systems compile data from a range of different communication channels such as social media, email and company's website.</a:t>
            </a:r>
          </a:p>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All customer interaction are accessible in one place which allows sales teams to access same resources</a:t>
            </a:r>
          </a:p>
          <a:p>
            <a:pPr algn="just"/>
            <a:endParaRPr lang="en-US"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CRM is building relations with customers directly; this has emerged as very important in today's business relationship. </a:t>
            </a:r>
            <a:endParaRPr lang="en-US"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760931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3BBDD-AC7A-CC40-8BF0-8F798406AF5E}"/>
              </a:ext>
            </a:extLst>
          </p:cNvPr>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Ethics</a:t>
            </a:r>
            <a:endParaRPr lang="en-US"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34B84E1-BCED-9746-B570-E8B1F3BE403B}"/>
              </a:ext>
            </a:extLst>
          </p:cNvPr>
          <p:cNvSpPr>
            <a:spLocks noGrp="1"/>
          </p:cNvSpPr>
          <p:nvPr>
            <p:ph idx="1"/>
          </p:nvPr>
        </p:nvSpPr>
        <p:spPr/>
        <p:txBody>
          <a:bodyPr/>
          <a:lstStyle/>
          <a:p>
            <a:endParaRPr lang="en-US"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Ethics is referred to rules of conduct.  It provides a framework for understanding and interpreting right and wrong in society (a characteristic that shows through the decisions we make every day)</a:t>
            </a:r>
          </a:p>
          <a:p>
            <a:pPr algn="just"/>
            <a:r>
              <a:rPr lang="en-GB" sz="2400" dirty="0">
                <a:latin typeface="Arial" panose="020B0604020202020204" pitchFamily="34" charset="0"/>
                <a:cs typeface="Arial" panose="020B0604020202020204" pitchFamily="34" charset="0"/>
              </a:rPr>
              <a:t>A business needs its customers for it to exist and be successful therefore company leaders that are ethical in customer dealings foster positive relationships and strive to improve the quality of service. </a:t>
            </a:r>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6127263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E6F16-E8E2-944E-8298-8EED7A2EC32F}"/>
              </a:ext>
            </a:extLst>
          </p:cNvPr>
          <p:cNvSpPr>
            <a:spLocks noGrp="1"/>
          </p:cNvSpPr>
          <p:nvPr>
            <p:ph type="title"/>
          </p:nvPr>
        </p:nvSpPr>
        <p:spPr/>
        <p:txBody>
          <a:bodyPr>
            <a:normAutofit fontScale="90000"/>
          </a:bodyPr>
          <a:lstStyle/>
          <a:p>
            <a:r>
              <a:rPr lang="en-US" sz="4400" dirty="0">
                <a:latin typeface="Arial" panose="020B0604020202020204" pitchFamily="34" charset="0"/>
                <a:cs typeface="Arial" panose="020B0604020202020204" pitchFamily="34" charset="0"/>
              </a:rPr>
              <a:t>Sustainability</a:t>
            </a:r>
            <a:r>
              <a:rPr lang="en-US" dirty="0">
                <a:latin typeface="Arial" panose="020B0604020202020204" pitchFamily="34" charset="0"/>
                <a:cs typeface="Arial" panose="020B0604020202020204" pitchFamily="34" charset="0"/>
              </a:rPr>
              <a:t> </a:t>
            </a:r>
            <a:br>
              <a:rPr lang="en-US" dirty="0"/>
            </a:br>
            <a:endParaRPr lang="en-US" dirty="0"/>
          </a:p>
        </p:txBody>
      </p:sp>
      <p:sp>
        <p:nvSpPr>
          <p:cNvPr id="3" name="Content Placeholder 2">
            <a:extLst>
              <a:ext uri="{FF2B5EF4-FFF2-40B4-BE49-F238E27FC236}">
                <a16:creationId xmlns:a16="http://schemas.microsoft.com/office/drawing/2014/main" id="{FA833270-0518-664F-A38E-8F0A735EFEC2}"/>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Sustainability is seen as a global concept; which is regarded as Economic, Environmental and Social considerations.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Social responsibility is called Sustainability.  It is a thought that if a company helps society though their business as a main goal, then they will reap success</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Sustainability looks to protect our natural environment, human and ecological health, while driving innovation</a:t>
            </a:r>
          </a:p>
        </p:txBody>
      </p:sp>
    </p:spTree>
    <p:extLst>
      <p:ext uri="{BB962C8B-B14F-4D97-AF65-F5344CB8AC3E}">
        <p14:creationId xmlns:p14="http://schemas.microsoft.com/office/powerpoint/2010/main" val="3707160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Arial" panose="020B0604020202020204" pitchFamily="34" charset="0"/>
                <a:cs typeface="Arial" panose="020B0604020202020204" pitchFamily="34" charset="0"/>
              </a:rPr>
              <a:t>Quality</a:t>
            </a:r>
          </a:p>
        </p:txBody>
      </p:sp>
      <p:cxnSp>
        <p:nvCxnSpPr>
          <p:cNvPr id="14" name="Straight Arrow Connector 13"/>
          <p:cNvCxnSpPr/>
          <p:nvPr/>
        </p:nvCxnSpPr>
        <p:spPr>
          <a:xfrm>
            <a:off x="1905000" y="2133600"/>
            <a:ext cx="0" cy="228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143000" y="1828800"/>
            <a:ext cx="838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Content Placeholder 4">
            <a:extLst>
              <a:ext uri="{FF2B5EF4-FFF2-40B4-BE49-F238E27FC236}">
                <a16:creationId xmlns:a16="http://schemas.microsoft.com/office/drawing/2014/main" id="{656958F4-7741-B443-87EA-822E45A1F03F}"/>
              </a:ext>
            </a:extLst>
          </p:cNvPr>
          <p:cNvSpPr>
            <a:spLocks noGrp="1"/>
          </p:cNvSpPr>
          <p:nvPr>
            <p:ph idx="1"/>
          </p:nvPr>
        </p:nvSpPr>
        <p:spPr/>
        <p:txBody>
          <a:bodyPr/>
          <a:lstStyle/>
          <a:p>
            <a:pPr algn="just"/>
            <a:endParaRPr lang="en-US" sz="2400" dirty="0">
              <a:latin typeface="Arial" panose="020B0604020202020204" pitchFamily="34" charset="0"/>
              <a:cs typeface="Arial" panose="020B0604020202020204" pitchFamily="34" charset="0"/>
            </a:endParaRPr>
          </a:p>
          <a:p>
            <a:pPr algn="just"/>
            <a:r>
              <a:rPr lang="en-US" sz="2400" dirty="0">
                <a:latin typeface="Arial" panose="020B0604020202020204" pitchFamily="34" charset="0"/>
                <a:cs typeface="Arial" panose="020B0604020202020204" pitchFamily="34" charset="0"/>
              </a:rPr>
              <a:t>Quality refers to how good things are compared to other similar things. For example, their degree of excellence</a:t>
            </a:r>
          </a:p>
          <a:p>
            <a:pPr algn="just"/>
            <a:r>
              <a:rPr lang="en-US" sz="2400" dirty="0">
                <a:latin typeface="Arial" panose="020B0604020202020204" pitchFamily="34" charset="0"/>
                <a:cs typeface="Arial" panose="020B0604020202020204" pitchFamily="34" charset="0"/>
              </a:rPr>
              <a:t>If a product is of good Quality, it means that it is ‘fit for purpose’ and at the same time satisfies consumer expectations</a:t>
            </a:r>
          </a:p>
          <a:p>
            <a:pPr algn="just"/>
            <a:r>
              <a:rPr lang="en-US" sz="2400" dirty="0">
                <a:latin typeface="Arial" panose="020B0604020202020204" pitchFamily="34" charset="0"/>
                <a:cs typeface="Arial" panose="020B0604020202020204" pitchFamily="34" charset="0"/>
              </a:rPr>
              <a:t>In this context, Quality is a measure of excellence</a:t>
            </a:r>
          </a:p>
          <a:p>
            <a:pPr algn="just"/>
            <a:endParaRPr lang="en-US" dirty="0">
              <a:latin typeface="Arial" panose="020B0604020202020204" pitchFamily="34" charset="0"/>
              <a:cs typeface="Arial" panose="020B0604020202020204" pitchFamily="34" charset="0"/>
            </a:endParaRPr>
          </a:p>
          <a:p>
            <a:endParaRPr lang="en-US" dirty="0"/>
          </a:p>
          <a:p>
            <a:endParaRPr lang="en-US" dirty="0"/>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2</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92898"/>
            <a:ext cx="8229600" cy="4503102"/>
          </a:xfrm>
        </p:spPr>
        <p:txBody>
          <a:bodyPr>
            <a:normAutofit fontScale="70000" lnSpcReduction="20000"/>
          </a:bodyPr>
          <a:lstStyle/>
          <a:p>
            <a:pPr marL="137160" indent="0" algn="just">
              <a:buNone/>
            </a:pPr>
            <a:r>
              <a:rPr lang="en-GB" sz="2400" b="1" u="sng" dirty="0">
                <a:latin typeface="Arial" panose="020B0604020202020204" pitchFamily="34" charset="0"/>
                <a:cs typeface="Arial" panose="020B0604020202020204" pitchFamily="34" charset="0"/>
              </a:rPr>
              <a:t>The Benefits of operating a CRM in an organisation. </a:t>
            </a:r>
          </a:p>
          <a:p>
            <a:pPr marL="137160" indent="0" algn="just">
              <a:buNone/>
            </a:pPr>
            <a:endParaRPr lang="en-GB" sz="3100" dirty="0">
              <a:latin typeface="Arial" panose="020B0604020202020204" pitchFamily="34" charset="0"/>
              <a:cs typeface="Arial" panose="020B0604020202020204" pitchFamily="34" charset="0"/>
            </a:endParaRPr>
          </a:p>
          <a:p>
            <a:pPr algn="just"/>
            <a:r>
              <a:rPr lang="en-GB" sz="3100" dirty="0">
                <a:latin typeface="Arial" panose="020B0604020202020204" pitchFamily="34" charset="0"/>
                <a:cs typeface="Arial" panose="020B0604020202020204" pitchFamily="34" charset="0"/>
              </a:rPr>
              <a:t>CRM allows businesses to offer better customer solutions by closely monitoring customers wants and needs</a:t>
            </a:r>
          </a:p>
          <a:p>
            <a:pPr marL="137160" indent="0" algn="just">
              <a:buNone/>
            </a:pPr>
            <a:endParaRPr lang="en-GB" sz="3100" dirty="0">
              <a:latin typeface="Arial" panose="020B0604020202020204" pitchFamily="34" charset="0"/>
              <a:cs typeface="Arial" panose="020B0604020202020204" pitchFamily="34" charset="0"/>
            </a:endParaRPr>
          </a:p>
          <a:p>
            <a:pPr algn="just"/>
            <a:r>
              <a:rPr lang="en-GB" sz="3100" dirty="0">
                <a:latin typeface="Arial" panose="020B0604020202020204" pitchFamily="34" charset="0"/>
                <a:cs typeface="Arial" panose="020B0604020202020204" pitchFamily="34" charset="0"/>
              </a:rPr>
              <a:t>It is a good idea to have all customer interaction data centralised in one database, this allows all the team members to access and see all data in relation to an individual customer. </a:t>
            </a:r>
          </a:p>
          <a:p>
            <a:pPr marL="137160" indent="0" algn="just">
              <a:buNone/>
            </a:pPr>
            <a:endParaRPr lang="en-GB" sz="3100" dirty="0">
              <a:latin typeface="Arial" panose="020B0604020202020204" pitchFamily="34" charset="0"/>
              <a:cs typeface="Arial" panose="020B0604020202020204" pitchFamily="34" charset="0"/>
            </a:endParaRPr>
          </a:p>
          <a:p>
            <a:pPr algn="just"/>
            <a:r>
              <a:rPr lang="en-GB" sz="3100" dirty="0">
                <a:latin typeface="Arial" panose="020B0604020202020204" pitchFamily="34" charset="0"/>
                <a:cs typeface="Arial" panose="020B0604020202020204" pitchFamily="34" charset="0"/>
              </a:rPr>
              <a:t>It improves relationships; such as customers buying habits and preferences so that an organisation can position itself  at the point of sale</a:t>
            </a:r>
          </a:p>
          <a:p>
            <a:pPr algn="just"/>
            <a:endParaRPr lang="en-GB" b="1"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200" b="1" dirty="0">
              <a:latin typeface="Arial" panose="020B0604020202020204" pitchFamily="34" charset="0"/>
              <a:cs typeface="Arial" panose="020B0604020202020204" pitchFamily="34" charset="0"/>
            </a:endParaRPr>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lnSpcReduction="10000"/>
          </a:bodyPr>
          <a:lstStyle/>
          <a:p>
            <a:pPr marL="137160" indent="0" algn="just">
              <a:buNone/>
            </a:pPr>
            <a:r>
              <a:rPr lang="en-GB" sz="2400" b="1" u="sng" dirty="0">
                <a:latin typeface="Arial" panose="020B0604020202020204" pitchFamily="34" charset="0"/>
                <a:cs typeface="Arial" panose="020B0604020202020204" pitchFamily="34" charset="0"/>
              </a:rPr>
              <a:t>The Benefits of operating Ethics/Sustainability in an organisation.</a:t>
            </a:r>
          </a:p>
          <a:p>
            <a:pPr marL="137160" indent="0" algn="just">
              <a:buNone/>
            </a:pPr>
            <a:endParaRPr lang="en-GB" sz="2400" b="1" u="sng"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Business ethics are vital because they help maintain a great reputation</a:t>
            </a:r>
          </a:p>
          <a:p>
            <a:pPr marL="13716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Customers, management, and employees all appreciate honest and ethical practices. </a:t>
            </a:r>
          </a:p>
          <a:p>
            <a:pPr marL="137160" indent="0" algn="just">
              <a:buNone/>
            </a:pP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The advantages of ethical behaviour in business include helping your business to build customer loyalty, attract and retain talented employees.</a:t>
            </a:r>
          </a:p>
        </p:txBody>
      </p:sp>
    </p:spTree>
    <p:extLst>
      <p:ext uri="{BB962C8B-B14F-4D97-AF65-F5344CB8AC3E}">
        <p14:creationId xmlns:p14="http://schemas.microsoft.com/office/powerpoint/2010/main" val="1100568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F243F-A9B4-6940-92D9-E7268FEC6920}"/>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Task 2 </a:t>
            </a:r>
            <a:r>
              <a:rPr lang="en-US" sz="4000" dirty="0">
                <a:latin typeface="Arial" panose="020B0604020202020204" pitchFamily="34" charset="0"/>
                <a:cs typeface="Arial" panose="020B0604020202020204" pitchFamily="34" charset="0"/>
              </a:rPr>
              <a:t>Continued</a:t>
            </a:r>
            <a:r>
              <a:rPr lang="en-US"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ADAFE158-DA56-EE49-8CC1-D2F6C919424E}"/>
              </a:ext>
            </a:extLst>
          </p:cNvPr>
          <p:cNvSpPr>
            <a:spLocks noGrp="1"/>
          </p:cNvSpPr>
          <p:nvPr>
            <p:ph idx="1"/>
          </p:nvPr>
        </p:nvSpPr>
        <p:spPr/>
        <p:txBody>
          <a:bodyPr>
            <a:normAutofit lnSpcReduction="10000"/>
          </a:bodyPr>
          <a:lstStyle/>
          <a:p>
            <a:pPr marL="137160" indent="0" algn="just">
              <a:buNone/>
            </a:pPr>
            <a:r>
              <a:rPr lang="en-GB" sz="2400" b="1" u="sng" dirty="0">
                <a:latin typeface="Arial" panose="020B0604020202020204" pitchFamily="34" charset="0"/>
                <a:cs typeface="Arial" panose="020B0604020202020204" pitchFamily="34" charset="0"/>
              </a:rPr>
              <a:t>The Benefits of operating Quality in an organisation.</a:t>
            </a:r>
          </a:p>
          <a:p>
            <a:pPr marL="137160" indent="0" algn="just">
              <a:buNone/>
            </a:pPr>
            <a:endParaRPr lang="en-GB" sz="24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is critical to satisfying your customers and retaining their loyalty so they continue to buy from you in the future. </a:t>
            </a:r>
          </a:p>
          <a:p>
            <a:pPr algn="just"/>
            <a:endParaRPr lang="en-GB" sz="2000"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Quality</a:t>
            </a:r>
            <a:r>
              <a:rPr lang="en-GB" sz="2000" dirty="0">
                <a:latin typeface="Arial" panose="020B0604020202020204" pitchFamily="34" charset="0"/>
                <a:cs typeface="Arial" panose="020B0604020202020204" pitchFamily="34" charset="0"/>
              </a:rPr>
              <a:t> products make an </a:t>
            </a:r>
            <a:r>
              <a:rPr lang="en-GB" sz="2000" b="1" dirty="0">
                <a:latin typeface="Arial" panose="020B0604020202020204" pitchFamily="34" charset="0"/>
                <a:cs typeface="Arial" panose="020B0604020202020204" pitchFamily="34" charset="0"/>
              </a:rPr>
              <a:t>important contribution</a:t>
            </a:r>
            <a:r>
              <a:rPr lang="en-GB" sz="2000" dirty="0">
                <a:latin typeface="Arial" panose="020B0604020202020204" pitchFamily="34" charset="0"/>
                <a:cs typeface="Arial" panose="020B0604020202020204" pitchFamily="34" charset="0"/>
              </a:rPr>
              <a:t> to long-term revenue and profitability. </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Customers will not choose an organisation solely based on price, but often on quality.</a:t>
            </a:r>
          </a:p>
          <a:p>
            <a:pPr algn="just"/>
            <a:endParaRPr lang="en-GB" sz="2000" dirty="0">
              <a:latin typeface="Arial" panose="020B0604020202020204" pitchFamily="34" charset="0"/>
              <a:cs typeface="Arial" panose="020B0604020202020204" pitchFamily="34" charset="0"/>
            </a:endParaRPr>
          </a:p>
          <a:p>
            <a:pPr algn="just"/>
            <a:r>
              <a:rPr lang="en-GB" sz="2000" dirty="0">
                <a:latin typeface="Arial" panose="020B0604020202020204" pitchFamily="34" charset="0"/>
                <a:cs typeface="Arial" panose="020B0604020202020204" pitchFamily="34" charset="0"/>
              </a:rPr>
              <a:t>Customers expect quality products and studies have shown </a:t>
            </a:r>
            <a:r>
              <a:rPr lang="en-GB" sz="2000" dirty="0"/>
              <a:t> </a:t>
            </a:r>
            <a:r>
              <a:rPr lang="en-GB" sz="2000" dirty="0">
                <a:latin typeface="Arial" panose="020B0604020202020204" pitchFamily="34" charset="0"/>
                <a:cs typeface="Arial" panose="020B0604020202020204" pitchFamily="34" charset="0"/>
              </a:rPr>
              <a:t>that customers will pay more for a product or service that they think is made well or exceeds the standard.</a:t>
            </a:r>
          </a:p>
          <a:p>
            <a:pPr algn="just"/>
            <a:endParaRPr lang="en-GB" sz="20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400" b="1" dirty="0"/>
          </a:p>
        </p:txBody>
      </p:sp>
    </p:spTree>
    <p:extLst>
      <p:ext uri="{BB962C8B-B14F-4D97-AF65-F5344CB8AC3E}">
        <p14:creationId xmlns:p14="http://schemas.microsoft.com/office/powerpoint/2010/main" val="3943173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9C3C2-F713-C148-8525-EEA7E5BC3FFA}"/>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a:t>
            </a:r>
            <a:r>
              <a:rPr lang="en-US" dirty="0">
                <a:latin typeface="Arial" panose="020B0604020202020204" pitchFamily="34" charset="0"/>
                <a:cs typeface="Arial" panose="020B0604020202020204" pitchFamily="34" charset="0"/>
              </a:rPr>
              <a:t> 3</a:t>
            </a:r>
            <a:endParaRPr lang="en-US" dirty="0"/>
          </a:p>
        </p:txBody>
      </p:sp>
      <p:sp>
        <p:nvSpPr>
          <p:cNvPr id="5" name="Content Placeholder 4">
            <a:extLst>
              <a:ext uri="{FF2B5EF4-FFF2-40B4-BE49-F238E27FC236}">
                <a16:creationId xmlns:a16="http://schemas.microsoft.com/office/drawing/2014/main" id="{EA31DA8B-009B-7245-93F6-CC2E2BBABB17}"/>
              </a:ext>
            </a:extLst>
          </p:cNvPr>
          <p:cNvSpPr>
            <a:spLocks noGrp="1"/>
          </p:cNvSpPr>
          <p:nvPr>
            <p:ph idx="1"/>
          </p:nvPr>
        </p:nvSpPr>
        <p:spPr/>
        <p:txBody>
          <a:bodyPr>
            <a:normAutofit/>
          </a:bodyPr>
          <a:lstStyle/>
          <a:p>
            <a:pPr marL="137160" indent="0">
              <a:buNone/>
            </a:pPr>
            <a:r>
              <a:rPr lang="en-US" sz="2400" b="1" u="sng" dirty="0">
                <a:latin typeface="Arial" panose="020B0604020202020204" pitchFamily="34" charset="0"/>
                <a:cs typeface="Arial" panose="020B0604020202020204" pitchFamily="34" charset="0"/>
              </a:rPr>
              <a:t>Examples of Asda and its stakeholders engaging with its CRM</a:t>
            </a:r>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Asda gives close attention to every stakeholder in the entire company whether it be the employees, customers, owners, suppliers, management or the community </a:t>
            </a:r>
          </a:p>
          <a:p>
            <a:pPr algn="just"/>
            <a:r>
              <a:rPr lang="en-GB" sz="2400" dirty="0">
                <a:latin typeface="Arial" panose="020B0604020202020204" pitchFamily="34" charset="0"/>
                <a:cs typeface="Arial" panose="020B0604020202020204" pitchFamily="34" charset="0"/>
              </a:rPr>
              <a:t>Asda’s approach to Social responsibility is based on protecting the environment as well as saving people money </a:t>
            </a:r>
            <a:r>
              <a:rPr lang="en-GB" sz="2000" dirty="0">
                <a:latin typeface="Arial" panose="020B0604020202020204" pitchFamily="34" charset="0"/>
                <a:cs typeface="Arial" panose="020B0604020202020204" pitchFamily="34" charset="0"/>
              </a:rPr>
              <a:t>(Asda Responsibility, 2020</a:t>
            </a:r>
            <a:r>
              <a:rPr lang="en-GB" sz="2000">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marL="137160" indent="0">
              <a:buNone/>
            </a:pPr>
            <a:endParaRPr lang="en-US" sz="24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5409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93B66-44AD-DA40-ABB9-F8364B781F56}"/>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F3F00EDF-FFD4-8C4F-94FA-C1C426A2F93B}"/>
              </a:ext>
            </a:extLst>
          </p:cNvPr>
          <p:cNvSpPr>
            <a:spLocks noGrp="1"/>
          </p:cNvSpPr>
          <p:nvPr>
            <p:ph idx="1"/>
          </p:nvPr>
        </p:nvSpPr>
        <p:spPr/>
        <p:txBody>
          <a:bodyPr>
            <a:normAutofit fontScale="70000" lnSpcReduction="20000"/>
          </a:bodyPr>
          <a:lstStyle/>
          <a:p>
            <a:pPr marL="137160" indent="0">
              <a:buNone/>
            </a:pPr>
            <a:r>
              <a:rPr lang="en-US" sz="2400" b="1" u="sng" dirty="0">
                <a:latin typeface="Arial" panose="020B0604020202020204" pitchFamily="34" charset="0"/>
                <a:cs typeface="Arial" panose="020B0604020202020204" pitchFamily="34" charset="0"/>
              </a:rPr>
              <a:t>Examples of Asda and its stakeholders engaging with its Ethics/Sustainability</a:t>
            </a:r>
          </a:p>
          <a:p>
            <a:pPr marL="137160" indent="0">
              <a:buNone/>
            </a:pPr>
            <a:endParaRPr lang="en-US" sz="2600" b="1" u="sng"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Asda combines sustainability and customer experience by helping the society through their business. </a:t>
            </a:r>
          </a:p>
          <a:p>
            <a:endParaRPr lang="en-GB" sz="2300" dirty="0">
              <a:latin typeface="Arial" panose="020B0604020202020204" pitchFamily="34" charset="0"/>
              <a:cs typeface="Arial" panose="020B0604020202020204" pitchFamily="34" charset="0"/>
            </a:endParaRPr>
          </a:p>
          <a:p>
            <a:pPr algn="just"/>
            <a:r>
              <a:rPr lang="en-GB" sz="2300" dirty="0">
                <a:latin typeface="Arial" panose="020B0604020202020204" pitchFamily="34" charset="0"/>
                <a:cs typeface="Arial" panose="020B0604020202020204" pitchFamily="34" charset="0"/>
              </a:rPr>
              <a:t>Asda, will be launching a test and learn sustainability shop at their store in Leeds for a three-month trial which will begin from May 2020.  This will enable customers to fill up their own containers of products in order to help the environment to stay green. </a:t>
            </a:r>
          </a:p>
          <a:p>
            <a:pPr algn="just"/>
            <a:endParaRPr lang="en-GB" sz="2300" dirty="0">
              <a:latin typeface="Arial" panose="020B0604020202020204" pitchFamily="34" charset="0"/>
              <a:cs typeface="Arial" panose="020B0604020202020204" pitchFamily="34" charset="0"/>
            </a:endParaRPr>
          </a:p>
          <a:p>
            <a:pPr algn="just"/>
            <a:r>
              <a:rPr lang="en-GB" sz="2300" dirty="0">
                <a:latin typeface="Arial" panose="020B0604020202020204" pitchFamily="34" charset="0"/>
                <a:cs typeface="Arial" panose="020B0604020202020204" pitchFamily="34" charset="0"/>
              </a:rPr>
              <a:t>Transporting food and veg from other countries which arrive by air causes a lot of pollution, therefore Asda source a lot of their products from UK based suppliers such as meat, cheese, milk and yoghurt as well as its own label butter and cream are made with 100% British Milk,</a:t>
            </a:r>
          </a:p>
          <a:p>
            <a:pPr marL="137160" indent="0" algn="just">
              <a:buNone/>
            </a:pPr>
            <a:endParaRPr lang="en-GB" sz="2300" dirty="0">
              <a:latin typeface="Arial" panose="020B0604020202020204" pitchFamily="34" charset="0"/>
              <a:cs typeface="Arial" panose="020B0604020202020204" pitchFamily="34" charset="0"/>
            </a:endParaRPr>
          </a:p>
          <a:p>
            <a:pPr algn="just"/>
            <a:r>
              <a:rPr lang="en-GB" sz="2300" dirty="0">
                <a:latin typeface="Arial" panose="020B0604020202020204" pitchFamily="34" charset="0"/>
                <a:cs typeface="Arial" panose="020B0604020202020204" pitchFamily="34" charset="0"/>
              </a:rPr>
              <a:t>Asda attempts to remain as globally welcoming friendly as possible as they can.  This contains lessening of the packaging of products.  According to Eccles et al (2011) in Wales, (2013) “High Sustainability companies significantly outperform their counterparts over the long-term, both in terms of stock market and accounting performance”</a:t>
            </a:r>
          </a:p>
          <a:p>
            <a:pPr algn="just"/>
            <a:endParaRPr lang="en-GB" sz="2400" dirty="0">
              <a:latin typeface="Arial" panose="020B0604020202020204" pitchFamily="34" charset="0"/>
              <a:cs typeface="Arial" panose="020B0604020202020204" pitchFamily="34" charset="0"/>
            </a:endParaRPr>
          </a:p>
          <a:p>
            <a:pPr algn="just"/>
            <a:endParaRPr lang="en-US" sz="2400" dirty="0">
              <a:latin typeface="Arial" panose="020B0604020202020204" pitchFamily="34" charset="0"/>
              <a:cs typeface="Arial" panose="020B0604020202020204" pitchFamily="34" charset="0"/>
            </a:endParaRPr>
          </a:p>
          <a:p>
            <a:pPr algn="just"/>
            <a:endParaRPr lang="en-GB" sz="23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06142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08BF3-6230-7D40-959E-EFA1B481A75F}"/>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Task 3 Continued</a:t>
            </a:r>
          </a:p>
        </p:txBody>
      </p:sp>
      <p:sp>
        <p:nvSpPr>
          <p:cNvPr id="3" name="Content Placeholder 2">
            <a:extLst>
              <a:ext uri="{FF2B5EF4-FFF2-40B4-BE49-F238E27FC236}">
                <a16:creationId xmlns:a16="http://schemas.microsoft.com/office/drawing/2014/main" id="{1C77AC53-1DC7-5643-8F8D-66F62FE5381B}"/>
              </a:ext>
            </a:extLst>
          </p:cNvPr>
          <p:cNvSpPr>
            <a:spLocks noGrp="1"/>
          </p:cNvSpPr>
          <p:nvPr>
            <p:ph idx="1"/>
          </p:nvPr>
        </p:nvSpPr>
        <p:spPr/>
        <p:txBody>
          <a:bodyPr>
            <a:normAutofit fontScale="70000" lnSpcReduction="20000"/>
          </a:bodyPr>
          <a:lstStyle/>
          <a:p>
            <a:pPr marL="137160" indent="0">
              <a:buNone/>
            </a:pPr>
            <a:r>
              <a:rPr lang="en-US" sz="2400" b="1" u="sng" dirty="0">
                <a:latin typeface="Arial" panose="020B0604020202020204" pitchFamily="34" charset="0"/>
                <a:cs typeface="Arial" panose="020B0604020202020204" pitchFamily="34" charset="0"/>
              </a:rPr>
              <a:t>Examples of Asda and its stakeholders engaging with its Quality system</a:t>
            </a:r>
          </a:p>
          <a:p>
            <a:pPr marL="137160" indent="0">
              <a:buNone/>
            </a:pPr>
            <a:endParaRPr lang="en-US" sz="2400" b="1" u="sng" dirty="0">
              <a:latin typeface="Arial" panose="020B0604020202020204" pitchFamily="34" charset="0"/>
              <a:cs typeface="Arial" panose="020B0604020202020204" pitchFamily="34" charset="0"/>
            </a:endParaRPr>
          </a:p>
          <a:p>
            <a:r>
              <a:rPr lang="en-GB" dirty="0"/>
              <a:t>Quality control:</a:t>
            </a:r>
          </a:p>
          <a:p>
            <a:r>
              <a:rPr lang="en-GB" dirty="0"/>
              <a:t>This is very important and in this there is use of a machine that is linked to the computer system. This machine tests the products at every stage during the production development. This adds to improve the quality and help to add the value to the product as there is checking of products at every stage of the production in the organisation.</a:t>
            </a:r>
          </a:p>
          <a:p>
            <a:pPr marL="137160" indent="0">
              <a:buNone/>
            </a:pPr>
            <a:endParaRPr lang="en-US" sz="2400" b="1" u="sng" dirty="0">
              <a:latin typeface="Arial" panose="020B0604020202020204" pitchFamily="34" charset="0"/>
              <a:cs typeface="Arial" panose="020B0604020202020204" pitchFamily="34" charset="0"/>
            </a:endParaRPr>
          </a:p>
          <a:p>
            <a:r>
              <a:rPr lang="en-GB" dirty="0"/>
              <a:t>Asda may use quality assurance to add value to their products is when a product may have its packaging information changed to inform the consumers that it is acceptable to cook or use this product in the microwave. </a:t>
            </a:r>
          </a:p>
          <a:p>
            <a:br>
              <a:rPr lang="en-GB" dirty="0"/>
            </a:br>
            <a:r>
              <a:rPr lang="en-GB" dirty="0"/>
              <a:t> </a:t>
            </a:r>
            <a:r>
              <a:rPr lang="en-US" sz="2400" dirty="0">
                <a:latin typeface="Arial" panose="020B0604020202020204" pitchFamily="34" charset="0"/>
                <a:cs typeface="Arial" panose="020B0604020202020204" pitchFamily="34" charset="0"/>
              </a:rPr>
              <a:t>Asda strives to communicate and provide relevant information to their customers by providing various public safety notices, promotions, price reductions customer information desk and staff.</a:t>
            </a:r>
          </a:p>
          <a:p>
            <a:endParaRPr lang="en-US"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pPr marL="13716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622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B3AB4-A49B-764B-9A95-6A4542367DC2}"/>
              </a:ext>
            </a:extLst>
          </p:cNvPr>
          <p:cNvSpPr>
            <a:spLocks noGrp="1"/>
          </p:cNvSpPr>
          <p:nvPr>
            <p:ph type="title"/>
          </p:nvPr>
        </p:nvSpPr>
        <p:spPr/>
        <p:txBody>
          <a:bodyPr>
            <a:normAutofit/>
          </a:bodyPr>
          <a:lstStyle/>
          <a:p>
            <a:r>
              <a:rPr lang="en-GB" sz="4400" dirty="0">
                <a:effectLst/>
                <a:latin typeface="Arial" panose="020B0604020202020204" pitchFamily="34" charset="0"/>
                <a:cs typeface="Arial" panose="020B0604020202020204" pitchFamily="34" charset="0"/>
              </a:rPr>
              <a:t>Task 4</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2116E54-7484-4F43-82D7-E7AB9E2DF692}"/>
              </a:ext>
            </a:extLst>
          </p:cNvPr>
          <p:cNvSpPr>
            <a:spLocks noGrp="1"/>
          </p:cNvSpPr>
          <p:nvPr>
            <p:ph idx="1"/>
          </p:nvPr>
        </p:nvSpPr>
        <p:spPr/>
        <p:txBody>
          <a:bodyPr/>
          <a:lstStyle/>
          <a:p>
            <a:r>
              <a:rPr lang="en-US" dirty="0"/>
              <a:t>SWOT Analysis of Asda</a:t>
            </a:r>
          </a:p>
        </p:txBody>
      </p:sp>
      <p:pic>
        <p:nvPicPr>
          <p:cNvPr id="5" name="Picture 4" descr="A screenshot of text&#10;&#10;Description automatically generated">
            <a:extLst>
              <a:ext uri="{FF2B5EF4-FFF2-40B4-BE49-F238E27FC236}">
                <a16:creationId xmlns:a16="http://schemas.microsoft.com/office/drawing/2014/main" id="{6220662D-952E-DA46-AA66-53AB8B2790A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2104387"/>
            <a:ext cx="7543800" cy="4387535"/>
          </a:xfrm>
          <a:prstGeom prst="rect">
            <a:avLst/>
          </a:prstGeom>
        </p:spPr>
      </p:pic>
    </p:spTree>
    <p:extLst>
      <p:ext uri="{BB962C8B-B14F-4D97-AF65-F5344CB8AC3E}">
        <p14:creationId xmlns:p14="http://schemas.microsoft.com/office/powerpoint/2010/main" val="9782098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References</a:t>
            </a:r>
            <a:r>
              <a:rPr lang="en-US"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p:txBody>
          <a:bodyPr vert="horz">
            <a:normAutofit fontScale="32500" lnSpcReduction="20000"/>
          </a:bodyPr>
          <a:lstStyle/>
          <a:p>
            <a:pPr algn="just"/>
            <a:endParaRPr lang="en-GB" sz="2100" dirty="0">
              <a:latin typeface="Arial" panose="020B0604020202020204" pitchFamily="34" charset="0"/>
              <a:cs typeface="Arial" panose="020B0604020202020204" pitchFamily="34" charset="0"/>
            </a:endParaRPr>
          </a:p>
          <a:p>
            <a:pPr lvl="0" algn="just">
              <a:lnSpc>
                <a:spcPct val="170000"/>
              </a:lnSpc>
            </a:pPr>
            <a:r>
              <a:rPr lang="en-GB" sz="4500" dirty="0">
                <a:latin typeface="Arial" panose="020B0604020202020204" pitchFamily="34" charset="0"/>
                <a:cs typeface="Arial" panose="020B0604020202020204" pitchFamily="34" charset="0"/>
              </a:rPr>
              <a:t>Asda History (2020). Available at; </a:t>
            </a:r>
            <a:r>
              <a:rPr lang="en-GB" sz="4500" i="1" u="sng" dirty="0">
                <a:solidFill>
                  <a:schemeClr val="accent6"/>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https://corporate.asda.com/our-story/our-history</a:t>
            </a:r>
            <a:endParaRPr lang="en-GB" sz="4500" i="1" u="sng" dirty="0">
              <a:solidFill>
                <a:schemeClr val="accent6"/>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Asda Responsibility (2020) Available at; </a:t>
            </a:r>
            <a:r>
              <a:rPr lang="en-GB" sz="4500" i="1" u="sng" dirty="0">
                <a:solidFill>
                  <a:schemeClr val="accent6"/>
                </a:solidFill>
                <a:latin typeface="Arial" panose="020B0604020202020204" pitchFamily="34" charset="0"/>
                <a:cs typeface="Arial" panose="020B0604020202020204" pitchFamily="34" charset="0"/>
              </a:rPr>
              <a:t>https://</a:t>
            </a:r>
            <a:r>
              <a:rPr lang="en-GB" sz="4500" i="1" u="sng" dirty="0" err="1">
                <a:solidFill>
                  <a:schemeClr val="accent6"/>
                </a:solidFill>
                <a:latin typeface="Arial" panose="020B0604020202020204" pitchFamily="34" charset="0"/>
                <a:cs typeface="Arial" panose="020B0604020202020204" pitchFamily="34" charset="0"/>
              </a:rPr>
              <a:t>www.asdasupplier.com</a:t>
            </a:r>
            <a:r>
              <a:rPr lang="en-GB" sz="4500" i="1" u="sng" dirty="0">
                <a:solidFill>
                  <a:schemeClr val="accent6"/>
                </a:solidFill>
                <a:latin typeface="Arial" panose="020B0604020202020204" pitchFamily="34" charset="0"/>
                <a:cs typeface="Arial" panose="020B0604020202020204" pitchFamily="34" charset="0"/>
              </a:rPr>
              <a:t>/responsibility/our-sustainability-commitments</a:t>
            </a:r>
            <a:r>
              <a:rPr lang="en-GB" sz="4500" dirty="0">
                <a:solidFill>
                  <a:schemeClr val="accent6"/>
                </a:solidFill>
                <a:latin typeface="Arial" panose="020B0604020202020204" pitchFamily="34" charset="0"/>
                <a:cs typeface="Arial" panose="020B0604020202020204" pitchFamily="34" charset="0"/>
              </a:rPr>
              <a:t> </a:t>
            </a:r>
            <a:endParaRPr lang="en-GB" sz="4500" dirty="0">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BBC News, ‘challenging’ trade (2019). Asda sales growth slows amid 'challenging' trade.  Available at; </a:t>
            </a:r>
            <a:r>
              <a:rPr lang="en-GB" sz="4500" i="1" u="sng" dirty="0">
                <a:solidFill>
                  <a:schemeClr val="accent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https://www.bbc.co.uk/news/business-47295451</a:t>
            </a:r>
            <a:r>
              <a:rPr lang="en-GB" sz="4500" i="1" u="sng" dirty="0">
                <a:solidFill>
                  <a:schemeClr val="accent6"/>
                </a:solidFill>
                <a:latin typeface="Arial" panose="020B0604020202020204" pitchFamily="34" charset="0"/>
                <a:cs typeface="Arial" panose="020B0604020202020204" pitchFamily="34" charset="0"/>
              </a:rPr>
              <a:t> </a:t>
            </a:r>
            <a:endParaRPr lang="en-GB" sz="4500" dirty="0">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Eccles, R., </a:t>
            </a:r>
            <a:r>
              <a:rPr lang="en-GB" sz="4500" dirty="0" err="1">
                <a:latin typeface="Arial" panose="020B0604020202020204" pitchFamily="34" charset="0"/>
                <a:cs typeface="Arial" panose="020B0604020202020204" pitchFamily="34" charset="0"/>
              </a:rPr>
              <a:t>Ioannou</a:t>
            </a:r>
            <a:r>
              <a:rPr lang="en-GB" sz="4500" dirty="0">
                <a:latin typeface="Arial" panose="020B0604020202020204" pitchFamily="34" charset="0"/>
                <a:cs typeface="Arial" panose="020B0604020202020204" pitchFamily="34" charset="0"/>
              </a:rPr>
              <a:t>, I. and </a:t>
            </a:r>
            <a:r>
              <a:rPr lang="en-GB" sz="4500" dirty="0" err="1">
                <a:latin typeface="Arial" panose="020B0604020202020204" pitchFamily="34" charset="0"/>
                <a:cs typeface="Arial" panose="020B0604020202020204" pitchFamily="34" charset="0"/>
              </a:rPr>
              <a:t>Serafeim</a:t>
            </a:r>
            <a:r>
              <a:rPr lang="en-GB" sz="4500" dirty="0">
                <a:latin typeface="Arial" panose="020B0604020202020204" pitchFamily="34" charset="0"/>
                <a:cs typeface="Arial" panose="020B0604020202020204" pitchFamily="34" charset="0"/>
              </a:rPr>
              <a:t>, G. (2011). The Impact of a Corporate Culture of Sustainability on Corporate Behaviour and Performance. Harvard Business School Working Paper 12-035. </a:t>
            </a:r>
            <a:endParaRPr lang="en-GB" sz="4500" i="1" u="sng" dirty="0">
              <a:solidFill>
                <a:schemeClr val="accent6"/>
              </a:solidFill>
              <a:latin typeface="Arial" panose="020B0604020202020204" pitchFamily="34" charset="0"/>
              <a:cs typeface="Arial" panose="020B0604020202020204" pitchFamily="34" charset="0"/>
            </a:endParaRPr>
          </a:p>
          <a:p>
            <a:pPr algn="just">
              <a:lnSpc>
                <a:spcPct val="170000"/>
              </a:lnSpc>
            </a:pPr>
            <a:r>
              <a:rPr lang="en-GB" sz="4500" dirty="0">
                <a:latin typeface="Arial" panose="020B0604020202020204" pitchFamily="34" charset="0"/>
                <a:cs typeface="Arial" panose="020B0604020202020204" pitchFamily="34" charset="0"/>
              </a:rPr>
              <a:t>Wales, T (2013) Organisational sustainability.  Available at; </a:t>
            </a:r>
            <a:r>
              <a:rPr lang="en-GB" sz="4500" i="1" u="sng" dirty="0">
                <a:solidFill>
                  <a:schemeClr val="accent6"/>
                </a:solidFill>
                <a:latin typeface="Arial" panose="020B0604020202020204" pitchFamily="34" charset="0"/>
                <a:cs typeface="Arial" panose="020B0604020202020204" pitchFamily="34" charset="0"/>
              </a:rPr>
              <a:t>https://</a:t>
            </a:r>
            <a:r>
              <a:rPr lang="en-GB" sz="4500" i="1" u="sng" dirty="0" err="1">
                <a:solidFill>
                  <a:schemeClr val="accent6"/>
                </a:solidFill>
                <a:latin typeface="Arial" panose="020B0604020202020204" pitchFamily="34" charset="0"/>
                <a:cs typeface="Arial" panose="020B0604020202020204" pitchFamily="34" charset="0"/>
              </a:rPr>
              <a:t>www.uos.ac.uk</a:t>
            </a:r>
            <a:r>
              <a:rPr lang="en-GB" sz="4500" i="1" u="sng" dirty="0">
                <a:solidFill>
                  <a:schemeClr val="accent6"/>
                </a:solidFill>
                <a:latin typeface="Arial" panose="020B0604020202020204" pitchFamily="34" charset="0"/>
                <a:cs typeface="Arial" panose="020B0604020202020204" pitchFamily="34" charset="0"/>
              </a:rPr>
              <a:t>/sites/default/files/</a:t>
            </a:r>
            <a:r>
              <a:rPr lang="en-GB" sz="4500" i="1" u="sng" dirty="0" err="1">
                <a:solidFill>
                  <a:schemeClr val="accent6"/>
                </a:solidFill>
                <a:latin typeface="Arial" panose="020B0604020202020204" pitchFamily="34" charset="0"/>
                <a:cs typeface="Arial" panose="020B0604020202020204" pitchFamily="34" charset="0"/>
              </a:rPr>
              <a:t>basic_file</a:t>
            </a:r>
            <a:r>
              <a:rPr lang="en-GB" sz="4500" i="1" u="sng" dirty="0">
                <a:solidFill>
                  <a:schemeClr val="accent6"/>
                </a:solidFill>
                <a:latin typeface="Arial" panose="020B0604020202020204" pitchFamily="34" charset="0"/>
                <a:cs typeface="Arial" panose="020B0604020202020204" pitchFamily="34" charset="0"/>
              </a:rPr>
              <a:t>/REAMS_1-(1)_Wales-v2.pdf</a:t>
            </a:r>
          </a:p>
          <a:p>
            <a:pPr marL="137160" indent="0">
              <a:buNone/>
            </a:pP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91BD5-1609-1644-B8FF-674F7C97906E}"/>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EA1226B8-86BF-404C-BBB8-3BF44CE11325}"/>
              </a:ext>
            </a:extLst>
          </p:cNvPr>
          <p:cNvSpPr>
            <a:spLocks noGrp="1"/>
          </p:cNvSpPr>
          <p:nvPr>
            <p:ph idx="1"/>
          </p:nvPr>
        </p:nvSpPr>
        <p:spPr/>
        <p:txBody>
          <a:bodyPr>
            <a:normAutofit/>
          </a:bodyPr>
          <a:lstStyle/>
          <a:p>
            <a:pPr marL="137160" indent="0">
              <a:buNone/>
            </a:pPr>
            <a:r>
              <a:rPr lang="en-US" sz="6000" dirty="0">
                <a:solidFill>
                  <a:schemeClr val="tx1">
                    <a:lumMod val="85000"/>
                  </a:schemeClr>
                </a:solidFill>
              </a:rPr>
              <a:t> </a:t>
            </a:r>
            <a:r>
              <a:rPr lang="en-US" sz="6000" dirty="0">
                <a:solidFill>
                  <a:schemeClr val="bg1"/>
                </a:solidFill>
                <a:latin typeface="American Typewriter" panose="02090604020004020304" pitchFamily="18" charset="77"/>
                <a:ea typeface="Brush Script MT" panose="03060802040406070304" pitchFamily="66" charset="-122"/>
                <a:cs typeface="Agency FB" panose="020F0502020204030204" pitchFamily="34" charset="0"/>
              </a:rPr>
              <a:t>THANK YOU</a:t>
            </a:r>
            <a:endParaRPr lang="en-US" sz="6000" dirty="0">
              <a:solidFill>
                <a:schemeClr val="tx1">
                  <a:lumMod val="85000"/>
                </a:schemeClr>
              </a:solidFill>
            </a:endParaRPr>
          </a:p>
        </p:txBody>
      </p:sp>
    </p:spTree>
    <p:extLst>
      <p:ext uri="{BB962C8B-B14F-4D97-AF65-F5344CB8AC3E}">
        <p14:creationId xmlns:p14="http://schemas.microsoft.com/office/powerpoint/2010/main" val="3798005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13995</TotalTime>
  <Words>1373</Words>
  <Application>Microsoft Macintosh PowerPoint</Application>
  <PresentationFormat>On-screen Show (4:3)</PresentationFormat>
  <Paragraphs>142</Paragraphs>
  <Slides>17</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17</vt:i4>
      </vt:variant>
    </vt:vector>
  </HeadingPairs>
  <TitlesOfParts>
    <vt:vector size="26" baseType="lpstr">
      <vt:lpstr>American Typewriter</vt:lpstr>
      <vt:lpstr>Arial</vt:lpstr>
      <vt:lpstr>Book Antiqua</vt:lpstr>
      <vt:lpstr>Calibri</vt:lpstr>
      <vt:lpstr>Lucida Sans</vt:lpstr>
      <vt:lpstr>Wingdings</vt:lpstr>
      <vt:lpstr>Wingdings 2</vt:lpstr>
      <vt:lpstr>Wingdings 3</vt:lpstr>
      <vt:lpstr>Apex</vt:lpstr>
      <vt:lpstr>Asda</vt:lpstr>
      <vt:lpstr>Agenda</vt:lpstr>
      <vt:lpstr>Task 1 CRM</vt:lpstr>
      <vt:lpstr>CRM Continued</vt:lpstr>
      <vt:lpstr>CRM Systems Continued</vt:lpstr>
      <vt:lpstr>Ethics</vt:lpstr>
      <vt:lpstr>Sustainability  </vt:lpstr>
      <vt:lpstr>Quality</vt:lpstr>
      <vt:lpstr>Task 2</vt:lpstr>
      <vt:lpstr>Task 2 Continued </vt:lpstr>
      <vt:lpstr>Task 2 Continued </vt:lpstr>
      <vt:lpstr>Task 3</vt:lpstr>
      <vt:lpstr>Task 3 Continued</vt:lpstr>
      <vt:lpstr>Task 3 Continued</vt:lpstr>
      <vt:lpstr>Task 4</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Sales pitch to vintners antiques</dc:title>
  <dc:creator>roshanb</dc:creator>
  <cp:lastModifiedBy>Salma Bibi (1711171)</cp:lastModifiedBy>
  <cp:revision>490</cp:revision>
  <dcterms:created xsi:type="dcterms:W3CDTF">2020-02-17T04:02:36Z</dcterms:created>
  <dcterms:modified xsi:type="dcterms:W3CDTF">2020-03-19T23:00:09Z</dcterms:modified>
</cp:coreProperties>
</file>