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5.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7" r:id="rId2"/>
    <p:sldMasterId id="2147483683" r:id="rId3"/>
    <p:sldMasterId id="2147483691" r:id="rId4"/>
    <p:sldMasterId id="2147483694" r:id="rId5"/>
    <p:sldMasterId id="2147483698" r:id="rId6"/>
    <p:sldMasterId id="2147483702" r:id="rId7"/>
  </p:sldMasterIdLst>
  <p:notesMasterIdLst>
    <p:notesMasterId r:id="rId28"/>
  </p:notesMasterIdLst>
  <p:sldIdLst>
    <p:sldId id="256" r:id="rId8"/>
    <p:sldId id="257" r:id="rId9"/>
    <p:sldId id="258" r:id="rId10"/>
    <p:sldId id="259" r:id="rId11"/>
    <p:sldId id="364" r:id="rId12"/>
    <p:sldId id="260" r:id="rId13"/>
    <p:sldId id="261" r:id="rId14"/>
    <p:sldId id="363" r:id="rId15"/>
    <p:sldId id="262" r:id="rId16"/>
    <p:sldId id="263" r:id="rId17"/>
    <p:sldId id="306" r:id="rId18"/>
    <p:sldId id="360" r:id="rId19"/>
    <p:sldId id="368" r:id="rId20"/>
    <p:sldId id="365" r:id="rId21"/>
    <p:sldId id="366" r:id="rId22"/>
    <p:sldId id="367" r:id="rId23"/>
    <p:sldId id="362" r:id="rId24"/>
    <p:sldId id="369" r:id="rId25"/>
    <p:sldId id="361" r:id="rId26"/>
    <p:sldId id="26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04" autoAdjust="0"/>
  </p:normalViewPr>
  <p:slideViewPr>
    <p:cSldViewPr snapToGrid="0">
      <p:cViewPr varScale="1">
        <p:scale>
          <a:sx n="85" d="100"/>
          <a:sy n="85" d="100"/>
        </p:scale>
        <p:origin x="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1BEF83-EAA6-4F10-8B94-B598FE5E5757}" type="datetimeFigureOut">
              <a:rPr lang="en-GB" smtClean="0"/>
              <a:t>12/02/2025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BE8640-EAD7-499A-B3C1-D534E0878771}" type="slidenum">
              <a:rPr lang="en-GB" smtClean="0"/>
              <a:t>‹#›</a:t>
            </a:fld>
            <a:endParaRPr lang="en-GB"/>
          </a:p>
        </p:txBody>
      </p:sp>
    </p:spTree>
    <p:extLst>
      <p:ext uri="{BB962C8B-B14F-4D97-AF65-F5344CB8AC3E}">
        <p14:creationId xmlns:p14="http://schemas.microsoft.com/office/powerpoint/2010/main" val="2391748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7717F-C991-3E5F-1FB2-154EA88D3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0D3F6-9FEE-AC13-27FB-630DFF4557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2B6B3A-0A90-D41E-1670-9E37BFEB6B42}"/>
              </a:ext>
            </a:extLst>
          </p:cNvPr>
          <p:cNvSpPr>
            <a:spLocks noGrp="1"/>
          </p:cNvSpPr>
          <p:nvPr>
            <p:ph type="body" idx="1"/>
          </p:nvPr>
        </p:nvSpPr>
        <p:spPr/>
        <p:txBody>
          <a:bodyPr/>
          <a:lstStyle/>
          <a:p>
            <a:endParaRPr lang="en-US">
              <a:cs typeface="Calibri"/>
            </a:endParaRPr>
          </a:p>
        </p:txBody>
      </p:sp>
      <p:sp>
        <p:nvSpPr>
          <p:cNvPr id="4" name="Slide Number Placeholder 3">
            <a:extLst>
              <a:ext uri="{FF2B5EF4-FFF2-40B4-BE49-F238E27FC236}">
                <a16:creationId xmlns:a16="http://schemas.microsoft.com/office/drawing/2014/main" id="{8725E3F0-78AE-5A8D-6EA6-4C89B7B08B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64A713-9C6B-4963-847D-6786093E78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878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Critical realism is an all-inclusive philosophy of science because it uses both the positivist and constructivist approaches to provide a thorough account of ontology and epistemology. This method seeks to measure the underlying causal relationships between social events to acquire a better understanding of issues and thus being able to suggest strategic recommendations to address social problems</a:t>
            </a:r>
          </a:p>
        </p:txBody>
      </p:sp>
      <p:sp>
        <p:nvSpPr>
          <p:cNvPr id="4" name="Slide Number Placeholder 3"/>
          <p:cNvSpPr>
            <a:spLocks noGrp="1"/>
          </p:cNvSpPr>
          <p:nvPr>
            <p:ph type="sldNum" sz="quarter" idx="5"/>
          </p:nvPr>
        </p:nvSpPr>
        <p:spPr/>
        <p:txBody>
          <a:bodyPr/>
          <a:lstStyle/>
          <a:p>
            <a:fld id="{18606559-D01A-466F-9B41-528DB5EAB42B}" type="slidenum">
              <a:rPr lang="en-GB" smtClean="0"/>
              <a:t>12</a:t>
            </a:fld>
            <a:endParaRPr lang="en-GB"/>
          </a:p>
        </p:txBody>
      </p:sp>
    </p:spTree>
    <p:extLst>
      <p:ext uri="{BB962C8B-B14F-4D97-AF65-F5344CB8AC3E}">
        <p14:creationId xmlns:p14="http://schemas.microsoft.com/office/powerpoint/2010/main" val="3864023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613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7A010E-A7A7-4357-BF62-E103BD6AFEF8}" type="datetimeFigureOut">
              <a:rPr lang="en-GB" smtClean="0"/>
              <a:t>12/02/2025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475662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7A010E-A7A7-4357-BF62-E103BD6AFEF8}"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3511791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7A010E-A7A7-4357-BF62-E103BD6AFEF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1033469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21108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0050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1489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34539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17236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954991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342305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27943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362814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90784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719850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34288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447694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49138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7A010E-A7A7-4357-BF62-E103BD6AFEF8}" type="datetimeFigureOut">
              <a:rPr lang="en-GB" smtClean="0"/>
              <a:t>12/02/2025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30002628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7A010E-A7A7-4357-BF62-E103BD6AFEF8}"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38359616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7A010E-A7A7-4357-BF62-E103BD6AFEF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3518EF-7405-4259-B912-0AF4C4F219B9}" type="slidenum">
              <a:rPr lang="en-GB" smtClean="0"/>
              <a:t>‹#›</a:t>
            </a:fld>
            <a:endParaRPr lang="en-GB"/>
          </a:p>
        </p:txBody>
      </p:sp>
    </p:spTree>
    <p:extLst>
      <p:ext uri="{BB962C8B-B14F-4D97-AF65-F5344CB8AC3E}">
        <p14:creationId xmlns:p14="http://schemas.microsoft.com/office/powerpoint/2010/main" val="2411617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16" name="bg object 16"/>
          <p:cNvSpPr/>
          <p:nvPr/>
        </p:nvSpPr>
        <p:spPr>
          <a:xfrm>
            <a:off x="9290050" y="0"/>
            <a:ext cx="2902050" cy="3174857"/>
          </a:xfrm>
          <a:custGeom>
            <a:avLst/>
            <a:gdLst/>
            <a:ahLst/>
            <a:cxnLst/>
            <a:rect l="l" t="t" r="r" b="b"/>
            <a:pathLst>
              <a:path w="4785359" h="5235575">
                <a:moveTo>
                  <a:pt x="4785194" y="0"/>
                </a:moveTo>
                <a:lnTo>
                  <a:pt x="358837" y="0"/>
                </a:lnTo>
                <a:lnTo>
                  <a:pt x="337574" y="45024"/>
                </a:lnTo>
                <a:lnTo>
                  <a:pt x="316909" y="90383"/>
                </a:lnTo>
                <a:lnTo>
                  <a:pt x="296846" y="136070"/>
                </a:lnTo>
                <a:lnTo>
                  <a:pt x="277391" y="182080"/>
                </a:lnTo>
                <a:lnTo>
                  <a:pt x="258549" y="228409"/>
                </a:lnTo>
                <a:lnTo>
                  <a:pt x="240324" y="275051"/>
                </a:lnTo>
                <a:lnTo>
                  <a:pt x="222723" y="322001"/>
                </a:lnTo>
                <a:lnTo>
                  <a:pt x="205749" y="369254"/>
                </a:lnTo>
                <a:lnTo>
                  <a:pt x="189409" y="416806"/>
                </a:lnTo>
                <a:lnTo>
                  <a:pt x="173706" y="464651"/>
                </a:lnTo>
                <a:lnTo>
                  <a:pt x="158647" y="512783"/>
                </a:lnTo>
                <a:lnTo>
                  <a:pt x="144236" y="561199"/>
                </a:lnTo>
                <a:lnTo>
                  <a:pt x="130479" y="609892"/>
                </a:lnTo>
                <a:lnTo>
                  <a:pt x="117380" y="658858"/>
                </a:lnTo>
                <a:lnTo>
                  <a:pt x="104945" y="708091"/>
                </a:lnTo>
                <a:lnTo>
                  <a:pt x="93179" y="757588"/>
                </a:lnTo>
                <a:lnTo>
                  <a:pt x="82086" y="807341"/>
                </a:lnTo>
                <a:lnTo>
                  <a:pt x="71672" y="857348"/>
                </a:lnTo>
                <a:lnTo>
                  <a:pt x="61942" y="907601"/>
                </a:lnTo>
                <a:lnTo>
                  <a:pt x="52901" y="958097"/>
                </a:lnTo>
                <a:lnTo>
                  <a:pt x="44554" y="1008830"/>
                </a:lnTo>
                <a:lnTo>
                  <a:pt x="36906" y="1059796"/>
                </a:lnTo>
                <a:lnTo>
                  <a:pt x="29962" y="1110988"/>
                </a:lnTo>
                <a:lnTo>
                  <a:pt x="23728" y="1162403"/>
                </a:lnTo>
                <a:lnTo>
                  <a:pt x="18208" y="1214034"/>
                </a:lnTo>
                <a:lnTo>
                  <a:pt x="13408" y="1265878"/>
                </a:lnTo>
                <a:lnTo>
                  <a:pt x="9332" y="1317928"/>
                </a:lnTo>
                <a:lnTo>
                  <a:pt x="5986" y="1370180"/>
                </a:lnTo>
                <a:lnTo>
                  <a:pt x="3374" y="1422628"/>
                </a:lnTo>
                <a:lnTo>
                  <a:pt x="1503" y="1475268"/>
                </a:lnTo>
                <a:lnTo>
                  <a:pt x="376" y="1528095"/>
                </a:lnTo>
                <a:lnTo>
                  <a:pt x="0" y="1581103"/>
                </a:lnTo>
                <a:lnTo>
                  <a:pt x="313" y="1629467"/>
                </a:lnTo>
                <a:lnTo>
                  <a:pt x="1251" y="1677680"/>
                </a:lnTo>
                <a:lnTo>
                  <a:pt x="2809" y="1725738"/>
                </a:lnTo>
                <a:lnTo>
                  <a:pt x="4985" y="1773638"/>
                </a:lnTo>
                <a:lnTo>
                  <a:pt x="7773" y="1821377"/>
                </a:lnTo>
                <a:lnTo>
                  <a:pt x="11170" y="1868949"/>
                </a:lnTo>
                <a:lnTo>
                  <a:pt x="15172" y="1916351"/>
                </a:lnTo>
                <a:lnTo>
                  <a:pt x="19775" y="1963579"/>
                </a:lnTo>
                <a:lnTo>
                  <a:pt x="24976" y="2010630"/>
                </a:lnTo>
                <a:lnTo>
                  <a:pt x="30771" y="2057500"/>
                </a:lnTo>
                <a:lnTo>
                  <a:pt x="37155" y="2104184"/>
                </a:lnTo>
                <a:lnTo>
                  <a:pt x="44125" y="2150680"/>
                </a:lnTo>
                <a:lnTo>
                  <a:pt x="51677" y="2196982"/>
                </a:lnTo>
                <a:lnTo>
                  <a:pt x="59808" y="2243087"/>
                </a:lnTo>
                <a:lnTo>
                  <a:pt x="68512" y="2288992"/>
                </a:lnTo>
                <a:lnTo>
                  <a:pt x="77788" y="2334692"/>
                </a:lnTo>
                <a:lnTo>
                  <a:pt x="87629" y="2380184"/>
                </a:lnTo>
                <a:lnTo>
                  <a:pt x="98034" y="2425464"/>
                </a:lnTo>
                <a:lnTo>
                  <a:pt x="108998" y="2470527"/>
                </a:lnTo>
                <a:lnTo>
                  <a:pt x="120516" y="2515371"/>
                </a:lnTo>
                <a:lnTo>
                  <a:pt x="132586" y="2559991"/>
                </a:lnTo>
                <a:lnTo>
                  <a:pt x="145203" y="2604383"/>
                </a:lnTo>
                <a:lnTo>
                  <a:pt x="158364" y="2648544"/>
                </a:lnTo>
                <a:lnTo>
                  <a:pt x="172064" y="2692469"/>
                </a:lnTo>
                <a:lnTo>
                  <a:pt x="186301" y="2736155"/>
                </a:lnTo>
                <a:lnTo>
                  <a:pt x="201069" y="2779599"/>
                </a:lnTo>
                <a:lnTo>
                  <a:pt x="216365" y="2822795"/>
                </a:lnTo>
                <a:lnTo>
                  <a:pt x="232185" y="2865740"/>
                </a:lnTo>
                <a:lnTo>
                  <a:pt x="248526" y="2908431"/>
                </a:lnTo>
                <a:lnTo>
                  <a:pt x="265384" y="2950864"/>
                </a:lnTo>
                <a:lnTo>
                  <a:pt x="282754" y="2993034"/>
                </a:lnTo>
                <a:lnTo>
                  <a:pt x="300633" y="3034938"/>
                </a:lnTo>
                <a:lnTo>
                  <a:pt x="319017" y="3076572"/>
                </a:lnTo>
                <a:lnTo>
                  <a:pt x="337902" y="3117932"/>
                </a:lnTo>
                <a:lnTo>
                  <a:pt x="357284" y="3159015"/>
                </a:lnTo>
                <a:lnTo>
                  <a:pt x="377160" y="3199816"/>
                </a:lnTo>
                <a:lnTo>
                  <a:pt x="397526" y="3240331"/>
                </a:lnTo>
                <a:lnTo>
                  <a:pt x="418377" y="3280557"/>
                </a:lnTo>
                <a:lnTo>
                  <a:pt x="439710" y="3320490"/>
                </a:lnTo>
                <a:lnTo>
                  <a:pt x="461521" y="3360127"/>
                </a:lnTo>
                <a:lnTo>
                  <a:pt x="483806" y="3399462"/>
                </a:lnTo>
                <a:lnTo>
                  <a:pt x="506562" y="3438492"/>
                </a:lnTo>
                <a:lnTo>
                  <a:pt x="529784" y="3477214"/>
                </a:lnTo>
                <a:lnTo>
                  <a:pt x="553469" y="3515624"/>
                </a:lnTo>
                <a:lnTo>
                  <a:pt x="577612" y="3553718"/>
                </a:lnTo>
                <a:lnTo>
                  <a:pt x="602211" y="3591491"/>
                </a:lnTo>
                <a:lnTo>
                  <a:pt x="627260" y="3628940"/>
                </a:lnTo>
                <a:lnTo>
                  <a:pt x="652757" y="3666062"/>
                </a:lnTo>
                <a:lnTo>
                  <a:pt x="678697" y="3702852"/>
                </a:lnTo>
                <a:lnTo>
                  <a:pt x="705076" y="3739307"/>
                </a:lnTo>
                <a:lnTo>
                  <a:pt x="731891" y="3775422"/>
                </a:lnTo>
                <a:lnTo>
                  <a:pt x="759138" y="3811194"/>
                </a:lnTo>
                <a:lnTo>
                  <a:pt x="786813" y="3846619"/>
                </a:lnTo>
                <a:lnTo>
                  <a:pt x="814912" y="3881693"/>
                </a:lnTo>
                <a:lnTo>
                  <a:pt x="843431" y="3916412"/>
                </a:lnTo>
                <a:lnTo>
                  <a:pt x="872367" y="3950773"/>
                </a:lnTo>
                <a:lnTo>
                  <a:pt x="901715" y="3984771"/>
                </a:lnTo>
                <a:lnTo>
                  <a:pt x="931472" y="4018403"/>
                </a:lnTo>
                <a:lnTo>
                  <a:pt x="961634" y="4051664"/>
                </a:lnTo>
                <a:lnTo>
                  <a:pt x="992196" y="4084552"/>
                </a:lnTo>
                <a:lnTo>
                  <a:pt x="1023156" y="4117062"/>
                </a:lnTo>
                <a:lnTo>
                  <a:pt x="1054509" y="4149190"/>
                </a:lnTo>
                <a:lnTo>
                  <a:pt x="1086252" y="4180932"/>
                </a:lnTo>
                <a:lnTo>
                  <a:pt x="1118380" y="4212286"/>
                </a:lnTo>
                <a:lnTo>
                  <a:pt x="1150890" y="4243245"/>
                </a:lnTo>
                <a:lnTo>
                  <a:pt x="1183777" y="4273808"/>
                </a:lnTo>
                <a:lnTo>
                  <a:pt x="1217039" y="4303970"/>
                </a:lnTo>
                <a:lnTo>
                  <a:pt x="1250671" y="4333727"/>
                </a:lnTo>
                <a:lnTo>
                  <a:pt x="1284669" y="4363075"/>
                </a:lnTo>
                <a:lnTo>
                  <a:pt x="1319030" y="4392010"/>
                </a:lnTo>
                <a:lnTo>
                  <a:pt x="1353749" y="4420530"/>
                </a:lnTo>
                <a:lnTo>
                  <a:pt x="1388823" y="4448629"/>
                </a:lnTo>
                <a:lnTo>
                  <a:pt x="1424248" y="4476303"/>
                </a:lnTo>
                <a:lnTo>
                  <a:pt x="1460020" y="4503550"/>
                </a:lnTo>
                <a:lnTo>
                  <a:pt x="1496135" y="4530366"/>
                </a:lnTo>
                <a:lnTo>
                  <a:pt x="1532590" y="4556745"/>
                </a:lnTo>
                <a:lnTo>
                  <a:pt x="1569380" y="4582685"/>
                </a:lnTo>
                <a:lnTo>
                  <a:pt x="1606501" y="4608182"/>
                </a:lnTo>
                <a:lnTo>
                  <a:pt x="1643951" y="4633231"/>
                </a:lnTo>
                <a:lnTo>
                  <a:pt x="1681724" y="4657830"/>
                </a:lnTo>
                <a:lnTo>
                  <a:pt x="1719817" y="4681973"/>
                </a:lnTo>
                <a:lnTo>
                  <a:pt x="1758227" y="4705658"/>
                </a:lnTo>
                <a:lnTo>
                  <a:pt x="1796949" y="4728880"/>
                </a:lnTo>
                <a:lnTo>
                  <a:pt x="1835980" y="4751635"/>
                </a:lnTo>
                <a:lnTo>
                  <a:pt x="1875315" y="4773921"/>
                </a:lnTo>
                <a:lnTo>
                  <a:pt x="1914951" y="4795732"/>
                </a:lnTo>
                <a:lnTo>
                  <a:pt x="1954884" y="4817065"/>
                </a:lnTo>
                <a:lnTo>
                  <a:pt x="1995111" y="4837916"/>
                </a:lnTo>
                <a:lnTo>
                  <a:pt x="2035626" y="4858281"/>
                </a:lnTo>
                <a:lnTo>
                  <a:pt x="2076427" y="4878157"/>
                </a:lnTo>
                <a:lnTo>
                  <a:pt x="2117509" y="4897540"/>
                </a:lnTo>
                <a:lnTo>
                  <a:pt x="2158870" y="4916425"/>
                </a:lnTo>
                <a:lnTo>
                  <a:pt x="2200504" y="4934809"/>
                </a:lnTo>
                <a:lnTo>
                  <a:pt x="2242408" y="4952688"/>
                </a:lnTo>
                <a:lnTo>
                  <a:pt x="2284578" y="4970058"/>
                </a:lnTo>
                <a:lnTo>
                  <a:pt x="2327010" y="4986915"/>
                </a:lnTo>
                <a:lnTo>
                  <a:pt x="2369701" y="5003256"/>
                </a:lnTo>
                <a:lnTo>
                  <a:pt x="2412647" y="5019077"/>
                </a:lnTo>
                <a:lnTo>
                  <a:pt x="2455843" y="5034373"/>
                </a:lnTo>
                <a:lnTo>
                  <a:pt x="2499286" y="5049141"/>
                </a:lnTo>
                <a:lnTo>
                  <a:pt x="2542972" y="5063377"/>
                </a:lnTo>
                <a:lnTo>
                  <a:pt x="2586898" y="5077078"/>
                </a:lnTo>
                <a:lnTo>
                  <a:pt x="2631059" y="5090238"/>
                </a:lnTo>
                <a:lnTo>
                  <a:pt x="2675451" y="5102856"/>
                </a:lnTo>
                <a:lnTo>
                  <a:pt x="2720071" y="5114925"/>
                </a:lnTo>
                <a:lnTo>
                  <a:pt x="2764914" y="5126444"/>
                </a:lnTo>
                <a:lnTo>
                  <a:pt x="2809978" y="5137408"/>
                </a:lnTo>
                <a:lnTo>
                  <a:pt x="2855258" y="5147812"/>
                </a:lnTo>
                <a:lnTo>
                  <a:pt x="2900749" y="5157654"/>
                </a:lnTo>
                <a:lnTo>
                  <a:pt x="2946450" y="5166929"/>
                </a:lnTo>
                <a:lnTo>
                  <a:pt x="2992354" y="5175634"/>
                </a:lnTo>
                <a:lnTo>
                  <a:pt x="3038460" y="5183764"/>
                </a:lnTo>
                <a:lnTo>
                  <a:pt x="3084762" y="5191317"/>
                </a:lnTo>
                <a:lnTo>
                  <a:pt x="3131257" y="5198287"/>
                </a:lnTo>
                <a:lnTo>
                  <a:pt x="3177942" y="5204671"/>
                </a:lnTo>
                <a:lnTo>
                  <a:pt x="3224811" y="5210465"/>
                </a:lnTo>
                <a:lnTo>
                  <a:pt x="3271862" y="5215666"/>
                </a:lnTo>
                <a:lnTo>
                  <a:pt x="3319091" y="5220270"/>
                </a:lnTo>
                <a:lnTo>
                  <a:pt x="3366493" y="5224272"/>
                </a:lnTo>
                <a:lnTo>
                  <a:pt x="3414065" y="5227669"/>
                </a:lnTo>
                <a:lnTo>
                  <a:pt x="3461803" y="5230457"/>
                </a:lnTo>
                <a:lnTo>
                  <a:pt x="3509703" y="5232632"/>
                </a:lnTo>
                <a:lnTo>
                  <a:pt x="3557762" y="5234191"/>
                </a:lnTo>
                <a:lnTo>
                  <a:pt x="3605975" y="5235129"/>
                </a:lnTo>
                <a:lnTo>
                  <a:pt x="3654338" y="5235442"/>
                </a:lnTo>
                <a:lnTo>
                  <a:pt x="3706241" y="5235081"/>
                </a:lnTo>
                <a:lnTo>
                  <a:pt x="3757969" y="5234000"/>
                </a:lnTo>
                <a:lnTo>
                  <a:pt x="3809519" y="5232204"/>
                </a:lnTo>
                <a:lnTo>
                  <a:pt x="3860885" y="5229699"/>
                </a:lnTo>
                <a:lnTo>
                  <a:pt x="3912063" y="5226488"/>
                </a:lnTo>
                <a:lnTo>
                  <a:pt x="3963047" y="5222578"/>
                </a:lnTo>
                <a:lnTo>
                  <a:pt x="4013834" y="5217971"/>
                </a:lnTo>
                <a:lnTo>
                  <a:pt x="4064419" y="5212675"/>
                </a:lnTo>
                <a:lnTo>
                  <a:pt x="4114796" y="5206692"/>
                </a:lnTo>
                <a:lnTo>
                  <a:pt x="4164961" y="5200029"/>
                </a:lnTo>
                <a:lnTo>
                  <a:pt x="4214910" y="5192689"/>
                </a:lnTo>
                <a:lnTo>
                  <a:pt x="4264637" y="5184678"/>
                </a:lnTo>
                <a:lnTo>
                  <a:pt x="4314137" y="5176000"/>
                </a:lnTo>
                <a:lnTo>
                  <a:pt x="4363407" y="5166661"/>
                </a:lnTo>
                <a:lnTo>
                  <a:pt x="4412442" y="5156665"/>
                </a:lnTo>
                <a:lnTo>
                  <a:pt x="4461236" y="5146017"/>
                </a:lnTo>
                <a:lnTo>
                  <a:pt x="4509785" y="5134721"/>
                </a:lnTo>
                <a:lnTo>
                  <a:pt x="4558084" y="5122783"/>
                </a:lnTo>
                <a:lnTo>
                  <a:pt x="4606128" y="5110208"/>
                </a:lnTo>
                <a:lnTo>
                  <a:pt x="4653913" y="5096999"/>
                </a:lnTo>
                <a:lnTo>
                  <a:pt x="4701434" y="5083163"/>
                </a:lnTo>
                <a:lnTo>
                  <a:pt x="4748686" y="5068704"/>
                </a:lnTo>
                <a:lnTo>
                  <a:pt x="4785194" y="5056986"/>
                </a:lnTo>
                <a:lnTo>
                  <a:pt x="4785194" y="0"/>
                </a:lnTo>
                <a:close/>
              </a:path>
            </a:pathLst>
          </a:custGeom>
          <a:solidFill>
            <a:srgbClr val="3A61A0"/>
          </a:solidFill>
        </p:spPr>
        <p:txBody>
          <a:bodyPr wrap="square" lIns="0" tIns="0" rIns="0" bIns="0" rtlCol="0"/>
          <a:lstStyle/>
          <a:p>
            <a:endParaRPr sz="1092"/>
          </a:p>
        </p:txBody>
      </p:sp>
      <p:sp>
        <p:nvSpPr>
          <p:cNvPr id="2" name="Holder 2"/>
          <p:cNvSpPr>
            <a:spLocks noGrp="1"/>
          </p:cNvSpPr>
          <p:nvPr>
            <p:ph type="title"/>
          </p:nvPr>
        </p:nvSpPr>
        <p:spPr/>
        <p:txBody>
          <a:bodyPr lIns="0" tIns="0" rIns="0" bIns="0"/>
          <a:lstStyle>
            <a:lvl1pPr>
              <a:defRPr sz="3578" b="1" i="0">
                <a:solidFill>
                  <a:srgbClr val="28426D"/>
                </a:solidFill>
                <a:latin typeface="Tahoma"/>
                <a:cs typeface="Tahoma"/>
              </a:defRPr>
            </a:lvl1pPr>
          </a:lstStyle>
          <a:p>
            <a:r>
              <a:rPr lang="en-US"/>
              <a:t>Click to edit Master title style</a:t>
            </a:r>
            <a:endParaRPr/>
          </a:p>
        </p:txBody>
      </p:sp>
      <p:sp>
        <p:nvSpPr>
          <p:cNvPr id="3" name="Holder 3"/>
          <p:cNvSpPr>
            <a:spLocks noGrp="1"/>
          </p:cNvSpPr>
          <p:nvPr>
            <p:ph sz="half" idx="2"/>
          </p:nvPr>
        </p:nvSpPr>
        <p:spPr>
          <a:xfrm>
            <a:off x="609600" y="1577340"/>
            <a:ext cx="5303520" cy="387798"/>
          </a:xfrm>
          <a:prstGeom prst="rect">
            <a:avLst/>
          </a:prstGeom>
        </p:spPr>
        <p:txBody>
          <a:bodyPr wrap="square" lIns="0" tIns="0" rIns="0" bIns="0">
            <a:spAutoFit/>
          </a:bodyPr>
          <a:lstStyle>
            <a:lvl1pPr>
              <a:defRPr/>
            </a:lvl1pPr>
          </a:lstStyle>
          <a:p>
            <a:pPr lvl="0"/>
            <a:r>
              <a:rPr lang="en-US"/>
              <a:t>Click to edit Master text styles</a:t>
            </a:r>
          </a:p>
        </p:txBody>
      </p:sp>
      <p:sp>
        <p:nvSpPr>
          <p:cNvPr id="4" name="Holder 4"/>
          <p:cNvSpPr>
            <a:spLocks noGrp="1"/>
          </p:cNvSpPr>
          <p:nvPr>
            <p:ph sz="half" idx="3"/>
          </p:nvPr>
        </p:nvSpPr>
        <p:spPr>
          <a:xfrm>
            <a:off x="6278880" y="1577340"/>
            <a:ext cx="5303520" cy="387798"/>
          </a:xfrm>
          <a:prstGeom prst="rect">
            <a:avLst/>
          </a:prstGeom>
        </p:spPr>
        <p:txBody>
          <a:bodyPr wrap="square" lIns="0" tIns="0" rIns="0" bIns="0">
            <a:spAutoFit/>
          </a:bodyPr>
          <a:lstStyle>
            <a:lvl1pPr>
              <a:defRPr/>
            </a:lvl1pPr>
          </a:lstStyle>
          <a:p>
            <a:pPr lvl="0"/>
            <a:r>
              <a:rPr lang="en-US"/>
              <a:t>Click to edit Master text styles</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6044229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290654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49270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015417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711064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556913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764004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871548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453742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947890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42527674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8911145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92099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0904763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261454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19.xml"/><Relationship Id="rId7" Type="http://schemas.openxmlformats.org/officeDocument/2006/relationships/theme" Target="../theme/theme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A010E-A7A7-4357-BF62-E103BD6AFEF8}" type="datetimeFigureOut">
              <a:rPr lang="en-GB" smtClean="0"/>
              <a:t>12/02/2025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3518EF-7405-4259-B912-0AF4C4F219B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7642355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49581895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307107943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8242940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711" r:id="rId3"/>
    <p:sldLayoutId id="2147483712" r:id="rId4"/>
    <p:sldLayoutId id="2147483713" r:id="rId5"/>
    <p:sldLayoutId id="214748371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208361175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7029280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434055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hyperlink" Target="https://childrens-participation.org/cy/hafan" TargetMode="External"/><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hyperlink" Target="https://childrens-participation.or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1111/chso.12848" TargetMode="External"/><Relationship Id="rId2" Type="http://schemas.openxmlformats.org/officeDocument/2006/relationships/hyperlink" Target="https://doi.org/10.1177/14782103241257281" TargetMode="External"/><Relationship Id="rId1" Type="http://schemas.openxmlformats.org/officeDocument/2006/relationships/slideLayout" Target="../slideLayouts/slideLayout20.xml"/><Relationship Id="rId5" Type="http://schemas.openxmlformats.org/officeDocument/2006/relationships/hyperlink" Target="https://www.sipp.education.ed.ac.uk/" TargetMode="External"/><Relationship Id="rId4" Type="http://schemas.openxmlformats.org/officeDocument/2006/relationships/hyperlink" Target="https://discovery.ucl.ac.uk/id/eprint/10124364/1/Participatory_Pedagogy_in_Practice_Using.pdf"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gov.wales/children-and-young-peoples-national-participation-standards" TargetMode="External"/><Relationship Id="rId2" Type="http://schemas.openxmlformats.org/officeDocument/2006/relationships/hyperlink" Target="https://doi.org/10.1080/03004430.2019.1566230" TargetMode="External"/><Relationship Id="rId1" Type="http://schemas.openxmlformats.org/officeDocument/2006/relationships/slideLayout" Target="../slideLayouts/slideLayout21.xml"/><Relationship Id="rId5" Type="http://schemas.openxmlformats.org/officeDocument/2006/relationships/hyperlink" Target="https://doi.org/10.1111/chso.12848" TargetMode="External"/><Relationship Id="rId4" Type="http://schemas.openxmlformats.org/officeDocument/2006/relationships/hyperlink" Target="https://hwb.gov.wales/curriculum-for-w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52C19-A55B-A010-D35F-96AEA356E99C}"/>
              </a:ext>
            </a:extLst>
          </p:cNvPr>
          <p:cNvSpPr>
            <a:spLocks noGrp="1"/>
          </p:cNvSpPr>
          <p:nvPr>
            <p:ph type="ctrTitle"/>
          </p:nvPr>
        </p:nvSpPr>
        <p:spPr/>
        <p:txBody>
          <a:bodyPr>
            <a:noAutofit/>
          </a:bodyPr>
          <a:lstStyle/>
          <a:p>
            <a:r>
              <a:rPr lang="cy-GB" sz="4400" dirty="0"/>
              <a:t>CYFRANOGIAD YN YR YSTAFELL DDOSBARTH GYNRADD</a:t>
            </a:r>
            <a:br>
              <a:rPr lang="en-GB" sz="4400" dirty="0"/>
            </a:br>
            <a:r>
              <a:rPr lang="en-GB" sz="4400" dirty="0"/>
              <a:t>Participation in the Primary Classroom</a:t>
            </a:r>
          </a:p>
        </p:txBody>
      </p:sp>
      <p:sp>
        <p:nvSpPr>
          <p:cNvPr id="3" name="Subtitle 2">
            <a:extLst>
              <a:ext uri="{FF2B5EF4-FFF2-40B4-BE49-F238E27FC236}">
                <a16:creationId xmlns:a16="http://schemas.microsoft.com/office/drawing/2014/main" id="{152BC1C5-73D1-B4CB-F66A-D2EAA8A58203}"/>
              </a:ext>
            </a:extLst>
          </p:cNvPr>
          <p:cNvSpPr>
            <a:spLocks noGrp="1"/>
          </p:cNvSpPr>
          <p:nvPr>
            <p:ph type="subTitle" idx="1"/>
          </p:nvPr>
        </p:nvSpPr>
        <p:spPr/>
        <p:txBody>
          <a:bodyPr/>
          <a:lstStyle/>
          <a:p>
            <a:r>
              <a:rPr lang="en-GB" dirty="0"/>
              <a:t>ECES6023 </a:t>
            </a:r>
            <a:r>
              <a:rPr lang="cy-GB" dirty="0"/>
              <a:t>HINSODDAU DYSGU </a:t>
            </a:r>
            <a:r>
              <a:rPr lang="en-GB" dirty="0"/>
              <a:t>/ Learning Climates</a:t>
            </a:r>
          </a:p>
        </p:txBody>
      </p:sp>
    </p:spTree>
    <p:extLst>
      <p:ext uri="{BB962C8B-B14F-4D97-AF65-F5344CB8AC3E}">
        <p14:creationId xmlns:p14="http://schemas.microsoft.com/office/powerpoint/2010/main" val="3012442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35160D-AEDE-6685-087D-8F236EE6151B}"/>
              </a:ext>
            </a:extLst>
          </p:cNvPr>
          <p:cNvSpPr>
            <a:spLocks noGrp="1"/>
          </p:cNvSpPr>
          <p:nvPr>
            <p:ph type="title"/>
          </p:nvPr>
        </p:nvSpPr>
        <p:spPr/>
        <p:txBody>
          <a:bodyPr>
            <a:normAutofit fontScale="90000"/>
          </a:bodyPr>
          <a:lstStyle/>
          <a:p>
            <a:r>
              <a:rPr lang="cy-GB" dirty="0"/>
              <a:t>CYD-DESTUN DEDDFWRIAETHOL A PHOLISI</a:t>
            </a:r>
            <a:br>
              <a:rPr lang="en-GB" dirty="0"/>
            </a:br>
            <a:r>
              <a:rPr lang="en-GB" dirty="0"/>
              <a:t>Legislative and Policy Context</a:t>
            </a:r>
          </a:p>
        </p:txBody>
      </p:sp>
      <p:sp>
        <p:nvSpPr>
          <p:cNvPr id="3" name="Content Placeholder 2">
            <a:extLst>
              <a:ext uri="{FF2B5EF4-FFF2-40B4-BE49-F238E27FC236}">
                <a16:creationId xmlns:a16="http://schemas.microsoft.com/office/drawing/2014/main" id="{C28A9732-9218-45A7-431A-6A7A6A90DDCE}"/>
              </a:ext>
            </a:extLst>
          </p:cNvPr>
          <p:cNvSpPr>
            <a:spLocks noGrp="1"/>
          </p:cNvSpPr>
          <p:nvPr>
            <p:ph sz="half" idx="1"/>
          </p:nvPr>
        </p:nvSpPr>
        <p:spPr/>
        <p:txBody>
          <a:bodyPr>
            <a:normAutofit fontScale="77500" lnSpcReduction="20000"/>
          </a:bodyPr>
          <a:lstStyle/>
          <a:p>
            <a:r>
              <a:rPr lang="cy-GB" dirty="0"/>
              <a:t>Mae cyfranogiad gweithredol plant yn fater proffil uchel ar agendâu gwleidyddol, ymchwil a pholisi cyd-destunau’r DU a Chymru</a:t>
            </a:r>
          </a:p>
          <a:p>
            <a:r>
              <a:rPr lang="cy-GB" dirty="0"/>
              <a:t>Mae agenda ddeddfwriaethol a pholisi flaengar yng Nghymru, gan gynnwys Mesur Hawliau Plant a Phobl Ifanc </a:t>
            </a:r>
            <a:r>
              <a:rPr lang="cy-GB" dirty="0">
                <a:solidFill>
                  <a:srgbClr val="000000"/>
                </a:solidFill>
                <a:effectLst/>
                <a:ea typeface="Calibri" panose="020F0502020204030204" pitchFamily="34" charset="0"/>
              </a:rPr>
              <a:t>(Cymru) (2011) a’r Safonau Cenedlaethol ar gyfer Cyfranogiad Plant a Phobl Ifanc (</a:t>
            </a:r>
            <a:r>
              <a:rPr lang="cy-GB" dirty="0" err="1">
                <a:solidFill>
                  <a:srgbClr val="000000"/>
                </a:solidFill>
                <a:effectLst/>
                <a:ea typeface="Calibri" panose="020F0502020204030204" pitchFamily="34" charset="0"/>
              </a:rPr>
              <a:t>LlC</a:t>
            </a:r>
            <a:r>
              <a:rPr lang="cy-GB" dirty="0">
                <a:solidFill>
                  <a:srgbClr val="000000"/>
                </a:solidFill>
                <a:effectLst/>
                <a:ea typeface="Calibri" panose="020F0502020204030204" pitchFamily="34" charset="0"/>
              </a:rPr>
              <a:t>, 2018). </a:t>
            </a:r>
          </a:p>
          <a:p>
            <a:r>
              <a:rPr lang="cy-GB" dirty="0">
                <a:solidFill>
                  <a:srgbClr val="000000"/>
                </a:solidFill>
              </a:rPr>
              <a:t>I ba raddau y mae hyn wedi ei roi ar waith / heb ei roi ar waith?</a:t>
            </a:r>
            <a:endParaRPr lang="cy-GB" dirty="0"/>
          </a:p>
          <a:p>
            <a:endParaRPr lang="en-GB" dirty="0"/>
          </a:p>
        </p:txBody>
      </p:sp>
      <p:sp>
        <p:nvSpPr>
          <p:cNvPr id="5" name="Content Placeholder 4">
            <a:extLst>
              <a:ext uri="{FF2B5EF4-FFF2-40B4-BE49-F238E27FC236}">
                <a16:creationId xmlns:a16="http://schemas.microsoft.com/office/drawing/2014/main" id="{A738BA1A-43E9-7A61-3CB9-427BB90BFB43}"/>
              </a:ext>
            </a:extLst>
          </p:cNvPr>
          <p:cNvSpPr>
            <a:spLocks noGrp="1"/>
          </p:cNvSpPr>
          <p:nvPr>
            <p:ph sz="half" idx="2"/>
          </p:nvPr>
        </p:nvSpPr>
        <p:spPr/>
        <p:txBody>
          <a:bodyPr>
            <a:normAutofit fontScale="77500" lnSpcReduction="20000"/>
          </a:bodyPr>
          <a:lstStyle/>
          <a:p>
            <a:r>
              <a:rPr lang="en-GB" dirty="0"/>
              <a:t>Children’s active participation high profile issue on the political, research and policy agendas of UK and Welsh contexts</a:t>
            </a:r>
          </a:p>
          <a:p>
            <a:r>
              <a:rPr lang="en-GB" dirty="0"/>
              <a:t>There is a progressive legislative and policy agenda in Wales, including </a:t>
            </a:r>
            <a:r>
              <a:rPr lang="en-GB" dirty="0">
                <a:solidFill>
                  <a:srgbClr val="000000"/>
                </a:solidFill>
                <a:effectLst/>
                <a:ea typeface="Calibri" panose="020F0502020204030204" pitchFamily="34" charset="0"/>
              </a:rPr>
              <a:t>Rights of Children and Young Persons (Wales) Measure (2011) and the Children and Young People’s National Participation Standards (WG, 2018). </a:t>
            </a:r>
          </a:p>
          <a:p>
            <a:r>
              <a:rPr lang="en-GB" dirty="0">
                <a:solidFill>
                  <a:srgbClr val="FF0000"/>
                </a:solidFill>
              </a:rPr>
              <a:t>To what extent has this been translated into practice?</a:t>
            </a:r>
            <a:endParaRPr lang="en-GB" dirty="0"/>
          </a:p>
        </p:txBody>
      </p:sp>
    </p:spTree>
    <p:extLst>
      <p:ext uri="{BB962C8B-B14F-4D97-AF65-F5344CB8AC3E}">
        <p14:creationId xmlns:p14="http://schemas.microsoft.com/office/powerpoint/2010/main" val="1785353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96223-EDF6-EB96-FD74-59CC105F18C4}"/>
              </a:ext>
            </a:extLst>
          </p:cNvPr>
          <p:cNvSpPr>
            <a:spLocks noGrp="1"/>
          </p:cNvSpPr>
          <p:nvPr>
            <p:ph type="title"/>
          </p:nvPr>
        </p:nvSpPr>
        <p:spPr/>
        <p:txBody>
          <a:bodyPr>
            <a:normAutofit fontScale="90000"/>
          </a:bodyPr>
          <a:lstStyle/>
          <a:p>
            <a:r>
              <a:rPr lang="cy-GB" dirty="0"/>
              <a:t>TASG GRŴP </a:t>
            </a:r>
            <a:br>
              <a:rPr lang="en-GB" dirty="0"/>
            </a:br>
            <a:r>
              <a:rPr lang="en-GB" dirty="0"/>
              <a:t>Group Task</a:t>
            </a:r>
          </a:p>
        </p:txBody>
      </p:sp>
      <p:sp>
        <p:nvSpPr>
          <p:cNvPr id="3" name="Content Placeholder 2">
            <a:extLst>
              <a:ext uri="{FF2B5EF4-FFF2-40B4-BE49-F238E27FC236}">
                <a16:creationId xmlns:a16="http://schemas.microsoft.com/office/drawing/2014/main" id="{7F5B04B0-4EB9-D474-C2E7-7D2385413556}"/>
              </a:ext>
            </a:extLst>
          </p:cNvPr>
          <p:cNvSpPr>
            <a:spLocks noGrp="1"/>
          </p:cNvSpPr>
          <p:nvPr>
            <p:ph sz="half" idx="1"/>
          </p:nvPr>
        </p:nvSpPr>
        <p:spPr/>
        <p:txBody>
          <a:bodyPr/>
          <a:lstStyle/>
          <a:p>
            <a:r>
              <a:rPr lang="cy-GB" dirty="0"/>
              <a:t>Adfyfyriwch ar eich profiad eich hun o arfer, sut mae ymarferwyr yn ymgorffori hawliau cyfranogol plant yn eu harfer?</a:t>
            </a:r>
          </a:p>
          <a:p>
            <a:r>
              <a:rPr lang="cy-GB" dirty="0"/>
              <a:t>Crëwch restr</a:t>
            </a:r>
          </a:p>
        </p:txBody>
      </p:sp>
      <p:sp>
        <p:nvSpPr>
          <p:cNvPr id="4" name="Content Placeholder 3">
            <a:extLst>
              <a:ext uri="{FF2B5EF4-FFF2-40B4-BE49-F238E27FC236}">
                <a16:creationId xmlns:a16="http://schemas.microsoft.com/office/drawing/2014/main" id="{E789F010-335C-E898-7638-0FC0489B6FE5}"/>
              </a:ext>
            </a:extLst>
          </p:cNvPr>
          <p:cNvSpPr>
            <a:spLocks noGrp="1"/>
          </p:cNvSpPr>
          <p:nvPr>
            <p:ph sz="half" idx="2"/>
          </p:nvPr>
        </p:nvSpPr>
        <p:spPr/>
        <p:txBody>
          <a:bodyPr/>
          <a:lstStyle/>
          <a:p>
            <a:r>
              <a:rPr lang="en-GB" dirty="0"/>
              <a:t>Reflect on your own experience of practice, how do practitioners incorporate children’s participative rights into their practice</a:t>
            </a:r>
          </a:p>
          <a:p>
            <a:r>
              <a:rPr lang="en-GB" dirty="0"/>
              <a:t>Create a list</a:t>
            </a:r>
          </a:p>
        </p:txBody>
      </p:sp>
    </p:spTree>
    <p:extLst>
      <p:ext uri="{BB962C8B-B14F-4D97-AF65-F5344CB8AC3E}">
        <p14:creationId xmlns:p14="http://schemas.microsoft.com/office/powerpoint/2010/main" val="23668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7FF1-4568-262D-43E1-EEC893AE015C}"/>
              </a:ext>
            </a:extLst>
          </p:cNvPr>
          <p:cNvSpPr>
            <a:spLocks noGrp="1"/>
          </p:cNvSpPr>
          <p:nvPr>
            <p:ph type="title"/>
          </p:nvPr>
        </p:nvSpPr>
        <p:spPr/>
        <p:txBody>
          <a:bodyPr>
            <a:normAutofit fontScale="90000"/>
          </a:bodyPr>
          <a:lstStyle/>
          <a:p>
            <a:r>
              <a:rPr lang="cy-GB" dirty="0"/>
              <a:t>BETH YW CYFRANOGIAD?</a:t>
            </a:r>
            <a:br>
              <a:rPr lang="en-GB" dirty="0"/>
            </a:br>
            <a:r>
              <a:rPr lang="en-GB" dirty="0"/>
              <a:t>What is participation?</a:t>
            </a:r>
          </a:p>
        </p:txBody>
      </p:sp>
      <p:sp>
        <p:nvSpPr>
          <p:cNvPr id="3" name="Content Placeholder 2">
            <a:extLst>
              <a:ext uri="{FF2B5EF4-FFF2-40B4-BE49-F238E27FC236}">
                <a16:creationId xmlns:a16="http://schemas.microsoft.com/office/drawing/2014/main" id="{664BBB10-6DB8-EFEB-599A-0B34A69A9210}"/>
              </a:ext>
            </a:extLst>
          </p:cNvPr>
          <p:cNvSpPr>
            <a:spLocks noGrp="1"/>
          </p:cNvSpPr>
          <p:nvPr>
            <p:ph sz="half" idx="1"/>
          </p:nvPr>
        </p:nvSpPr>
        <p:spPr>
          <a:xfrm>
            <a:off x="1254349" y="2010268"/>
            <a:ext cx="5159422" cy="3448595"/>
          </a:xfrm>
        </p:spPr>
        <p:txBody>
          <a:bodyPr>
            <a:noAutofit/>
          </a:bodyPr>
          <a:lstStyle/>
          <a:p>
            <a:r>
              <a:rPr lang="cy-GB" sz="1500" dirty="0">
                <a:solidFill>
                  <a:srgbClr val="201F1E"/>
                </a:solidFill>
                <a:latin typeface="Calibri" panose="020F0502020204030204" pitchFamily="34" charset="0"/>
                <a:ea typeface="Calibri" panose="020F0502020204030204" pitchFamily="34" charset="0"/>
              </a:rPr>
              <a:t>Mae cyfranogiad yn heriol oherwydd yn aml ystyrir bod y term yn gyfnewidiadwy â syniadau o lais a galluedd </a:t>
            </a:r>
            <a:r>
              <a:rPr lang="cy-GB" sz="1500" dirty="0">
                <a:solidFill>
                  <a:srgbClr val="201F1E"/>
                </a:solidFill>
                <a:effectLst/>
                <a:latin typeface="Calibri" panose="020F0502020204030204" pitchFamily="34" charset="0"/>
                <a:ea typeface="Calibri" panose="020F0502020204030204" pitchFamily="34" charset="0"/>
              </a:rPr>
              <a:t>(</a:t>
            </a:r>
            <a:r>
              <a:rPr lang="cy-GB" sz="1500" dirty="0" err="1">
                <a:solidFill>
                  <a:srgbClr val="201F1E"/>
                </a:solidFill>
                <a:effectLst/>
                <a:latin typeface="Calibri" panose="020F0502020204030204" pitchFamily="34" charset="0"/>
                <a:ea typeface="Calibri" panose="020F0502020204030204" pitchFamily="34" charset="0"/>
              </a:rPr>
              <a:t>Arnott</a:t>
            </a:r>
            <a:r>
              <a:rPr lang="cy-GB" sz="1500" dirty="0">
                <a:solidFill>
                  <a:srgbClr val="201F1E"/>
                </a:solidFill>
                <a:effectLst/>
                <a:latin typeface="Calibri" panose="020F0502020204030204" pitchFamily="34" charset="0"/>
                <a:ea typeface="Calibri" panose="020F0502020204030204" pitchFamily="34" charset="0"/>
              </a:rPr>
              <a:t> a</a:t>
            </a:r>
            <a:r>
              <a:rPr lang="cy-GB" sz="1500" dirty="0">
                <a:solidFill>
                  <a:srgbClr val="000000"/>
                </a:solidFill>
                <a:effectLst/>
                <a:latin typeface="Calibri" panose="020F0502020204030204" pitchFamily="34" charset="0"/>
                <a:ea typeface="Calibri" panose="020F0502020204030204" pitchFamily="34" charset="0"/>
              </a:rPr>
              <a:t> Wall, 2022)</a:t>
            </a:r>
          </a:p>
          <a:p>
            <a:r>
              <a:rPr lang="cy-GB" sz="1500" dirty="0">
                <a:solidFill>
                  <a:srgbClr val="000000"/>
                </a:solidFill>
                <a:latin typeface="Calibri" panose="020F0502020204030204" pitchFamily="34" charset="0"/>
                <a:ea typeface="Calibri" panose="020F0502020204030204" pitchFamily="34" charset="0"/>
              </a:rPr>
              <a:t>Mae hawliau cyfranogi yn eang iawn ac maen nhw’n dechrau cyn gynted ag y caiff plentyn ei eni</a:t>
            </a:r>
            <a:r>
              <a:rPr lang="cy-GB" sz="1500" dirty="0">
                <a:solidFill>
                  <a:srgbClr val="000000"/>
                </a:solidFill>
                <a:effectLst/>
                <a:latin typeface="Calibri" panose="020F0502020204030204" pitchFamily="34" charset="0"/>
                <a:ea typeface="Calibri" panose="020F0502020204030204" pitchFamily="34" charset="0"/>
              </a:rPr>
              <a:t> (Hart 1992)</a:t>
            </a:r>
          </a:p>
          <a:p>
            <a:r>
              <a:rPr lang="cy-GB" sz="1500" dirty="0">
                <a:solidFill>
                  <a:srgbClr val="000000"/>
                </a:solidFill>
                <a:effectLst/>
                <a:latin typeface="Calibri" panose="020F0502020204030204" pitchFamily="34" charset="0"/>
                <a:ea typeface="Calibri" panose="020F0502020204030204" pitchFamily="34" charset="0"/>
              </a:rPr>
              <a:t>‘y broses o rannu penderfyniadau sy’n effeithio ar fywyd rhywun a bywyd y gymuned y mae rhywun yn byw ynddi,’ (Hart 1992, t.5)</a:t>
            </a:r>
          </a:p>
          <a:p>
            <a:r>
              <a:rPr lang="cy-GB" sz="1500" dirty="0">
                <a:solidFill>
                  <a:srgbClr val="000000"/>
                </a:solidFill>
                <a:effectLst/>
                <a:latin typeface="Calibri" panose="020F0502020204030204" pitchFamily="34" charset="0"/>
                <a:ea typeface="Calibri" panose="020F0502020204030204" pitchFamily="34" charset="0"/>
              </a:rPr>
              <a:t>‘sut y mae plant yn cael eu cynnwys, eu derbyn, eu denu, ac yn cymryd rhan mewn cymunedau’ (</a:t>
            </a:r>
            <a:r>
              <a:rPr lang="cy-GB" sz="1500" dirty="0" err="1">
                <a:solidFill>
                  <a:srgbClr val="000000"/>
                </a:solidFill>
                <a:effectLst/>
                <a:latin typeface="Calibri" panose="020F0502020204030204" pitchFamily="34" charset="0"/>
                <a:ea typeface="Calibri" panose="020F0502020204030204" pitchFamily="34" charset="0"/>
              </a:rPr>
              <a:t>Ree</a:t>
            </a:r>
            <a:r>
              <a:rPr lang="cy-GB" sz="1500" dirty="0">
                <a:solidFill>
                  <a:srgbClr val="000000"/>
                </a:solidFill>
                <a:effectLst/>
                <a:latin typeface="Calibri" panose="020F0502020204030204" pitchFamily="34" charset="0"/>
                <a:ea typeface="Calibri" panose="020F0502020204030204" pitchFamily="34" charset="0"/>
              </a:rPr>
              <a:t> ac </a:t>
            </a:r>
            <a:r>
              <a:rPr lang="cy-GB" sz="1500" dirty="0" err="1">
                <a:solidFill>
                  <a:srgbClr val="201F1E"/>
                </a:solidFill>
                <a:effectLst/>
                <a:latin typeface="Calibri" panose="020F0502020204030204" pitchFamily="34" charset="0"/>
                <a:ea typeface="Calibri" panose="020F0502020204030204" pitchFamily="34" charset="0"/>
              </a:rPr>
              <a:t>Emilson</a:t>
            </a:r>
            <a:r>
              <a:rPr lang="cy-GB" sz="1500" dirty="0">
                <a:solidFill>
                  <a:srgbClr val="201F1E"/>
                </a:solidFill>
                <a:effectLst/>
                <a:latin typeface="Calibri" panose="020F0502020204030204" pitchFamily="34" charset="0"/>
                <a:ea typeface="Calibri" panose="020F0502020204030204" pitchFamily="34" charset="0"/>
              </a:rPr>
              <a:t> 2019, t.2230) </a:t>
            </a:r>
            <a:endParaRPr lang="cy-GB" sz="1500" dirty="0"/>
          </a:p>
        </p:txBody>
      </p:sp>
      <p:sp>
        <p:nvSpPr>
          <p:cNvPr id="4" name="Content Placeholder 3">
            <a:extLst>
              <a:ext uri="{FF2B5EF4-FFF2-40B4-BE49-F238E27FC236}">
                <a16:creationId xmlns:a16="http://schemas.microsoft.com/office/drawing/2014/main" id="{69CAE886-64F9-2DC9-3115-8F2DA02C3825}"/>
              </a:ext>
            </a:extLst>
          </p:cNvPr>
          <p:cNvSpPr>
            <a:spLocks noGrp="1"/>
          </p:cNvSpPr>
          <p:nvPr>
            <p:ph sz="half" idx="2"/>
          </p:nvPr>
        </p:nvSpPr>
        <p:spPr>
          <a:xfrm>
            <a:off x="6516407" y="2017343"/>
            <a:ext cx="4645152" cy="3441520"/>
          </a:xfrm>
        </p:spPr>
        <p:txBody>
          <a:bodyPr>
            <a:normAutofit fontScale="62500" lnSpcReduction="20000"/>
          </a:bodyPr>
          <a:lstStyle/>
          <a:p>
            <a:r>
              <a:rPr lang="en-GB" sz="2800" dirty="0">
                <a:solidFill>
                  <a:srgbClr val="201F1E"/>
                </a:solidFill>
                <a:latin typeface="Calibri" panose="020F0502020204030204" pitchFamily="34" charset="0"/>
                <a:ea typeface="Calibri" panose="020F0502020204030204" pitchFamily="34" charset="0"/>
              </a:rPr>
              <a:t>P</a:t>
            </a:r>
            <a:r>
              <a:rPr lang="en-GB" sz="2800" dirty="0">
                <a:solidFill>
                  <a:srgbClr val="201F1E"/>
                </a:solidFill>
                <a:effectLst/>
                <a:latin typeface="Calibri" panose="020F0502020204030204" pitchFamily="34" charset="0"/>
                <a:ea typeface="Calibri" panose="020F0502020204030204" pitchFamily="34" charset="0"/>
              </a:rPr>
              <a:t>articipation is challenging as the term is often seen as being interchangeable with notions of voice and agency (Arnott a</a:t>
            </a:r>
            <a:r>
              <a:rPr lang="en-GB" sz="2800" dirty="0">
                <a:solidFill>
                  <a:srgbClr val="000000"/>
                </a:solidFill>
                <a:effectLst/>
                <a:latin typeface="Calibri" panose="020F0502020204030204" pitchFamily="34" charset="0"/>
                <a:ea typeface="Calibri" panose="020F0502020204030204" pitchFamily="34" charset="0"/>
              </a:rPr>
              <a:t>nd Wall, 2022)</a:t>
            </a:r>
          </a:p>
          <a:p>
            <a:r>
              <a:rPr lang="en-GB" sz="2800" dirty="0">
                <a:solidFill>
                  <a:srgbClr val="000000"/>
                </a:solidFill>
                <a:latin typeface="Calibri" panose="020F0502020204030204" pitchFamily="34" charset="0"/>
                <a:ea typeface="Calibri" panose="020F0502020204030204" pitchFamily="34" charset="0"/>
              </a:rPr>
              <a:t>P</a:t>
            </a:r>
            <a:r>
              <a:rPr lang="en-GB" sz="2800" dirty="0">
                <a:solidFill>
                  <a:srgbClr val="000000"/>
                </a:solidFill>
                <a:effectLst/>
                <a:latin typeface="Calibri" panose="020F0502020204030204" pitchFamily="34" charset="0"/>
                <a:ea typeface="Calibri" panose="020F0502020204030204" pitchFamily="34" charset="0"/>
              </a:rPr>
              <a:t>articipation rights are very broad and start as soon as a child is born (Hart 1992)</a:t>
            </a:r>
          </a:p>
          <a:p>
            <a:r>
              <a:rPr lang="en-GB" sz="2800" dirty="0">
                <a:solidFill>
                  <a:srgbClr val="000000"/>
                </a:solidFill>
                <a:effectLst/>
                <a:latin typeface="Calibri" panose="020F0502020204030204" pitchFamily="34" charset="0"/>
                <a:ea typeface="Calibri" panose="020F0502020204030204" pitchFamily="34" charset="0"/>
              </a:rPr>
              <a:t>‘the process of sharing decisions which affect one’s life and the life of the community in which one lives,’ (Hart 1992, p.5)</a:t>
            </a:r>
          </a:p>
          <a:p>
            <a:r>
              <a:rPr lang="en-GB" sz="2800" dirty="0">
                <a:solidFill>
                  <a:srgbClr val="000000"/>
                </a:solidFill>
                <a:effectLst/>
                <a:latin typeface="Calibri" panose="020F0502020204030204" pitchFamily="34" charset="0"/>
                <a:ea typeface="Calibri" panose="020F0502020204030204" pitchFamily="34" charset="0"/>
              </a:rPr>
              <a:t>‘how children are included, accepted, engaged, and taking part in communities’ (Ree and </a:t>
            </a:r>
            <a:r>
              <a:rPr lang="en-GB" sz="2800" dirty="0">
                <a:solidFill>
                  <a:srgbClr val="201F1E"/>
                </a:solidFill>
                <a:effectLst/>
                <a:latin typeface="Calibri" panose="020F0502020204030204" pitchFamily="34" charset="0"/>
                <a:ea typeface="Calibri" panose="020F0502020204030204" pitchFamily="34" charset="0"/>
              </a:rPr>
              <a:t>Emilson 2019, p.2230) </a:t>
            </a:r>
            <a:endParaRPr lang="en-GB" dirty="0"/>
          </a:p>
          <a:p>
            <a:endParaRPr lang="en-GB" dirty="0"/>
          </a:p>
        </p:txBody>
      </p:sp>
    </p:spTree>
    <p:extLst>
      <p:ext uri="{BB962C8B-B14F-4D97-AF65-F5344CB8AC3E}">
        <p14:creationId xmlns:p14="http://schemas.microsoft.com/office/powerpoint/2010/main" val="223558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64F16-C649-7331-FFF8-693BFF12177E}"/>
              </a:ext>
            </a:extLst>
          </p:cNvPr>
          <p:cNvSpPr>
            <a:spLocks noGrp="1"/>
          </p:cNvSpPr>
          <p:nvPr>
            <p:ph type="title"/>
          </p:nvPr>
        </p:nvSpPr>
        <p:spPr/>
        <p:txBody>
          <a:bodyPr/>
          <a:lstStyle/>
          <a:p>
            <a:r>
              <a:rPr lang="en-GB" dirty="0" err="1"/>
              <a:t>Hawliau</a:t>
            </a:r>
            <a:r>
              <a:rPr lang="en-GB" dirty="0"/>
              <a:t> </a:t>
            </a:r>
            <a:r>
              <a:rPr lang="en-GB" dirty="0" err="1"/>
              <a:t>cyfranogol</a:t>
            </a:r>
            <a:r>
              <a:rPr lang="en-GB" dirty="0"/>
              <a:t>/Participative Rights</a:t>
            </a:r>
          </a:p>
        </p:txBody>
      </p:sp>
      <p:sp>
        <p:nvSpPr>
          <p:cNvPr id="3" name="Content Placeholder 2">
            <a:extLst>
              <a:ext uri="{FF2B5EF4-FFF2-40B4-BE49-F238E27FC236}">
                <a16:creationId xmlns:a16="http://schemas.microsoft.com/office/drawing/2014/main" id="{332C9450-ADE5-26DA-B61F-4D60CC7A04D8}"/>
              </a:ext>
            </a:extLst>
          </p:cNvPr>
          <p:cNvSpPr>
            <a:spLocks noGrp="1"/>
          </p:cNvSpPr>
          <p:nvPr>
            <p:ph sz="half" idx="1"/>
          </p:nvPr>
        </p:nvSpPr>
        <p:spPr/>
        <p:txBody>
          <a:bodyPr>
            <a:normAutofit lnSpcReduction="10000"/>
          </a:bodyPr>
          <a:lstStyle/>
          <a:p>
            <a:r>
              <a:rPr lang="cy-GB" dirty="0"/>
              <a:t>hawl plentyn i fod rhan o’r broses o wneud penderfyniadau ynglŷn â‘u haddysg ac o fewn eu haddysg. Mae hyn yn seiliedig ar, ond heb fod yn gyfyngedig i, Erthygl 12 o Gonfensiwn y Cenhedloedd Unedig ar Hawliau'r Plentyn.</a:t>
            </a:r>
            <a:endParaRPr lang="en-GB" dirty="0"/>
          </a:p>
        </p:txBody>
      </p:sp>
      <p:sp>
        <p:nvSpPr>
          <p:cNvPr id="4" name="Content Placeholder 3">
            <a:extLst>
              <a:ext uri="{FF2B5EF4-FFF2-40B4-BE49-F238E27FC236}">
                <a16:creationId xmlns:a16="http://schemas.microsoft.com/office/drawing/2014/main" id="{7CE8663A-1895-9C30-4172-9A9A3A57179A}"/>
              </a:ext>
            </a:extLst>
          </p:cNvPr>
          <p:cNvSpPr>
            <a:spLocks noGrp="1"/>
          </p:cNvSpPr>
          <p:nvPr>
            <p:ph sz="half" idx="2"/>
          </p:nvPr>
        </p:nvSpPr>
        <p:spPr/>
        <p:txBody>
          <a:bodyPr>
            <a:normAutofit lnSpcReduction="10000"/>
          </a:bodyPr>
          <a:lstStyle/>
          <a:p>
            <a:r>
              <a:rPr lang="en-GB" dirty="0"/>
              <a:t>the entitlement of a child to be involved in decision making within and about their education. This is based on, but not limited to, Article 12 of the United Nations Convention of the Rights of the Child.</a:t>
            </a:r>
          </a:p>
        </p:txBody>
      </p:sp>
    </p:spTree>
    <p:extLst>
      <p:ext uri="{BB962C8B-B14F-4D97-AF65-F5344CB8AC3E}">
        <p14:creationId xmlns:p14="http://schemas.microsoft.com/office/powerpoint/2010/main" val="3688432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63CD0-CB1A-00B2-AC13-9DEC79585AD2}"/>
              </a:ext>
            </a:extLst>
          </p:cNvPr>
          <p:cNvSpPr>
            <a:spLocks noGrp="1"/>
          </p:cNvSpPr>
          <p:nvPr>
            <p:ph type="title"/>
          </p:nvPr>
        </p:nvSpPr>
        <p:spPr/>
        <p:txBody>
          <a:bodyPr>
            <a:normAutofit/>
          </a:bodyPr>
          <a:lstStyle/>
          <a:p>
            <a:r>
              <a:rPr lang="en-GB" dirty="0"/>
              <a:t>Water-Davies &amp; Murphy et al (2024)</a:t>
            </a:r>
          </a:p>
        </p:txBody>
      </p:sp>
      <p:sp>
        <p:nvSpPr>
          <p:cNvPr id="3" name="Content Placeholder 2">
            <a:extLst>
              <a:ext uri="{FF2B5EF4-FFF2-40B4-BE49-F238E27FC236}">
                <a16:creationId xmlns:a16="http://schemas.microsoft.com/office/drawing/2014/main" id="{2E0E2228-0531-CD9D-FF35-884DB8DA2C50}"/>
              </a:ext>
            </a:extLst>
          </p:cNvPr>
          <p:cNvSpPr>
            <a:spLocks noGrp="1"/>
          </p:cNvSpPr>
          <p:nvPr>
            <p:ph sz="half" idx="1"/>
          </p:nvPr>
        </p:nvSpPr>
        <p:spPr/>
        <p:txBody>
          <a:bodyPr>
            <a:normAutofit fontScale="77500" lnSpcReduction="20000"/>
          </a:bodyPr>
          <a:lstStyle/>
          <a:p>
            <a:r>
              <a:rPr lang="cy-GB" sz="2900" dirty="0">
                <a:latin typeface="Calibri" panose="020F0502020204030204" pitchFamily="34" charset="0"/>
                <a:ea typeface="Calibri" panose="020F0502020204030204" pitchFamily="34" charset="0"/>
                <a:cs typeface="Calibri" panose="020F0502020204030204" pitchFamily="34" charset="0"/>
              </a:rPr>
              <a:t>c</a:t>
            </a:r>
            <a:r>
              <a:rPr lang="cy-GB" sz="2900" dirty="0">
                <a:effectLst/>
                <a:latin typeface="Calibri" panose="020F0502020204030204" pitchFamily="34" charset="0"/>
                <a:ea typeface="Calibri" panose="020F0502020204030204" pitchFamily="34" charset="0"/>
                <a:cs typeface="Calibri" panose="020F0502020204030204" pitchFamily="34" charset="0"/>
              </a:rPr>
              <a:t>yfranogiad mewn lleoliadau </a:t>
            </a:r>
            <a:r>
              <a:rPr lang="cy-GB" sz="2900" dirty="0">
                <a:latin typeface="Calibri" panose="020F0502020204030204" pitchFamily="34" charset="0"/>
                <a:ea typeface="Calibri" panose="020F0502020204030204" pitchFamily="34" charset="0"/>
                <a:cs typeface="Calibri" panose="020F0502020204030204" pitchFamily="34" charset="0"/>
              </a:rPr>
              <a:t>addysgol yw lle deellir cyfranogiad plant o safbwynt y CCUHP</a:t>
            </a:r>
            <a:r>
              <a:rPr lang="cy-GB" sz="2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(1989) ac felly mae’n cynnwys hawl y plentyn i gael ei glywed (CRC/C/GC/12), i gael eu parchu fel personau yn eu rhinwedd eu hunain (CRC/C/GC/7/rev1), gallu ‘gwneud dewisiadau a chyfleu eu teimladau, eu syniadau, a’u dymuniadau mewn ffyrdd niferus’ (CRC/C/GC/7/rev1, t. 3) gan gynnwys trwy ddulliau di-eiriau.</a:t>
            </a:r>
          </a:p>
          <a:p>
            <a:pPr marL="0" indent="0">
              <a:buNone/>
            </a:pPr>
            <a:endParaRPr lang="cy-GB" dirty="0"/>
          </a:p>
        </p:txBody>
      </p:sp>
      <p:sp>
        <p:nvSpPr>
          <p:cNvPr id="4" name="Content Placeholder 3">
            <a:extLst>
              <a:ext uri="{FF2B5EF4-FFF2-40B4-BE49-F238E27FC236}">
                <a16:creationId xmlns:a16="http://schemas.microsoft.com/office/drawing/2014/main" id="{6403CEE9-63C2-E2C5-2174-0D8C75FAB4DF}"/>
              </a:ext>
            </a:extLst>
          </p:cNvPr>
          <p:cNvSpPr>
            <a:spLocks noGrp="1"/>
          </p:cNvSpPr>
          <p:nvPr>
            <p:ph sz="half" idx="2"/>
          </p:nvPr>
        </p:nvSpPr>
        <p:spPr/>
        <p:txBody>
          <a:bodyPr>
            <a:normAutofit fontScale="77500" lnSpcReduction="20000"/>
          </a:bodyPr>
          <a:lstStyle/>
          <a:p>
            <a:r>
              <a:rPr lang="en-GB" sz="2800" dirty="0">
                <a:effectLst/>
                <a:latin typeface="Calibri" panose="020F0502020204030204" pitchFamily="34" charset="0"/>
                <a:ea typeface="Calibri" panose="020F0502020204030204" pitchFamily="34" charset="0"/>
                <a:cs typeface="Calibri" panose="020F0502020204030204" pitchFamily="34" charset="0"/>
              </a:rPr>
              <a:t>participation within educational settings is where children's participation is understood from the perspective of the UNC</a:t>
            </a:r>
            <a:r>
              <a:rPr lang="en-GB" sz="2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RC (1989) and so includes the right of the child to be heard (CRC/C/GC/12), be respected as persons in their own right (CRC/C/GC/7/rev1), able to ‘make choices and communicate their feelings, ideas, and wishes in numerous ways’ (CRC/C/GC/7/rev1, p. 3) including through non-verbal means.</a:t>
            </a:r>
            <a:endParaRPr lang="en-GB" sz="28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624362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FE12610-BD43-4052-3305-2B00EE35013F}"/>
              </a:ext>
            </a:extLst>
          </p:cNvPr>
          <p:cNvSpPr>
            <a:spLocks noGrp="1"/>
          </p:cNvSpPr>
          <p:nvPr>
            <p:ph type="title"/>
          </p:nvPr>
        </p:nvSpPr>
        <p:spPr/>
        <p:txBody>
          <a:bodyPr>
            <a:normAutofit fontScale="90000"/>
          </a:bodyPr>
          <a:lstStyle/>
          <a:p>
            <a:r>
              <a:rPr lang="cy-GB" dirty="0"/>
              <a:t>ADDYSGEG GYFRANOGOL</a:t>
            </a:r>
            <a:br>
              <a:rPr lang="en-GB" dirty="0"/>
            </a:br>
            <a:r>
              <a:rPr lang="en-GB" dirty="0"/>
              <a:t>Participatory Pedagogy</a:t>
            </a:r>
          </a:p>
        </p:txBody>
      </p:sp>
      <p:sp>
        <p:nvSpPr>
          <p:cNvPr id="3" name="Content Placeholder 2">
            <a:extLst>
              <a:ext uri="{FF2B5EF4-FFF2-40B4-BE49-F238E27FC236}">
                <a16:creationId xmlns:a16="http://schemas.microsoft.com/office/drawing/2014/main" id="{4EF0EEB5-5C58-9556-A36D-60A4C7988D0D}"/>
              </a:ext>
            </a:extLst>
          </p:cNvPr>
          <p:cNvSpPr>
            <a:spLocks noGrp="1"/>
          </p:cNvSpPr>
          <p:nvPr>
            <p:ph sz="half" idx="1"/>
          </p:nvPr>
        </p:nvSpPr>
        <p:spPr>
          <a:xfrm>
            <a:off x="1447331" y="2010879"/>
            <a:ext cx="4645152" cy="3637892"/>
          </a:xfrm>
        </p:spPr>
        <p:txBody>
          <a:bodyPr>
            <a:normAutofit lnSpcReduction="10000"/>
          </a:bodyPr>
          <a:lstStyle/>
          <a:p>
            <a:r>
              <a:rPr lang="cy-GB" sz="2000" dirty="0"/>
              <a:t>Mae </a:t>
            </a:r>
            <a:r>
              <a:rPr lang="cy-GB" sz="2000" dirty="0" err="1"/>
              <a:t>addysgegau</a:t>
            </a:r>
            <a:r>
              <a:rPr lang="cy-GB" sz="2000" dirty="0"/>
              <a:t> effeithiol yn rhoi ystyriaeth ddifrifol i lais y disgybl.</a:t>
            </a:r>
            <a:endParaRPr lang="cy-GB" sz="2000" dirty="0">
              <a:solidFill>
                <a:srgbClr val="201F1E"/>
              </a:solidFill>
              <a:effectLst/>
              <a:ea typeface="DengXian" panose="02010600030101010101" pitchFamily="2" charset="-122"/>
              <a:cs typeface="Times New Roman" panose="02020603050405020304" pitchFamily="18" charset="0"/>
            </a:endParaRPr>
          </a:p>
          <a:p>
            <a:r>
              <a:rPr lang="cy-GB" sz="2000" dirty="0">
                <a:solidFill>
                  <a:srgbClr val="201F1E"/>
                </a:solidFill>
                <a:effectLst/>
                <a:ea typeface="DengXian" panose="02010600030101010101" pitchFamily="2" charset="-122"/>
                <a:cs typeface="Times New Roman" panose="02020603050405020304" pitchFamily="18" charset="0"/>
              </a:rPr>
              <a:t>Gellir diffinio addysgeg gyfranogol fel dulliau ystafell ddosbarth sy’n cefnogi </a:t>
            </a:r>
            <a:r>
              <a:rPr lang="cy-GB" sz="2000" dirty="0">
                <a:solidFill>
                  <a:srgbClr val="201F1E"/>
                </a:solidFill>
                <a:ea typeface="DengXian" panose="02010600030101010101" pitchFamily="2" charset="-122"/>
                <a:cs typeface="Times New Roman" panose="02020603050405020304" pitchFamily="18" charset="0"/>
              </a:rPr>
              <a:t>hawliau cyfranogi a galluedd plant</a:t>
            </a:r>
            <a:r>
              <a:rPr lang="cy-GB" sz="2000" dirty="0">
                <a:solidFill>
                  <a:srgbClr val="201F1E"/>
                </a:solidFill>
                <a:effectLst/>
                <a:ea typeface="DengXian" panose="02010600030101010101" pitchFamily="2" charset="-122"/>
                <a:cs typeface="Times New Roman" panose="02020603050405020304" pitchFamily="18" charset="0"/>
              </a:rPr>
              <a:t>, ac sy’n galluogi plant i ‘fynegi a gweithredu eu syniadau, eu safbwyntiau a’u gwybodaeth eu hunain,’</a:t>
            </a:r>
            <a:r>
              <a:rPr lang="cy-GB" sz="2000" dirty="0">
                <a:solidFill>
                  <a:srgbClr val="000000"/>
                </a:solidFill>
                <a:effectLst/>
                <a:ea typeface="DengXian" panose="02010600030101010101" pitchFamily="2" charset="-122"/>
                <a:cs typeface="Times New Roman" panose="02020603050405020304" pitchFamily="18" charset="0"/>
              </a:rPr>
              <a:t> </a:t>
            </a:r>
            <a:r>
              <a:rPr lang="cy-GB" sz="2000" dirty="0">
                <a:solidFill>
                  <a:srgbClr val="201F1E"/>
                </a:solidFill>
                <a:effectLst/>
                <a:ea typeface="DengXian" panose="02010600030101010101" pitchFamily="2" charset="-122"/>
                <a:cs typeface="Times New Roman" panose="02020603050405020304" pitchFamily="18" charset="0"/>
              </a:rPr>
              <a:t>(</a:t>
            </a:r>
            <a:r>
              <a:rPr lang="cy-GB" sz="2000" dirty="0" err="1">
                <a:solidFill>
                  <a:srgbClr val="201F1E"/>
                </a:solidFill>
                <a:effectLst/>
                <a:ea typeface="DengXian" panose="02010600030101010101" pitchFamily="2" charset="-122"/>
                <a:cs typeface="Times New Roman" panose="02020603050405020304" pitchFamily="18" charset="0"/>
              </a:rPr>
              <a:t>Mascadri</a:t>
            </a:r>
            <a:r>
              <a:rPr lang="cy-GB" sz="2000" dirty="0">
                <a:solidFill>
                  <a:srgbClr val="201F1E"/>
                </a:solidFill>
                <a:effectLst/>
                <a:ea typeface="DengXian" panose="02010600030101010101" pitchFamily="2" charset="-122"/>
                <a:cs typeface="Times New Roman" panose="02020603050405020304" pitchFamily="18" charset="0"/>
              </a:rPr>
              <a:t> </a:t>
            </a:r>
            <a:r>
              <a:rPr lang="cy-GB" sz="2000" dirty="0" err="1">
                <a:solidFill>
                  <a:srgbClr val="201F1E"/>
                </a:solidFill>
                <a:effectLst/>
                <a:ea typeface="DengXian" panose="02010600030101010101" pitchFamily="2" charset="-122"/>
                <a:cs typeface="Times New Roman" panose="02020603050405020304" pitchFamily="18" charset="0"/>
              </a:rPr>
              <a:t>et</a:t>
            </a:r>
            <a:r>
              <a:rPr lang="cy-GB" sz="2000" dirty="0">
                <a:solidFill>
                  <a:srgbClr val="201F1E"/>
                </a:solidFill>
                <a:effectLst/>
                <a:ea typeface="DengXian" panose="02010600030101010101" pitchFamily="2" charset="-122"/>
                <a:cs typeface="Times New Roman" panose="02020603050405020304" pitchFamily="18" charset="0"/>
              </a:rPr>
              <a:t> </a:t>
            </a:r>
            <a:r>
              <a:rPr lang="cy-GB" sz="2000" dirty="0" err="1">
                <a:solidFill>
                  <a:srgbClr val="201F1E"/>
                </a:solidFill>
                <a:effectLst/>
                <a:ea typeface="DengXian" panose="02010600030101010101" pitchFamily="2" charset="-122"/>
                <a:cs typeface="Times New Roman" panose="02020603050405020304" pitchFamily="18" charset="0"/>
              </a:rPr>
              <a:t>al</a:t>
            </a:r>
            <a:r>
              <a:rPr lang="cy-GB" sz="2000" dirty="0">
                <a:solidFill>
                  <a:srgbClr val="201F1E"/>
                </a:solidFill>
                <a:effectLst/>
                <a:ea typeface="DengXian" panose="02010600030101010101" pitchFamily="2" charset="-122"/>
                <a:cs typeface="Times New Roman" panose="02020603050405020304" pitchFamily="18" charset="0"/>
              </a:rPr>
              <a:t>, 2021, 2; </a:t>
            </a:r>
            <a:r>
              <a:rPr lang="cy-GB" sz="2000" dirty="0" err="1">
                <a:solidFill>
                  <a:srgbClr val="000000"/>
                </a:solidFill>
                <a:effectLst/>
                <a:ea typeface="DengXian" panose="02010600030101010101" pitchFamily="2" charset="-122"/>
                <a:cs typeface="Times New Roman" panose="02020603050405020304" pitchFamily="18" charset="0"/>
              </a:rPr>
              <a:t>Carey</a:t>
            </a:r>
            <a:r>
              <a:rPr lang="cy-GB" sz="2000" dirty="0">
                <a:solidFill>
                  <a:srgbClr val="000000"/>
                </a:solidFill>
                <a:effectLst/>
                <a:ea typeface="DengXian" panose="02010600030101010101" pitchFamily="2" charset="-122"/>
                <a:cs typeface="Times New Roman" panose="02020603050405020304" pitchFamily="18" charset="0"/>
              </a:rPr>
              <a:t>-Jenkins, 2018). </a:t>
            </a:r>
          </a:p>
          <a:p>
            <a:r>
              <a:rPr lang="cy-GB" sz="2000" dirty="0">
                <a:solidFill>
                  <a:srgbClr val="201F1E"/>
                </a:solidFill>
                <a:ea typeface="DengXian" panose="02010600030101010101" pitchFamily="2" charset="-122"/>
                <a:cs typeface="Times New Roman" panose="02020603050405020304" pitchFamily="18" charset="0"/>
              </a:rPr>
              <a:t>Mae gweithredu </a:t>
            </a:r>
            <a:r>
              <a:rPr lang="cy-GB" sz="2000" dirty="0" err="1">
                <a:solidFill>
                  <a:srgbClr val="201F1E"/>
                </a:solidFill>
                <a:ea typeface="DengXian" panose="02010600030101010101" pitchFamily="2" charset="-122"/>
                <a:cs typeface="Times New Roman" panose="02020603050405020304" pitchFamily="18" charset="0"/>
              </a:rPr>
              <a:t>addysgegau</a:t>
            </a:r>
            <a:r>
              <a:rPr lang="cy-GB" sz="2000" dirty="0">
                <a:solidFill>
                  <a:srgbClr val="201F1E"/>
                </a:solidFill>
                <a:ea typeface="DengXian" panose="02010600030101010101" pitchFamily="2" charset="-122"/>
                <a:cs typeface="Times New Roman" panose="02020603050405020304" pitchFamily="18" charset="0"/>
              </a:rPr>
              <a:t> o’r fath yn heriol</a:t>
            </a:r>
            <a:r>
              <a:rPr lang="cy-GB" sz="2000" dirty="0">
                <a:solidFill>
                  <a:srgbClr val="201F1E"/>
                </a:solidFill>
                <a:effectLst/>
                <a:ea typeface="DengXian" panose="02010600030101010101" pitchFamily="2" charset="-122"/>
                <a:cs typeface="Times New Roman" panose="02020603050405020304" pitchFamily="18" charset="0"/>
              </a:rPr>
              <a:t> (</a:t>
            </a:r>
            <a:r>
              <a:rPr lang="cy-GB" sz="2000" dirty="0" err="1">
                <a:solidFill>
                  <a:srgbClr val="000000"/>
                </a:solidFill>
                <a:effectLst/>
                <a:ea typeface="DengXian" panose="02010600030101010101" pitchFamily="2" charset="-122"/>
                <a:cs typeface="Times New Roman" panose="02020603050405020304" pitchFamily="18" charset="0"/>
              </a:rPr>
              <a:t>Konstantoni</a:t>
            </a:r>
            <a:r>
              <a:rPr lang="cy-GB" sz="2000" dirty="0">
                <a:solidFill>
                  <a:srgbClr val="000000"/>
                </a:solidFill>
                <a:ea typeface="DengXian" panose="02010600030101010101" pitchFamily="2" charset="-122"/>
                <a:cs typeface="Times New Roman" panose="02020603050405020304" pitchFamily="18" charset="0"/>
              </a:rPr>
              <a:t>, </a:t>
            </a:r>
            <a:r>
              <a:rPr lang="cy-GB" sz="2000" dirty="0">
                <a:solidFill>
                  <a:srgbClr val="000000"/>
                </a:solidFill>
                <a:effectLst/>
                <a:ea typeface="DengXian" panose="02010600030101010101" pitchFamily="2" charset="-122"/>
                <a:cs typeface="Times New Roman" panose="02020603050405020304" pitchFamily="18" charset="0"/>
              </a:rPr>
              <a:t>2013) </a:t>
            </a:r>
            <a:endParaRPr lang="cy-GB" sz="2000" dirty="0">
              <a:solidFill>
                <a:srgbClr val="000000"/>
              </a:solidFill>
              <a:ea typeface="DengXian" panose="02010600030101010101" pitchFamily="2" charset="-122"/>
              <a:cs typeface="Times New Roman" panose="02020603050405020304" pitchFamily="18" charset="0"/>
            </a:endParaRPr>
          </a:p>
          <a:p>
            <a:r>
              <a:rPr lang="cy-GB" sz="2000" dirty="0">
                <a:solidFill>
                  <a:srgbClr val="000000"/>
                </a:solidFill>
                <a:ea typeface="DengXian" panose="02010600030101010101" pitchFamily="2" charset="-122"/>
                <a:cs typeface="Times New Roman" panose="02020603050405020304" pitchFamily="18" charset="0"/>
              </a:rPr>
              <a:t>Pam ydych chi’n credu bod hynny’n wir?</a:t>
            </a:r>
            <a:endParaRPr lang="cy-GB" sz="2000" dirty="0"/>
          </a:p>
          <a:p>
            <a:endParaRPr lang="cy-GB" dirty="0"/>
          </a:p>
        </p:txBody>
      </p:sp>
      <p:sp>
        <p:nvSpPr>
          <p:cNvPr id="7" name="Content Placeholder 6">
            <a:extLst>
              <a:ext uri="{FF2B5EF4-FFF2-40B4-BE49-F238E27FC236}">
                <a16:creationId xmlns:a16="http://schemas.microsoft.com/office/drawing/2014/main" id="{32E64603-D035-EE52-0B77-0A36995AC8CA}"/>
              </a:ext>
            </a:extLst>
          </p:cNvPr>
          <p:cNvSpPr>
            <a:spLocks noGrp="1"/>
          </p:cNvSpPr>
          <p:nvPr>
            <p:ph sz="half" idx="2"/>
          </p:nvPr>
        </p:nvSpPr>
        <p:spPr>
          <a:xfrm>
            <a:off x="6413771" y="2017343"/>
            <a:ext cx="4645152" cy="4035768"/>
          </a:xfrm>
        </p:spPr>
        <p:txBody>
          <a:bodyPr>
            <a:noAutofit/>
          </a:bodyPr>
          <a:lstStyle/>
          <a:p>
            <a:r>
              <a:rPr lang="en-GB" sz="1800" dirty="0"/>
              <a:t>Effective pedagogies give serious consideration to pupil voice.</a:t>
            </a:r>
            <a:endParaRPr lang="en-GB" sz="1800" dirty="0">
              <a:solidFill>
                <a:srgbClr val="201F1E"/>
              </a:solidFill>
              <a:effectLst/>
              <a:ea typeface="DengXian" panose="02010600030101010101" pitchFamily="2" charset="-122"/>
              <a:cs typeface="Times New Roman" panose="02020603050405020304" pitchFamily="18" charset="0"/>
            </a:endParaRPr>
          </a:p>
          <a:p>
            <a:r>
              <a:rPr lang="en-GB" sz="1800" dirty="0">
                <a:solidFill>
                  <a:srgbClr val="201F1E"/>
                </a:solidFill>
                <a:effectLst/>
                <a:ea typeface="DengXian" panose="02010600030101010101" pitchFamily="2" charset="-122"/>
                <a:cs typeface="Times New Roman" panose="02020603050405020304" pitchFamily="18" charset="0"/>
              </a:rPr>
              <a:t>Participatory pedagogy can be defined as classroom modes that support children’s participation rights and agency, and which enable children to ‘express and enact their own ideas, perspectives and knowledge,’</a:t>
            </a:r>
            <a:r>
              <a:rPr lang="en-GB" sz="1800" dirty="0">
                <a:solidFill>
                  <a:srgbClr val="000000"/>
                </a:solidFill>
                <a:effectLst/>
                <a:ea typeface="DengXian" panose="02010600030101010101" pitchFamily="2" charset="-122"/>
                <a:cs typeface="Times New Roman" panose="02020603050405020304" pitchFamily="18" charset="0"/>
              </a:rPr>
              <a:t> </a:t>
            </a:r>
            <a:r>
              <a:rPr lang="en-GB" sz="1800" dirty="0">
                <a:solidFill>
                  <a:srgbClr val="201F1E"/>
                </a:solidFill>
                <a:effectLst/>
                <a:ea typeface="DengXian" panose="02010600030101010101" pitchFamily="2" charset="-122"/>
                <a:cs typeface="Times New Roman" panose="02020603050405020304" pitchFamily="18" charset="0"/>
              </a:rPr>
              <a:t>(</a:t>
            </a:r>
            <a:r>
              <a:rPr lang="en-GB" sz="1800" dirty="0" err="1">
                <a:solidFill>
                  <a:srgbClr val="201F1E"/>
                </a:solidFill>
                <a:effectLst/>
                <a:ea typeface="DengXian" panose="02010600030101010101" pitchFamily="2" charset="-122"/>
                <a:cs typeface="Times New Roman" panose="02020603050405020304" pitchFamily="18" charset="0"/>
              </a:rPr>
              <a:t>Mascadri</a:t>
            </a:r>
            <a:r>
              <a:rPr lang="en-GB" sz="1800" dirty="0">
                <a:solidFill>
                  <a:srgbClr val="201F1E"/>
                </a:solidFill>
                <a:effectLst/>
                <a:ea typeface="DengXian" panose="02010600030101010101" pitchFamily="2" charset="-122"/>
                <a:cs typeface="Times New Roman" panose="02020603050405020304" pitchFamily="18" charset="0"/>
              </a:rPr>
              <a:t> et al, 2021, 2; </a:t>
            </a:r>
            <a:r>
              <a:rPr lang="en-GB" sz="1800" dirty="0">
                <a:solidFill>
                  <a:srgbClr val="000000"/>
                </a:solidFill>
                <a:effectLst/>
                <a:ea typeface="DengXian" panose="02010600030101010101" pitchFamily="2" charset="-122"/>
                <a:cs typeface="Times New Roman" panose="02020603050405020304" pitchFamily="18" charset="0"/>
              </a:rPr>
              <a:t>Carey-Jenkins, 2018). </a:t>
            </a:r>
          </a:p>
          <a:p>
            <a:r>
              <a:rPr lang="en-GB" sz="1800" dirty="0">
                <a:solidFill>
                  <a:srgbClr val="201F1E"/>
                </a:solidFill>
                <a:ea typeface="DengXian" panose="02010600030101010101" pitchFamily="2" charset="-122"/>
                <a:cs typeface="Times New Roman" panose="02020603050405020304" pitchFamily="18" charset="0"/>
              </a:rPr>
              <a:t>A</a:t>
            </a:r>
            <a:r>
              <a:rPr lang="en-GB" sz="1800" dirty="0">
                <a:solidFill>
                  <a:srgbClr val="201F1E"/>
                </a:solidFill>
                <a:effectLst/>
                <a:ea typeface="DengXian" panose="02010600030101010101" pitchFamily="2" charset="-122"/>
                <a:cs typeface="Times New Roman" panose="02020603050405020304" pitchFamily="18" charset="0"/>
              </a:rPr>
              <a:t>pplication of such pedagogies is challenging (</a:t>
            </a:r>
            <a:r>
              <a:rPr lang="en-GB" sz="1800" dirty="0" err="1">
                <a:solidFill>
                  <a:srgbClr val="000000"/>
                </a:solidFill>
                <a:effectLst/>
                <a:ea typeface="DengXian" panose="02010600030101010101" pitchFamily="2" charset="-122"/>
                <a:cs typeface="Times New Roman" panose="02020603050405020304" pitchFamily="18" charset="0"/>
              </a:rPr>
              <a:t>Konstantoni</a:t>
            </a:r>
            <a:r>
              <a:rPr lang="en-GB" sz="1800" dirty="0">
                <a:solidFill>
                  <a:srgbClr val="000000"/>
                </a:solidFill>
                <a:ea typeface="DengXian" panose="02010600030101010101" pitchFamily="2" charset="-122"/>
                <a:cs typeface="Times New Roman" panose="02020603050405020304" pitchFamily="18" charset="0"/>
              </a:rPr>
              <a:t>, </a:t>
            </a:r>
            <a:r>
              <a:rPr lang="en-GB" sz="1800" dirty="0">
                <a:solidFill>
                  <a:srgbClr val="000000"/>
                </a:solidFill>
                <a:effectLst/>
                <a:ea typeface="DengXian" panose="02010600030101010101" pitchFamily="2" charset="-122"/>
                <a:cs typeface="Times New Roman" panose="02020603050405020304" pitchFamily="18" charset="0"/>
              </a:rPr>
              <a:t>2013) </a:t>
            </a:r>
            <a:endParaRPr lang="en-GB" sz="1800" dirty="0">
              <a:solidFill>
                <a:srgbClr val="000000"/>
              </a:solidFill>
              <a:ea typeface="DengXian" panose="02010600030101010101" pitchFamily="2" charset="-122"/>
              <a:cs typeface="Times New Roman" panose="02020603050405020304" pitchFamily="18" charset="0"/>
            </a:endParaRPr>
          </a:p>
          <a:p>
            <a:r>
              <a:rPr lang="en-GB" sz="1800" dirty="0">
                <a:solidFill>
                  <a:srgbClr val="000000"/>
                </a:solidFill>
                <a:ea typeface="DengXian" panose="02010600030101010101" pitchFamily="2" charset="-122"/>
                <a:cs typeface="Times New Roman" panose="02020603050405020304" pitchFamily="18" charset="0"/>
              </a:rPr>
              <a:t>Why do you think that is?</a:t>
            </a:r>
            <a:endParaRPr lang="en-GB" sz="1800" dirty="0"/>
          </a:p>
        </p:txBody>
      </p:sp>
      <p:pic>
        <p:nvPicPr>
          <p:cNvPr id="5" name="Graphic 4" descr="Thought with solid fill">
            <a:extLst>
              <a:ext uri="{FF2B5EF4-FFF2-40B4-BE49-F238E27FC236}">
                <a16:creationId xmlns:a16="http://schemas.microsoft.com/office/drawing/2014/main" id="{3D2E5132-7D47-430B-B967-22728827F24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57129" y="430552"/>
            <a:ext cx="1218733" cy="1218733"/>
          </a:xfrm>
          <a:prstGeom prst="rect">
            <a:avLst/>
          </a:prstGeom>
        </p:spPr>
      </p:pic>
    </p:spTree>
    <p:extLst>
      <p:ext uri="{BB962C8B-B14F-4D97-AF65-F5344CB8AC3E}">
        <p14:creationId xmlns:p14="http://schemas.microsoft.com/office/powerpoint/2010/main" val="3340764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D7283-2F96-3087-5D15-BCFDC14BA55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571F452-F7C4-6A4C-7825-E2872E3153DA}"/>
              </a:ext>
            </a:extLst>
          </p:cNvPr>
          <p:cNvSpPr>
            <a:spLocks noGrp="1"/>
          </p:cNvSpPr>
          <p:nvPr>
            <p:ph sz="half" idx="1"/>
          </p:nvPr>
        </p:nvSpPr>
        <p:spPr/>
        <p:txBody>
          <a:bodyPr/>
          <a:lstStyle/>
          <a:p>
            <a:r>
              <a:rPr lang="cy-GB" dirty="0"/>
              <a:t>Beth yw manteision a heriau mabwysiadu dulliau cyfranogol yn yr ystafell ddosbarth?</a:t>
            </a:r>
          </a:p>
          <a:p>
            <a:r>
              <a:rPr lang="cy-GB" dirty="0"/>
              <a:t>Mewn grwpiau, llenwch y tabl</a:t>
            </a:r>
          </a:p>
          <a:p>
            <a:endParaRPr lang="en-GB" dirty="0"/>
          </a:p>
        </p:txBody>
      </p:sp>
      <p:sp>
        <p:nvSpPr>
          <p:cNvPr id="4" name="Content Placeholder 3">
            <a:extLst>
              <a:ext uri="{FF2B5EF4-FFF2-40B4-BE49-F238E27FC236}">
                <a16:creationId xmlns:a16="http://schemas.microsoft.com/office/drawing/2014/main" id="{BF45DF6D-3CF9-6EDB-AC53-AC31F3A458A0}"/>
              </a:ext>
            </a:extLst>
          </p:cNvPr>
          <p:cNvSpPr>
            <a:spLocks noGrp="1"/>
          </p:cNvSpPr>
          <p:nvPr>
            <p:ph sz="half" idx="2"/>
          </p:nvPr>
        </p:nvSpPr>
        <p:spPr/>
        <p:txBody>
          <a:bodyPr/>
          <a:lstStyle/>
          <a:p>
            <a:r>
              <a:rPr lang="en-GB" dirty="0"/>
              <a:t>What are the benefits and challenges of adopting participatory approaches in the classroom?</a:t>
            </a:r>
          </a:p>
          <a:p>
            <a:r>
              <a:rPr lang="en-GB" dirty="0"/>
              <a:t>In groups complete the table</a:t>
            </a:r>
          </a:p>
        </p:txBody>
      </p:sp>
    </p:spTree>
    <p:extLst>
      <p:ext uri="{BB962C8B-B14F-4D97-AF65-F5344CB8AC3E}">
        <p14:creationId xmlns:p14="http://schemas.microsoft.com/office/powerpoint/2010/main" val="3420504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0B6BDDE-7251-8BA1-08FC-2C3FB8AFF5C6}"/>
              </a:ext>
            </a:extLst>
          </p:cNvPr>
          <p:cNvSpPr>
            <a:spLocks noGrp="1"/>
          </p:cNvSpPr>
          <p:nvPr>
            <p:ph type="title"/>
          </p:nvPr>
        </p:nvSpPr>
        <p:spPr/>
        <p:txBody>
          <a:bodyPr>
            <a:normAutofit fontScale="90000"/>
          </a:bodyPr>
          <a:lstStyle/>
          <a:p>
            <a:r>
              <a:rPr lang="cy-GB" dirty="0"/>
              <a:t>CANFYDDIADAU YMCHWIL</a:t>
            </a:r>
            <a:br>
              <a:rPr lang="en-GB" dirty="0"/>
            </a:br>
            <a:r>
              <a:rPr lang="en-GB" dirty="0"/>
              <a:t>Research findings</a:t>
            </a:r>
          </a:p>
        </p:txBody>
      </p:sp>
      <p:sp>
        <p:nvSpPr>
          <p:cNvPr id="5" name="Content Placeholder 4">
            <a:extLst>
              <a:ext uri="{FF2B5EF4-FFF2-40B4-BE49-F238E27FC236}">
                <a16:creationId xmlns:a16="http://schemas.microsoft.com/office/drawing/2014/main" id="{C4B991B5-3F7B-3CCF-E651-AF23FE3D4F64}"/>
              </a:ext>
            </a:extLst>
          </p:cNvPr>
          <p:cNvSpPr>
            <a:spLocks noGrp="1"/>
          </p:cNvSpPr>
          <p:nvPr>
            <p:ph sz="half" idx="1"/>
          </p:nvPr>
        </p:nvSpPr>
        <p:spPr/>
        <p:txBody>
          <a:bodyPr>
            <a:normAutofit fontScale="77500" lnSpcReduction="20000"/>
          </a:bodyPr>
          <a:lstStyle/>
          <a:p>
            <a:r>
              <a:rPr lang="cy-GB" sz="2000" dirty="0">
                <a:solidFill>
                  <a:srgbClr val="000000"/>
                </a:solidFill>
                <a:ea typeface="DengXian" panose="02010600030101010101" pitchFamily="2" charset="-122"/>
                <a:cs typeface="Times New Roman" panose="02020603050405020304" pitchFamily="18" charset="0"/>
              </a:rPr>
              <a:t>Roedd staff blynyddoedd cynnar yn rhoi gwerth ar gyfranogiad, roedd cyfyngiadau er enghraifft, ni fyddai’r ymarferwyr yn ‘gwrando’ ar y plant mewn gwirionedd nac yn gweithredu’r dymuniadau a fynegwyd ganddynt</a:t>
            </a:r>
            <a:r>
              <a:rPr lang="cy-GB" sz="2000" dirty="0">
                <a:solidFill>
                  <a:srgbClr val="000000"/>
                </a:solidFill>
                <a:effectLst/>
                <a:ea typeface="DengXian" panose="02010600030101010101" pitchFamily="2" charset="-122"/>
                <a:cs typeface="Times New Roman" panose="02020603050405020304" pitchFamily="18" charset="0"/>
              </a:rPr>
              <a:t>. </a:t>
            </a:r>
            <a:r>
              <a:rPr lang="cy-GB" sz="2000" dirty="0">
                <a:solidFill>
                  <a:srgbClr val="201F1E"/>
                </a:solidFill>
                <a:effectLst/>
                <a:ea typeface="DengXian" panose="02010600030101010101" pitchFamily="2" charset="-122"/>
                <a:cs typeface="Times New Roman" panose="02020603050405020304" pitchFamily="18" charset="0"/>
              </a:rPr>
              <a:t>(</a:t>
            </a:r>
            <a:r>
              <a:rPr lang="cy-GB" sz="2000" dirty="0" err="1">
                <a:solidFill>
                  <a:srgbClr val="000000"/>
                </a:solidFill>
                <a:effectLst/>
                <a:ea typeface="DengXian" panose="02010600030101010101" pitchFamily="2" charset="-122"/>
                <a:cs typeface="Times New Roman" panose="02020603050405020304" pitchFamily="18" charset="0"/>
              </a:rPr>
              <a:t>Konstantoni</a:t>
            </a:r>
            <a:r>
              <a:rPr lang="cy-GB" sz="2000" dirty="0">
                <a:solidFill>
                  <a:srgbClr val="000000"/>
                </a:solidFill>
                <a:ea typeface="DengXian" panose="02010600030101010101" pitchFamily="2" charset="-122"/>
                <a:cs typeface="Times New Roman" panose="02020603050405020304" pitchFamily="18" charset="0"/>
              </a:rPr>
              <a:t>, </a:t>
            </a:r>
            <a:r>
              <a:rPr lang="cy-GB" sz="2000" dirty="0">
                <a:solidFill>
                  <a:srgbClr val="000000"/>
                </a:solidFill>
                <a:effectLst/>
                <a:ea typeface="DengXian" panose="02010600030101010101" pitchFamily="2" charset="-122"/>
                <a:cs typeface="Times New Roman" panose="02020603050405020304" pitchFamily="18" charset="0"/>
              </a:rPr>
              <a:t>2013) </a:t>
            </a:r>
            <a:endParaRPr lang="cy-GB" sz="2000" dirty="0">
              <a:solidFill>
                <a:srgbClr val="000000"/>
              </a:solidFill>
              <a:ea typeface="DengXian" panose="02010600030101010101" pitchFamily="2" charset="-122"/>
              <a:cs typeface="Times New Roman" panose="02020603050405020304" pitchFamily="18" charset="0"/>
            </a:endParaRPr>
          </a:p>
          <a:p>
            <a:r>
              <a:rPr lang="cy-GB" sz="2000" dirty="0">
                <a:solidFill>
                  <a:srgbClr val="000000"/>
                </a:solidFill>
                <a:ea typeface="DengXian" panose="02010600030101010101" pitchFamily="2" charset="-122"/>
                <a:cs typeface="Times New Roman" panose="02020603050405020304" pitchFamily="18" charset="0"/>
              </a:rPr>
              <a:t>Roedd arsylwadau ar y plant yn aml yn cael eu hysgrifennu o safbwynt diffyg ac roedd straeon dysgu’n brin o leisiau unigol, ac roedd llais gwneud penderfyniadau’r plentyn ar goll </a:t>
            </a:r>
            <a:r>
              <a:rPr lang="cy-GB" sz="2000" dirty="0">
                <a:solidFill>
                  <a:srgbClr val="000000"/>
                </a:solidFill>
                <a:effectLst/>
                <a:ea typeface="DengXian" panose="02010600030101010101" pitchFamily="2" charset="-122"/>
                <a:cs typeface="Times New Roman" panose="02020603050405020304" pitchFamily="18" charset="0"/>
              </a:rPr>
              <a:t>(</a:t>
            </a:r>
            <a:r>
              <a:rPr lang="cy-GB" sz="2000" dirty="0" err="1">
                <a:solidFill>
                  <a:srgbClr val="000000"/>
                </a:solidFill>
                <a:effectLst/>
                <a:ea typeface="DengXian" panose="02010600030101010101" pitchFamily="2" charset="-122"/>
                <a:cs typeface="Times New Roman" panose="02020603050405020304" pitchFamily="18" charset="0"/>
              </a:rPr>
              <a:t>Louth</a:t>
            </a:r>
            <a:r>
              <a:rPr lang="cy-GB" sz="2000" dirty="0">
                <a:solidFill>
                  <a:srgbClr val="000000"/>
                </a:solidFill>
                <a:effectLst/>
                <a:ea typeface="DengXian" panose="02010600030101010101" pitchFamily="2" charset="-122"/>
                <a:cs typeface="Times New Roman" panose="02020603050405020304" pitchFamily="18" charset="0"/>
              </a:rPr>
              <a:t> </a:t>
            </a:r>
            <a:r>
              <a:rPr lang="cy-GB" sz="2000" dirty="0" err="1">
                <a:solidFill>
                  <a:srgbClr val="000000"/>
                </a:solidFill>
                <a:effectLst/>
                <a:ea typeface="DengXian" panose="02010600030101010101" pitchFamily="2" charset="-122"/>
                <a:cs typeface="Times New Roman" panose="02020603050405020304" pitchFamily="18" charset="0"/>
              </a:rPr>
              <a:t>Leader</a:t>
            </a:r>
            <a:r>
              <a:rPr lang="cy-GB" sz="2000" dirty="0">
                <a:solidFill>
                  <a:srgbClr val="000000"/>
                </a:solidFill>
                <a:effectLst/>
                <a:ea typeface="DengXian" panose="02010600030101010101" pitchFamily="2" charset="-122"/>
                <a:cs typeface="Times New Roman" panose="02020603050405020304" pitchFamily="18" charset="0"/>
              </a:rPr>
              <a:t> </a:t>
            </a:r>
            <a:r>
              <a:rPr lang="cy-GB" sz="2000" dirty="0" err="1">
                <a:solidFill>
                  <a:srgbClr val="000000"/>
                </a:solidFill>
                <a:effectLst/>
                <a:ea typeface="DengXian" panose="02010600030101010101" pitchFamily="2" charset="-122"/>
                <a:cs typeface="Times New Roman" panose="02020603050405020304" pitchFamily="18" charset="0"/>
              </a:rPr>
              <a:t>Partnership</a:t>
            </a:r>
            <a:r>
              <a:rPr lang="cy-GB" sz="2000" dirty="0">
                <a:solidFill>
                  <a:srgbClr val="000000"/>
                </a:solidFill>
                <a:effectLst/>
                <a:ea typeface="DengXian" panose="02010600030101010101" pitchFamily="2" charset="-122"/>
                <a:cs typeface="Times New Roman" panose="02020603050405020304" pitchFamily="18" charset="0"/>
              </a:rPr>
              <a:t>, 2021)</a:t>
            </a:r>
          </a:p>
          <a:p>
            <a:r>
              <a:rPr lang="cy-GB" sz="2000" dirty="0">
                <a:solidFill>
                  <a:srgbClr val="201F1E"/>
                </a:solidFill>
                <a:effectLst/>
                <a:ea typeface="DengXian" panose="02010600030101010101" pitchFamily="2" charset="-122"/>
                <a:cs typeface="Times New Roman" panose="02020603050405020304" pitchFamily="18" charset="0"/>
              </a:rPr>
              <a:t>Mae gweithredu hawliau plant mewn ystafelloedd dosbarth cynradd yng Nghymru wedi bod yn gysylltiedig â dehongliad amrywiol athrawon o blentyndod (</a:t>
            </a:r>
            <a:r>
              <a:rPr lang="cy-GB" sz="2000" dirty="0" err="1">
                <a:solidFill>
                  <a:srgbClr val="201F1E"/>
                </a:solidFill>
                <a:effectLst/>
                <a:ea typeface="DengXian" panose="02010600030101010101" pitchFamily="2" charset="-122"/>
                <a:cs typeface="Times New Roman" panose="02020603050405020304" pitchFamily="18" charset="0"/>
              </a:rPr>
              <a:t>Lyle</a:t>
            </a:r>
            <a:r>
              <a:rPr lang="cy-GB" sz="2000" dirty="0">
                <a:solidFill>
                  <a:srgbClr val="201F1E"/>
                </a:solidFill>
                <a:effectLst/>
                <a:ea typeface="DengXian" panose="02010600030101010101" pitchFamily="2" charset="-122"/>
                <a:cs typeface="Times New Roman" panose="02020603050405020304" pitchFamily="18" charset="0"/>
              </a:rPr>
              <a:t>, 2014) a oedd, yn ôl ei chynnig, yn effeithio ar sut roeddent yn ymateb i egwyddorion CCUHP a sut roeddent yn ceisio portreadu’r rhain yn eu harfer. </a:t>
            </a:r>
            <a:endParaRPr lang="cy-GB" sz="2000" dirty="0"/>
          </a:p>
          <a:p>
            <a:endParaRPr lang="cy-GB" dirty="0"/>
          </a:p>
        </p:txBody>
      </p:sp>
      <p:sp>
        <p:nvSpPr>
          <p:cNvPr id="6" name="Content Placeholder 5">
            <a:extLst>
              <a:ext uri="{FF2B5EF4-FFF2-40B4-BE49-F238E27FC236}">
                <a16:creationId xmlns:a16="http://schemas.microsoft.com/office/drawing/2014/main" id="{CD826990-EB1B-364A-A32D-1A39A455E8F0}"/>
              </a:ext>
            </a:extLst>
          </p:cNvPr>
          <p:cNvSpPr>
            <a:spLocks noGrp="1"/>
          </p:cNvSpPr>
          <p:nvPr>
            <p:ph sz="half" idx="2"/>
          </p:nvPr>
        </p:nvSpPr>
        <p:spPr>
          <a:xfrm>
            <a:off x="6413771" y="2017343"/>
            <a:ext cx="4645152" cy="4035768"/>
          </a:xfrm>
        </p:spPr>
        <p:txBody>
          <a:bodyPr>
            <a:noAutofit/>
          </a:bodyPr>
          <a:lstStyle/>
          <a:p>
            <a:r>
              <a:rPr lang="en-GB" sz="1400" dirty="0">
                <a:solidFill>
                  <a:srgbClr val="000000"/>
                </a:solidFill>
                <a:ea typeface="DengXian" panose="02010600030101010101" pitchFamily="2" charset="-122"/>
                <a:cs typeface="Times New Roman" panose="02020603050405020304" pitchFamily="18" charset="0"/>
              </a:rPr>
              <a:t>P</a:t>
            </a:r>
            <a:r>
              <a:rPr lang="en-GB" sz="1400" dirty="0">
                <a:solidFill>
                  <a:srgbClr val="000000"/>
                </a:solidFill>
                <a:effectLst/>
                <a:ea typeface="DengXian" panose="02010600030101010101" pitchFamily="2" charset="-122"/>
                <a:cs typeface="Times New Roman" panose="02020603050405020304" pitchFamily="18" charset="0"/>
              </a:rPr>
              <a:t>articipation was valued by early years staff, there were restrictions for example, the practitioners would not really ‘listen’ to the children or enact their expressed wishes. </a:t>
            </a:r>
            <a:r>
              <a:rPr lang="en-GB" sz="1400" dirty="0">
                <a:solidFill>
                  <a:srgbClr val="201F1E"/>
                </a:solidFill>
                <a:effectLst/>
                <a:ea typeface="DengXian" panose="02010600030101010101" pitchFamily="2" charset="-122"/>
                <a:cs typeface="Times New Roman" panose="02020603050405020304" pitchFamily="18" charset="0"/>
              </a:rPr>
              <a:t>(</a:t>
            </a:r>
            <a:r>
              <a:rPr lang="en-GB" sz="1400" dirty="0" err="1">
                <a:solidFill>
                  <a:srgbClr val="000000"/>
                </a:solidFill>
                <a:effectLst/>
                <a:ea typeface="DengXian" panose="02010600030101010101" pitchFamily="2" charset="-122"/>
                <a:cs typeface="Times New Roman" panose="02020603050405020304" pitchFamily="18" charset="0"/>
              </a:rPr>
              <a:t>Konstantoni</a:t>
            </a:r>
            <a:r>
              <a:rPr lang="en-GB" sz="1400" dirty="0">
                <a:solidFill>
                  <a:srgbClr val="000000"/>
                </a:solidFill>
                <a:ea typeface="DengXian" panose="02010600030101010101" pitchFamily="2" charset="-122"/>
                <a:cs typeface="Times New Roman" panose="02020603050405020304" pitchFamily="18" charset="0"/>
              </a:rPr>
              <a:t>, </a:t>
            </a:r>
            <a:r>
              <a:rPr lang="en-GB" sz="1400" dirty="0">
                <a:solidFill>
                  <a:srgbClr val="000000"/>
                </a:solidFill>
                <a:effectLst/>
                <a:ea typeface="DengXian" panose="02010600030101010101" pitchFamily="2" charset="-122"/>
                <a:cs typeface="Times New Roman" panose="02020603050405020304" pitchFamily="18" charset="0"/>
              </a:rPr>
              <a:t>2013) </a:t>
            </a:r>
            <a:endParaRPr lang="en-GB" sz="1400" dirty="0">
              <a:solidFill>
                <a:srgbClr val="000000"/>
              </a:solidFill>
              <a:ea typeface="DengXian" panose="02010600030101010101" pitchFamily="2" charset="-122"/>
              <a:cs typeface="Times New Roman" panose="02020603050405020304" pitchFamily="18" charset="0"/>
            </a:endParaRPr>
          </a:p>
          <a:p>
            <a:r>
              <a:rPr lang="en-GB" sz="1400" dirty="0">
                <a:solidFill>
                  <a:srgbClr val="000000"/>
                </a:solidFill>
                <a:ea typeface="DengXian" panose="02010600030101010101" pitchFamily="2" charset="-122"/>
                <a:cs typeface="Times New Roman" panose="02020603050405020304" pitchFamily="18" charset="0"/>
              </a:rPr>
              <a:t>O</a:t>
            </a:r>
            <a:r>
              <a:rPr lang="en-GB" sz="1400" dirty="0">
                <a:solidFill>
                  <a:srgbClr val="000000"/>
                </a:solidFill>
                <a:effectLst/>
                <a:ea typeface="DengXian" panose="02010600030101010101" pitchFamily="2" charset="-122"/>
                <a:cs typeface="Times New Roman" panose="02020603050405020304" pitchFamily="18" charset="0"/>
              </a:rPr>
              <a:t>bservations of the children were often written from a deficit perspective and learning stories lacked individual voices, and the decision-making voice of the child was absent (Louth Leader Partnership, 2021)</a:t>
            </a:r>
          </a:p>
          <a:p>
            <a:r>
              <a:rPr lang="en-GB" sz="1400" dirty="0">
                <a:solidFill>
                  <a:srgbClr val="201F1E"/>
                </a:solidFill>
                <a:effectLst/>
                <a:ea typeface="DengXian" panose="02010600030101010101" pitchFamily="2" charset="-122"/>
                <a:cs typeface="Times New Roman" panose="02020603050405020304" pitchFamily="18" charset="0"/>
              </a:rPr>
              <a:t>The enactment of children’s rights in Welsh primary classrooms has been associated with  teachers’ varied constructions of childhood (Lyle, 2014) which, she proposed, affected how they responded to the UNCRC principles and how they tried to portray these within their practice. </a:t>
            </a:r>
            <a:endParaRPr lang="en-GB" sz="1400" dirty="0"/>
          </a:p>
        </p:txBody>
      </p:sp>
    </p:spTree>
    <p:extLst>
      <p:ext uri="{BB962C8B-B14F-4D97-AF65-F5344CB8AC3E}">
        <p14:creationId xmlns:p14="http://schemas.microsoft.com/office/powerpoint/2010/main" val="3421271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DE594-ECFA-2937-4ADA-72B43B69DE52}"/>
              </a:ext>
            </a:extLst>
          </p:cNvPr>
          <p:cNvSpPr>
            <a:spLocks noGrp="1"/>
          </p:cNvSpPr>
          <p:nvPr>
            <p:ph type="title"/>
          </p:nvPr>
        </p:nvSpPr>
        <p:spPr/>
        <p:txBody>
          <a:bodyPr>
            <a:normAutofit fontScale="90000"/>
          </a:bodyPr>
          <a:lstStyle/>
          <a:p>
            <a:r>
              <a:rPr lang="cy-GB" dirty="0"/>
              <a:t>CYFRANOGIAD A’R CWRICWLWM</a:t>
            </a:r>
            <a:br>
              <a:rPr lang="en-GB" dirty="0"/>
            </a:br>
            <a:r>
              <a:rPr lang="en-GB" dirty="0"/>
              <a:t>Participation and the Curriculum</a:t>
            </a:r>
          </a:p>
        </p:txBody>
      </p:sp>
      <p:sp>
        <p:nvSpPr>
          <p:cNvPr id="3" name="Content Placeholder 2">
            <a:extLst>
              <a:ext uri="{FF2B5EF4-FFF2-40B4-BE49-F238E27FC236}">
                <a16:creationId xmlns:a16="http://schemas.microsoft.com/office/drawing/2014/main" id="{B2B66DEC-E403-6A04-60D9-E1F126000665}"/>
              </a:ext>
            </a:extLst>
          </p:cNvPr>
          <p:cNvSpPr>
            <a:spLocks noGrp="1"/>
          </p:cNvSpPr>
          <p:nvPr>
            <p:ph sz="half" idx="1"/>
          </p:nvPr>
        </p:nvSpPr>
        <p:spPr/>
        <p:txBody>
          <a:bodyPr>
            <a:normAutofit fontScale="92500" lnSpcReduction="20000"/>
          </a:bodyPr>
          <a:lstStyle/>
          <a:p>
            <a:r>
              <a:rPr lang="cy-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Mae fframwaith y </a:t>
            </a:r>
            <a:r>
              <a:rPr lang="cy-GB" sz="20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CiG</a:t>
            </a:r>
            <a:r>
              <a:rPr lang="cy-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yn seiliedig ar y Pedwar Diben sy’n greiddiol i’r cwricwlwm, wedi’u cynllunio i gefnogi plant i fod yn ddinasyddion gwybodus moesegol sy’n ‘deall ac yn arfer eu cyfrifoldebau a’u hawliau dynol a democrataidd’ ac yn ‘parchu anghenion a hawliau pobl eraill, fel aelod o gymdeithas amrywiol’ (</a:t>
            </a:r>
            <a:r>
              <a:rPr lang="cy-GB" sz="20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LlC</a:t>
            </a:r>
            <a:r>
              <a:rPr lang="cy-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2021). </a:t>
            </a:r>
          </a:p>
          <a:p>
            <a:r>
              <a:rPr lang="cy-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Mae hyn yn gosod cyfranogiad plant yn ganolog o fewn y cwricwlwm, yn ogystal â chefnogi ysgolion i ymgorffori addysg hawliau dynol a dulliau’n seiliedig ar hawliau i addysgeg ac i gynllunio a datblygu’r cwricwlwm ar lefel ysgol (</a:t>
            </a:r>
            <a:r>
              <a:rPr lang="cy-GB" sz="20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LlC</a:t>
            </a:r>
            <a:r>
              <a:rPr lang="cy-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2021).</a:t>
            </a:r>
            <a:endParaRPr lang="cy-GB" sz="2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a:p>
            <a:endParaRPr lang="en-GB" dirty="0"/>
          </a:p>
        </p:txBody>
      </p:sp>
      <p:sp>
        <p:nvSpPr>
          <p:cNvPr id="4" name="Content Placeholder 3">
            <a:extLst>
              <a:ext uri="{FF2B5EF4-FFF2-40B4-BE49-F238E27FC236}">
                <a16:creationId xmlns:a16="http://schemas.microsoft.com/office/drawing/2014/main" id="{A9EBD61E-224F-6E41-8DE1-A4A33443FAA3}"/>
              </a:ext>
            </a:extLst>
          </p:cNvPr>
          <p:cNvSpPr>
            <a:spLocks noGrp="1"/>
          </p:cNvSpPr>
          <p:nvPr>
            <p:ph sz="half" idx="2"/>
          </p:nvPr>
        </p:nvSpPr>
        <p:spPr/>
        <p:txBody>
          <a:bodyPr>
            <a:normAutofit fontScale="92500" lnSpcReduction="20000"/>
          </a:bodyPr>
          <a:lstStyle/>
          <a:p>
            <a:r>
              <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GB" sz="20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CfW</a:t>
            </a:r>
            <a:r>
              <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framework is underpinned by the Four Purposes which are at the core of the curriculum, designed to support children to be ethical informed citizens who ‘understand and exercise their human and democratic responsibilities and rights’ and ‘respect the needs and rights of others, as a member of a diverse society’ (WG, 2021). </a:t>
            </a:r>
          </a:p>
          <a:p>
            <a:r>
              <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This places children’s participation centrally within the curriculum, as well as supporting schools to incorporate human rights education and rights-based approaches into pedagogy and school-level curriculum design and development (WG, 2021).</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632908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ADC30-A1F8-A686-B637-8D4A37E92BF4}"/>
            </a:ext>
          </a:extLst>
        </p:cNvPr>
        <p:cNvGrpSpPr/>
        <p:nvPr/>
      </p:nvGrpSpPr>
      <p:grpSpPr>
        <a:xfrm>
          <a:off x="0" y="0"/>
          <a:ext cx="0" cy="0"/>
          <a:chOff x="0" y="0"/>
          <a:chExt cx="0" cy="0"/>
        </a:xfrm>
      </p:grpSpPr>
      <p:grpSp>
        <p:nvGrpSpPr>
          <p:cNvPr id="3" name="object 2">
            <a:extLst>
              <a:ext uri="{FF2B5EF4-FFF2-40B4-BE49-F238E27FC236}">
                <a16:creationId xmlns:a16="http://schemas.microsoft.com/office/drawing/2014/main" id="{02856B47-A56D-1A30-9F1E-3F7F9FC01456}"/>
              </a:ext>
            </a:extLst>
          </p:cNvPr>
          <p:cNvGrpSpPr/>
          <p:nvPr/>
        </p:nvGrpSpPr>
        <p:grpSpPr>
          <a:xfrm>
            <a:off x="0" y="0"/>
            <a:ext cx="12194610" cy="1146337"/>
            <a:chOff x="0" y="-5235"/>
            <a:chExt cx="20109815" cy="1890395"/>
          </a:xfrm>
        </p:grpSpPr>
        <p:sp>
          <p:nvSpPr>
            <p:cNvPr id="21" name="object 3">
              <a:extLst>
                <a:ext uri="{FF2B5EF4-FFF2-40B4-BE49-F238E27FC236}">
                  <a16:creationId xmlns:a16="http://schemas.microsoft.com/office/drawing/2014/main" id="{7F981C17-65BA-8B0C-7CA1-6E0164D4978A}"/>
                </a:ext>
              </a:extLst>
            </p:cNvPr>
            <p:cNvSpPr/>
            <p:nvPr/>
          </p:nvSpPr>
          <p:spPr>
            <a:xfrm>
              <a:off x="5235" y="0"/>
              <a:ext cx="20099020" cy="1879600"/>
            </a:xfrm>
            <a:custGeom>
              <a:avLst/>
              <a:gdLst/>
              <a:ahLst/>
              <a:cxnLst/>
              <a:rect l="l" t="t" r="r" b="b"/>
              <a:pathLst>
                <a:path w="20099020" h="1879600">
                  <a:moveTo>
                    <a:pt x="20098864" y="1879523"/>
                  </a:moveTo>
                  <a:lnTo>
                    <a:pt x="0" y="1879523"/>
                  </a:lnTo>
                  <a:lnTo>
                    <a:pt x="0" y="0"/>
                  </a:lnTo>
                  <a:lnTo>
                    <a:pt x="20098864" y="0"/>
                  </a:lnTo>
                  <a:lnTo>
                    <a:pt x="20098864" y="1879523"/>
                  </a:lnTo>
                  <a:close/>
                </a:path>
              </a:pathLst>
            </a:custGeom>
            <a:solidFill>
              <a:srgbClr val="89A0C7">
                <a:alpha val="19999"/>
              </a:srgbClr>
            </a:solidFill>
          </p:spPr>
          <p:txBody>
            <a:bodyPr wrap="square" lIns="0" tIns="0" rIns="0" bIns="0" rtlCol="0"/>
            <a:lstStyle/>
            <a:p>
              <a:endParaRPr sz="1092"/>
            </a:p>
          </p:txBody>
        </p:sp>
        <p:sp>
          <p:nvSpPr>
            <p:cNvPr id="22" name="object 4">
              <a:extLst>
                <a:ext uri="{FF2B5EF4-FFF2-40B4-BE49-F238E27FC236}">
                  <a16:creationId xmlns:a16="http://schemas.microsoft.com/office/drawing/2014/main" id="{60F3A8E5-7006-0236-9A2B-6AEA9DB1367E}"/>
                </a:ext>
              </a:extLst>
            </p:cNvPr>
            <p:cNvSpPr/>
            <p:nvPr/>
          </p:nvSpPr>
          <p:spPr>
            <a:xfrm>
              <a:off x="5235" y="0"/>
              <a:ext cx="20099020" cy="1879600"/>
            </a:xfrm>
            <a:custGeom>
              <a:avLst/>
              <a:gdLst/>
              <a:ahLst/>
              <a:cxnLst/>
              <a:rect l="l" t="t" r="r" b="b"/>
              <a:pathLst>
                <a:path w="20099020" h="1879600">
                  <a:moveTo>
                    <a:pt x="20098864" y="1879523"/>
                  </a:moveTo>
                  <a:lnTo>
                    <a:pt x="0" y="1879523"/>
                  </a:lnTo>
                  <a:lnTo>
                    <a:pt x="0" y="0"/>
                  </a:lnTo>
                  <a:lnTo>
                    <a:pt x="20098864" y="0"/>
                  </a:lnTo>
                  <a:lnTo>
                    <a:pt x="20098864" y="1879523"/>
                  </a:lnTo>
                </a:path>
              </a:pathLst>
            </a:custGeom>
            <a:ln w="10470">
              <a:solidFill>
                <a:srgbClr val="3A61A0"/>
              </a:solidFill>
            </a:ln>
          </p:spPr>
          <p:txBody>
            <a:bodyPr wrap="square" lIns="0" tIns="0" rIns="0" bIns="0" rtlCol="0"/>
            <a:lstStyle/>
            <a:p>
              <a:endParaRPr sz="1092"/>
            </a:p>
          </p:txBody>
        </p:sp>
        <p:sp>
          <p:nvSpPr>
            <p:cNvPr id="31" name="object 5">
              <a:extLst>
                <a:ext uri="{FF2B5EF4-FFF2-40B4-BE49-F238E27FC236}">
                  <a16:creationId xmlns:a16="http://schemas.microsoft.com/office/drawing/2014/main" id="{7BE4F187-0DDB-BCC5-5E4D-ABD4D3C1D1E1}"/>
                </a:ext>
              </a:extLst>
            </p:cNvPr>
            <p:cNvSpPr/>
            <p:nvPr/>
          </p:nvSpPr>
          <p:spPr>
            <a:xfrm>
              <a:off x="908612" y="518898"/>
              <a:ext cx="422909" cy="384810"/>
            </a:xfrm>
            <a:custGeom>
              <a:avLst/>
              <a:gdLst/>
              <a:ahLst/>
              <a:cxnLst/>
              <a:rect l="l" t="t" r="r" b="b"/>
              <a:pathLst>
                <a:path w="422909" h="384809">
                  <a:moveTo>
                    <a:pt x="28135" y="0"/>
                  </a:moveTo>
                  <a:lnTo>
                    <a:pt x="12029" y="3253"/>
                  </a:lnTo>
                  <a:lnTo>
                    <a:pt x="3262" y="11566"/>
                  </a:lnTo>
                  <a:lnTo>
                    <a:pt x="0" y="22771"/>
                  </a:lnTo>
                  <a:lnTo>
                    <a:pt x="409" y="34700"/>
                  </a:lnTo>
                  <a:lnTo>
                    <a:pt x="211397" y="384459"/>
                  </a:lnTo>
                  <a:lnTo>
                    <a:pt x="364554" y="138320"/>
                  </a:lnTo>
                  <a:lnTo>
                    <a:pt x="208360" y="138320"/>
                  </a:lnTo>
                  <a:lnTo>
                    <a:pt x="211397" y="137967"/>
                  </a:lnTo>
                  <a:lnTo>
                    <a:pt x="163296" y="132376"/>
                  </a:lnTo>
                  <a:lnTo>
                    <a:pt x="127953" y="116707"/>
                  </a:lnTo>
                  <a:lnTo>
                    <a:pt x="88973" y="69160"/>
                  </a:lnTo>
                  <a:lnTo>
                    <a:pt x="77500" y="43765"/>
                  </a:lnTo>
                  <a:lnTo>
                    <a:pt x="66149" y="21612"/>
                  </a:lnTo>
                  <a:lnTo>
                    <a:pt x="51000" y="5943"/>
                  </a:lnTo>
                  <a:lnTo>
                    <a:pt x="28135" y="0"/>
                  </a:lnTo>
                  <a:close/>
                </a:path>
                <a:path w="422909" h="384809">
                  <a:moveTo>
                    <a:pt x="211397" y="137967"/>
                  </a:moveTo>
                  <a:lnTo>
                    <a:pt x="208360" y="138320"/>
                  </a:lnTo>
                  <a:lnTo>
                    <a:pt x="214433" y="138320"/>
                  </a:lnTo>
                  <a:lnTo>
                    <a:pt x="211397" y="137967"/>
                  </a:lnTo>
                  <a:close/>
                </a:path>
                <a:path w="422909" h="384809">
                  <a:moveTo>
                    <a:pt x="394658" y="0"/>
                  </a:moveTo>
                  <a:lnTo>
                    <a:pt x="371794" y="5943"/>
                  </a:lnTo>
                  <a:lnTo>
                    <a:pt x="356645" y="21612"/>
                  </a:lnTo>
                  <a:lnTo>
                    <a:pt x="345294" y="43765"/>
                  </a:lnTo>
                  <a:lnTo>
                    <a:pt x="333821" y="69160"/>
                  </a:lnTo>
                  <a:lnTo>
                    <a:pt x="318310" y="94554"/>
                  </a:lnTo>
                  <a:lnTo>
                    <a:pt x="294841" y="116707"/>
                  </a:lnTo>
                  <a:lnTo>
                    <a:pt x="259497" y="132376"/>
                  </a:lnTo>
                  <a:lnTo>
                    <a:pt x="211397" y="137967"/>
                  </a:lnTo>
                  <a:lnTo>
                    <a:pt x="214433" y="138320"/>
                  </a:lnTo>
                  <a:lnTo>
                    <a:pt x="364554" y="138320"/>
                  </a:lnTo>
                  <a:lnTo>
                    <a:pt x="412019" y="62039"/>
                  </a:lnTo>
                  <a:lnTo>
                    <a:pt x="422794" y="22771"/>
                  </a:lnTo>
                  <a:lnTo>
                    <a:pt x="419532" y="11566"/>
                  </a:lnTo>
                  <a:lnTo>
                    <a:pt x="410764" y="3253"/>
                  </a:lnTo>
                  <a:lnTo>
                    <a:pt x="394658" y="0"/>
                  </a:lnTo>
                  <a:close/>
                </a:path>
              </a:pathLst>
            </a:custGeom>
            <a:solidFill>
              <a:srgbClr val="F79F41"/>
            </a:solidFill>
          </p:spPr>
          <p:txBody>
            <a:bodyPr wrap="square" lIns="0" tIns="0" rIns="0" bIns="0" rtlCol="0"/>
            <a:lstStyle/>
            <a:p>
              <a:endParaRPr sz="1092"/>
            </a:p>
          </p:txBody>
        </p:sp>
        <p:pic>
          <p:nvPicPr>
            <p:cNvPr id="32" name="object 6">
              <a:extLst>
                <a:ext uri="{FF2B5EF4-FFF2-40B4-BE49-F238E27FC236}">
                  <a16:creationId xmlns:a16="http://schemas.microsoft.com/office/drawing/2014/main" id="{A323CE55-4D04-4A79-362B-BF0B3FBAC97C}"/>
                </a:ext>
              </a:extLst>
            </p:cNvPr>
            <p:cNvPicPr/>
            <p:nvPr/>
          </p:nvPicPr>
          <p:blipFill>
            <a:blip r:embed="rId3" cstate="print"/>
            <a:stretch>
              <a:fillRect/>
            </a:stretch>
          </p:blipFill>
          <p:spPr>
            <a:xfrm>
              <a:off x="1045555" y="438868"/>
              <a:ext cx="148906" cy="146676"/>
            </a:xfrm>
            <a:prstGeom prst="rect">
              <a:avLst/>
            </a:prstGeom>
          </p:spPr>
        </p:pic>
        <p:sp>
          <p:nvSpPr>
            <p:cNvPr id="33" name="object 7">
              <a:extLst>
                <a:ext uri="{FF2B5EF4-FFF2-40B4-BE49-F238E27FC236}">
                  <a16:creationId xmlns:a16="http://schemas.microsoft.com/office/drawing/2014/main" id="{756083D5-A7FD-2F99-832F-EFFD7015EE74}"/>
                </a:ext>
              </a:extLst>
            </p:cNvPr>
            <p:cNvSpPr/>
            <p:nvPr/>
          </p:nvSpPr>
          <p:spPr>
            <a:xfrm>
              <a:off x="618228" y="579545"/>
              <a:ext cx="434975" cy="379730"/>
            </a:xfrm>
            <a:custGeom>
              <a:avLst/>
              <a:gdLst/>
              <a:ahLst/>
              <a:cxnLst/>
              <a:rect l="l" t="t" r="r" b="b"/>
              <a:pathLst>
                <a:path w="434975" h="379730">
                  <a:moveTo>
                    <a:pt x="43201" y="311143"/>
                  </a:moveTo>
                  <a:lnTo>
                    <a:pt x="21850" y="316309"/>
                  </a:lnTo>
                  <a:lnTo>
                    <a:pt x="5192" y="333094"/>
                  </a:lnTo>
                  <a:lnTo>
                    <a:pt x="0" y="348691"/>
                  </a:lnTo>
                  <a:lnTo>
                    <a:pt x="2925" y="360502"/>
                  </a:lnTo>
                  <a:lnTo>
                    <a:pt x="43583" y="379497"/>
                  </a:lnTo>
                  <a:lnTo>
                    <a:pt x="51055" y="379627"/>
                  </a:lnTo>
                  <a:lnTo>
                    <a:pt x="434854" y="369543"/>
                  </a:lnTo>
                  <a:lnTo>
                    <a:pt x="405523" y="315511"/>
                  </a:lnTo>
                  <a:lnTo>
                    <a:pt x="96417" y="315511"/>
                  </a:lnTo>
                  <a:lnTo>
                    <a:pt x="68354" y="312556"/>
                  </a:lnTo>
                  <a:lnTo>
                    <a:pt x="43201" y="311143"/>
                  </a:lnTo>
                  <a:close/>
                </a:path>
                <a:path w="434975" h="379730">
                  <a:moveTo>
                    <a:pt x="218143" y="244388"/>
                  </a:moveTo>
                  <a:lnTo>
                    <a:pt x="189158" y="283234"/>
                  </a:lnTo>
                  <a:lnTo>
                    <a:pt x="157710" y="305889"/>
                  </a:lnTo>
                  <a:lnTo>
                    <a:pt x="126500" y="314968"/>
                  </a:lnTo>
                  <a:lnTo>
                    <a:pt x="96417" y="315511"/>
                  </a:lnTo>
                  <a:lnTo>
                    <a:pt x="405523" y="315511"/>
                  </a:lnTo>
                  <a:lnTo>
                    <a:pt x="368452" y="247222"/>
                  </a:lnTo>
                  <a:lnTo>
                    <a:pt x="216924" y="247222"/>
                  </a:lnTo>
                  <a:lnTo>
                    <a:pt x="218143" y="244388"/>
                  </a:lnTo>
                  <a:close/>
                </a:path>
                <a:path w="434975" h="379730">
                  <a:moveTo>
                    <a:pt x="219950" y="241966"/>
                  </a:moveTo>
                  <a:lnTo>
                    <a:pt x="218143" y="244388"/>
                  </a:lnTo>
                  <a:lnTo>
                    <a:pt x="216924" y="247222"/>
                  </a:lnTo>
                  <a:lnTo>
                    <a:pt x="219950" y="241966"/>
                  </a:lnTo>
                  <a:close/>
                </a:path>
                <a:path w="434975" h="379730">
                  <a:moveTo>
                    <a:pt x="365598" y="241966"/>
                  </a:moveTo>
                  <a:lnTo>
                    <a:pt x="219950" y="241966"/>
                  </a:lnTo>
                  <a:lnTo>
                    <a:pt x="216924" y="247222"/>
                  </a:lnTo>
                  <a:lnTo>
                    <a:pt x="368452" y="247222"/>
                  </a:lnTo>
                  <a:lnTo>
                    <a:pt x="365598" y="241966"/>
                  </a:lnTo>
                  <a:close/>
                </a:path>
                <a:path w="434975" h="379730">
                  <a:moveTo>
                    <a:pt x="211056" y="0"/>
                  </a:moveTo>
                  <a:lnTo>
                    <a:pt x="199366" y="3373"/>
                  </a:lnTo>
                  <a:lnTo>
                    <a:pt x="188454" y="15669"/>
                  </a:lnTo>
                  <a:lnTo>
                    <a:pt x="182247" y="38488"/>
                  </a:lnTo>
                  <a:lnTo>
                    <a:pt x="188449" y="59562"/>
                  </a:lnTo>
                  <a:lnTo>
                    <a:pt x="202251" y="80639"/>
                  </a:lnTo>
                  <a:lnTo>
                    <a:pt x="218843" y="103465"/>
                  </a:lnTo>
                  <a:lnTo>
                    <a:pt x="233415" y="129789"/>
                  </a:lnTo>
                  <a:lnTo>
                    <a:pt x="241159" y="161358"/>
                  </a:lnTo>
                  <a:lnTo>
                    <a:pt x="237265" y="199920"/>
                  </a:lnTo>
                  <a:lnTo>
                    <a:pt x="218143" y="244388"/>
                  </a:lnTo>
                  <a:lnTo>
                    <a:pt x="219950" y="241966"/>
                  </a:lnTo>
                  <a:lnTo>
                    <a:pt x="365598" y="241966"/>
                  </a:lnTo>
                  <a:lnTo>
                    <a:pt x="251687" y="32129"/>
                  </a:lnTo>
                  <a:lnTo>
                    <a:pt x="222537" y="2862"/>
                  </a:lnTo>
                  <a:lnTo>
                    <a:pt x="211056" y="0"/>
                  </a:lnTo>
                  <a:close/>
                </a:path>
              </a:pathLst>
            </a:custGeom>
            <a:solidFill>
              <a:srgbClr val="3A61A0"/>
            </a:solidFill>
          </p:spPr>
          <p:txBody>
            <a:bodyPr wrap="square" lIns="0" tIns="0" rIns="0" bIns="0" rtlCol="0"/>
            <a:lstStyle/>
            <a:p>
              <a:endParaRPr sz="1092"/>
            </a:p>
          </p:txBody>
        </p:sp>
        <p:pic>
          <p:nvPicPr>
            <p:cNvPr id="34" name="object 8">
              <a:extLst>
                <a:ext uri="{FF2B5EF4-FFF2-40B4-BE49-F238E27FC236}">
                  <a16:creationId xmlns:a16="http://schemas.microsoft.com/office/drawing/2014/main" id="{74D4EE1D-404F-C4BB-1356-BAEC718EEAC2}"/>
                </a:ext>
              </a:extLst>
            </p:cNvPr>
            <p:cNvPicPr/>
            <p:nvPr/>
          </p:nvPicPr>
          <p:blipFill>
            <a:blip r:embed="rId4" cstate="print"/>
            <a:stretch>
              <a:fillRect/>
            </a:stretch>
          </p:blipFill>
          <p:spPr>
            <a:xfrm>
              <a:off x="635261" y="676623"/>
              <a:ext cx="147806" cy="147809"/>
            </a:xfrm>
            <a:prstGeom prst="rect">
              <a:avLst/>
            </a:prstGeom>
          </p:spPr>
        </p:pic>
        <p:sp>
          <p:nvSpPr>
            <p:cNvPr id="35" name="object 9">
              <a:extLst>
                <a:ext uri="{FF2B5EF4-FFF2-40B4-BE49-F238E27FC236}">
                  <a16:creationId xmlns:a16="http://schemas.microsoft.com/office/drawing/2014/main" id="{C962CFC0-2E2F-E3B0-4FB3-C5E6FAF214DD}"/>
                </a:ext>
              </a:extLst>
            </p:cNvPr>
            <p:cNvSpPr/>
            <p:nvPr/>
          </p:nvSpPr>
          <p:spPr>
            <a:xfrm>
              <a:off x="618228" y="1016286"/>
              <a:ext cx="434975" cy="379730"/>
            </a:xfrm>
            <a:custGeom>
              <a:avLst/>
              <a:gdLst/>
              <a:ahLst/>
              <a:cxnLst/>
              <a:rect l="l" t="t" r="r" b="b"/>
              <a:pathLst>
                <a:path w="434975" h="379730">
                  <a:moveTo>
                    <a:pt x="218143" y="135238"/>
                  </a:moveTo>
                  <a:lnTo>
                    <a:pt x="237265" y="179706"/>
                  </a:lnTo>
                  <a:lnTo>
                    <a:pt x="241159" y="218268"/>
                  </a:lnTo>
                  <a:lnTo>
                    <a:pt x="233415" y="249837"/>
                  </a:lnTo>
                  <a:lnTo>
                    <a:pt x="218843" y="276161"/>
                  </a:lnTo>
                  <a:lnTo>
                    <a:pt x="202251" y="298988"/>
                  </a:lnTo>
                  <a:lnTo>
                    <a:pt x="188449" y="320064"/>
                  </a:lnTo>
                  <a:lnTo>
                    <a:pt x="182247" y="341138"/>
                  </a:lnTo>
                  <a:lnTo>
                    <a:pt x="188454" y="363957"/>
                  </a:lnTo>
                  <a:lnTo>
                    <a:pt x="199366" y="376253"/>
                  </a:lnTo>
                  <a:lnTo>
                    <a:pt x="211056" y="379627"/>
                  </a:lnTo>
                  <a:lnTo>
                    <a:pt x="222537" y="376765"/>
                  </a:lnTo>
                  <a:lnTo>
                    <a:pt x="251687" y="347497"/>
                  </a:lnTo>
                  <a:lnTo>
                    <a:pt x="365598" y="137660"/>
                  </a:lnTo>
                  <a:lnTo>
                    <a:pt x="219950" y="137660"/>
                  </a:lnTo>
                  <a:lnTo>
                    <a:pt x="218143" y="135238"/>
                  </a:lnTo>
                  <a:close/>
                </a:path>
                <a:path w="434975" h="379730">
                  <a:moveTo>
                    <a:pt x="216924" y="132404"/>
                  </a:moveTo>
                  <a:lnTo>
                    <a:pt x="218143" y="135238"/>
                  </a:lnTo>
                  <a:lnTo>
                    <a:pt x="219950" y="137660"/>
                  </a:lnTo>
                  <a:lnTo>
                    <a:pt x="216924" y="132404"/>
                  </a:lnTo>
                  <a:close/>
                </a:path>
                <a:path w="434975" h="379730">
                  <a:moveTo>
                    <a:pt x="368452" y="132404"/>
                  </a:moveTo>
                  <a:lnTo>
                    <a:pt x="216924" y="132404"/>
                  </a:lnTo>
                  <a:lnTo>
                    <a:pt x="219950" y="137660"/>
                  </a:lnTo>
                  <a:lnTo>
                    <a:pt x="365598" y="137660"/>
                  </a:lnTo>
                  <a:lnTo>
                    <a:pt x="368452" y="132404"/>
                  </a:lnTo>
                  <a:close/>
                </a:path>
                <a:path w="434975" h="379730">
                  <a:moveTo>
                    <a:pt x="405523" y="64115"/>
                  </a:moveTo>
                  <a:lnTo>
                    <a:pt x="96417" y="64115"/>
                  </a:lnTo>
                  <a:lnTo>
                    <a:pt x="126500" y="64658"/>
                  </a:lnTo>
                  <a:lnTo>
                    <a:pt x="157710" y="73737"/>
                  </a:lnTo>
                  <a:lnTo>
                    <a:pt x="189158" y="96392"/>
                  </a:lnTo>
                  <a:lnTo>
                    <a:pt x="218143" y="135238"/>
                  </a:lnTo>
                  <a:lnTo>
                    <a:pt x="216924" y="132404"/>
                  </a:lnTo>
                  <a:lnTo>
                    <a:pt x="368452" y="132404"/>
                  </a:lnTo>
                  <a:lnTo>
                    <a:pt x="405523" y="64115"/>
                  </a:lnTo>
                  <a:close/>
                </a:path>
                <a:path w="434975" h="379730">
                  <a:moveTo>
                    <a:pt x="51055" y="0"/>
                  </a:moveTo>
                  <a:lnTo>
                    <a:pt x="11144" y="10613"/>
                  </a:lnTo>
                  <a:lnTo>
                    <a:pt x="0" y="30935"/>
                  </a:lnTo>
                  <a:lnTo>
                    <a:pt x="5192" y="46532"/>
                  </a:lnTo>
                  <a:lnTo>
                    <a:pt x="21850" y="63317"/>
                  </a:lnTo>
                  <a:lnTo>
                    <a:pt x="43201" y="68484"/>
                  </a:lnTo>
                  <a:lnTo>
                    <a:pt x="68354" y="67070"/>
                  </a:lnTo>
                  <a:lnTo>
                    <a:pt x="96417" y="64115"/>
                  </a:lnTo>
                  <a:lnTo>
                    <a:pt x="405523" y="64115"/>
                  </a:lnTo>
                  <a:lnTo>
                    <a:pt x="434854" y="10083"/>
                  </a:lnTo>
                  <a:lnTo>
                    <a:pt x="51055" y="0"/>
                  </a:lnTo>
                  <a:close/>
                </a:path>
              </a:pathLst>
            </a:custGeom>
            <a:solidFill>
              <a:srgbClr val="49B4A9"/>
            </a:solidFill>
          </p:spPr>
          <p:txBody>
            <a:bodyPr wrap="square" lIns="0" tIns="0" rIns="0" bIns="0" rtlCol="0"/>
            <a:lstStyle/>
            <a:p>
              <a:endParaRPr sz="1092"/>
            </a:p>
          </p:txBody>
        </p:sp>
        <p:pic>
          <p:nvPicPr>
            <p:cNvPr id="36" name="object 10">
              <a:extLst>
                <a:ext uri="{FF2B5EF4-FFF2-40B4-BE49-F238E27FC236}">
                  <a16:creationId xmlns:a16="http://schemas.microsoft.com/office/drawing/2014/main" id="{F413CDB1-163C-ABA5-B18B-F97945BCD7BE}"/>
                </a:ext>
              </a:extLst>
            </p:cNvPr>
            <p:cNvPicPr/>
            <p:nvPr/>
          </p:nvPicPr>
          <p:blipFill>
            <a:blip r:embed="rId5" cstate="print"/>
            <a:stretch>
              <a:fillRect/>
            </a:stretch>
          </p:blipFill>
          <p:spPr>
            <a:xfrm>
              <a:off x="635262" y="1151026"/>
              <a:ext cx="147806" cy="147809"/>
            </a:xfrm>
            <a:prstGeom prst="rect">
              <a:avLst/>
            </a:prstGeom>
          </p:spPr>
        </p:pic>
        <p:sp>
          <p:nvSpPr>
            <p:cNvPr id="38" name="object 11">
              <a:extLst>
                <a:ext uri="{FF2B5EF4-FFF2-40B4-BE49-F238E27FC236}">
                  <a16:creationId xmlns:a16="http://schemas.microsoft.com/office/drawing/2014/main" id="{4575230F-EB5A-FB36-0054-4D81626A255A}"/>
                </a:ext>
              </a:extLst>
            </p:cNvPr>
            <p:cNvSpPr/>
            <p:nvPr/>
          </p:nvSpPr>
          <p:spPr>
            <a:xfrm>
              <a:off x="908612" y="1065009"/>
              <a:ext cx="422909" cy="390525"/>
            </a:xfrm>
            <a:custGeom>
              <a:avLst/>
              <a:gdLst/>
              <a:ahLst/>
              <a:cxnLst/>
              <a:rect l="l" t="t" r="r" b="b"/>
              <a:pathLst>
                <a:path w="422909" h="390525">
                  <a:moveTo>
                    <a:pt x="211397" y="0"/>
                  </a:moveTo>
                  <a:lnTo>
                    <a:pt x="10775" y="327340"/>
                  </a:lnTo>
                  <a:lnTo>
                    <a:pt x="0" y="367206"/>
                  </a:lnTo>
                  <a:lnTo>
                    <a:pt x="3262" y="378581"/>
                  </a:lnTo>
                  <a:lnTo>
                    <a:pt x="12029" y="387020"/>
                  </a:lnTo>
                  <a:lnTo>
                    <a:pt x="28135" y="390323"/>
                  </a:lnTo>
                  <a:lnTo>
                    <a:pt x="51000" y="384289"/>
                  </a:lnTo>
                  <a:lnTo>
                    <a:pt x="66149" y="368381"/>
                  </a:lnTo>
                  <a:lnTo>
                    <a:pt x="77500" y="345891"/>
                  </a:lnTo>
                  <a:lnTo>
                    <a:pt x="88973" y="320110"/>
                  </a:lnTo>
                  <a:lnTo>
                    <a:pt x="104484" y="294329"/>
                  </a:lnTo>
                  <a:lnTo>
                    <a:pt x="127953" y="271839"/>
                  </a:lnTo>
                  <a:lnTo>
                    <a:pt x="163296" y="255932"/>
                  </a:lnTo>
                  <a:lnTo>
                    <a:pt x="211397" y="250256"/>
                  </a:lnTo>
                  <a:lnTo>
                    <a:pt x="208360" y="249898"/>
                  </a:lnTo>
                  <a:lnTo>
                    <a:pt x="364556" y="249898"/>
                  </a:lnTo>
                  <a:lnTo>
                    <a:pt x="211397" y="0"/>
                  </a:lnTo>
                  <a:close/>
                </a:path>
                <a:path w="422909" h="390525">
                  <a:moveTo>
                    <a:pt x="364556" y="249898"/>
                  </a:moveTo>
                  <a:lnTo>
                    <a:pt x="214433" y="249898"/>
                  </a:lnTo>
                  <a:lnTo>
                    <a:pt x="211397" y="250256"/>
                  </a:lnTo>
                  <a:lnTo>
                    <a:pt x="259497" y="255932"/>
                  </a:lnTo>
                  <a:lnTo>
                    <a:pt x="294841" y="271839"/>
                  </a:lnTo>
                  <a:lnTo>
                    <a:pt x="318310" y="294329"/>
                  </a:lnTo>
                  <a:lnTo>
                    <a:pt x="333821" y="320110"/>
                  </a:lnTo>
                  <a:lnTo>
                    <a:pt x="345294" y="345891"/>
                  </a:lnTo>
                  <a:lnTo>
                    <a:pt x="356645" y="368381"/>
                  </a:lnTo>
                  <a:lnTo>
                    <a:pt x="371794" y="384289"/>
                  </a:lnTo>
                  <a:lnTo>
                    <a:pt x="394658" y="390323"/>
                  </a:lnTo>
                  <a:lnTo>
                    <a:pt x="410764" y="387020"/>
                  </a:lnTo>
                  <a:lnTo>
                    <a:pt x="419532" y="378581"/>
                  </a:lnTo>
                  <a:lnTo>
                    <a:pt x="422794" y="367206"/>
                  </a:lnTo>
                  <a:lnTo>
                    <a:pt x="422385" y="355099"/>
                  </a:lnTo>
                  <a:lnTo>
                    <a:pt x="420920" y="347791"/>
                  </a:lnTo>
                  <a:lnTo>
                    <a:pt x="418643" y="340705"/>
                  </a:lnTo>
                  <a:lnTo>
                    <a:pt x="415646" y="333876"/>
                  </a:lnTo>
                  <a:lnTo>
                    <a:pt x="412019" y="327340"/>
                  </a:lnTo>
                  <a:lnTo>
                    <a:pt x="364556" y="249898"/>
                  </a:lnTo>
                  <a:close/>
                </a:path>
                <a:path w="422909" h="390525">
                  <a:moveTo>
                    <a:pt x="214433" y="249898"/>
                  </a:moveTo>
                  <a:lnTo>
                    <a:pt x="208360" y="249898"/>
                  </a:lnTo>
                  <a:lnTo>
                    <a:pt x="211397" y="250256"/>
                  </a:lnTo>
                  <a:lnTo>
                    <a:pt x="214433" y="249898"/>
                  </a:lnTo>
                  <a:close/>
                </a:path>
              </a:pathLst>
            </a:custGeom>
            <a:solidFill>
              <a:srgbClr val="F79F41"/>
            </a:solidFill>
          </p:spPr>
          <p:txBody>
            <a:bodyPr wrap="square" lIns="0" tIns="0" rIns="0" bIns="0" rtlCol="0"/>
            <a:lstStyle/>
            <a:p>
              <a:endParaRPr sz="1092"/>
            </a:p>
          </p:txBody>
        </p:sp>
        <p:pic>
          <p:nvPicPr>
            <p:cNvPr id="39" name="object 12">
              <a:extLst>
                <a:ext uri="{FF2B5EF4-FFF2-40B4-BE49-F238E27FC236}">
                  <a16:creationId xmlns:a16="http://schemas.microsoft.com/office/drawing/2014/main" id="{811C85A7-2A57-28CF-2C84-139D50924E9C}"/>
                </a:ext>
              </a:extLst>
            </p:cNvPr>
            <p:cNvPicPr/>
            <p:nvPr/>
          </p:nvPicPr>
          <p:blipFill>
            <a:blip r:embed="rId6" cstate="print"/>
            <a:stretch>
              <a:fillRect/>
            </a:stretch>
          </p:blipFill>
          <p:spPr>
            <a:xfrm>
              <a:off x="1045558" y="1387673"/>
              <a:ext cx="148906" cy="148916"/>
            </a:xfrm>
            <a:prstGeom prst="rect">
              <a:avLst/>
            </a:prstGeom>
          </p:spPr>
        </p:pic>
        <p:sp>
          <p:nvSpPr>
            <p:cNvPr id="40" name="object 13">
              <a:extLst>
                <a:ext uri="{FF2B5EF4-FFF2-40B4-BE49-F238E27FC236}">
                  <a16:creationId xmlns:a16="http://schemas.microsoft.com/office/drawing/2014/main" id="{3515F26C-96D8-5668-6FEC-8A0DDDFEFA94}"/>
                </a:ext>
              </a:extLst>
            </p:cNvPr>
            <p:cNvSpPr/>
            <p:nvPr/>
          </p:nvSpPr>
          <p:spPr>
            <a:xfrm>
              <a:off x="1186937" y="1016286"/>
              <a:ext cx="434975" cy="379730"/>
            </a:xfrm>
            <a:custGeom>
              <a:avLst/>
              <a:gdLst/>
              <a:ahLst/>
              <a:cxnLst/>
              <a:rect l="l" t="t" r="r" b="b"/>
              <a:pathLst>
                <a:path w="434975" h="379730">
                  <a:moveTo>
                    <a:pt x="383799" y="0"/>
                  </a:moveTo>
                  <a:lnTo>
                    <a:pt x="0" y="10083"/>
                  </a:lnTo>
                  <a:lnTo>
                    <a:pt x="183167" y="347497"/>
                  </a:lnTo>
                  <a:lnTo>
                    <a:pt x="187018" y="353904"/>
                  </a:lnTo>
                  <a:lnTo>
                    <a:pt x="223798" y="379627"/>
                  </a:lnTo>
                  <a:lnTo>
                    <a:pt x="235488" y="376253"/>
                  </a:lnTo>
                  <a:lnTo>
                    <a:pt x="252607" y="341138"/>
                  </a:lnTo>
                  <a:lnTo>
                    <a:pt x="232603" y="298988"/>
                  </a:lnTo>
                  <a:lnTo>
                    <a:pt x="216011" y="276161"/>
                  </a:lnTo>
                  <a:lnTo>
                    <a:pt x="201439" y="249837"/>
                  </a:lnTo>
                  <a:lnTo>
                    <a:pt x="193695" y="218268"/>
                  </a:lnTo>
                  <a:lnTo>
                    <a:pt x="197589" y="179706"/>
                  </a:lnTo>
                  <a:lnTo>
                    <a:pt x="215670" y="137660"/>
                  </a:lnTo>
                  <a:lnTo>
                    <a:pt x="214904" y="137660"/>
                  </a:lnTo>
                  <a:lnTo>
                    <a:pt x="217930" y="132404"/>
                  </a:lnTo>
                  <a:lnTo>
                    <a:pt x="218826" y="132404"/>
                  </a:lnTo>
                  <a:lnTo>
                    <a:pt x="245696" y="96392"/>
                  </a:lnTo>
                  <a:lnTo>
                    <a:pt x="277144" y="73737"/>
                  </a:lnTo>
                  <a:lnTo>
                    <a:pt x="308354" y="64658"/>
                  </a:lnTo>
                  <a:lnTo>
                    <a:pt x="338437" y="64115"/>
                  </a:lnTo>
                  <a:lnTo>
                    <a:pt x="409706" y="64115"/>
                  </a:lnTo>
                  <a:lnTo>
                    <a:pt x="413004" y="63317"/>
                  </a:lnTo>
                  <a:lnTo>
                    <a:pt x="429662" y="46532"/>
                  </a:lnTo>
                  <a:lnTo>
                    <a:pt x="434854" y="30935"/>
                  </a:lnTo>
                  <a:lnTo>
                    <a:pt x="431929" y="19125"/>
                  </a:lnTo>
                  <a:lnTo>
                    <a:pt x="391266" y="129"/>
                  </a:lnTo>
                  <a:lnTo>
                    <a:pt x="383799" y="0"/>
                  </a:lnTo>
                  <a:close/>
                </a:path>
                <a:path w="434975" h="379730">
                  <a:moveTo>
                    <a:pt x="217930" y="132404"/>
                  </a:moveTo>
                  <a:lnTo>
                    <a:pt x="214904" y="137660"/>
                  </a:lnTo>
                  <a:lnTo>
                    <a:pt x="216711" y="135238"/>
                  </a:lnTo>
                  <a:lnTo>
                    <a:pt x="217930" y="132404"/>
                  </a:lnTo>
                  <a:close/>
                </a:path>
                <a:path w="434975" h="379730">
                  <a:moveTo>
                    <a:pt x="216711" y="135238"/>
                  </a:moveTo>
                  <a:lnTo>
                    <a:pt x="214904" y="137660"/>
                  </a:lnTo>
                  <a:lnTo>
                    <a:pt x="215670" y="137660"/>
                  </a:lnTo>
                  <a:lnTo>
                    <a:pt x="216711" y="135238"/>
                  </a:lnTo>
                  <a:close/>
                </a:path>
                <a:path w="434975" h="379730">
                  <a:moveTo>
                    <a:pt x="218826" y="132404"/>
                  </a:moveTo>
                  <a:lnTo>
                    <a:pt x="217930" y="132404"/>
                  </a:lnTo>
                  <a:lnTo>
                    <a:pt x="216711" y="135238"/>
                  </a:lnTo>
                  <a:lnTo>
                    <a:pt x="218826" y="132404"/>
                  </a:lnTo>
                  <a:close/>
                </a:path>
                <a:path w="434975" h="379730">
                  <a:moveTo>
                    <a:pt x="409706" y="64115"/>
                  </a:moveTo>
                  <a:lnTo>
                    <a:pt x="338437" y="64115"/>
                  </a:lnTo>
                  <a:lnTo>
                    <a:pt x="366500" y="67070"/>
                  </a:lnTo>
                  <a:lnTo>
                    <a:pt x="391653" y="68484"/>
                  </a:lnTo>
                  <a:lnTo>
                    <a:pt x="409706" y="64115"/>
                  </a:lnTo>
                  <a:close/>
                </a:path>
              </a:pathLst>
            </a:custGeom>
            <a:solidFill>
              <a:srgbClr val="3A61A0"/>
            </a:solidFill>
          </p:spPr>
          <p:txBody>
            <a:bodyPr wrap="square" lIns="0" tIns="0" rIns="0" bIns="0" rtlCol="0"/>
            <a:lstStyle/>
            <a:p>
              <a:endParaRPr sz="1092"/>
            </a:p>
          </p:txBody>
        </p:sp>
        <p:pic>
          <p:nvPicPr>
            <p:cNvPr id="41" name="object 14">
              <a:extLst>
                <a:ext uri="{FF2B5EF4-FFF2-40B4-BE49-F238E27FC236}">
                  <a16:creationId xmlns:a16="http://schemas.microsoft.com/office/drawing/2014/main" id="{6A78B186-C951-2B19-4370-B9D05A8EDDD7}"/>
                </a:ext>
              </a:extLst>
            </p:cNvPr>
            <p:cNvPicPr/>
            <p:nvPr/>
          </p:nvPicPr>
          <p:blipFill>
            <a:blip r:embed="rId7" cstate="print"/>
            <a:stretch>
              <a:fillRect/>
            </a:stretch>
          </p:blipFill>
          <p:spPr>
            <a:xfrm>
              <a:off x="1456951" y="1151026"/>
              <a:ext cx="147806" cy="147809"/>
            </a:xfrm>
            <a:prstGeom prst="rect">
              <a:avLst/>
            </a:prstGeom>
          </p:spPr>
        </p:pic>
        <p:sp>
          <p:nvSpPr>
            <p:cNvPr id="42" name="object 15">
              <a:extLst>
                <a:ext uri="{FF2B5EF4-FFF2-40B4-BE49-F238E27FC236}">
                  <a16:creationId xmlns:a16="http://schemas.microsoft.com/office/drawing/2014/main" id="{E46074EF-7E02-32D7-1E76-061038D4DD80}"/>
                </a:ext>
              </a:extLst>
            </p:cNvPr>
            <p:cNvSpPr/>
            <p:nvPr/>
          </p:nvSpPr>
          <p:spPr>
            <a:xfrm>
              <a:off x="1186937" y="579545"/>
              <a:ext cx="434975" cy="379730"/>
            </a:xfrm>
            <a:custGeom>
              <a:avLst/>
              <a:gdLst/>
              <a:ahLst/>
              <a:cxnLst/>
              <a:rect l="l" t="t" r="r" b="b"/>
              <a:pathLst>
                <a:path w="434975" h="379730">
                  <a:moveTo>
                    <a:pt x="223798" y="0"/>
                  </a:moveTo>
                  <a:lnTo>
                    <a:pt x="187018" y="25722"/>
                  </a:lnTo>
                  <a:lnTo>
                    <a:pt x="0" y="369543"/>
                  </a:lnTo>
                  <a:lnTo>
                    <a:pt x="383799" y="379627"/>
                  </a:lnTo>
                  <a:lnTo>
                    <a:pt x="423710" y="369013"/>
                  </a:lnTo>
                  <a:lnTo>
                    <a:pt x="434854" y="348691"/>
                  </a:lnTo>
                  <a:lnTo>
                    <a:pt x="429662" y="333094"/>
                  </a:lnTo>
                  <a:lnTo>
                    <a:pt x="413004" y="316309"/>
                  </a:lnTo>
                  <a:lnTo>
                    <a:pt x="409706" y="315511"/>
                  </a:lnTo>
                  <a:lnTo>
                    <a:pt x="338437" y="315511"/>
                  </a:lnTo>
                  <a:lnTo>
                    <a:pt x="308354" y="314968"/>
                  </a:lnTo>
                  <a:lnTo>
                    <a:pt x="277144" y="305889"/>
                  </a:lnTo>
                  <a:lnTo>
                    <a:pt x="245696" y="283234"/>
                  </a:lnTo>
                  <a:lnTo>
                    <a:pt x="218826" y="247222"/>
                  </a:lnTo>
                  <a:lnTo>
                    <a:pt x="217930" y="247222"/>
                  </a:lnTo>
                  <a:lnTo>
                    <a:pt x="214904" y="241966"/>
                  </a:lnTo>
                  <a:lnTo>
                    <a:pt x="215670" y="241966"/>
                  </a:lnTo>
                  <a:lnTo>
                    <a:pt x="197589" y="199920"/>
                  </a:lnTo>
                  <a:lnTo>
                    <a:pt x="193695" y="161358"/>
                  </a:lnTo>
                  <a:lnTo>
                    <a:pt x="201439" y="129789"/>
                  </a:lnTo>
                  <a:lnTo>
                    <a:pt x="216011" y="103465"/>
                  </a:lnTo>
                  <a:lnTo>
                    <a:pt x="232603" y="80639"/>
                  </a:lnTo>
                  <a:lnTo>
                    <a:pt x="246405" y="59562"/>
                  </a:lnTo>
                  <a:lnTo>
                    <a:pt x="252607" y="38488"/>
                  </a:lnTo>
                  <a:lnTo>
                    <a:pt x="246400" y="15669"/>
                  </a:lnTo>
                  <a:lnTo>
                    <a:pt x="235488" y="3373"/>
                  </a:lnTo>
                  <a:lnTo>
                    <a:pt x="223798" y="0"/>
                  </a:lnTo>
                  <a:close/>
                </a:path>
                <a:path w="434975" h="379730">
                  <a:moveTo>
                    <a:pt x="391653" y="311143"/>
                  </a:moveTo>
                  <a:lnTo>
                    <a:pt x="366500" y="312556"/>
                  </a:lnTo>
                  <a:lnTo>
                    <a:pt x="338437" y="315511"/>
                  </a:lnTo>
                  <a:lnTo>
                    <a:pt x="409706" y="315511"/>
                  </a:lnTo>
                  <a:lnTo>
                    <a:pt x="391653" y="311143"/>
                  </a:lnTo>
                  <a:close/>
                </a:path>
                <a:path w="434975" h="379730">
                  <a:moveTo>
                    <a:pt x="214904" y="241966"/>
                  </a:moveTo>
                  <a:lnTo>
                    <a:pt x="217930" y="247222"/>
                  </a:lnTo>
                  <a:lnTo>
                    <a:pt x="216711" y="244388"/>
                  </a:lnTo>
                  <a:lnTo>
                    <a:pt x="214904" y="241966"/>
                  </a:lnTo>
                  <a:close/>
                </a:path>
                <a:path w="434975" h="379730">
                  <a:moveTo>
                    <a:pt x="216711" y="244388"/>
                  </a:moveTo>
                  <a:lnTo>
                    <a:pt x="217930" y="247222"/>
                  </a:lnTo>
                  <a:lnTo>
                    <a:pt x="218826" y="247222"/>
                  </a:lnTo>
                  <a:lnTo>
                    <a:pt x="216711" y="244388"/>
                  </a:lnTo>
                  <a:close/>
                </a:path>
                <a:path w="434975" h="379730">
                  <a:moveTo>
                    <a:pt x="215670" y="241966"/>
                  </a:moveTo>
                  <a:lnTo>
                    <a:pt x="214904" y="241966"/>
                  </a:lnTo>
                  <a:lnTo>
                    <a:pt x="216711" y="244388"/>
                  </a:lnTo>
                  <a:lnTo>
                    <a:pt x="215670" y="241966"/>
                  </a:lnTo>
                  <a:close/>
                </a:path>
              </a:pathLst>
            </a:custGeom>
            <a:solidFill>
              <a:srgbClr val="49B4A9"/>
            </a:solidFill>
          </p:spPr>
          <p:txBody>
            <a:bodyPr wrap="square" lIns="0" tIns="0" rIns="0" bIns="0" rtlCol="0"/>
            <a:lstStyle/>
            <a:p>
              <a:endParaRPr sz="1092"/>
            </a:p>
          </p:txBody>
        </p:sp>
        <p:pic>
          <p:nvPicPr>
            <p:cNvPr id="43" name="object 16">
              <a:extLst>
                <a:ext uri="{FF2B5EF4-FFF2-40B4-BE49-F238E27FC236}">
                  <a16:creationId xmlns:a16="http://schemas.microsoft.com/office/drawing/2014/main" id="{D54AA0EF-AAB0-0C47-49B2-CA5A5A189B36}"/>
                </a:ext>
              </a:extLst>
            </p:cNvPr>
            <p:cNvPicPr/>
            <p:nvPr/>
          </p:nvPicPr>
          <p:blipFill>
            <a:blip r:embed="rId8" cstate="print"/>
            <a:stretch>
              <a:fillRect/>
            </a:stretch>
          </p:blipFill>
          <p:spPr>
            <a:xfrm>
              <a:off x="1456951" y="676624"/>
              <a:ext cx="147806" cy="147809"/>
            </a:xfrm>
            <a:prstGeom prst="rect">
              <a:avLst/>
            </a:prstGeom>
          </p:spPr>
        </p:pic>
        <p:pic>
          <p:nvPicPr>
            <p:cNvPr id="44" name="object 17">
              <a:extLst>
                <a:ext uri="{FF2B5EF4-FFF2-40B4-BE49-F238E27FC236}">
                  <a16:creationId xmlns:a16="http://schemas.microsoft.com/office/drawing/2014/main" id="{9AC3E1AE-7C5A-9299-D849-7C040614C97C}"/>
                </a:ext>
              </a:extLst>
            </p:cNvPr>
            <p:cNvPicPr/>
            <p:nvPr/>
          </p:nvPicPr>
          <p:blipFill>
            <a:blip r:embed="rId9" cstate="print"/>
            <a:stretch>
              <a:fillRect/>
            </a:stretch>
          </p:blipFill>
          <p:spPr>
            <a:xfrm>
              <a:off x="1796231" y="564627"/>
              <a:ext cx="1339684" cy="212153"/>
            </a:xfrm>
            <a:prstGeom prst="rect">
              <a:avLst/>
            </a:prstGeom>
          </p:spPr>
        </p:pic>
        <p:pic>
          <p:nvPicPr>
            <p:cNvPr id="45" name="object 18">
              <a:extLst>
                <a:ext uri="{FF2B5EF4-FFF2-40B4-BE49-F238E27FC236}">
                  <a16:creationId xmlns:a16="http://schemas.microsoft.com/office/drawing/2014/main" id="{3C15770A-12F6-F7BC-805D-852318103883}"/>
                </a:ext>
              </a:extLst>
            </p:cNvPr>
            <p:cNvPicPr/>
            <p:nvPr/>
          </p:nvPicPr>
          <p:blipFill>
            <a:blip r:embed="rId10" cstate="print"/>
            <a:stretch>
              <a:fillRect/>
            </a:stretch>
          </p:blipFill>
          <p:spPr>
            <a:xfrm>
              <a:off x="1802172" y="884830"/>
              <a:ext cx="1747452" cy="525998"/>
            </a:xfrm>
            <a:prstGeom prst="rect">
              <a:avLst/>
            </a:prstGeom>
          </p:spPr>
        </p:pic>
      </p:grpSp>
      <p:grpSp>
        <p:nvGrpSpPr>
          <p:cNvPr id="5" name="object 5">
            <a:extLst>
              <a:ext uri="{FF2B5EF4-FFF2-40B4-BE49-F238E27FC236}">
                <a16:creationId xmlns:a16="http://schemas.microsoft.com/office/drawing/2014/main" id="{BC823AEB-F9E0-0DBC-55FA-538338B778F6}"/>
              </a:ext>
            </a:extLst>
          </p:cNvPr>
          <p:cNvGrpSpPr/>
          <p:nvPr/>
        </p:nvGrpSpPr>
        <p:grpSpPr>
          <a:xfrm>
            <a:off x="375322" y="616277"/>
            <a:ext cx="608787" cy="315753"/>
            <a:chOff x="618228" y="1016286"/>
            <a:chExt cx="1003935" cy="520700"/>
          </a:xfrm>
        </p:grpSpPr>
        <p:sp>
          <p:nvSpPr>
            <p:cNvPr id="6" name="object 6">
              <a:extLst>
                <a:ext uri="{FF2B5EF4-FFF2-40B4-BE49-F238E27FC236}">
                  <a16:creationId xmlns:a16="http://schemas.microsoft.com/office/drawing/2014/main" id="{7D4CF4C3-FC13-CDAE-2665-36E192687D43}"/>
                </a:ext>
              </a:extLst>
            </p:cNvPr>
            <p:cNvSpPr/>
            <p:nvPr/>
          </p:nvSpPr>
          <p:spPr>
            <a:xfrm>
              <a:off x="618228" y="1016286"/>
              <a:ext cx="434975" cy="379730"/>
            </a:xfrm>
            <a:custGeom>
              <a:avLst/>
              <a:gdLst/>
              <a:ahLst/>
              <a:cxnLst/>
              <a:rect l="l" t="t" r="r" b="b"/>
              <a:pathLst>
                <a:path w="434975" h="379730">
                  <a:moveTo>
                    <a:pt x="218143" y="135238"/>
                  </a:moveTo>
                  <a:lnTo>
                    <a:pt x="237265" y="179706"/>
                  </a:lnTo>
                  <a:lnTo>
                    <a:pt x="241159" y="218268"/>
                  </a:lnTo>
                  <a:lnTo>
                    <a:pt x="233415" y="249837"/>
                  </a:lnTo>
                  <a:lnTo>
                    <a:pt x="218843" y="276161"/>
                  </a:lnTo>
                  <a:lnTo>
                    <a:pt x="202251" y="298988"/>
                  </a:lnTo>
                  <a:lnTo>
                    <a:pt x="188449" y="320064"/>
                  </a:lnTo>
                  <a:lnTo>
                    <a:pt x="182247" y="341138"/>
                  </a:lnTo>
                  <a:lnTo>
                    <a:pt x="188454" y="363957"/>
                  </a:lnTo>
                  <a:lnTo>
                    <a:pt x="199366" y="376253"/>
                  </a:lnTo>
                  <a:lnTo>
                    <a:pt x="211056" y="379627"/>
                  </a:lnTo>
                  <a:lnTo>
                    <a:pt x="222537" y="376765"/>
                  </a:lnTo>
                  <a:lnTo>
                    <a:pt x="251687" y="347497"/>
                  </a:lnTo>
                  <a:lnTo>
                    <a:pt x="365598" y="137660"/>
                  </a:lnTo>
                  <a:lnTo>
                    <a:pt x="219950" y="137660"/>
                  </a:lnTo>
                  <a:lnTo>
                    <a:pt x="218143" y="135238"/>
                  </a:lnTo>
                  <a:close/>
                </a:path>
                <a:path w="434975" h="379730">
                  <a:moveTo>
                    <a:pt x="216924" y="132404"/>
                  </a:moveTo>
                  <a:lnTo>
                    <a:pt x="218143" y="135238"/>
                  </a:lnTo>
                  <a:lnTo>
                    <a:pt x="219950" y="137660"/>
                  </a:lnTo>
                  <a:lnTo>
                    <a:pt x="216924" y="132404"/>
                  </a:lnTo>
                  <a:close/>
                </a:path>
                <a:path w="434975" h="379730">
                  <a:moveTo>
                    <a:pt x="368452" y="132404"/>
                  </a:moveTo>
                  <a:lnTo>
                    <a:pt x="216924" y="132404"/>
                  </a:lnTo>
                  <a:lnTo>
                    <a:pt x="219950" y="137660"/>
                  </a:lnTo>
                  <a:lnTo>
                    <a:pt x="365598" y="137660"/>
                  </a:lnTo>
                  <a:lnTo>
                    <a:pt x="368452" y="132404"/>
                  </a:lnTo>
                  <a:close/>
                </a:path>
                <a:path w="434975" h="379730">
                  <a:moveTo>
                    <a:pt x="405523" y="64115"/>
                  </a:moveTo>
                  <a:lnTo>
                    <a:pt x="96417" y="64115"/>
                  </a:lnTo>
                  <a:lnTo>
                    <a:pt x="126500" y="64658"/>
                  </a:lnTo>
                  <a:lnTo>
                    <a:pt x="157710" y="73737"/>
                  </a:lnTo>
                  <a:lnTo>
                    <a:pt x="189158" y="96392"/>
                  </a:lnTo>
                  <a:lnTo>
                    <a:pt x="218143" y="135238"/>
                  </a:lnTo>
                  <a:lnTo>
                    <a:pt x="216924" y="132404"/>
                  </a:lnTo>
                  <a:lnTo>
                    <a:pt x="368452" y="132404"/>
                  </a:lnTo>
                  <a:lnTo>
                    <a:pt x="405523" y="64115"/>
                  </a:lnTo>
                  <a:close/>
                </a:path>
                <a:path w="434975" h="379730">
                  <a:moveTo>
                    <a:pt x="51055" y="0"/>
                  </a:moveTo>
                  <a:lnTo>
                    <a:pt x="11144" y="10613"/>
                  </a:lnTo>
                  <a:lnTo>
                    <a:pt x="0" y="30935"/>
                  </a:lnTo>
                  <a:lnTo>
                    <a:pt x="5192" y="46532"/>
                  </a:lnTo>
                  <a:lnTo>
                    <a:pt x="21850" y="63317"/>
                  </a:lnTo>
                  <a:lnTo>
                    <a:pt x="43201" y="68484"/>
                  </a:lnTo>
                  <a:lnTo>
                    <a:pt x="68354" y="67070"/>
                  </a:lnTo>
                  <a:lnTo>
                    <a:pt x="96417" y="64115"/>
                  </a:lnTo>
                  <a:lnTo>
                    <a:pt x="405523" y="64115"/>
                  </a:lnTo>
                  <a:lnTo>
                    <a:pt x="434854" y="10083"/>
                  </a:lnTo>
                  <a:lnTo>
                    <a:pt x="51055" y="0"/>
                  </a:lnTo>
                  <a:close/>
                </a:path>
              </a:pathLst>
            </a:custGeom>
            <a:solidFill>
              <a:srgbClr val="49B4A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7" name="object 7">
              <a:extLst>
                <a:ext uri="{FF2B5EF4-FFF2-40B4-BE49-F238E27FC236}">
                  <a16:creationId xmlns:a16="http://schemas.microsoft.com/office/drawing/2014/main" id="{3E732BFA-E53D-C2DC-C86A-1E336ECB3A82}"/>
                </a:ext>
              </a:extLst>
            </p:cNvPr>
            <p:cNvPicPr/>
            <p:nvPr/>
          </p:nvPicPr>
          <p:blipFill>
            <a:blip r:embed="rId5" cstate="print"/>
            <a:stretch>
              <a:fillRect/>
            </a:stretch>
          </p:blipFill>
          <p:spPr>
            <a:xfrm>
              <a:off x="635262" y="1151026"/>
              <a:ext cx="147806" cy="147809"/>
            </a:xfrm>
            <a:prstGeom prst="rect">
              <a:avLst/>
            </a:prstGeom>
          </p:spPr>
        </p:pic>
        <p:sp>
          <p:nvSpPr>
            <p:cNvPr id="8" name="object 8">
              <a:extLst>
                <a:ext uri="{FF2B5EF4-FFF2-40B4-BE49-F238E27FC236}">
                  <a16:creationId xmlns:a16="http://schemas.microsoft.com/office/drawing/2014/main" id="{5B25AF09-9F04-6D5E-D523-57919C6DCB17}"/>
                </a:ext>
              </a:extLst>
            </p:cNvPr>
            <p:cNvSpPr/>
            <p:nvPr/>
          </p:nvSpPr>
          <p:spPr>
            <a:xfrm>
              <a:off x="908612" y="1065009"/>
              <a:ext cx="422909" cy="390525"/>
            </a:xfrm>
            <a:custGeom>
              <a:avLst/>
              <a:gdLst/>
              <a:ahLst/>
              <a:cxnLst/>
              <a:rect l="l" t="t" r="r" b="b"/>
              <a:pathLst>
                <a:path w="422909" h="390525">
                  <a:moveTo>
                    <a:pt x="211397" y="0"/>
                  </a:moveTo>
                  <a:lnTo>
                    <a:pt x="10775" y="327340"/>
                  </a:lnTo>
                  <a:lnTo>
                    <a:pt x="0" y="367206"/>
                  </a:lnTo>
                  <a:lnTo>
                    <a:pt x="3262" y="378581"/>
                  </a:lnTo>
                  <a:lnTo>
                    <a:pt x="12029" y="387020"/>
                  </a:lnTo>
                  <a:lnTo>
                    <a:pt x="28135" y="390323"/>
                  </a:lnTo>
                  <a:lnTo>
                    <a:pt x="51000" y="384289"/>
                  </a:lnTo>
                  <a:lnTo>
                    <a:pt x="66149" y="368381"/>
                  </a:lnTo>
                  <a:lnTo>
                    <a:pt x="77500" y="345891"/>
                  </a:lnTo>
                  <a:lnTo>
                    <a:pt x="88973" y="320110"/>
                  </a:lnTo>
                  <a:lnTo>
                    <a:pt x="104484" y="294329"/>
                  </a:lnTo>
                  <a:lnTo>
                    <a:pt x="127953" y="271839"/>
                  </a:lnTo>
                  <a:lnTo>
                    <a:pt x="163296" y="255932"/>
                  </a:lnTo>
                  <a:lnTo>
                    <a:pt x="211397" y="250256"/>
                  </a:lnTo>
                  <a:lnTo>
                    <a:pt x="208360" y="249898"/>
                  </a:lnTo>
                  <a:lnTo>
                    <a:pt x="364556" y="249898"/>
                  </a:lnTo>
                  <a:lnTo>
                    <a:pt x="211397" y="0"/>
                  </a:lnTo>
                  <a:close/>
                </a:path>
                <a:path w="422909" h="390525">
                  <a:moveTo>
                    <a:pt x="364556" y="249898"/>
                  </a:moveTo>
                  <a:lnTo>
                    <a:pt x="214433" y="249898"/>
                  </a:lnTo>
                  <a:lnTo>
                    <a:pt x="211397" y="250256"/>
                  </a:lnTo>
                  <a:lnTo>
                    <a:pt x="259497" y="255932"/>
                  </a:lnTo>
                  <a:lnTo>
                    <a:pt x="294841" y="271839"/>
                  </a:lnTo>
                  <a:lnTo>
                    <a:pt x="318310" y="294329"/>
                  </a:lnTo>
                  <a:lnTo>
                    <a:pt x="333821" y="320110"/>
                  </a:lnTo>
                  <a:lnTo>
                    <a:pt x="345294" y="345891"/>
                  </a:lnTo>
                  <a:lnTo>
                    <a:pt x="356645" y="368381"/>
                  </a:lnTo>
                  <a:lnTo>
                    <a:pt x="371794" y="384289"/>
                  </a:lnTo>
                  <a:lnTo>
                    <a:pt x="394658" y="390323"/>
                  </a:lnTo>
                  <a:lnTo>
                    <a:pt x="410764" y="387020"/>
                  </a:lnTo>
                  <a:lnTo>
                    <a:pt x="419532" y="378581"/>
                  </a:lnTo>
                  <a:lnTo>
                    <a:pt x="422794" y="367206"/>
                  </a:lnTo>
                  <a:lnTo>
                    <a:pt x="422385" y="355099"/>
                  </a:lnTo>
                  <a:lnTo>
                    <a:pt x="420920" y="347791"/>
                  </a:lnTo>
                  <a:lnTo>
                    <a:pt x="418643" y="340705"/>
                  </a:lnTo>
                  <a:lnTo>
                    <a:pt x="415646" y="333876"/>
                  </a:lnTo>
                  <a:lnTo>
                    <a:pt x="412019" y="327340"/>
                  </a:lnTo>
                  <a:lnTo>
                    <a:pt x="364556" y="249898"/>
                  </a:lnTo>
                  <a:close/>
                </a:path>
                <a:path w="422909" h="390525">
                  <a:moveTo>
                    <a:pt x="214433" y="249898"/>
                  </a:moveTo>
                  <a:lnTo>
                    <a:pt x="208360" y="249898"/>
                  </a:lnTo>
                  <a:lnTo>
                    <a:pt x="211397" y="250256"/>
                  </a:lnTo>
                  <a:lnTo>
                    <a:pt x="214433" y="249898"/>
                  </a:lnTo>
                  <a:close/>
                </a:path>
              </a:pathLst>
            </a:custGeom>
            <a:solidFill>
              <a:srgbClr val="F79F4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9" name="object 9">
              <a:extLst>
                <a:ext uri="{FF2B5EF4-FFF2-40B4-BE49-F238E27FC236}">
                  <a16:creationId xmlns:a16="http://schemas.microsoft.com/office/drawing/2014/main" id="{B2964B2E-D94D-1DCA-24C8-123E57D25392}"/>
                </a:ext>
              </a:extLst>
            </p:cNvPr>
            <p:cNvPicPr/>
            <p:nvPr/>
          </p:nvPicPr>
          <p:blipFill>
            <a:blip r:embed="rId6" cstate="print"/>
            <a:stretch>
              <a:fillRect/>
            </a:stretch>
          </p:blipFill>
          <p:spPr>
            <a:xfrm>
              <a:off x="1045558" y="1387673"/>
              <a:ext cx="148906" cy="148916"/>
            </a:xfrm>
            <a:prstGeom prst="rect">
              <a:avLst/>
            </a:prstGeom>
          </p:spPr>
        </p:pic>
        <p:sp>
          <p:nvSpPr>
            <p:cNvPr id="10" name="object 10">
              <a:extLst>
                <a:ext uri="{FF2B5EF4-FFF2-40B4-BE49-F238E27FC236}">
                  <a16:creationId xmlns:a16="http://schemas.microsoft.com/office/drawing/2014/main" id="{F2669DF0-D96E-DC71-D38D-04EE60570BEE}"/>
                </a:ext>
              </a:extLst>
            </p:cNvPr>
            <p:cNvSpPr/>
            <p:nvPr/>
          </p:nvSpPr>
          <p:spPr>
            <a:xfrm>
              <a:off x="1186937" y="1016286"/>
              <a:ext cx="434975" cy="379730"/>
            </a:xfrm>
            <a:custGeom>
              <a:avLst/>
              <a:gdLst/>
              <a:ahLst/>
              <a:cxnLst/>
              <a:rect l="l" t="t" r="r" b="b"/>
              <a:pathLst>
                <a:path w="434975" h="379730">
                  <a:moveTo>
                    <a:pt x="383799" y="0"/>
                  </a:moveTo>
                  <a:lnTo>
                    <a:pt x="0" y="10083"/>
                  </a:lnTo>
                  <a:lnTo>
                    <a:pt x="183167" y="347497"/>
                  </a:lnTo>
                  <a:lnTo>
                    <a:pt x="187018" y="353904"/>
                  </a:lnTo>
                  <a:lnTo>
                    <a:pt x="223798" y="379627"/>
                  </a:lnTo>
                  <a:lnTo>
                    <a:pt x="235488" y="376253"/>
                  </a:lnTo>
                  <a:lnTo>
                    <a:pt x="252607" y="341138"/>
                  </a:lnTo>
                  <a:lnTo>
                    <a:pt x="232603" y="298988"/>
                  </a:lnTo>
                  <a:lnTo>
                    <a:pt x="216011" y="276161"/>
                  </a:lnTo>
                  <a:lnTo>
                    <a:pt x="201439" y="249837"/>
                  </a:lnTo>
                  <a:lnTo>
                    <a:pt x="193695" y="218268"/>
                  </a:lnTo>
                  <a:lnTo>
                    <a:pt x="197589" y="179706"/>
                  </a:lnTo>
                  <a:lnTo>
                    <a:pt x="215670" y="137660"/>
                  </a:lnTo>
                  <a:lnTo>
                    <a:pt x="214904" y="137660"/>
                  </a:lnTo>
                  <a:lnTo>
                    <a:pt x="217930" y="132404"/>
                  </a:lnTo>
                  <a:lnTo>
                    <a:pt x="218826" y="132404"/>
                  </a:lnTo>
                  <a:lnTo>
                    <a:pt x="245696" y="96392"/>
                  </a:lnTo>
                  <a:lnTo>
                    <a:pt x="277144" y="73737"/>
                  </a:lnTo>
                  <a:lnTo>
                    <a:pt x="308354" y="64658"/>
                  </a:lnTo>
                  <a:lnTo>
                    <a:pt x="338437" y="64115"/>
                  </a:lnTo>
                  <a:lnTo>
                    <a:pt x="409706" y="64115"/>
                  </a:lnTo>
                  <a:lnTo>
                    <a:pt x="413004" y="63317"/>
                  </a:lnTo>
                  <a:lnTo>
                    <a:pt x="429662" y="46532"/>
                  </a:lnTo>
                  <a:lnTo>
                    <a:pt x="434854" y="30935"/>
                  </a:lnTo>
                  <a:lnTo>
                    <a:pt x="431929" y="19125"/>
                  </a:lnTo>
                  <a:lnTo>
                    <a:pt x="391266" y="129"/>
                  </a:lnTo>
                  <a:lnTo>
                    <a:pt x="383799" y="0"/>
                  </a:lnTo>
                  <a:close/>
                </a:path>
                <a:path w="434975" h="379730">
                  <a:moveTo>
                    <a:pt x="217930" y="132404"/>
                  </a:moveTo>
                  <a:lnTo>
                    <a:pt x="214904" y="137660"/>
                  </a:lnTo>
                  <a:lnTo>
                    <a:pt x="216711" y="135238"/>
                  </a:lnTo>
                  <a:lnTo>
                    <a:pt x="217930" y="132404"/>
                  </a:lnTo>
                  <a:close/>
                </a:path>
                <a:path w="434975" h="379730">
                  <a:moveTo>
                    <a:pt x="216711" y="135238"/>
                  </a:moveTo>
                  <a:lnTo>
                    <a:pt x="214904" y="137660"/>
                  </a:lnTo>
                  <a:lnTo>
                    <a:pt x="215670" y="137660"/>
                  </a:lnTo>
                  <a:lnTo>
                    <a:pt x="216711" y="135238"/>
                  </a:lnTo>
                  <a:close/>
                </a:path>
                <a:path w="434975" h="379730">
                  <a:moveTo>
                    <a:pt x="218826" y="132404"/>
                  </a:moveTo>
                  <a:lnTo>
                    <a:pt x="217930" y="132404"/>
                  </a:lnTo>
                  <a:lnTo>
                    <a:pt x="216711" y="135238"/>
                  </a:lnTo>
                  <a:lnTo>
                    <a:pt x="218826" y="132404"/>
                  </a:lnTo>
                  <a:close/>
                </a:path>
                <a:path w="434975" h="379730">
                  <a:moveTo>
                    <a:pt x="409706" y="64115"/>
                  </a:moveTo>
                  <a:lnTo>
                    <a:pt x="338437" y="64115"/>
                  </a:lnTo>
                  <a:lnTo>
                    <a:pt x="366500" y="67070"/>
                  </a:lnTo>
                  <a:lnTo>
                    <a:pt x="391653" y="68484"/>
                  </a:lnTo>
                  <a:lnTo>
                    <a:pt x="409706" y="64115"/>
                  </a:lnTo>
                  <a:close/>
                </a:path>
              </a:pathLst>
            </a:custGeom>
            <a:solidFill>
              <a:srgbClr val="3A61A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object 11">
              <a:extLst>
                <a:ext uri="{FF2B5EF4-FFF2-40B4-BE49-F238E27FC236}">
                  <a16:creationId xmlns:a16="http://schemas.microsoft.com/office/drawing/2014/main" id="{5A829289-1172-32F0-742C-167398F4D1E2}"/>
                </a:ext>
              </a:extLst>
            </p:cNvPr>
            <p:cNvPicPr/>
            <p:nvPr/>
          </p:nvPicPr>
          <p:blipFill>
            <a:blip r:embed="rId7" cstate="print"/>
            <a:stretch>
              <a:fillRect/>
            </a:stretch>
          </p:blipFill>
          <p:spPr>
            <a:xfrm>
              <a:off x="1456951" y="1151026"/>
              <a:ext cx="147806" cy="147809"/>
            </a:xfrm>
            <a:prstGeom prst="rect">
              <a:avLst/>
            </a:prstGeom>
          </p:spPr>
        </p:pic>
      </p:grpSp>
      <p:grpSp>
        <p:nvGrpSpPr>
          <p:cNvPr id="12" name="object 12">
            <a:extLst>
              <a:ext uri="{FF2B5EF4-FFF2-40B4-BE49-F238E27FC236}">
                <a16:creationId xmlns:a16="http://schemas.microsoft.com/office/drawing/2014/main" id="{42B4ACB1-3B04-D81D-8ADF-C22A5744AAA7}"/>
              </a:ext>
            </a:extLst>
          </p:cNvPr>
          <p:cNvGrpSpPr/>
          <p:nvPr/>
        </p:nvGrpSpPr>
        <p:grpSpPr>
          <a:xfrm>
            <a:off x="375322" y="266130"/>
            <a:ext cx="608787" cy="315753"/>
            <a:chOff x="618228" y="438868"/>
            <a:chExt cx="1003935" cy="520700"/>
          </a:xfrm>
        </p:grpSpPr>
        <p:sp>
          <p:nvSpPr>
            <p:cNvPr id="13" name="object 13">
              <a:extLst>
                <a:ext uri="{FF2B5EF4-FFF2-40B4-BE49-F238E27FC236}">
                  <a16:creationId xmlns:a16="http://schemas.microsoft.com/office/drawing/2014/main" id="{25BFC418-EA96-2AFE-ECD2-AEFAE7A08BF0}"/>
                </a:ext>
              </a:extLst>
            </p:cNvPr>
            <p:cNvSpPr/>
            <p:nvPr/>
          </p:nvSpPr>
          <p:spPr>
            <a:xfrm>
              <a:off x="908612" y="518898"/>
              <a:ext cx="422909" cy="384810"/>
            </a:xfrm>
            <a:custGeom>
              <a:avLst/>
              <a:gdLst/>
              <a:ahLst/>
              <a:cxnLst/>
              <a:rect l="l" t="t" r="r" b="b"/>
              <a:pathLst>
                <a:path w="422909" h="384809">
                  <a:moveTo>
                    <a:pt x="28135" y="0"/>
                  </a:moveTo>
                  <a:lnTo>
                    <a:pt x="12029" y="3253"/>
                  </a:lnTo>
                  <a:lnTo>
                    <a:pt x="3262" y="11566"/>
                  </a:lnTo>
                  <a:lnTo>
                    <a:pt x="0" y="22771"/>
                  </a:lnTo>
                  <a:lnTo>
                    <a:pt x="409" y="34700"/>
                  </a:lnTo>
                  <a:lnTo>
                    <a:pt x="211397" y="384459"/>
                  </a:lnTo>
                  <a:lnTo>
                    <a:pt x="364554" y="138320"/>
                  </a:lnTo>
                  <a:lnTo>
                    <a:pt x="208360" y="138320"/>
                  </a:lnTo>
                  <a:lnTo>
                    <a:pt x="211397" y="137967"/>
                  </a:lnTo>
                  <a:lnTo>
                    <a:pt x="163296" y="132376"/>
                  </a:lnTo>
                  <a:lnTo>
                    <a:pt x="127953" y="116707"/>
                  </a:lnTo>
                  <a:lnTo>
                    <a:pt x="88973" y="69160"/>
                  </a:lnTo>
                  <a:lnTo>
                    <a:pt x="77500" y="43765"/>
                  </a:lnTo>
                  <a:lnTo>
                    <a:pt x="66149" y="21612"/>
                  </a:lnTo>
                  <a:lnTo>
                    <a:pt x="51000" y="5943"/>
                  </a:lnTo>
                  <a:lnTo>
                    <a:pt x="28135" y="0"/>
                  </a:lnTo>
                  <a:close/>
                </a:path>
                <a:path w="422909" h="384809">
                  <a:moveTo>
                    <a:pt x="211397" y="137967"/>
                  </a:moveTo>
                  <a:lnTo>
                    <a:pt x="208360" y="138320"/>
                  </a:lnTo>
                  <a:lnTo>
                    <a:pt x="214433" y="138320"/>
                  </a:lnTo>
                  <a:lnTo>
                    <a:pt x="211397" y="137967"/>
                  </a:lnTo>
                  <a:close/>
                </a:path>
                <a:path w="422909" h="384809">
                  <a:moveTo>
                    <a:pt x="394658" y="0"/>
                  </a:moveTo>
                  <a:lnTo>
                    <a:pt x="371794" y="5943"/>
                  </a:lnTo>
                  <a:lnTo>
                    <a:pt x="356645" y="21612"/>
                  </a:lnTo>
                  <a:lnTo>
                    <a:pt x="345294" y="43765"/>
                  </a:lnTo>
                  <a:lnTo>
                    <a:pt x="333821" y="69160"/>
                  </a:lnTo>
                  <a:lnTo>
                    <a:pt x="318310" y="94554"/>
                  </a:lnTo>
                  <a:lnTo>
                    <a:pt x="294841" y="116707"/>
                  </a:lnTo>
                  <a:lnTo>
                    <a:pt x="259497" y="132376"/>
                  </a:lnTo>
                  <a:lnTo>
                    <a:pt x="211397" y="137967"/>
                  </a:lnTo>
                  <a:lnTo>
                    <a:pt x="214433" y="138320"/>
                  </a:lnTo>
                  <a:lnTo>
                    <a:pt x="364554" y="138320"/>
                  </a:lnTo>
                  <a:lnTo>
                    <a:pt x="412019" y="62039"/>
                  </a:lnTo>
                  <a:lnTo>
                    <a:pt x="422794" y="22771"/>
                  </a:lnTo>
                  <a:lnTo>
                    <a:pt x="419532" y="11566"/>
                  </a:lnTo>
                  <a:lnTo>
                    <a:pt x="410764" y="3253"/>
                  </a:lnTo>
                  <a:lnTo>
                    <a:pt x="394658" y="0"/>
                  </a:lnTo>
                  <a:close/>
                </a:path>
              </a:pathLst>
            </a:custGeom>
            <a:solidFill>
              <a:srgbClr val="F79F4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4" name="object 14">
              <a:extLst>
                <a:ext uri="{FF2B5EF4-FFF2-40B4-BE49-F238E27FC236}">
                  <a16:creationId xmlns:a16="http://schemas.microsoft.com/office/drawing/2014/main" id="{1F3BA53F-502F-68BB-0C0E-E81D5341D800}"/>
                </a:ext>
              </a:extLst>
            </p:cNvPr>
            <p:cNvPicPr/>
            <p:nvPr/>
          </p:nvPicPr>
          <p:blipFill>
            <a:blip r:embed="rId3" cstate="print"/>
            <a:stretch>
              <a:fillRect/>
            </a:stretch>
          </p:blipFill>
          <p:spPr>
            <a:xfrm>
              <a:off x="1045555" y="438868"/>
              <a:ext cx="148906" cy="146676"/>
            </a:xfrm>
            <a:prstGeom prst="rect">
              <a:avLst/>
            </a:prstGeom>
          </p:spPr>
        </p:pic>
        <p:sp>
          <p:nvSpPr>
            <p:cNvPr id="15" name="object 15">
              <a:extLst>
                <a:ext uri="{FF2B5EF4-FFF2-40B4-BE49-F238E27FC236}">
                  <a16:creationId xmlns:a16="http://schemas.microsoft.com/office/drawing/2014/main" id="{08B60A58-C39F-3C16-EB62-5381AC982975}"/>
                </a:ext>
              </a:extLst>
            </p:cNvPr>
            <p:cNvSpPr/>
            <p:nvPr/>
          </p:nvSpPr>
          <p:spPr>
            <a:xfrm>
              <a:off x="618228" y="579545"/>
              <a:ext cx="434975" cy="379730"/>
            </a:xfrm>
            <a:custGeom>
              <a:avLst/>
              <a:gdLst/>
              <a:ahLst/>
              <a:cxnLst/>
              <a:rect l="l" t="t" r="r" b="b"/>
              <a:pathLst>
                <a:path w="434975" h="379730">
                  <a:moveTo>
                    <a:pt x="43201" y="311143"/>
                  </a:moveTo>
                  <a:lnTo>
                    <a:pt x="21850" y="316309"/>
                  </a:lnTo>
                  <a:lnTo>
                    <a:pt x="5192" y="333094"/>
                  </a:lnTo>
                  <a:lnTo>
                    <a:pt x="0" y="348691"/>
                  </a:lnTo>
                  <a:lnTo>
                    <a:pt x="2925" y="360502"/>
                  </a:lnTo>
                  <a:lnTo>
                    <a:pt x="43583" y="379497"/>
                  </a:lnTo>
                  <a:lnTo>
                    <a:pt x="51055" y="379627"/>
                  </a:lnTo>
                  <a:lnTo>
                    <a:pt x="434854" y="369543"/>
                  </a:lnTo>
                  <a:lnTo>
                    <a:pt x="405523" y="315511"/>
                  </a:lnTo>
                  <a:lnTo>
                    <a:pt x="96417" y="315511"/>
                  </a:lnTo>
                  <a:lnTo>
                    <a:pt x="68354" y="312556"/>
                  </a:lnTo>
                  <a:lnTo>
                    <a:pt x="43201" y="311143"/>
                  </a:lnTo>
                  <a:close/>
                </a:path>
                <a:path w="434975" h="379730">
                  <a:moveTo>
                    <a:pt x="218143" y="244388"/>
                  </a:moveTo>
                  <a:lnTo>
                    <a:pt x="189158" y="283234"/>
                  </a:lnTo>
                  <a:lnTo>
                    <a:pt x="157710" y="305889"/>
                  </a:lnTo>
                  <a:lnTo>
                    <a:pt x="126500" y="314968"/>
                  </a:lnTo>
                  <a:lnTo>
                    <a:pt x="96417" y="315511"/>
                  </a:lnTo>
                  <a:lnTo>
                    <a:pt x="405523" y="315511"/>
                  </a:lnTo>
                  <a:lnTo>
                    <a:pt x="368452" y="247222"/>
                  </a:lnTo>
                  <a:lnTo>
                    <a:pt x="216924" y="247222"/>
                  </a:lnTo>
                  <a:lnTo>
                    <a:pt x="218143" y="244388"/>
                  </a:lnTo>
                  <a:close/>
                </a:path>
                <a:path w="434975" h="379730">
                  <a:moveTo>
                    <a:pt x="219950" y="241966"/>
                  </a:moveTo>
                  <a:lnTo>
                    <a:pt x="218143" y="244388"/>
                  </a:lnTo>
                  <a:lnTo>
                    <a:pt x="216924" y="247222"/>
                  </a:lnTo>
                  <a:lnTo>
                    <a:pt x="219950" y="241966"/>
                  </a:lnTo>
                  <a:close/>
                </a:path>
                <a:path w="434975" h="379730">
                  <a:moveTo>
                    <a:pt x="365598" y="241966"/>
                  </a:moveTo>
                  <a:lnTo>
                    <a:pt x="219950" y="241966"/>
                  </a:lnTo>
                  <a:lnTo>
                    <a:pt x="216924" y="247222"/>
                  </a:lnTo>
                  <a:lnTo>
                    <a:pt x="368452" y="247222"/>
                  </a:lnTo>
                  <a:lnTo>
                    <a:pt x="365598" y="241966"/>
                  </a:lnTo>
                  <a:close/>
                </a:path>
                <a:path w="434975" h="379730">
                  <a:moveTo>
                    <a:pt x="211056" y="0"/>
                  </a:moveTo>
                  <a:lnTo>
                    <a:pt x="199366" y="3373"/>
                  </a:lnTo>
                  <a:lnTo>
                    <a:pt x="188454" y="15669"/>
                  </a:lnTo>
                  <a:lnTo>
                    <a:pt x="182247" y="38488"/>
                  </a:lnTo>
                  <a:lnTo>
                    <a:pt x="188449" y="59562"/>
                  </a:lnTo>
                  <a:lnTo>
                    <a:pt x="202251" y="80639"/>
                  </a:lnTo>
                  <a:lnTo>
                    <a:pt x="218843" y="103465"/>
                  </a:lnTo>
                  <a:lnTo>
                    <a:pt x="233415" y="129789"/>
                  </a:lnTo>
                  <a:lnTo>
                    <a:pt x="241159" y="161358"/>
                  </a:lnTo>
                  <a:lnTo>
                    <a:pt x="237265" y="199920"/>
                  </a:lnTo>
                  <a:lnTo>
                    <a:pt x="218143" y="244388"/>
                  </a:lnTo>
                  <a:lnTo>
                    <a:pt x="219950" y="241966"/>
                  </a:lnTo>
                  <a:lnTo>
                    <a:pt x="365598" y="241966"/>
                  </a:lnTo>
                  <a:lnTo>
                    <a:pt x="251687" y="32129"/>
                  </a:lnTo>
                  <a:lnTo>
                    <a:pt x="222537" y="2862"/>
                  </a:lnTo>
                  <a:lnTo>
                    <a:pt x="211056" y="0"/>
                  </a:lnTo>
                  <a:close/>
                </a:path>
              </a:pathLst>
            </a:custGeom>
            <a:solidFill>
              <a:srgbClr val="3A61A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object 16">
              <a:extLst>
                <a:ext uri="{FF2B5EF4-FFF2-40B4-BE49-F238E27FC236}">
                  <a16:creationId xmlns:a16="http://schemas.microsoft.com/office/drawing/2014/main" id="{6DE8A272-ADC7-D441-711B-C2FAA9C4E0C7}"/>
                </a:ext>
              </a:extLst>
            </p:cNvPr>
            <p:cNvPicPr/>
            <p:nvPr/>
          </p:nvPicPr>
          <p:blipFill>
            <a:blip r:embed="rId4" cstate="print"/>
            <a:stretch>
              <a:fillRect/>
            </a:stretch>
          </p:blipFill>
          <p:spPr>
            <a:xfrm>
              <a:off x="635261" y="676623"/>
              <a:ext cx="147806" cy="147809"/>
            </a:xfrm>
            <a:prstGeom prst="rect">
              <a:avLst/>
            </a:prstGeom>
          </p:spPr>
        </p:pic>
        <p:sp>
          <p:nvSpPr>
            <p:cNvPr id="17" name="object 17">
              <a:extLst>
                <a:ext uri="{FF2B5EF4-FFF2-40B4-BE49-F238E27FC236}">
                  <a16:creationId xmlns:a16="http://schemas.microsoft.com/office/drawing/2014/main" id="{566072F2-EC97-8CAF-93D6-A573E60A0B98}"/>
                </a:ext>
              </a:extLst>
            </p:cNvPr>
            <p:cNvSpPr/>
            <p:nvPr/>
          </p:nvSpPr>
          <p:spPr>
            <a:xfrm>
              <a:off x="1186937" y="579545"/>
              <a:ext cx="434975" cy="379730"/>
            </a:xfrm>
            <a:custGeom>
              <a:avLst/>
              <a:gdLst/>
              <a:ahLst/>
              <a:cxnLst/>
              <a:rect l="l" t="t" r="r" b="b"/>
              <a:pathLst>
                <a:path w="434975" h="379730">
                  <a:moveTo>
                    <a:pt x="223798" y="0"/>
                  </a:moveTo>
                  <a:lnTo>
                    <a:pt x="187018" y="25722"/>
                  </a:lnTo>
                  <a:lnTo>
                    <a:pt x="0" y="369543"/>
                  </a:lnTo>
                  <a:lnTo>
                    <a:pt x="383799" y="379627"/>
                  </a:lnTo>
                  <a:lnTo>
                    <a:pt x="423710" y="369013"/>
                  </a:lnTo>
                  <a:lnTo>
                    <a:pt x="434854" y="348691"/>
                  </a:lnTo>
                  <a:lnTo>
                    <a:pt x="429662" y="333094"/>
                  </a:lnTo>
                  <a:lnTo>
                    <a:pt x="413004" y="316309"/>
                  </a:lnTo>
                  <a:lnTo>
                    <a:pt x="409706" y="315511"/>
                  </a:lnTo>
                  <a:lnTo>
                    <a:pt x="338437" y="315511"/>
                  </a:lnTo>
                  <a:lnTo>
                    <a:pt x="308354" y="314968"/>
                  </a:lnTo>
                  <a:lnTo>
                    <a:pt x="277144" y="305889"/>
                  </a:lnTo>
                  <a:lnTo>
                    <a:pt x="245696" y="283234"/>
                  </a:lnTo>
                  <a:lnTo>
                    <a:pt x="218826" y="247222"/>
                  </a:lnTo>
                  <a:lnTo>
                    <a:pt x="217930" y="247222"/>
                  </a:lnTo>
                  <a:lnTo>
                    <a:pt x="214904" y="241966"/>
                  </a:lnTo>
                  <a:lnTo>
                    <a:pt x="215670" y="241966"/>
                  </a:lnTo>
                  <a:lnTo>
                    <a:pt x="197589" y="199920"/>
                  </a:lnTo>
                  <a:lnTo>
                    <a:pt x="193695" y="161358"/>
                  </a:lnTo>
                  <a:lnTo>
                    <a:pt x="201439" y="129789"/>
                  </a:lnTo>
                  <a:lnTo>
                    <a:pt x="216011" y="103465"/>
                  </a:lnTo>
                  <a:lnTo>
                    <a:pt x="232603" y="80639"/>
                  </a:lnTo>
                  <a:lnTo>
                    <a:pt x="246405" y="59562"/>
                  </a:lnTo>
                  <a:lnTo>
                    <a:pt x="252607" y="38488"/>
                  </a:lnTo>
                  <a:lnTo>
                    <a:pt x="246400" y="15669"/>
                  </a:lnTo>
                  <a:lnTo>
                    <a:pt x="235488" y="3373"/>
                  </a:lnTo>
                  <a:lnTo>
                    <a:pt x="223798" y="0"/>
                  </a:lnTo>
                  <a:close/>
                </a:path>
                <a:path w="434975" h="379730">
                  <a:moveTo>
                    <a:pt x="391653" y="311143"/>
                  </a:moveTo>
                  <a:lnTo>
                    <a:pt x="366500" y="312556"/>
                  </a:lnTo>
                  <a:lnTo>
                    <a:pt x="338437" y="315511"/>
                  </a:lnTo>
                  <a:lnTo>
                    <a:pt x="409706" y="315511"/>
                  </a:lnTo>
                  <a:lnTo>
                    <a:pt x="391653" y="311143"/>
                  </a:lnTo>
                  <a:close/>
                </a:path>
                <a:path w="434975" h="379730">
                  <a:moveTo>
                    <a:pt x="214904" y="241966"/>
                  </a:moveTo>
                  <a:lnTo>
                    <a:pt x="217930" y="247222"/>
                  </a:lnTo>
                  <a:lnTo>
                    <a:pt x="216711" y="244388"/>
                  </a:lnTo>
                  <a:lnTo>
                    <a:pt x="214904" y="241966"/>
                  </a:lnTo>
                  <a:close/>
                </a:path>
                <a:path w="434975" h="379730">
                  <a:moveTo>
                    <a:pt x="216711" y="244388"/>
                  </a:moveTo>
                  <a:lnTo>
                    <a:pt x="217930" y="247222"/>
                  </a:lnTo>
                  <a:lnTo>
                    <a:pt x="218826" y="247222"/>
                  </a:lnTo>
                  <a:lnTo>
                    <a:pt x="216711" y="244388"/>
                  </a:lnTo>
                  <a:close/>
                </a:path>
                <a:path w="434975" h="379730">
                  <a:moveTo>
                    <a:pt x="215670" y="241966"/>
                  </a:moveTo>
                  <a:lnTo>
                    <a:pt x="214904" y="241966"/>
                  </a:lnTo>
                  <a:lnTo>
                    <a:pt x="216711" y="244388"/>
                  </a:lnTo>
                  <a:lnTo>
                    <a:pt x="215670" y="241966"/>
                  </a:lnTo>
                  <a:close/>
                </a:path>
              </a:pathLst>
            </a:custGeom>
            <a:solidFill>
              <a:srgbClr val="49B4A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8" name="object 18">
              <a:extLst>
                <a:ext uri="{FF2B5EF4-FFF2-40B4-BE49-F238E27FC236}">
                  <a16:creationId xmlns:a16="http://schemas.microsoft.com/office/drawing/2014/main" id="{7ED2A77A-DBBB-FB48-2FE7-B5A5F9D6EBED}"/>
                </a:ext>
              </a:extLst>
            </p:cNvPr>
            <p:cNvPicPr/>
            <p:nvPr/>
          </p:nvPicPr>
          <p:blipFill>
            <a:blip r:embed="rId8" cstate="print"/>
            <a:stretch>
              <a:fillRect/>
            </a:stretch>
          </p:blipFill>
          <p:spPr>
            <a:xfrm>
              <a:off x="1456951" y="676624"/>
              <a:ext cx="147806" cy="147809"/>
            </a:xfrm>
            <a:prstGeom prst="rect">
              <a:avLst/>
            </a:prstGeom>
          </p:spPr>
        </p:pic>
      </p:grpSp>
      <p:pic>
        <p:nvPicPr>
          <p:cNvPr id="19" name="object 19">
            <a:extLst>
              <a:ext uri="{FF2B5EF4-FFF2-40B4-BE49-F238E27FC236}">
                <a16:creationId xmlns:a16="http://schemas.microsoft.com/office/drawing/2014/main" id="{2263EC16-AFE4-6D3A-41E1-EB6F8DDA106E}"/>
              </a:ext>
            </a:extLst>
          </p:cNvPr>
          <p:cNvPicPr/>
          <p:nvPr/>
        </p:nvPicPr>
        <p:blipFill>
          <a:blip r:embed="rId9" cstate="print"/>
          <a:stretch>
            <a:fillRect/>
          </a:stretch>
        </p:blipFill>
        <p:spPr>
          <a:xfrm>
            <a:off x="1089664" y="342391"/>
            <a:ext cx="812386" cy="128650"/>
          </a:xfrm>
          <a:prstGeom prst="rect">
            <a:avLst/>
          </a:prstGeom>
        </p:spPr>
      </p:pic>
      <p:pic>
        <p:nvPicPr>
          <p:cNvPr id="20" name="object 20">
            <a:extLst>
              <a:ext uri="{FF2B5EF4-FFF2-40B4-BE49-F238E27FC236}">
                <a16:creationId xmlns:a16="http://schemas.microsoft.com/office/drawing/2014/main" id="{85BECB9E-AB54-780A-9622-F49C8A3EF601}"/>
              </a:ext>
            </a:extLst>
          </p:cNvPr>
          <p:cNvPicPr/>
          <p:nvPr/>
        </p:nvPicPr>
        <p:blipFill>
          <a:blip r:embed="rId10" cstate="print"/>
          <a:stretch>
            <a:fillRect/>
          </a:stretch>
        </p:blipFill>
        <p:spPr>
          <a:xfrm>
            <a:off x="1093267" y="536562"/>
            <a:ext cx="1059656" cy="318966"/>
          </a:xfrm>
          <a:prstGeom prst="rect">
            <a:avLst/>
          </a:prstGeom>
        </p:spPr>
      </p:pic>
      <p:sp>
        <p:nvSpPr>
          <p:cNvPr id="23" name="object 23">
            <a:extLst>
              <a:ext uri="{FF2B5EF4-FFF2-40B4-BE49-F238E27FC236}">
                <a16:creationId xmlns:a16="http://schemas.microsoft.com/office/drawing/2014/main" id="{669EC3F2-57ED-C9EF-3BE2-1DF6EA713DDE}"/>
              </a:ext>
            </a:extLst>
          </p:cNvPr>
          <p:cNvSpPr/>
          <p:nvPr/>
        </p:nvSpPr>
        <p:spPr>
          <a:xfrm>
            <a:off x="428" y="1139744"/>
            <a:ext cx="9315097" cy="0"/>
          </a:xfrm>
          <a:custGeom>
            <a:avLst/>
            <a:gdLst/>
            <a:ahLst/>
            <a:cxnLst/>
            <a:rect l="l" t="t" r="r" b="b"/>
            <a:pathLst>
              <a:path w="15361285">
                <a:moveTo>
                  <a:pt x="0" y="0"/>
                </a:moveTo>
                <a:lnTo>
                  <a:pt x="15360788" y="0"/>
                </a:lnTo>
              </a:path>
            </a:pathLst>
          </a:custGeom>
          <a:ln w="10470">
            <a:solidFill>
              <a:srgbClr val="3A61A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descr="A drawing of a sun and a rainbow&#10;&#10;Description automatically generated">
            <a:extLst>
              <a:ext uri="{FF2B5EF4-FFF2-40B4-BE49-F238E27FC236}">
                <a16:creationId xmlns:a16="http://schemas.microsoft.com/office/drawing/2014/main" id="{A2564537-4CAE-2301-0145-A9619F75E252}"/>
              </a:ext>
            </a:extLst>
          </p:cNvPr>
          <p:cNvPicPr>
            <a:picLocks noChangeAspect="1"/>
          </p:cNvPicPr>
          <p:nvPr/>
        </p:nvPicPr>
        <p:blipFill>
          <a:blip r:embed="rId11"/>
          <a:stretch>
            <a:fillRect/>
          </a:stretch>
        </p:blipFill>
        <p:spPr>
          <a:xfrm>
            <a:off x="9551275" y="-14616"/>
            <a:ext cx="2647950" cy="2990850"/>
          </a:xfrm>
          <a:prstGeom prst="rect">
            <a:avLst/>
          </a:prstGeom>
        </p:spPr>
      </p:pic>
      <p:sp>
        <p:nvSpPr>
          <p:cNvPr id="29" name="Title 1">
            <a:extLst>
              <a:ext uri="{FF2B5EF4-FFF2-40B4-BE49-F238E27FC236}">
                <a16:creationId xmlns:a16="http://schemas.microsoft.com/office/drawing/2014/main" id="{8AE5EB4A-6B08-0EBF-39B6-879C7F752A6C}"/>
              </a:ext>
            </a:extLst>
          </p:cNvPr>
          <p:cNvSpPr>
            <a:spLocks noGrp="1"/>
          </p:cNvSpPr>
          <p:nvPr>
            <p:ph type="title"/>
          </p:nvPr>
        </p:nvSpPr>
        <p:spPr>
          <a:xfrm>
            <a:off x="2378344" y="33264"/>
            <a:ext cx="6937181" cy="1187442"/>
          </a:xfrm>
        </p:spPr>
        <p:txBody>
          <a:bodyPr>
            <a:normAutofit/>
          </a:bodyPr>
          <a:lstStyle/>
          <a:p>
            <a:r>
              <a:rPr lang="en-US" sz="3200" dirty="0">
                <a:latin typeface="Poppins" panose="00000500000000000000" pitchFamily="2" charset="0"/>
                <a:ea typeface="Tahoma"/>
                <a:cs typeface="Poppins" panose="00000500000000000000" pitchFamily="2" charset="0"/>
              </a:rPr>
              <a:t>Human Rights Education and the Curriculum for Wales</a:t>
            </a:r>
            <a:endParaRPr lang="en-US" sz="3200" dirty="0">
              <a:latin typeface="Poppins" panose="00000500000000000000" pitchFamily="2" charset="0"/>
              <a:cs typeface="Poppins" panose="00000500000000000000" pitchFamily="2" charset="0"/>
            </a:endParaRPr>
          </a:p>
        </p:txBody>
      </p:sp>
      <p:sp>
        <p:nvSpPr>
          <p:cNvPr id="30" name="Content Placeholder 2">
            <a:extLst>
              <a:ext uri="{FF2B5EF4-FFF2-40B4-BE49-F238E27FC236}">
                <a16:creationId xmlns:a16="http://schemas.microsoft.com/office/drawing/2014/main" id="{603AC7D3-7CDD-F567-0F0E-77C033AC9EE1}"/>
              </a:ext>
            </a:extLst>
          </p:cNvPr>
          <p:cNvSpPr>
            <a:spLocks noGrp="1"/>
          </p:cNvSpPr>
          <p:nvPr>
            <p:ph sz="half" idx="2"/>
          </p:nvPr>
        </p:nvSpPr>
        <p:spPr>
          <a:xfrm>
            <a:off x="233352" y="1392621"/>
            <a:ext cx="9518574" cy="1111010"/>
          </a:xfrm>
        </p:spPr>
        <p:txBody>
          <a:bodyPr vert="horz" wrap="square" lIns="0" tIns="0" rIns="0" bIns="0" rtlCol="0" anchor="t">
            <a:spAutoFit/>
          </a:bodyPr>
          <a:lstStyle/>
          <a:p>
            <a:pPr fontAlgn="base">
              <a:lnSpc>
                <a:spcPct val="114000"/>
              </a:lnSpc>
              <a:spcBef>
                <a:spcPts val="0"/>
              </a:spcBef>
              <a:spcAft>
                <a:spcPts val="600"/>
              </a:spcAft>
            </a:pPr>
            <a:r>
              <a:rPr lang="en-GB" sz="2000" b="0" i="0" dirty="0">
                <a:solidFill>
                  <a:srgbClr val="002060"/>
                </a:solidFill>
                <a:effectLst/>
                <a:latin typeface="Poppins" panose="00000500000000000000" pitchFamily="2" charset="0"/>
                <a:cs typeface="Poppins" panose="00000500000000000000" pitchFamily="2" charset="0"/>
              </a:rPr>
              <a:t>The UN Framework of Human Rights Education (2011) is now a cross-cutting theme of curriculum development in Wales</a:t>
            </a:r>
          </a:p>
          <a:p>
            <a:pPr fontAlgn="base">
              <a:lnSpc>
                <a:spcPct val="114000"/>
              </a:lnSpc>
              <a:spcBef>
                <a:spcPts val="0"/>
              </a:spcBef>
              <a:spcAft>
                <a:spcPts val="600"/>
              </a:spcAft>
            </a:pPr>
            <a:r>
              <a:rPr lang="en-GB" sz="2000" dirty="0">
                <a:solidFill>
                  <a:srgbClr val="002060"/>
                </a:solidFill>
                <a:latin typeface="Poppins" panose="00000500000000000000" pitchFamily="2" charset="0"/>
                <a:cs typeface="Poppins" panose="00000500000000000000" pitchFamily="2" charset="0"/>
              </a:rPr>
              <a:t>Duty bearers are accountable for ensuring:</a:t>
            </a:r>
            <a:endParaRPr lang="en-GB" sz="2000" b="0" i="0" dirty="0">
              <a:solidFill>
                <a:srgbClr val="002060"/>
              </a:solidFill>
              <a:effectLst/>
              <a:latin typeface="Poppins" panose="00000500000000000000" pitchFamily="2" charset="0"/>
              <a:cs typeface="Poppins" panose="00000500000000000000" pitchFamily="2" charset="0"/>
            </a:endParaRPr>
          </a:p>
        </p:txBody>
      </p:sp>
      <p:sp>
        <p:nvSpPr>
          <p:cNvPr id="2" name="TextBox 1">
            <a:extLst>
              <a:ext uri="{FF2B5EF4-FFF2-40B4-BE49-F238E27FC236}">
                <a16:creationId xmlns:a16="http://schemas.microsoft.com/office/drawing/2014/main" id="{FCE05340-DB5B-FC4A-00AA-DF8FF8B169CD}"/>
              </a:ext>
            </a:extLst>
          </p:cNvPr>
          <p:cNvSpPr txBox="1"/>
          <p:nvPr/>
        </p:nvSpPr>
        <p:spPr>
          <a:xfrm>
            <a:off x="233352" y="2859932"/>
            <a:ext cx="11472967" cy="3076740"/>
          </a:xfrm>
          <a:prstGeom prst="rect">
            <a:avLst/>
          </a:prstGeom>
          <a:noFill/>
        </p:spPr>
        <p:txBody>
          <a:bodyPr wrap="square" lIns="91440" tIns="45720" rIns="91440" bIns="45720" rtlCol="0" anchor="t">
            <a:spAutoFit/>
          </a:bodyPr>
          <a:lstStyle/>
          <a:p>
            <a:pPr marL="457200" marR="0" lvl="1" indent="0" algn="l" defTabSz="914400" rtl="0" eaLnBrk="1" fontAlgn="base" latinLnBrk="0" hangingPunct="1">
              <a:lnSpc>
                <a:spcPct val="114000"/>
              </a:lnSpc>
              <a:spcBef>
                <a:spcPts val="0"/>
              </a:spcBef>
              <a:spcAft>
                <a:spcPts val="60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Learning </a:t>
            </a:r>
            <a:r>
              <a:rPr kumimoji="0" lang="en-GB" sz="1600" b="1" i="0" u="sng"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about</a:t>
            </a: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 human rights</a:t>
            </a:r>
          </a:p>
          <a:p>
            <a:pPr marL="457200" marR="0" lvl="1" indent="0" algn="l" defTabSz="914400" rtl="0" eaLnBrk="1" fontAlgn="base" latinLnBrk="0" hangingPunct="1">
              <a:lnSpc>
                <a:spcPct val="114000"/>
              </a:lnSpc>
              <a:spcBef>
                <a:spcPts val="0"/>
              </a:spcBef>
              <a:spcAft>
                <a:spcPts val="600"/>
              </a:spcAft>
              <a:buClrTx/>
              <a:buSzTx/>
              <a:buFontTx/>
              <a:buNone/>
              <a:tabLst/>
              <a:defRPr/>
            </a:pPr>
            <a:r>
              <a:rPr kumimoji="0" lang="en-GB" sz="1600" b="0" i="0" u="none" strike="noStrike" kern="1200" cap="none" spc="0" normalizeH="0" baseline="0" noProof="0" dirty="0">
                <a:ln>
                  <a:noFill/>
                </a:ln>
                <a:solidFill>
                  <a:srgbClr val="002060"/>
                </a:solidFill>
                <a:effectLst/>
                <a:uLnTx/>
                <a:uFillTx/>
                <a:latin typeface="Poppins"/>
                <a:ea typeface="+mn-ea"/>
                <a:cs typeface="Poppins"/>
              </a:rPr>
              <a:t>	</a:t>
            </a:r>
            <a:r>
              <a:rPr kumimoji="0" lang="en-GB" sz="1600" b="0" i="1" u="none" strike="noStrike" kern="1200" cap="none" spc="0" normalizeH="0" baseline="0" noProof="0" dirty="0">
                <a:ln>
                  <a:noFill/>
                </a:ln>
                <a:solidFill>
                  <a:srgbClr val="002060"/>
                </a:solidFill>
                <a:effectLst/>
                <a:uLnTx/>
                <a:uFillTx/>
                <a:latin typeface="Poppins"/>
                <a:ea typeface="+mn-ea"/>
                <a:cs typeface="Poppins"/>
              </a:rPr>
              <a:t>understanding human rights and the sources of those rights including the 	UNCRC and the UNCRPD. </a:t>
            </a:r>
          </a:p>
          <a:p>
            <a:pPr marL="457200" marR="0" lvl="1" indent="0" algn="l" defTabSz="914400" rtl="0" eaLnBrk="1" fontAlgn="base" latinLnBrk="0" hangingPunct="1">
              <a:lnSpc>
                <a:spcPct val="114000"/>
              </a:lnSpc>
              <a:spcBef>
                <a:spcPts val="0"/>
              </a:spcBef>
              <a:spcAft>
                <a:spcPts val="60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Learning </a:t>
            </a:r>
            <a:r>
              <a:rPr kumimoji="0" lang="en-GB" sz="1600" b="1" i="0" u="sng"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through</a:t>
            </a: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 human rights </a:t>
            </a:r>
          </a:p>
          <a:p>
            <a:pPr marL="914400" marR="0" lvl="2" indent="0" algn="l" defTabSz="914400" rtl="0" eaLnBrk="1" fontAlgn="base" latinLnBrk="0" hangingPunct="1">
              <a:lnSpc>
                <a:spcPct val="114000"/>
              </a:lnSpc>
              <a:spcBef>
                <a:spcPts val="0"/>
              </a:spcBef>
              <a:spcAft>
                <a:spcPts val="600"/>
              </a:spcAft>
              <a:buClrTx/>
              <a:buSzTx/>
              <a:buFontTx/>
              <a:buNone/>
              <a:tabLst/>
              <a:defRPr/>
            </a:pPr>
            <a:r>
              <a:rPr kumimoji="0" lang="en-GB" sz="1600" b="0" i="1" u="none" strike="noStrike" kern="1200" cap="none" spc="0" normalizeH="0" baseline="0" noProof="0" dirty="0">
                <a:ln>
                  <a:noFill/>
                </a:ln>
                <a:solidFill>
                  <a:srgbClr val="002060"/>
                </a:solidFill>
                <a:effectLst/>
                <a:uLnTx/>
                <a:uFillTx/>
                <a:latin typeface="Poppins"/>
                <a:ea typeface="+mn-ea"/>
                <a:cs typeface="Poppins"/>
              </a:rPr>
              <a:t>the development of values, attitudes and behaviours that reflect human rights values.  </a:t>
            </a:r>
            <a:endParaRPr kumimoji="0" lang="en-GB" sz="1600" b="0" i="1"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endParaRPr>
          </a:p>
          <a:p>
            <a:pPr marL="457200" marR="0" lvl="1" indent="0" algn="l" defTabSz="914400" rtl="0" eaLnBrk="1" fontAlgn="base" latinLnBrk="0" hangingPunct="1">
              <a:lnSpc>
                <a:spcPct val="114000"/>
              </a:lnSpc>
              <a:spcBef>
                <a:spcPts val="0"/>
              </a:spcBef>
              <a:spcAft>
                <a:spcPts val="60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Learning </a:t>
            </a:r>
            <a:r>
              <a:rPr kumimoji="0" lang="en-GB" sz="1600" b="1" i="0" u="sng"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for</a:t>
            </a:r>
            <a:r>
              <a:rPr kumimoji="0" lang="en-GB" sz="1600" b="0" i="0"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 human rights </a:t>
            </a:r>
          </a:p>
          <a:p>
            <a:pPr marL="914400" marR="0" lvl="2" indent="0" algn="l" defTabSz="914400" rtl="0" eaLnBrk="1" fontAlgn="base" latinLnBrk="0" hangingPunct="1">
              <a:lnSpc>
                <a:spcPct val="114000"/>
              </a:lnSpc>
              <a:spcBef>
                <a:spcPts val="0"/>
              </a:spcBef>
              <a:spcAft>
                <a:spcPts val="600"/>
              </a:spcAft>
              <a:buClrTx/>
              <a:buSzTx/>
              <a:buFontTx/>
              <a:buNone/>
              <a:tabLst/>
              <a:defRPr/>
            </a:pPr>
            <a:r>
              <a:rPr kumimoji="0" lang="en-GB" sz="1600" b="0" i="1" u="none" strike="noStrike" kern="1200" cap="none" spc="0" normalizeH="0" baseline="0" noProof="0" dirty="0">
                <a:ln>
                  <a:noFill/>
                </a:ln>
                <a:solidFill>
                  <a:srgbClr val="002060"/>
                </a:solidFill>
                <a:effectLst/>
                <a:uLnTx/>
                <a:uFillTx/>
                <a:latin typeface="Poppins" panose="00000500000000000000" pitchFamily="2" charset="0"/>
                <a:ea typeface="+mn-ea"/>
                <a:cs typeface="Poppins" panose="00000500000000000000" pitchFamily="2" charset="0"/>
              </a:rPr>
              <a:t>the motivation of social action and empowerment of active citizenship to advance respect for the rights of all.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3567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C09E7-8F01-7CE2-DD15-76893858858E}"/>
              </a:ext>
            </a:extLst>
          </p:cNvPr>
          <p:cNvSpPr>
            <a:spLocks noGrp="1"/>
          </p:cNvSpPr>
          <p:nvPr>
            <p:ph type="title"/>
          </p:nvPr>
        </p:nvSpPr>
        <p:spPr>
          <a:xfrm>
            <a:off x="1256599" y="409517"/>
            <a:ext cx="9798253" cy="1410737"/>
          </a:xfrm>
        </p:spPr>
        <p:txBody>
          <a:bodyPr>
            <a:noAutofit/>
          </a:bodyPr>
          <a:lstStyle/>
          <a:p>
            <a:br>
              <a:rPr lang="en-GB" dirty="0"/>
            </a:br>
            <a:r>
              <a:rPr lang="en-GB" dirty="0"/>
              <a:t>CYFRANOGIAD PLANT MEWN PROSIECT YSGOL</a:t>
            </a:r>
            <a:br>
              <a:rPr lang="en-GB" dirty="0"/>
            </a:br>
            <a:r>
              <a:rPr lang="en-GB" dirty="0"/>
              <a:t>Children’s participation in schools Project</a:t>
            </a:r>
            <a:br>
              <a:rPr lang="en-GB" dirty="0"/>
            </a:br>
            <a:endParaRPr lang="en-GB" dirty="0"/>
          </a:p>
        </p:txBody>
      </p:sp>
      <p:sp>
        <p:nvSpPr>
          <p:cNvPr id="3" name="Content Placeholder 2">
            <a:extLst>
              <a:ext uri="{FF2B5EF4-FFF2-40B4-BE49-F238E27FC236}">
                <a16:creationId xmlns:a16="http://schemas.microsoft.com/office/drawing/2014/main" id="{E07B7213-84CE-8F50-8C19-C274D9FE6D26}"/>
              </a:ext>
            </a:extLst>
          </p:cNvPr>
          <p:cNvSpPr>
            <a:spLocks noGrp="1"/>
          </p:cNvSpPr>
          <p:nvPr>
            <p:ph sz="half" idx="1"/>
          </p:nvPr>
        </p:nvSpPr>
        <p:spPr/>
        <p:txBody>
          <a:bodyPr>
            <a:normAutofit fontScale="70000" lnSpcReduction="20000"/>
          </a:bodyPr>
          <a:lstStyle/>
          <a:p>
            <a:r>
              <a:rPr lang="en-US" dirty="0" err="1">
                <a:hlinkClick r:id="rId3">
                  <a:extLst>
                    <a:ext uri="{A12FA001-AC4F-418D-AE19-62706E023703}">
                      <ahyp:hlinkClr xmlns:ahyp="http://schemas.microsoft.com/office/drawing/2018/hyperlinkcolor" val="tx"/>
                    </a:ext>
                  </a:extLst>
                </a:hlinkClick>
              </a:rPr>
              <a:t>Hafan</a:t>
            </a:r>
            <a:r>
              <a:rPr lang="en-US" dirty="0">
                <a:hlinkClick r:id="rId3">
                  <a:extLst>
                    <a:ext uri="{A12FA001-AC4F-418D-AE19-62706E023703}">
                      <ahyp:hlinkClr xmlns:ahyp="http://schemas.microsoft.com/office/drawing/2018/hyperlinkcolor" val="tx"/>
                    </a:ext>
                  </a:extLst>
                </a:hlinkClick>
              </a:rPr>
              <a:t> | Children's Participation in Schools (childrens-participation.org) </a:t>
            </a:r>
            <a:endParaRPr lang="en-US" dirty="0"/>
          </a:p>
          <a:p>
            <a:r>
              <a:rPr lang="cy-GB" dirty="0"/>
              <a:t>Prosiect a ariennir yn gydweithredol gan y Cyngor Ymchwil Economaidd a Chymdeithasol (4 prifysgol)</a:t>
            </a:r>
          </a:p>
          <a:p>
            <a:r>
              <a:rPr lang="cy-GB" dirty="0"/>
              <a:t>Ffocws ar hawliau cyfranogi plant ifanc mewn lleoliadau cynradd is</a:t>
            </a:r>
          </a:p>
          <a:p>
            <a:r>
              <a:rPr lang="cy-GB" dirty="0"/>
              <a:t>Mabwysiadu dull cymdeithasol-ddiwylliannol (</a:t>
            </a:r>
            <a:r>
              <a:rPr lang="cy-GB" dirty="0" err="1"/>
              <a:t>Rogoff</a:t>
            </a:r>
            <a:r>
              <a:rPr lang="cy-GB" dirty="0"/>
              <a:t> 2003) ac wedi’i danategu’n </a:t>
            </a:r>
            <a:r>
              <a:rPr lang="cy-GB" dirty="0" err="1"/>
              <a:t>epistemolegol</a:t>
            </a:r>
            <a:r>
              <a:rPr lang="cy-GB" dirty="0"/>
              <a:t> gan realaeth feirniadol (</a:t>
            </a:r>
            <a:r>
              <a:rPr lang="cy-GB" dirty="0" err="1"/>
              <a:t>Bryman</a:t>
            </a:r>
            <a:r>
              <a:rPr lang="cy-GB" dirty="0"/>
              <a:t> 2016) gan weithio ochr yn ochr </a:t>
            </a:r>
            <a:r>
              <a:rPr lang="cy-GB" dirty="0">
                <a:cs typeface="Calibri" panose="020F0502020204030204" pitchFamily="34" charset="0"/>
              </a:rPr>
              <a:t>â fframwaith cysyniadol galluedd (</a:t>
            </a:r>
            <a:r>
              <a:rPr lang="cy-GB" dirty="0" err="1">
                <a:cs typeface="Calibri" panose="020F0502020204030204" pitchFamily="34" charset="0"/>
              </a:rPr>
              <a:t>Prout</a:t>
            </a:r>
            <a:r>
              <a:rPr lang="cy-GB" dirty="0">
                <a:cs typeface="Calibri" panose="020F0502020204030204" pitchFamily="34" charset="0"/>
              </a:rPr>
              <a:t> a James 1997).</a:t>
            </a:r>
            <a:endParaRPr lang="cy-GB" dirty="0"/>
          </a:p>
        </p:txBody>
      </p:sp>
      <p:sp>
        <p:nvSpPr>
          <p:cNvPr id="4" name="Content Placeholder 3">
            <a:extLst>
              <a:ext uri="{FF2B5EF4-FFF2-40B4-BE49-F238E27FC236}">
                <a16:creationId xmlns:a16="http://schemas.microsoft.com/office/drawing/2014/main" id="{9B970855-4554-E55C-07FA-271A3A4635D5}"/>
              </a:ext>
            </a:extLst>
          </p:cNvPr>
          <p:cNvSpPr>
            <a:spLocks noGrp="1"/>
          </p:cNvSpPr>
          <p:nvPr>
            <p:ph sz="half" idx="2"/>
          </p:nvPr>
        </p:nvSpPr>
        <p:spPr/>
        <p:txBody>
          <a:bodyPr>
            <a:normAutofit fontScale="70000" lnSpcReduction="20000"/>
          </a:bodyPr>
          <a:lstStyle/>
          <a:p>
            <a:r>
              <a:rPr lang="en-GB" dirty="0">
                <a:hlinkClick r:id="rId4">
                  <a:extLst>
                    <a:ext uri="{A12FA001-AC4F-418D-AE19-62706E023703}">
                      <ahyp:hlinkClr xmlns:ahyp="http://schemas.microsoft.com/office/drawing/2018/hyperlinkcolor" val="tx"/>
                    </a:ext>
                  </a:extLst>
                </a:hlinkClick>
              </a:rPr>
              <a:t>Home | Children's Participation in Schools (childrens-participation.org)</a:t>
            </a:r>
            <a:endParaRPr lang="en-GB" dirty="0"/>
          </a:p>
          <a:p>
            <a:r>
              <a:rPr lang="en-GB" dirty="0"/>
              <a:t>ESRC collaborative funded project (4 universities)</a:t>
            </a:r>
          </a:p>
          <a:p>
            <a:r>
              <a:rPr lang="en-GB" dirty="0"/>
              <a:t>F</a:t>
            </a:r>
            <a:r>
              <a:rPr lang="en-GB" b="0" i="0" dirty="0">
                <a:effectLst/>
              </a:rPr>
              <a:t>ocus on young children’s participation rights in the lower primary setting</a:t>
            </a:r>
          </a:p>
          <a:p>
            <a:r>
              <a:rPr lang="en-GB" b="0" i="0" dirty="0">
                <a:solidFill>
                  <a:srgbClr val="000000"/>
                </a:solidFill>
                <a:effectLst/>
              </a:rPr>
              <a:t>Adopts socio-cultural approach (Rogoff 2003) and is epistemologically underpinned by critical realism (Bryman 2016) working alongside the conceptual framework of agency (</a:t>
            </a:r>
            <a:r>
              <a:rPr lang="en-GB" b="0" i="0" dirty="0" err="1">
                <a:solidFill>
                  <a:srgbClr val="000000"/>
                </a:solidFill>
                <a:effectLst/>
              </a:rPr>
              <a:t>Prout</a:t>
            </a:r>
            <a:r>
              <a:rPr lang="en-GB" b="0" i="0" dirty="0">
                <a:solidFill>
                  <a:srgbClr val="000000"/>
                </a:solidFill>
                <a:effectLst/>
              </a:rPr>
              <a:t> and James 1997).</a:t>
            </a:r>
            <a:endParaRPr lang="en-GB" dirty="0"/>
          </a:p>
        </p:txBody>
      </p:sp>
    </p:spTree>
    <p:extLst>
      <p:ext uri="{BB962C8B-B14F-4D97-AF65-F5344CB8AC3E}">
        <p14:creationId xmlns:p14="http://schemas.microsoft.com/office/powerpoint/2010/main" val="1213991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782EE-CCD1-297F-D250-4C54CFBFFEC9}"/>
              </a:ext>
            </a:extLst>
          </p:cNvPr>
          <p:cNvSpPr>
            <a:spLocks noGrp="1"/>
          </p:cNvSpPr>
          <p:nvPr>
            <p:ph type="title"/>
          </p:nvPr>
        </p:nvSpPr>
        <p:spPr/>
        <p:txBody>
          <a:bodyPr/>
          <a:lstStyle/>
          <a:p>
            <a:r>
              <a:rPr lang="en-GB" dirty="0" err="1"/>
              <a:t>Canfyddiadau</a:t>
            </a:r>
            <a:endParaRPr lang="en-GB" dirty="0"/>
          </a:p>
        </p:txBody>
      </p:sp>
      <p:sp>
        <p:nvSpPr>
          <p:cNvPr id="3" name="Content Placeholder 2">
            <a:extLst>
              <a:ext uri="{FF2B5EF4-FFF2-40B4-BE49-F238E27FC236}">
                <a16:creationId xmlns:a16="http://schemas.microsoft.com/office/drawing/2014/main" id="{13C0C3E7-13DC-3122-3FFB-AB27D6662EB9}"/>
              </a:ext>
            </a:extLst>
          </p:cNvPr>
          <p:cNvSpPr>
            <a:spLocks noGrp="1"/>
          </p:cNvSpPr>
          <p:nvPr>
            <p:ph idx="1"/>
          </p:nvPr>
        </p:nvSpPr>
        <p:spPr/>
        <p:txBody>
          <a:bodyPr>
            <a:normAutofit fontScale="70000" lnSpcReduction="20000"/>
          </a:bodyPr>
          <a:lstStyle/>
          <a:p>
            <a:r>
              <a:rPr lang="en-GB" dirty="0" err="1"/>
              <a:t>Doedd</a:t>
            </a:r>
            <a:r>
              <a:rPr lang="en-GB" dirty="0"/>
              <a:t> </a:t>
            </a:r>
            <a:r>
              <a:rPr lang="en-GB" dirty="0" err="1"/>
              <a:t>nifer</a:t>
            </a:r>
            <a:r>
              <a:rPr lang="en-GB" dirty="0"/>
              <a:t> o </a:t>
            </a:r>
            <a:r>
              <a:rPr lang="en-GB" dirty="0" err="1"/>
              <a:t>ddarpariaethau</a:t>
            </a:r>
            <a:r>
              <a:rPr lang="en-GB" dirty="0"/>
              <a:t> </a:t>
            </a:r>
            <a:r>
              <a:rPr lang="en-GB" dirty="0" err="1"/>
              <a:t>deddfwriaethol</a:t>
            </a:r>
            <a:r>
              <a:rPr lang="en-GB" dirty="0"/>
              <a:t> </a:t>
            </a:r>
            <a:r>
              <a:rPr lang="en-GB" dirty="0" err="1"/>
              <a:t>ar</a:t>
            </a:r>
            <a:r>
              <a:rPr lang="en-GB" dirty="0"/>
              <a:t> </a:t>
            </a:r>
            <a:r>
              <a:rPr lang="en-GB" dirty="0" err="1"/>
              <a:t>ôl</a:t>
            </a:r>
            <a:r>
              <a:rPr lang="en-GB" dirty="0"/>
              <a:t> </a:t>
            </a:r>
            <a:r>
              <a:rPr lang="en-GB" dirty="0" err="1"/>
              <a:t>datganoli</a:t>
            </a:r>
            <a:r>
              <a:rPr lang="en-GB" dirty="0"/>
              <a:t> </a:t>
            </a:r>
            <a:r>
              <a:rPr lang="en-GB" dirty="0" err="1"/>
              <a:t>ddim</a:t>
            </a:r>
            <a:r>
              <a:rPr lang="en-GB" dirty="0"/>
              <a:t> </a:t>
            </a:r>
            <a:r>
              <a:rPr lang="en-GB" dirty="0" err="1"/>
              <a:t>yn</a:t>
            </a:r>
            <a:r>
              <a:rPr lang="en-GB" dirty="0"/>
              <a:t> </a:t>
            </a:r>
            <a:r>
              <a:rPr lang="en-GB" dirty="0" err="1"/>
              <a:t>cynnwys</a:t>
            </a:r>
            <a:r>
              <a:rPr lang="en-GB" dirty="0"/>
              <a:t> </a:t>
            </a:r>
            <a:r>
              <a:rPr lang="en-GB" dirty="0" err="1"/>
              <a:t>cyfeiriad</a:t>
            </a:r>
            <a:r>
              <a:rPr lang="en-GB" dirty="0"/>
              <a:t> </a:t>
            </a:r>
            <a:r>
              <a:rPr lang="en-GB" dirty="0" err="1"/>
              <a:t>penodol</a:t>
            </a:r>
            <a:r>
              <a:rPr lang="en-GB" dirty="0"/>
              <a:t> at </a:t>
            </a:r>
            <a:r>
              <a:rPr lang="en-GB" dirty="0" err="1"/>
              <a:t>Gonfensiwn</a:t>
            </a:r>
            <a:r>
              <a:rPr lang="en-GB" dirty="0"/>
              <a:t> y </a:t>
            </a:r>
            <a:r>
              <a:rPr lang="en-GB" dirty="0" err="1"/>
              <a:t>Cenhedloedd</a:t>
            </a:r>
            <a:r>
              <a:rPr lang="en-GB" dirty="0"/>
              <a:t> </a:t>
            </a:r>
            <a:r>
              <a:rPr lang="en-GB" dirty="0" err="1"/>
              <a:t>Unedig</a:t>
            </a:r>
            <a:r>
              <a:rPr lang="en-GB" dirty="0"/>
              <a:t> </a:t>
            </a:r>
            <a:r>
              <a:rPr lang="en-GB" dirty="0" err="1"/>
              <a:t>ar</a:t>
            </a:r>
            <a:r>
              <a:rPr lang="en-GB" dirty="0"/>
              <a:t> </a:t>
            </a:r>
            <a:r>
              <a:rPr lang="en-GB" dirty="0" err="1"/>
              <a:t>Hawliau'r</a:t>
            </a:r>
            <a:r>
              <a:rPr lang="en-GB" dirty="0"/>
              <a:t> </a:t>
            </a:r>
            <a:r>
              <a:rPr lang="en-GB" dirty="0" err="1"/>
              <a:t>Plentyn</a:t>
            </a:r>
            <a:r>
              <a:rPr lang="en-GB" dirty="0"/>
              <a:t> </a:t>
            </a:r>
            <a:r>
              <a:rPr lang="en-GB" dirty="0" err="1"/>
              <a:t>nac</a:t>
            </a:r>
            <a:r>
              <a:rPr lang="en-GB" dirty="0"/>
              <a:t> at </a:t>
            </a:r>
            <a:r>
              <a:rPr lang="en-GB" dirty="0" err="1"/>
              <a:t>hawliau</a:t>
            </a:r>
            <a:r>
              <a:rPr lang="en-GB" dirty="0"/>
              <a:t> </a:t>
            </a:r>
            <a:r>
              <a:rPr lang="en-GB" dirty="0" err="1"/>
              <a:t>cyfranogol</a:t>
            </a:r>
            <a:r>
              <a:rPr lang="en-GB" dirty="0"/>
              <a:t> plant, </a:t>
            </a:r>
            <a:r>
              <a:rPr lang="en-GB" dirty="0" err="1"/>
              <a:t>ond</a:t>
            </a:r>
            <a:r>
              <a:rPr lang="en-GB" dirty="0"/>
              <a:t> </a:t>
            </a:r>
            <a:r>
              <a:rPr lang="en-GB" dirty="0" err="1"/>
              <a:t>mae</a:t>
            </a:r>
            <a:r>
              <a:rPr lang="en-GB" dirty="0"/>
              <a:t> </a:t>
            </a:r>
            <a:r>
              <a:rPr lang="en-GB" dirty="0" err="1"/>
              <a:t>eu</a:t>
            </a:r>
            <a:r>
              <a:rPr lang="en-GB" dirty="0"/>
              <a:t> </a:t>
            </a:r>
            <a:r>
              <a:rPr lang="en-GB" dirty="0" err="1"/>
              <a:t>heffaith</a:t>
            </a:r>
            <a:r>
              <a:rPr lang="en-GB" dirty="0"/>
              <a:t> </a:t>
            </a:r>
            <a:r>
              <a:rPr lang="en-GB" dirty="0" err="1"/>
              <a:t>fwriadedig</a:t>
            </a:r>
            <a:r>
              <a:rPr lang="en-GB" dirty="0"/>
              <a:t> </a:t>
            </a:r>
            <a:r>
              <a:rPr lang="en-GB" dirty="0" err="1"/>
              <a:t>yn</a:t>
            </a:r>
            <a:r>
              <a:rPr lang="en-GB" dirty="0"/>
              <a:t> </a:t>
            </a:r>
            <a:r>
              <a:rPr lang="en-GB" dirty="0" err="1"/>
              <a:t>llwyr</a:t>
            </a:r>
            <a:r>
              <a:rPr lang="en-GB" dirty="0"/>
              <a:t> </a:t>
            </a:r>
            <a:r>
              <a:rPr lang="en-GB" dirty="0" err="1"/>
              <a:t>gefnogol</a:t>
            </a:r>
            <a:r>
              <a:rPr lang="en-GB" dirty="0"/>
              <a:t> o </a:t>
            </a:r>
            <a:r>
              <a:rPr lang="en-GB" dirty="0" err="1"/>
              <a:t>weithredu</a:t>
            </a:r>
            <a:r>
              <a:rPr lang="en-GB" dirty="0"/>
              <a:t> </a:t>
            </a:r>
            <a:r>
              <a:rPr lang="en-GB" dirty="0" err="1"/>
              <a:t>hawliau</a:t>
            </a:r>
            <a:r>
              <a:rPr lang="en-GB" dirty="0"/>
              <a:t> </a:t>
            </a:r>
            <a:r>
              <a:rPr lang="en-GB" dirty="0" err="1"/>
              <a:t>cyfranogol</a:t>
            </a:r>
            <a:r>
              <a:rPr lang="en-GB" dirty="0"/>
              <a:t> plant.</a:t>
            </a:r>
          </a:p>
          <a:p>
            <a:r>
              <a:rPr lang="en-GB" dirty="0"/>
              <a:t>Er bod </a:t>
            </a:r>
            <a:r>
              <a:rPr lang="en-GB" dirty="0" err="1"/>
              <a:t>rhywfaint</a:t>
            </a:r>
            <a:r>
              <a:rPr lang="en-GB" dirty="0"/>
              <a:t> o </a:t>
            </a:r>
            <a:r>
              <a:rPr lang="en-GB" dirty="0" err="1"/>
              <a:t>ddeddfwriaeth</a:t>
            </a:r>
            <a:r>
              <a:rPr lang="en-GB" dirty="0"/>
              <a:t> Cymru </a:t>
            </a:r>
            <a:r>
              <a:rPr lang="en-GB" dirty="0" err="1"/>
              <a:t>yn</a:t>
            </a:r>
            <a:r>
              <a:rPr lang="en-GB" dirty="0"/>
              <a:t> </a:t>
            </a:r>
            <a:r>
              <a:rPr lang="en-GB" dirty="0" err="1"/>
              <a:t>cyflwyno</a:t>
            </a:r>
            <a:r>
              <a:rPr lang="en-GB" dirty="0"/>
              <a:t> </a:t>
            </a:r>
            <a:r>
              <a:rPr lang="en-GB" dirty="0" err="1"/>
              <a:t>gofynion</a:t>
            </a:r>
            <a:r>
              <a:rPr lang="en-GB" dirty="0"/>
              <a:t> </a:t>
            </a:r>
            <a:r>
              <a:rPr lang="en-GB" dirty="0" err="1"/>
              <a:t>i</a:t>
            </a:r>
            <a:r>
              <a:rPr lang="en-GB" dirty="0"/>
              <a:t> </a:t>
            </a:r>
            <a:r>
              <a:rPr lang="en-GB" dirty="0" err="1"/>
              <a:t>wybod</a:t>
            </a:r>
            <a:r>
              <a:rPr lang="en-GB" dirty="0"/>
              <a:t> am </a:t>
            </a:r>
            <a:r>
              <a:rPr lang="en-GB" dirty="0" err="1"/>
              <a:t>hawliau</a:t>
            </a:r>
            <a:r>
              <a:rPr lang="en-GB" dirty="0"/>
              <a:t> plant a </a:t>
            </a:r>
            <a:r>
              <a:rPr lang="en-GB" dirty="0" err="1"/>
              <a:t>rhoi</a:t>
            </a:r>
            <a:r>
              <a:rPr lang="en-GB" dirty="0"/>
              <a:t> </a:t>
            </a:r>
            <a:r>
              <a:rPr lang="en-GB" dirty="0" err="1"/>
              <a:t>sylw</a:t>
            </a:r>
            <a:r>
              <a:rPr lang="en-GB" dirty="0"/>
              <a:t> </a:t>
            </a:r>
            <a:r>
              <a:rPr lang="en-GB" dirty="0" err="1"/>
              <a:t>dyladwy</a:t>
            </a:r>
            <a:r>
              <a:rPr lang="en-GB" dirty="0"/>
              <a:t> </a:t>
            </a:r>
            <a:r>
              <a:rPr lang="en-GB" dirty="0" err="1"/>
              <a:t>iddynt</a:t>
            </a:r>
            <a:r>
              <a:rPr lang="en-GB" dirty="0"/>
              <a:t>, </a:t>
            </a:r>
            <a:r>
              <a:rPr lang="en-GB" dirty="0" err="1"/>
              <a:t>mae</a:t>
            </a:r>
            <a:r>
              <a:rPr lang="en-GB" dirty="0"/>
              <a:t> </a:t>
            </a:r>
            <a:r>
              <a:rPr lang="en-GB" dirty="0" err="1"/>
              <a:t>diffyg</a:t>
            </a:r>
            <a:r>
              <a:rPr lang="en-GB" dirty="0"/>
              <a:t> </a:t>
            </a:r>
            <a:r>
              <a:rPr lang="en-GB" dirty="0" err="1"/>
              <a:t>manylion</a:t>
            </a:r>
            <a:r>
              <a:rPr lang="en-GB" dirty="0"/>
              <a:t> </a:t>
            </a:r>
            <a:r>
              <a:rPr lang="en-GB" dirty="0" err="1"/>
              <a:t>ynghylch</a:t>
            </a:r>
            <a:r>
              <a:rPr lang="en-GB" dirty="0"/>
              <a:t> </a:t>
            </a:r>
            <a:r>
              <a:rPr lang="en-GB" dirty="0" err="1"/>
              <a:t>beth</a:t>
            </a:r>
            <a:r>
              <a:rPr lang="en-GB" dirty="0"/>
              <a:t> </a:t>
            </a:r>
            <a:r>
              <a:rPr lang="en-GB" dirty="0" err="1"/>
              <a:t>mae</a:t>
            </a:r>
            <a:r>
              <a:rPr lang="en-GB" dirty="0"/>
              <a:t> </a:t>
            </a:r>
            <a:r>
              <a:rPr lang="en-GB" dirty="0" err="1"/>
              <a:t>hyn</a:t>
            </a:r>
            <a:r>
              <a:rPr lang="en-GB" dirty="0"/>
              <a:t> </a:t>
            </a:r>
            <a:r>
              <a:rPr lang="en-GB" dirty="0" err="1"/>
              <a:t>yn</a:t>
            </a:r>
            <a:r>
              <a:rPr lang="en-GB" dirty="0"/>
              <a:t> </a:t>
            </a:r>
            <a:r>
              <a:rPr lang="en-GB" dirty="0" err="1"/>
              <a:t>ei</a:t>
            </a:r>
            <a:r>
              <a:rPr lang="en-GB" dirty="0"/>
              <a:t> </a:t>
            </a:r>
            <a:r>
              <a:rPr lang="en-GB" dirty="0" err="1"/>
              <a:t>olygu</a:t>
            </a:r>
            <a:r>
              <a:rPr lang="en-GB" dirty="0"/>
              <a:t> </a:t>
            </a:r>
            <a:r>
              <a:rPr lang="en-GB" dirty="0" err="1"/>
              <a:t>yn</a:t>
            </a:r>
            <a:r>
              <a:rPr lang="en-GB" dirty="0"/>
              <a:t> </a:t>
            </a:r>
            <a:r>
              <a:rPr lang="en-GB" dirty="0" err="1"/>
              <a:t>ymarferol</a:t>
            </a:r>
            <a:r>
              <a:rPr lang="en-GB" dirty="0"/>
              <a:t>. </a:t>
            </a:r>
          </a:p>
          <a:p>
            <a:r>
              <a:rPr lang="en-GB" dirty="0" err="1"/>
              <a:t>Nid</a:t>
            </a:r>
            <a:r>
              <a:rPr lang="en-GB" dirty="0"/>
              <a:t> </a:t>
            </a:r>
            <a:r>
              <a:rPr lang="en-GB" dirty="0" err="1"/>
              <a:t>oedd</a:t>
            </a:r>
            <a:r>
              <a:rPr lang="en-GB" dirty="0"/>
              <a:t> y </a:t>
            </a:r>
            <a:r>
              <a:rPr lang="en-GB" dirty="0" err="1"/>
              <a:t>mwyafrif</a:t>
            </a:r>
            <a:r>
              <a:rPr lang="en-GB" dirty="0"/>
              <a:t> o </a:t>
            </a:r>
            <a:r>
              <a:rPr lang="en-GB" dirty="0" err="1"/>
              <a:t>ddogfennau</a:t>
            </a:r>
            <a:r>
              <a:rPr lang="en-GB" dirty="0"/>
              <a:t> </a:t>
            </a:r>
            <a:r>
              <a:rPr lang="en-GB" dirty="0" err="1"/>
              <a:t>polisi</a:t>
            </a:r>
            <a:r>
              <a:rPr lang="en-GB" dirty="0"/>
              <a:t> a </a:t>
            </a:r>
            <a:r>
              <a:rPr lang="en-GB" dirty="0" err="1"/>
              <a:t>ddadansoddwyd</a:t>
            </a:r>
            <a:r>
              <a:rPr lang="en-GB" dirty="0"/>
              <a:t> </a:t>
            </a:r>
            <a:r>
              <a:rPr lang="en-GB" dirty="0" err="1"/>
              <a:t>yn</a:t>
            </a:r>
            <a:r>
              <a:rPr lang="en-GB" dirty="0"/>
              <a:t> </a:t>
            </a:r>
            <a:r>
              <a:rPr lang="en-GB" dirty="0" err="1"/>
              <a:t>cynnwys</a:t>
            </a:r>
            <a:r>
              <a:rPr lang="en-GB" dirty="0"/>
              <a:t> </a:t>
            </a:r>
            <a:r>
              <a:rPr lang="en-GB" dirty="0" err="1"/>
              <a:t>gwybodaeth</a:t>
            </a:r>
            <a:r>
              <a:rPr lang="en-GB" dirty="0"/>
              <a:t> ‘</a:t>
            </a:r>
            <a:r>
              <a:rPr lang="en-GB" dirty="0" err="1"/>
              <a:t>ynghylch</a:t>
            </a:r>
            <a:r>
              <a:rPr lang="en-GB" dirty="0"/>
              <a:t>’, ‘</a:t>
            </a:r>
            <a:r>
              <a:rPr lang="en-GB" dirty="0" err="1"/>
              <a:t>drwy</a:t>
            </a:r>
            <a:r>
              <a:rPr lang="en-GB" dirty="0"/>
              <a:t>’, ac ‘</a:t>
            </a:r>
            <a:r>
              <a:rPr lang="en-GB" dirty="0" err="1"/>
              <a:t>ar</a:t>
            </a:r>
            <a:r>
              <a:rPr lang="en-GB" dirty="0"/>
              <a:t> </a:t>
            </a:r>
            <a:r>
              <a:rPr lang="en-GB" dirty="0" err="1"/>
              <a:t>gyfer</a:t>
            </a:r>
            <a:r>
              <a:rPr lang="en-GB" dirty="0"/>
              <a:t>’ </a:t>
            </a:r>
            <a:r>
              <a:rPr lang="en-GB" dirty="0" err="1"/>
              <a:t>hawliau</a:t>
            </a:r>
            <a:r>
              <a:rPr lang="en-GB" dirty="0"/>
              <a:t> </a:t>
            </a:r>
            <a:r>
              <a:rPr lang="en-GB" dirty="0" err="1"/>
              <a:t>dynol</a:t>
            </a:r>
            <a:r>
              <a:rPr lang="en-GB" dirty="0"/>
              <a:t>. </a:t>
            </a:r>
          </a:p>
          <a:p>
            <a:r>
              <a:rPr lang="en-GB" dirty="0" err="1"/>
              <a:t>Roedd</a:t>
            </a:r>
            <a:r>
              <a:rPr lang="en-GB" dirty="0"/>
              <a:t> </a:t>
            </a:r>
            <a:r>
              <a:rPr lang="en-GB" dirty="0" err="1"/>
              <a:t>nifer</a:t>
            </a:r>
            <a:r>
              <a:rPr lang="en-GB" dirty="0"/>
              <a:t> </a:t>
            </a:r>
            <a:r>
              <a:rPr lang="en-GB" dirty="0" err="1"/>
              <a:t>fechan</a:t>
            </a:r>
            <a:r>
              <a:rPr lang="en-GB" dirty="0"/>
              <a:t> o </a:t>
            </a:r>
            <a:r>
              <a:rPr lang="en-GB" dirty="0" err="1"/>
              <a:t>bolisïau</a:t>
            </a:r>
            <a:r>
              <a:rPr lang="en-GB" dirty="0"/>
              <a:t> </a:t>
            </a:r>
            <a:r>
              <a:rPr lang="en-GB" dirty="0" err="1"/>
              <a:t>cyn</a:t>
            </a:r>
            <a:r>
              <a:rPr lang="en-GB" dirty="0"/>
              <a:t> y </a:t>
            </a:r>
            <a:r>
              <a:rPr lang="en-GB" dirty="0" err="1"/>
              <a:t>Cwricwlwm</a:t>
            </a:r>
            <a:r>
              <a:rPr lang="en-GB" dirty="0"/>
              <a:t> </a:t>
            </a:r>
            <a:r>
              <a:rPr lang="en-GB" dirty="0" err="1"/>
              <a:t>i</a:t>
            </a:r>
            <a:r>
              <a:rPr lang="en-GB" dirty="0"/>
              <a:t> </a:t>
            </a:r>
            <a:r>
              <a:rPr lang="en-GB" dirty="0" err="1"/>
              <a:t>Gymru</a:t>
            </a:r>
            <a:r>
              <a:rPr lang="en-GB" dirty="0"/>
              <a:t> (2021) </a:t>
            </a:r>
            <a:r>
              <a:rPr lang="en-GB" dirty="0" err="1"/>
              <a:t>yn</a:t>
            </a:r>
            <a:r>
              <a:rPr lang="en-GB" dirty="0"/>
              <a:t> </a:t>
            </a:r>
            <a:r>
              <a:rPr lang="en-GB" dirty="0" err="1"/>
              <a:t>adlewyrchu</a:t>
            </a:r>
            <a:r>
              <a:rPr lang="en-GB" dirty="0"/>
              <a:t> </a:t>
            </a:r>
            <a:r>
              <a:rPr lang="en-GB" dirty="0" err="1"/>
              <a:t>addysg</a:t>
            </a:r>
            <a:r>
              <a:rPr lang="en-GB" dirty="0"/>
              <a:t> ‘</a:t>
            </a:r>
            <a:r>
              <a:rPr lang="en-GB" dirty="0" err="1"/>
              <a:t>ynghylch</a:t>
            </a:r>
            <a:r>
              <a:rPr lang="en-GB" dirty="0"/>
              <a:t>’ neu ‘</a:t>
            </a:r>
            <a:r>
              <a:rPr lang="en-GB" dirty="0" err="1"/>
              <a:t>drwy</a:t>
            </a:r>
            <a:r>
              <a:rPr lang="en-GB" dirty="0"/>
              <a:t>’ </a:t>
            </a:r>
            <a:r>
              <a:rPr lang="en-GB" dirty="0" err="1"/>
              <a:t>hawliau</a:t>
            </a:r>
            <a:r>
              <a:rPr lang="en-GB" dirty="0"/>
              <a:t> </a:t>
            </a:r>
            <a:r>
              <a:rPr lang="en-GB" dirty="0" err="1"/>
              <a:t>dynol</a:t>
            </a:r>
            <a:r>
              <a:rPr lang="en-GB" dirty="0"/>
              <a:t>, </a:t>
            </a:r>
            <a:r>
              <a:rPr lang="en-GB" dirty="0" err="1"/>
              <a:t>ond</a:t>
            </a:r>
            <a:r>
              <a:rPr lang="en-GB" dirty="0"/>
              <a:t> y </a:t>
            </a:r>
            <a:r>
              <a:rPr lang="en-GB" dirty="0" err="1"/>
              <a:t>Cwricwlwm</a:t>
            </a:r>
            <a:r>
              <a:rPr lang="en-GB" dirty="0"/>
              <a:t> </a:t>
            </a:r>
            <a:r>
              <a:rPr lang="en-GB" dirty="0" err="1"/>
              <a:t>i</a:t>
            </a:r>
            <a:r>
              <a:rPr lang="en-GB" dirty="0"/>
              <a:t> </a:t>
            </a:r>
            <a:r>
              <a:rPr lang="en-GB" dirty="0" err="1"/>
              <a:t>Gymru</a:t>
            </a:r>
            <a:r>
              <a:rPr lang="en-GB" dirty="0"/>
              <a:t> (2021) </a:t>
            </a:r>
            <a:r>
              <a:rPr lang="en-GB" dirty="0" err="1"/>
              <a:t>oedd</a:t>
            </a:r>
            <a:r>
              <a:rPr lang="en-GB" dirty="0"/>
              <a:t> y </a:t>
            </a:r>
            <a:r>
              <a:rPr lang="en-GB" dirty="0" err="1"/>
              <a:t>polisi</a:t>
            </a:r>
            <a:r>
              <a:rPr lang="en-GB" dirty="0"/>
              <a:t> </a:t>
            </a:r>
            <a:r>
              <a:rPr lang="en-GB" dirty="0" err="1"/>
              <a:t>arwyddocaol</a:t>
            </a:r>
            <a:r>
              <a:rPr lang="en-GB" dirty="0"/>
              <a:t> </a:t>
            </a:r>
            <a:r>
              <a:rPr lang="en-GB" dirty="0" err="1"/>
              <a:t>cyntaf</a:t>
            </a:r>
            <a:r>
              <a:rPr lang="en-GB" dirty="0"/>
              <a:t> </a:t>
            </a:r>
            <a:r>
              <a:rPr lang="en-GB" dirty="0" err="1"/>
              <a:t>i</a:t>
            </a:r>
            <a:r>
              <a:rPr lang="en-GB" dirty="0"/>
              <a:t> </a:t>
            </a:r>
            <a:r>
              <a:rPr lang="en-GB" dirty="0" err="1"/>
              <a:t>adlewyrchu’n</a:t>
            </a:r>
            <a:r>
              <a:rPr lang="en-GB" dirty="0"/>
              <a:t> </a:t>
            </a:r>
            <a:r>
              <a:rPr lang="en-GB" dirty="0" err="1"/>
              <a:t>llawn</a:t>
            </a:r>
            <a:r>
              <a:rPr lang="en-GB" dirty="0"/>
              <a:t> </a:t>
            </a:r>
            <a:r>
              <a:rPr lang="en-GB" dirty="0" err="1"/>
              <a:t>addysg</a:t>
            </a:r>
            <a:r>
              <a:rPr lang="en-GB" dirty="0"/>
              <a:t> ‘</a:t>
            </a:r>
            <a:r>
              <a:rPr lang="en-GB" dirty="0" err="1"/>
              <a:t>ynghylch</a:t>
            </a:r>
            <a:r>
              <a:rPr lang="en-GB" dirty="0"/>
              <a:t>’, ‘</a:t>
            </a:r>
            <a:r>
              <a:rPr lang="en-GB" dirty="0" err="1"/>
              <a:t>drwy</a:t>
            </a:r>
            <a:r>
              <a:rPr lang="en-GB" dirty="0"/>
              <a:t>’ ac ‘</a:t>
            </a:r>
            <a:r>
              <a:rPr lang="en-GB" dirty="0" err="1"/>
              <a:t>ar</a:t>
            </a:r>
            <a:r>
              <a:rPr lang="en-GB" dirty="0"/>
              <a:t> </a:t>
            </a:r>
            <a:r>
              <a:rPr lang="en-GB" dirty="0" err="1"/>
              <a:t>gyfer</a:t>
            </a:r>
            <a:r>
              <a:rPr lang="en-GB" dirty="0"/>
              <a:t>’ </a:t>
            </a:r>
            <a:r>
              <a:rPr lang="en-GB" dirty="0" err="1"/>
              <a:t>hawliau</a:t>
            </a:r>
            <a:r>
              <a:rPr lang="en-GB" dirty="0"/>
              <a:t> </a:t>
            </a:r>
            <a:r>
              <a:rPr lang="en-GB" dirty="0" err="1"/>
              <a:t>dynol</a:t>
            </a:r>
            <a:r>
              <a:rPr lang="en-GB" dirty="0"/>
              <a:t>. </a:t>
            </a:r>
          </a:p>
          <a:p>
            <a:r>
              <a:rPr lang="en-GB" dirty="0" err="1"/>
              <a:t>Mae’r</a:t>
            </a:r>
            <a:r>
              <a:rPr lang="en-GB" dirty="0"/>
              <a:t> </a:t>
            </a:r>
            <a:r>
              <a:rPr lang="en-GB" dirty="0" err="1"/>
              <a:t>Ddeddf</a:t>
            </a:r>
            <a:r>
              <a:rPr lang="en-GB" dirty="0"/>
              <a:t> </a:t>
            </a:r>
            <a:r>
              <a:rPr lang="en-GB" dirty="0" err="1"/>
              <a:t>Cwricwlwm</a:t>
            </a:r>
            <a:r>
              <a:rPr lang="en-GB" dirty="0"/>
              <a:t> ac </a:t>
            </a:r>
            <a:r>
              <a:rPr lang="en-GB" dirty="0" err="1"/>
              <a:t>Asesu</a:t>
            </a:r>
            <a:r>
              <a:rPr lang="en-GB" dirty="0"/>
              <a:t> (2021) </a:t>
            </a:r>
            <a:r>
              <a:rPr lang="en-GB" dirty="0" err="1"/>
              <a:t>yn</a:t>
            </a:r>
            <a:r>
              <a:rPr lang="en-GB" dirty="0"/>
              <a:t> </a:t>
            </a:r>
            <a:r>
              <a:rPr lang="en-GB" dirty="0" err="1"/>
              <a:t>ymgorffori</a:t>
            </a:r>
            <a:r>
              <a:rPr lang="en-GB" dirty="0"/>
              <a:t> </a:t>
            </a:r>
            <a:r>
              <a:rPr lang="en-GB" dirty="0" err="1"/>
              <a:t>fframwaith</a:t>
            </a:r>
            <a:r>
              <a:rPr lang="en-GB" dirty="0"/>
              <a:t> y </a:t>
            </a:r>
            <a:r>
              <a:rPr lang="en-GB" dirty="0" err="1"/>
              <a:t>Cenhedloedd</a:t>
            </a:r>
            <a:r>
              <a:rPr lang="en-GB" dirty="0"/>
              <a:t> </a:t>
            </a:r>
            <a:r>
              <a:rPr lang="en-GB" dirty="0" err="1"/>
              <a:t>Unedig</a:t>
            </a:r>
            <a:r>
              <a:rPr lang="en-GB" dirty="0"/>
              <a:t> o </a:t>
            </a:r>
            <a:r>
              <a:rPr lang="en-GB" dirty="0" err="1"/>
              <a:t>Addysg</a:t>
            </a:r>
            <a:r>
              <a:rPr lang="en-GB" dirty="0"/>
              <a:t> </a:t>
            </a:r>
            <a:r>
              <a:rPr lang="en-GB" dirty="0" err="1"/>
              <a:t>Hawliau</a:t>
            </a:r>
            <a:r>
              <a:rPr lang="en-GB" dirty="0"/>
              <a:t> </a:t>
            </a:r>
            <a:r>
              <a:rPr lang="en-GB" dirty="0" err="1"/>
              <a:t>Dynol</a:t>
            </a:r>
            <a:r>
              <a:rPr lang="en-GB" dirty="0"/>
              <a:t> </a:t>
            </a:r>
            <a:r>
              <a:rPr lang="en-GB" dirty="0" err="1"/>
              <a:t>fel</a:t>
            </a:r>
            <a:r>
              <a:rPr lang="en-GB" dirty="0"/>
              <a:t> </a:t>
            </a:r>
            <a:r>
              <a:rPr lang="en-GB" dirty="0" err="1"/>
              <a:t>thema</a:t>
            </a:r>
            <a:r>
              <a:rPr lang="en-GB" dirty="0"/>
              <a:t> </a:t>
            </a:r>
            <a:r>
              <a:rPr lang="en-GB" dirty="0" err="1"/>
              <a:t>drawstoriadol</a:t>
            </a:r>
            <a:r>
              <a:rPr lang="en-GB" dirty="0"/>
              <a:t> </a:t>
            </a:r>
            <a:r>
              <a:rPr lang="en-GB" dirty="0" err="1"/>
              <a:t>ar</a:t>
            </a:r>
            <a:r>
              <a:rPr lang="en-GB" dirty="0"/>
              <a:t> </a:t>
            </a:r>
            <a:r>
              <a:rPr lang="en-GB" dirty="0" err="1"/>
              <a:t>gyfer</a:t>
            </a:r>
            <a:r>
              <a:rPr lang="en-GB" dirty="0"/>
              <a:t> </a:t>
            </a:r>
            <a:r>
              <a:rPr lang="en-GB" dirty="0" err="1"/>
              <a:t>datblygiad</a:t>
            </a:r>
            <a:r>
              <a:rPr lang="en-GB" dirty="0"/>
              <a:t> y </a:t>
            </a:r>
            <a:r>
              <a:rPr lang="en-GB" dirty="0" err="1"/>
              <a:t>cwricwlwm</a:t>
            </a:r>
            <a:r>
              <a:rPr lang="en-GB" dirty="0"/>
              <a:t> </a:t>
            </a:r>
            <a:r>
              <a:rPr lang="en-GB" dirty="0" err="1"/>
              <a:t>yng</a:t>
            </a:r>
            <a:r>
              <a:rPr lang="en-GB" dirty="0"/>
              <a:t> </a:t>
            </a:r>
            <a:r>
              <a:rPr lang="en-GB" dirty="0" err="1"/>
              <a:t>Nghymru</a:t>
            </a:r>
            <a:r>
              <a:rPr lang="en-GB" dirty="0"/>
              <a:t>, ac </a:t>
            </a:r>
            <a:r>
              <a:rPr lang="en-GB" dirty="0" err="1"/>
              <a:t>yn</a:t>
            </a:r>
            <a:r>
              <a:rPr lang="en-GB" dirty="0"/>
              <a:t> </a:t>
            </a:r>
            <a:r>
              <a:rPr lang="en-GB" dirty="0" err="1"/>
              <a:t>adlewyrchu</a:t>
            </a:r>
            <a:r>
              <a:rPr lang="en-GB" dirty="0"/>
              <a:t> </a:t>
            </a:r>
            <a:r>
              <a:rPr lang="en-GB" dirty="0" err="1"/>
              <a:t>ymrwymiad</a:t>
            </a:r>
            <a:r>
              <a:rPr lang="en-GB" dirty="0"/>
              <a:t> </a:t>
            </a:r>
            <a:r>
              <a:rPr lang="en-GB" dirty="0" err="1"/>
              <a:t>cryf</a:t>
            </a:r>
            <a:r>
              <a:rPr lang="en-GB" dirty="0"/>
              <a:t> </a:t>
            </a:r>
            <a:r>
              <a:rPr lang="en-GB" dirty="0" err="1"/>
              <a:t>i</a:t>
            </a:r>
            <a:r>
              <a:rPr lang="en-GB" dirty="0"/>
              <a:t> </a:t>
            </a:r>
            <a:r>
              <a:rPr lang="en-GB" dirty="0" err="1"/>
              <a:t>hawliau</a:t>
            </a:r>
            <a:r>
              <a:rPr lang="en-GB" dirty="0"/>
              <a:t> </a:t>
            </a:r>
            <a:r>
              <a:rPr lang="en-GB" dirty="0" err="1"/>
              <a:t>cyfranogol</a:t>
            </a:r>
            <a:r>
              <a:rPr lang="en-GB" dirty="0"/>
              <a:t> plant.</a:t>
            </a:r>
          </a:p>
        </p:txBody>
      </p:sp>
    </p:spTree>
    <p:extLst>
      <p:ext uri="{BB962C8B-B14F-4D97-AF65-F5344CB8AC3E}">
        <p14:creationId xmlns:p14="http://schemas.microsoft.com/office/powerpoint/2010/main" val="203471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1DF89-2E15-41BB-4C04-B28CF8119CF3}"/>
              </a:ext>
            </a:extLst>
          </p:cNvPr>
          <p:cNvSpPr>
            <a:spLocks noGrp="1"/>
          </p:cNvSpPr>
          <p:nvPr>
            <p:ph type="title"/>
          </p:nvPr>
        </p:nvSpPr>
        <p:spPr/>
        <p:txBody>
          <a:bodyPr/>
          <a:lstStyle/>
          <a:p>
            <a:r>
              <a:rPr lang="en-GB" dirty="0"/>
              <a:t>Findings</a:t>
            </a:r>
          </a:p>
        </p:txBody>
      </p:sp>
      <p:sp>
        <p:nvSpPr>
          <p:cNvPr id="5" name="Content Placeholder 4">
            <a:extLst>
              <a:ext uri="{FF2B5EF4-FFF2-40B4-BE49-F238E27FC236}">
                <a16:creationId xmlns:a16="http://schemas.microsoft.com/office/drawing/2014/main" id="{AA919A95-A401-1FDC-47DB-D5727AE11040}"/>
              </a:ext>
            </a:extLst>
          </p:cNvPr>
          <p:cNvSpPr>
            <a:spLocks noGrp="1"/>
          </p:cNvSpPr>
          <p:nvPr>
            <p:ph idx="1"/>
          </p:nvPr>
        </p:nvSpPr>
        <p:spPr/>
        <p:txBody>
          <a:bodyPr>
            <a:normAutofit fontScale="70000" lnSpcReduction="20000"/>
          </a:bodyPr>
          <a:lstStyle/>
          <a:p>
            <a:r>
              <a:rPr lang="en-GB" dirty="0"/>
              <a:t>Many post-devolution legislative provisions did not explicitly refer to the UNCRC or to children’s participative rights, but their intended effects are wholly supportive of the implementation of children’s participative rights.</a:t>
            </a:r>
          </a:p>
          <a:p>
            <a:r>
              <a:rPr lang="en-GB" dirty="0"/>
              <a:t>Although some Welsh legislation introduces requirements to know about and have due regard to children's rights, there is a lack of detail on what this means in practice. </a:t>
            </a:r>
          </a:p>
          <a:p>
            <a:r>
              <a:rPr lang="en-GB" dirty="0"/>
              <a:t>The majority of relevant policy documents analysed had no inclusion of information ‘about’, ‘through’ or ‘for’ human rights. </a:t>
            </a:r>
          </a:p>
          <a:p>
            <a:r>
              <a:rPr lang="en-GB" dirty="0"/>
              <a:t>A small number of policies prior to the Curriculum for Wales (2021) reflected education ‘about’ and ‘through’ human rights but the Curriculum for Wales (2021) was the first significant policy to fully reflect education ‘about’ , ‘through’ and ‘for’ human rights. </a:t>
            </a:r>
          </a:p>
          <a:p>
            <a:r>
              <a:rPr lang="en-GB" dirty="0"/>
              <a:t>The Curriculum and Assessment Act (2021) embeds the UN framework of HRE as a cross-cutting theme for curriculum development in Wales and reflects a strong commitment to children’s participative rights.</a:t>
            </a:r>
          </a:p>
          <a:p>
            <a:endParaRPr lang="en-GB" dirty="0"/>
          </a:p>
        </p:txBody>
      </p:sp>
    </p:spTree>
    <p:extLst>
      <p:ext uri="{BB962C8B-B14F-4D97-AF65-F5344CB8AC3E}">
        <p14:creationId xmlns:p14="http://schemas.microsoft.com/office/powerpoint/2010/main" val="1159849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0CE7D-D383-F1B3-E0D8-3AC5E66D08EA}"/>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35111A2F-3520-2B97-8ABF-E28C4F015BDA}"/>
              </a:ext>
            </a:extLst>
          </p:cNvPr>
          <p:cNvSpPr>
            <a:spLocks noGrp="1"/>
          </p:cNvSpPr>
          <p:nvPr>
            <p:ph idx="1"/>
          </p:nvPr>
        </p:nvSpPr>
        <p:spPr/>
        <p:txBody>
          <a:bodyPr>
            <a:normAutofit fontScale="77500" lnSpcReduction="20000"/>
          </a:bodyPr>
          <a:lstStyle/>
          <a:p>
            <a:pPr marL="0" indent="0">
              <a:buNone/>
            </a:pPr>
            <a:r>
              <a:rPr lang="en-GB" dirty="0"/>
              <a:t>In order to better support young children’s participative rights in Welsh policy we suggest the following: </a:t>
            </a:r>
          </a:p>
          <a:p>
            <a:pPr marL="0" indent="0">
              <a:buNone/>
            </a:pPr>
            <a:r>
              <a:rPr lang="en-GB" dirty="0"/>
              <a:t>1) Future education policy in Wales should continue to account for children’s participative rights. Ongoing critical analysis of the enactment of children’s participative rights in schools is needed to maintain this commitment. </a:t>
            </a:r>
          </a:p>
          <a:p>
            <a:pPr marL="0" indent="0">
              <a:buNone/>
            </a:pPr>
            <a:r>
              <a:rPr lang="en-GB" dirty="0"/>
              <a:t>2) Children should be recognised as active rights holders in the ‘now’ in all future legislation and policy in Wales. All children, including young and marginalised children, should be seen as capable and competent in expressing their wishes and feelings. They can be supported to participate in decision making in all aspects of their lives. </a:t>
            </a:r>
          </a:p>
          <a:p>
            <a:pPr marL="0" indent="0">
              <a:buNone/>
            </a:pPr>
            <a:r>
              <a:rPr lang="en-GB" dirty="0"/>
              <a:t>3) Education policy should consider the ‘how’ of children’s participative rights. Practical guidance is needed to support teachers, school leaders and teacher educators in their responsibilities of enacting education about, through and for human rights throughout the curriculum</a:t>
            </a:r>
          </a:p>
        </p:txBody>
      </p:sp>
    </p:spTree>
    <p:extLst>
      <p:ext uri="{BB962C8B-B14F-4D97-AF65-F5344CB8AC3E}">
        <p14:creationId xmlns:p14="http://schemas.microsoft.com/office/powerpoint/2010/main" val="3669535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9D85A-F8EE-640B-3A0B-DB6485CED9A1}"/>
              </a:ext>
            </a:extLst>
          </p:cNvPr>
          <p:cNvSpPr>
            <a:spLocks noGrp="1"/>
          </p:cNvSpPr>
          <p:nvPr>
            <p:ph type="title"/>
          </p:nvPr>
        </p:nvSpPr>
        <p:spPr/>
        <p:txBody>
          <a:bodyPr/>
          <a:lstStyle/>
          <a:p>
            <a:r>
              <a:rPr lang="en-GB" dirty="0" err="1"/>
              <a:t>Argymhellion</a:t>
            </a:r>
            <a:endParaRPr lang="en-GB" dirty="0"/>
          </a:p>
        </p:txBody>
      </p:sp>
      <p:sp>
        <p:nvSpPr>
          <p:cNvPr id="3" name="Content Placeholder 2">
            <a:extLst>
              <a:ext uri="{FF2B5EF4-FFF2-40B4-BE49-F238E27FC236}">
                <a16:creationId xmlns:a16="http://schemas.microsoft.com/office/drawing/2014/main" id="{F8846E7A-1DF0-4772-1041-5D11F174F3B0}"/>
              </a:ext>
            </a:extLst>
          </p:cNvPr>
          <p:cNvSpPr>
            <a:spLocks noGrp="1"/>
          </p:cNvSpPr>
          <p:nvPr>
            <p:ph idx="1"/>
          </p:nvPr>
        </p:nvSpPr>
        <p:spPr/>
        <p:txBody>
          <a:bodyPr>
            <a:normAutofit fontScale="77500" lnSpcReduction="20000"/>
          </a:bodyPr>
          <a:lstStyle/>
          <a:p>
            <a:pPr marL="0" indent="0">
              <a:buNone/>
            </a:pPr>
            <a:r>
              <a:rPr lang="en-GB" dirty="0"/>
              <a:t>Er </a:t>
            </a:r>
            <a:r>
              <a:rPr lang="en-GB" dirty="0" err="1"/>
              <a:t>mwyn</a:t>
            </a:r>
            <a:r>
              <a:rPr lang="en-GB" dirty="0"/>
              <a:t> </a:t>
            </a:r>
            <a:r>
              <a:rPr lang="en-GB" dirty="0" err="1"/>
              <a:t>cefnogi</a:t>
            </a:r>
            <a:r>
              <a:rPr lang="en-GB" dirty="0"/>
              <a:t> </a:t>
            </a:r>
            <a:r>
              <a:rPr lang="en-GB" dirty="0" err="1"/>
              <a:t>hawliau</a:t>
            </a:r>
            <a:r>
              <a:rPr lang="en-GB" dirty="0"/>
              <a:t> </a:t>
            </a:r>
            <a:r>
              <a:rPr lang="en-GB" dirty="0" err="1"/>
              <a:t>cyfranogol</a:t>
            </a:r>
            <a:r>
              <a:rPr lang="en-GB" dirty="0"/>
              <a:t> plant </a:t>
            </a:r>
            <a:r>
              <a:rPr lang="en-GB" dirty="0" err="1"/>
              <a:t>ifanc</a:t>
            </a:r>
            <a:r>
              <a:rPr lang="en-GB" dirty="0"/>
              <a:t> </a:t>
            </a:r>
            <a:r>
              <a:rPr lang="en-GB" dirty="0" err="1"/>
              <a:t>yn</a:t>
            </a:r>
            <a:r>
              <a:rPr lang="en-GB" dirty="0"/>
              <a:t> well </a:t>
            </a:r>
            <a:r>
              <a:rPr lang="en-GB" dirty="0" err="1"/>
              <a:t>mewn</a:t>
            </a:r>
            <a:r>
              <a:rPr lang="en-GB" dirty="0"/>
              <a:t> </a:t>
            </a:r>
            <a:r>
              <a:rPr lang="en-GB" dirty="0" err="1"/>
              <a:t>polisi</a:t>
            </a:r>
            <a:r>
              <a:rPr lang="en-GB" dirty="0"/>
              <a:t> </a:t>
            </a:r>
            <a:r>
              <a:rPr lang="en-GB" dirty="0" err="1"/>
              <a:t>yng</a:t>
            </a:r>
            <a:r>
              <a:rPr lang="en-GB" dirty="0"/>
              <a:t> </a:t>
            </a:r>
            <a:r>
              <a:rPr lang="en-GB" dirty="0" err="1"/>
              <a:t>Nghymru</a:t>
            </a:r>
            <a:r>
              <a:rPr lang="en-GB" dirty="0"/>
              <a:t>, </a:t>
            </a:r>
            <a:r>
              <a:rPr lang="en-GB" dirty="0" err="1"/>
              <a:t>argymhellwn</a:t>
            </a:r>
            <a:r>
              <a:rPr lang="en-GB" dirty="0"/>
              <a:t> y </a:t>
            </a:r>
            <a:r>
              <a:rPr lang="en-GB" dirty="0" err="1"/>
              <a:t>canlynol</a:t>
            </a:r>
            <a:r>
              <a:rPr lang="en-GB" dirty="0"/>
              <a:t>: </a:t>
            </a:r>
          </a:p>
          <a:p>
            <a:pPr marL="0" indent="0">
              <a:buNone/>
            </a:pPr>
            <a:r>
              <a:rPr lang="en-GB" dirty="0"/>
              <a:t>1) </a:t>
            </a:r>
            <a:r>
              <a:rPr lang="en-GB" dirty="0" err="1"/>
              <a:t>Dylai</a:t>
            </a:r>
            <a:r>
              <a:rPr lang="en-GB" dirty="0"/>
              <a:t> </a:t>
            </a:r>
            <a:r>
              <a:rPr lang="en-GB" dirty="0" err="1"/>
              <a:t>polisi</a:t>
            </a:r>
            <a:r>
              <a:rPr lang="en-GB" dirty="0"/>
              <a:t> </a:t>
            </a:r>
            <a:r>
              <a:rPr lang="en-GB" dirty="0" err="1"/>
              <a:t>addysg</a:t>
            </a:r>
            <a:r>
              <a:rPr lang="en-GB" dirty="0"/>
              <a:t> y </a:t>
            </a:r>
            <a:r>
              <a:rPr lang="en-GB" dirty="0" err="1"/>
              <a:t>dyfodol</a:t>
            </a:r>
            <a:r>
              <a:rPr lang="en-GB" dirty="0"/>
              <a:t> </a:t>
            </a:r>
            <a:r>
              <a:rPr lang="en-GB" dirty="0" err="1"/>
              <a:t>yng</a:t>
            </a:r>
            <a:r>
              <a:rPr lang="en-GB" dirty="0"/>
              <a:t> </a:t>
            </a:r>
            <a:r>
              <a:rPr lang="en-GB" dirty="0" err="1"/>
              <a:t>Nghymru</a:t>
            </a:r>
            <a:r>
              <a:rPr lang="en-GB" dirty="0"/>
              <a:t> </a:t>
            </a:r>
            <a:r>
              <a:rPr lang="en-GB" dirty="0" err="1"/>
              <a:t>barhau</a:t>
            </a:r>
            <a:r>
              <a:rPr lang="en-GB" dirty="0"/>
              <a:t> </a:t>
            </a:r>
            <a:r>
              <a:rPr lang="en-GB" dirty="0" err="1"/>
              <a:t>i</a:t>
            </a:r>
            <a:r>
              <a:rPr lang="en-GB" dirty="0"/>
              <a:t> </a:t>
            </a:r>
            <a:r>
              <a:rPr lang="en-GB" dirty="0" err="1"/>
              <a:t>ystyried</a:t>
            </a:r>
            <a:r>
              <a:rPr lang="en-GB" dirty="0"/>
              <a:t> </a:t>
            </a:r>
            <a:r>
              <a:rPr lang="en-GB" dirty="0" err="1"/>
              <a:t>hawliau</a:t>
            </a:r>
            <a:r>
              <a:rPr lang="en-GB" dirty="0"/>
              <a:t> </a:t>
            </a:r>
            <a:r>
              <a:rPr lang="en-GB" dirty="0" err="1"/>
              <a:t>cyfranogol</a:t>
            </a:r>
            <a:r>
              <a:rPr lang="en-GB" dirty="0"/>
              <a:t> plant. Mae </a:t>
            </a:r>
            <a:r>
              <a:rPr lang="en-GB" dirty="0" err="1"/>
              <a:t>angen</a:t>
            </a:r>
            <a:r>
              <a:rPr lang="en-GB" dirty="0"/>
              <a:t> </a:t>
            </a:r>
            <a:r>
              <a:rPr lang="en-GB" dirty="0" err="1"/>
              <a:t>dadansoddi</a:t>
            </a:r>
            <a:r>
              <a:rPr lang="en-GB" dirty="0"/>
              <a:t> </a:t>
            </a:r>
            <a:r>
              <a:rPr lang="en-GB" dirty="0" err="1"/>
              <a:t>gweithrediad</a:t>
            </a:r>
            <a:r>
              <a:rPr lang="en-GB" dirty="0"/>
              <a:t> </a:t>
            </a:r>
            <a:r>
              <a:rPr lang="en-GB" dirty="0" err="1"/>
              <a:t>hawliau</a:t>
            </a:r>
            <a:r>
              <a:rPr lang="en-GB" dirty="0"/>
              <a:t> </a:t>
            </a:r>
            <a:r>
              <a:rPr lang="en-GB" dirty="0" err="1"/>
              <a:t>cyfranogol</a:t>
            </a:r>
            <a:r>
              <a:rPr lang="en-GB" dirty="0"/>
              <a:t> plant </a:t>
            </a:r>
            <a:r>
              <a:rPr lang="en-GB" dirty="0" err="1"/>
              <a:t>mewn</a:t>
            </a:r>
            <a:r>
              <a:rPr lang="en-GB" dirty="0"/>
              <a:t> </a:t>
            </a:r>
            <a:r>
              <a:rPr lang="en-GB" dirty="0" err="1"/>
              <a:t>ysgolion</a:t>
            </a:r>
            <a:r>
              <a:rPr lang="en-GB" dirty="0"/>
              <a:t> </a:t>
            </a:r>
            <a:r>
              <a:rPr lang="en-GB" dirty="0" err="1"/>
              <a:t>yn</a:t>
            </a:r>
            <a:r>
              <a:rPr lang="en-GB" dirty="0"/>
              <a:t> </a:t>
            </a:r>
            <a:r>
              <a:rPr lang="en-GB" dirty="0" err="1"/>
              <a:t>feirniadol</a:t>
            </a:r>
            <a:r>
              <a:rPr lang="en-GB" dirty="0"/>
              <a:t> ac </a:t>
            </a:r>
            <a:r>
              <a:rPr lang="en-GB" dirty="0" err="1"/>
              <a:t>yn</a:t>
            </a:r>
            <a:r>
              <a:rPr lang="en-GB" dirty="0"/>
              <a:t> </a:t>
            </a:r>
            <a:r>
              <a:rPr lang="en-GB" dirty="0" err="1"/>
              <a:t>barhaus</a:t>
            </a:r>
            <a:r>
              <a:rPr lang="en-GB" dirty="0"/>
              <a:t> er </a:t>
            </a:r>
            <a:r>
              <a:rPr lang="en-GB" dirty="0" err="1"/>
              <a:t>mwyn</a:t>
            </a:r>
            <a:r>
              <a:rPr lang="en-GB" dirty="0"/>
              <a:t> </a:t>
            </a:r>
            <a:r>
              <a:rPr lang="en-GB" dirty="0" err="1"/>
              <a:t>cynnal</a:t>
            </a:r>
            <a:r>
              <a:rPr lang="en-GB" dirty="0"/>
              <a:t> yr </a:t>
            </a:r>
            <a:r>
              <a:rPr lang="en-GB" dirty="0" err="1"/>
              <a:t>ymrwymiad</a:t>
            </a:r>
            <a:r>
              <a:rPr lang="en-GB" dirty="0"/>
              <a:t> </a:t>
            </a:r>
            <a:r>
              <a:rPr lang="en-GB" dirty="0" err="1"/>
              <a:t>hwn</a:t>
            </a:r>
            <a:r>
              <a:rPr lang="en-GB" dirty="0"/>
              <a:t>. </a:t>
            </a:r>
          </a:p>
          <a:p>
            <a:pPr marL="0" indent="0">
              <a:buNone/>
            </a:pPr>
            <a:r>
              <a:rPr lang="en-GB" dirty="0"/>
              <a:t>2) </a:t>
            </a:r>
            <a:r>
              <a:rPr lang="en-GB" dirty="0" err="1"/>
              <a:t>Dylai</a:t>
            </a:r>
            <a:r>
              <a:rPr lang="en-GB" dirty="0"/>
              <a:t> plant </a:t>
            </a:r>
            <a:r>
              <a:rPr lang="en-GB" dirty="0" err="1"/>
              <a:t>gael</a:t>
            </a:r>
            <a:r>
              <a:rPr lang="en-GB" dirty="0"/>
              <a:t> </a:t>
            </a:r>
            <a:r>
              <a:rPr lang="en-GB" dirty="0" err="1"/>
              <a:t>eu</a:t>
            </a:r>
            <a:r>
              <a:rPr lang="en-GB" dirty="0"/>
              <a:t> </a:t>
            </a:r>
            <a:r>
              <a:rPr lang="en-GB" dirty="0" err="1"/>
              <a:t>cydnabod</a:t>
            </a:r>
            <a:r>
              <a:rPr lang="en-GB" dirty="0"/>
              <a:t> </a:t>
            </a:r>
            <a:r>
              <a:rPr lang="en-GB" dirty="0" err="1"/>
              <a:t>fel</a:t>
            </a:r>
            <a:r>
              <a:rPr lang="en-GB" dirty="0"/>
              <a:t> </a:t>
            </a:r>
            <a:r>
              <a:rPr lang="en-GB" dirty="0" err="1"/>
              <a:t>deiliaid</a:t>
            </a:r>
            <a:r>
              <a:rPr lang="en-GB" dirty="0"/>
              <a:t> </a:t>
            </a:r>
            <a:r>
              <a:rPr lang="en-GB" dirty="0" err="1"/>
              <a:t>hawliau</a:t>
            </a:r>
            <a:r>
              <a:rPr lang="en-GB" dirty="0"/>
              <a:t> </a:t>
            </a:r>
            <a:r>
              <a:rPr lang="en-GB" dirty="0" err="1"/>
              <a:t>gweithredol</a:t>
            </a:r>
            <a:r>
              <a:rPr lang="en-GB" dirty="0"/>
              <a:t> </a:t>
            </a:r>
            <a:r>
              <a:rPr lang="en-GB" dirty="0" err="1"/>
              <a:t>yn</a:t>
            </a:r>
            <a:r>
              <a:rPr lang="en-GB" dirty="0"/>
              <a:t> y </a:t>
            </a:r>
            <a:r>
              <a:rPr lang="en-GB" dirty="0" err="1"/>
              <a:t>presennol</a:t>
            </a:r>
            <a:r>
              <a:rPr lang="en-GB" dirty="0"/>
              <a:t>, </a:t>
            </a:r>
            <a:r>
              <a:rPr lang="en-GB" dirty="0" err="1"/>
              <a:t>ym</a:t>
            </a:r>
            <a:r>
              <a:rPr lang="en-GB" dirty="0"/>
              <a:t> </a:t>
            </a:r>
            <a:r>
              <a:rPr lang="en-GB" dirty="0" err="1"/>
              <a:t>mhob</a:t>
            </a:r>
            <a:r>
              <a:rPr lang="en-GB" dirty="0"/>
              <a:t> </a:t>
            </a:r>
            <a:r>
              <a:rPr lang="en-GB" dirty="0" err="1"/>
              <a:t>deddf</a:t>
            </a:r>
            <a:r>
              <a:rPr lang="en-GB" dirty="0"/>
              <a:t> a </a:t>
            </a:r>
            <a:r>
              <a:rPr lang="en-GB" dirty="0" err="1"/>
              <a:t>pholisi</a:t>
            </a:r>
            <a:r>
              <a:rPr lang="en-GB" dirty="0"/>
              <a:t> </a:t>
            </a:r>
            <a:r>
              <a:rPr lang="en-GB" dirty="0" err="1"/>
              <a:t>yng</a:t>
            </a:r>
            <a:r>
              <a:rPr lang="en-GB" dirty="0"/>
              <a:t> </a:t>
            </a:r>
            <a:r>
              <a:rPr lang="en-GB" dirty="0" err="1"/>
              <a:t>Nghymru</a:t>
            </a:r>
            <a:r>
              <a:rPr lang="en-GB" dirty="0"/>
              <a:t> </a:t>
            </a:r>
            <a:r>
              <a:rPr lang="en-GB" dirty="0" err="1"/>
              <a:t>yn</a:t>
            </a:r>
            <a:r>
              <a:rPr lang="en-GB" dirty="0"/>
              <a:t> y </a:t>
            </a:r>
            <a:r>
              <a:rPr lang="en-GB" dirty="0" err="1"/>
              <a:t>dyfodol</a:t>
            </a:r>
            <a:r>
              <a:rPr lang="en-GB" dirty="0"/>
              <a:t>. </a:t>
            </a:r>
            <a:r>
              <a:rPr lang="en-GB" dirty="0" err="1"/>
              <a:t>Dylai</a:t>
            </a:r>
            <a:r>
              <a:rPr lang="en-GB" dirty="0"/>
              <a:t> </a:t>
            </a:r>
            <a:r>
              <a:rPr lang="en-GB" dirty="0" err="1"/>
              <a:t>pob</a:t>
            </a:r>
            <a:r>
              <a:rPr lang="en-GB" dirty="0"/>
              <a:t> </a:t>
            </a:r>
            <a:r>
              <a:rPr lang="en-GB" dirty="0" err="1"/>
              <a:t>plentyn</a:t>
            </a:r>
            <a:r>
              <a:rPr lang="en-GB" dirty="0"/>
              <a:t>, </a:t>
            </a:r>
            <a:r>
              <a:rPr lang="en-GB" dirty="0" err="1"/>
              <a:t>gan</a:t>
            </a:r>
            <a:r>
              <a:rPr lang="en-GB" dirty="0"/>
              <a:t> </a:t>
            </a:r>
            <a:r>
              <a:rPr lang="en-GB" dirty="0" err="1"/>
              <a:t>gynnwys</a:t>
            </a:r>
            <a:r>
              <a:rPr lang="en-GB" dirty="0"/>
              <a:t> plant </a:t>
            </a:r>
            <a:r>
              <a:rPr lang="en-GB" dirty="0" err="1"/>
              <a:t>ifanc</a:t>
            </a:r>
            <a:r>
              <a:rPr lang="en-GB" dirty="0"/>
              <a:t> ac </a:t>
            </a:r>
            <a:r>
              <a:rPr lang="en-GB" dirty="0" err="1"/>
              <a:t>sydd</a:t>
            </a:r>
            <a:r>
              <a:rPr lang="en-GB" dirty="0"/>
              <a:t> </a:t>
            </a:r>
            <a:r>
              <a:rPr lang="en-GB" dirty="0" err="1"/>
              <a:t>wedi’u</a:t>
            </a:r>
            <a:r>
              <a:rPr lang="en-GB" dirty="0"/>
              <a:t> </a:t>
            </a:r>
            <a:r>
              <a:rPr lang="en-GB" dirty="0" err="1"/>
              <a:t>hymyleiddio</a:t>
            </a:r>
            <a:r>
              <a:rPr lang="en-GB" dirty="0"/>
              <a:t>, </a:t>
            </a:r>
            <a:r>
              <a:rPr lang="en-GB" dirty="0" err="1"/>
              <a:t>gael</a:t>
            </a:r>
            <a:r>
              <a:rPr lang="en-GB" dirty="0"/>
              <a:t> </a:t>
            </a:r>
            <a:r>
              <a:rPr lang="en-GB" dirty="0" err="1"/>
              <a:t>eu</a:t>
            </a:r>
            <a:r>
              <a:rPr lang="en-GB" dirty="0"/>
              <a:t> </a:t>
            </a:r>
            <a:r>
              <a:rPr lang="en-GB" dirty="0" err="1"/>
              <a:t>hystyried</a:t>
            </a:r>
            <a:r>
              <a:rPr lang="en-GB" dirty="0"/>
              <a:t> </a:t>
            </a:r>
            <a:r>
              <a:rPr lang="en-GB" dirty="0" err="1"/>
              <a:t>yn</a:t>
            </a:r>
            <a:r>
              <a:rPr lang="en-GB" dirty="0"/>
              <a:t> </a:t>
            </a:r>
            <a:r>
              <a:rPr lang="en-GB" dirty="0" err="1"/>
              <a:t>gymwys</a:t>
            </a:r>
            <a:r>
              <a:rPr lang="en-GB" dirty="0"/>
              <a:t> </a:t>
            </a:r>
            <a:r>
              <a:rPr lang="en-GB" dirty="0" err="1"/>
              <a:t>i</a:t>
            </a:r>
            <a:r>
              <a:rPr lang="en-GB" dirty="0"/>
              <a:t> </a:t>
            </a:r>
            <a:r>
              <a:rPr lang="en-GB" dirty="0" err="1"/>
              <a:t>fynegi</a:t>
            </a:r>
            <a:r>
              <a:rPr lang="en-GB" dirty="0"/>
              <a:t> </a:t>
            </a:r>
            <a:r>
              <a:rPr lang="en-GB" dirty="0" err="1"/>
              <a:t>eu</a:t>
            </a:r>
            <a:r>
              <a:rPr lang="en-GB" dirty="0"/>
              <a:t> </a:t>
            </a:r>
            <a:r>
              <a:rPr lang="en-GB" dirty="0" err="1"/>
              <a:t>dymuniadau</a:t>
            </a:r>
            <a:r>
              <a:rPr lang="en-GB" dirty="0"/>
              <a:t> </a:t>
            </a:r>
            <a:r>
              <a:rPr lang="en-GB" dirty="0" err="1"/>
              <a:t>a’u</a:t>
            </a:r>
            <a:r>
              <a:rPr lang="en-GB" dirty="0"/>
              <a:t> </a:t>
            </a:r>
            <a:r>
              <a:rPr lang="en-GB" dirty="0" err="1"/>
              <a:t>teimladau</a:t>
            </a:r>
            <a:r>
              <a:rPr lang="en-GB" dirty="0"/>
              <a:t> bod </a:t>
            </a:r>
            <a:r>
              <a:rPr lang="en-GB" dirty="0" err="1"/>
              <a:t>ganddynt</a:t>
            </a:r>
            <a:r>
              <a:rPr lang="en-GB" dirty="0"/>
              <a:t> y </a:t>
            </a:r>
            <a:r>
              <a:rPr lang="en-GB" dirty="0" err="1"/>
              <a:t>gallu</a:t>
            </a:r>
            <a:r>
              <a:rPr lang="en-GB" dirty="0"/>
              <a:t> </a:t>
            </a:r>
            <a:r>
              <a:rPr lang="en-GB" dirty="0" err="1"/>
              <a:t>i</a:t>
            </a:r>
            <a:r>
              <a:rPr lang="en-GB" dirty="0"/>
              <a:t> </a:t>
            </a:r>
            <a:r>
              <a:rPr lang="en-GB" dirty="0" err="1"/>
              <a:t>wneud</a:t>
            </a:r>
            <a:r>
              <a:rPr lang="en-GB" dirty="0"/>
              <a:t> </a:t>
            </a:r>
            <a:r>
              <a:rPr lang="en-GB" dirty="0" err="1"/>
              <a:t>hynny</a:t>
            </a:r>
            <a:r>
              <a:rPr lang="en-GB" dirty="0"/>
              <a:t>. </a:t>
            </a:r>
            <a:r>
              <a:rPr lang="en-GB" dirty="0" err="1"/>
              <a:t>Gellir</a:t>
            </a:r>
            <a:r>
              <a:rPr lang="en-GB" dirty="0"/>
              <a:t> </a:t>
            </a:r>
            <a:r>
              <a:rPr lang="en-GB" dirty="0" err="1"/>
              <a:t>eu</a:t>
            </a:r>
            <a:r>
              <a:rPr lang="en-GB" dirty="0"/>
              <a:t> </a:t>
            </a:r>
            <a:r>
              <a:rPr lang="en-GB" dirty="0" err="1"/>
              <a:t>cefnogi</a:t>
            </a:r>
            <a:r>
              <a:rPr lang="en-GB" dirty="0"/>
              <a:t> </a:t>
            </a:r>
            <a:r>
              <a:rPr lang="en-GB" dirty="0" err="1"/>
              <a:t>i</a:t>
            </a:r>
            <a:r>
              <a:rPr lang="en-GB" dirty="0"/>
              <a:t> </a:t>
            </a:r>
            <a:r>
              <a:rPr lang="en-GB" dirty="0" err="1"/>
              <a:t>gymryd</a:t>
            </a:r>
            <a:r>
              <a:rPr lang="en-GB" dirty="0"/>
              <a:t> </a:t>
            </a:r>
            <a:r>
              <a:rPr lang="en-GB" dirty="0" err="1"/>
              <a:t>rhan</a:t>
            </a:r>
            <a:r>
              <a:rPr lang="en-GB" dirty="0"/>
              <a:t> </a:t>
            </a:r>
            <a:r>
              <a:rPr lang="en-GB" dirty="0" err="1"/>
              <a:t>o’r</a:t>
            </a:r>
            <a:r>
              <a:rPr lang="en-GB" dirty="0"/>
              <a:t> broses </a:t>
            </a:r>
            <a:r>
              <a:rPr lang="en-GB" dirty="0" err="1"/>
              <a:t>gwneud</a:t>
            </a:r>
            <a:r>
              <a:rPr lang="en-GB" dirty="0"/>
              <a:t> </a:t>
            </a:r>
            <a:r>
              <a:rPr lang="en-GB" dirty="0" err="1"/>
              <a:t>penderfyniadau</a:t>
            </a:r>
            <a:r>
              <a:rPr lang="en-GB" dirty="0"/>
              <a:t> </a:t>
            </a:r>
            <a:r>
              <a:rPr lang="en-GB" dirty="0" err="1"/>
              <a:t>ym</a:t>
            </a:r>
            <a:r>
              <a:rPr lang="en-GB" dirty="0"/>
              <a:t> </a:t>
            </a:r>
            <a:r>
              <a:rPr lang="en-GB" dirty="0" err="1"/>
              <a:t>mhob</a:t>
            </a:r>
            <a:r>
              <a:rPr lang="en-GB" dirty="0"/>
              <a:t> </a:t>
            </a:r>
            <a:r>
              <a:rPr lang="en-GB" dirty="0" err="1"/>
              <a:t>rhan</a:t>
            </a:r>
            <a:r>
              <a:rPr lang="en-GB" dirty="0"/>
              <a:t> </a:t>
            </a:r>
            <a:r>
              <a:rPr lang="en-GB" dirty="0" err="1"/>
              <a:t>o’u</a:t>
            </a:r>
            <a:r>
              <a:rPr lang="en-GB" dirty="0"/>
              <a:t> </a:t>
            </a:r>
            <a:r>
              <a:rPr lang="en-GB" dirty="0" err="1"/>
              <a:t>bywydau</a:t>
            </a:r>
            <a:r>
              <a:rPr lang="en-GB" dirty="0"/>
              <a:t>. </a:t>
            </a:r>
          </a:p>
          <a:p>
            <a:pPr marL="0" indent="0">
              <a:buNone/>
            </a:pPr>
            <a:r>
              <a:rPr lang="en-GB" dirty="0"/>
              <a:t>3) </a:t>
            </a:r>
            <a:r>
              <a:rPr lang="en-GB" dirty="0" err="1"/>
              <a:t>Dylai</a:t>
            </a:r>
            <a:r>
              <a:rPr lang="en-GB" dirty="0"/>
              <a:t> </a:t>
            </a:r>
            <a:r>
              <a:rPr lang="en-GB" dirty="0" err="1"/>
              <a:t>polisi</a:t>
            </a:r>
            <a:r>
              <a:rPr lang="en-GB" dirty="0"/>
              <a:t> </a:t>
            </a:r>
            <a:r>
              <a:rPr lang="en-GB" dirty="0" err="1"/>
              <a:t>addysg</a:t>
            </a:r>
            <a:r>
              <a:rPr lang="en-GB" dirty="0"/>
              <a:t> </a:t>
            </a:r>
            <a:r>
              <a:rPr lang="en-GB" dirty="0" err="1"/>
              <a:t>ystyried</a:t>
            </a:r>
            <a:r>
              <a:rPr lang="en-GB" dirty="0"/>
              <a:t> yr </a:t>
            </a:r>
            <a:r>
              <a:rPr lang="en-GB" dirty="0" err="1"/>
              <a:t>elfen</a:t>
            </a:r>
            <a:r>
              <a:rPr lang="en-GB" dirty="0"/>
              <a:t> ‘</a:t>
            </a:r>
            <a:r>
              <a:rPr lang="en-GB" dirty="0" err="1"/>
              <a:t>sut</a:t>
            </a:r>
            <a:r>
              <a:rPr lang="en-GB" dirty="0"/>
              <a:t>’ </a:t>
            </a:r>
            <a:r>
              <a:rPr lang="en-GB" dirty="0" err="1"/>
              <a:t>mewn</a:t>
            </a:r>
            <a:r>
              <a:rPr lang="en-GB" dirty="0"/>
              <a:t> </a:t>
            </a:r>
            <a:r>
              <a:rPr lang="en-GB" dirty="0" err="1"/>
              <a:t>hawliau</a:t>
            </a:r>
            <a:r>
              <a:rPr lang="en-GB" dirty="0"/>
              <a:t> </a:t>
            </a:r>
            <a:r>
              <a:rPr lang="en-GB" dirty="0" err="1"/>
              <a:t>cyfranogol</a:t>
            </a:r>
            <a:r>
              <a:rPr lang="en-GB" dirty="0"/>
              <a:t> plant. Mae </a:t>
            </a:r>
            <a:r>
              <a:rPr lang="en-GB" dirty="0" err="1"/>
              <a:t>angen</a:t>
            </a:r>
            <a:r>
              <a:rPr lang="en-GB" dirty="0"/>
              <a:t> </a:t>
            </a:r>
            <a:r>
              <a:rPr lang="en-GB" dirty="0" err="1"/>
              <a:t>arweiniad</a:t>
            </a:r>
            <a:r>
              <a:rPr lang="en-GB" dirty="0"/>
              <a:t> </a:t>
            </a:r>
            <a:r>
              <a:rPr lang="en-GB" dirty="0" err="1"/>
              <a:t>ymarferol</a:t>
            </a:r>
            <a:r>
              <a:rPr lang="en-GB" dirty="0"/>
              <a:t> </a:t>
            </a:r>
            <a:r>
              <a:rPr lang="en-GB" dirty="0" err="1"/>
              <a:t>i</a:t>
            </a:r>
            <a:r>
              <a:rPr lang="en-GB" dirty="0"/>
              <a:t> </a:t>
            </a:r>
            <a:r>
              <a:rPr lang="en-GB" dirty="0" err="1"/>
              <a:t>gefnogi</a:t>
            </a:r>
            <a:r>
              <a:rPr lang="en-GB" dirty="0"/>
              <a:t> </a:t>
            </a:r>
            <a:r>
              <a:rPr lang="en-GB" dirty="0" err="1"/>
              <a:t>athrawon</a:t>
            </a:r>
            <a:r>
              <a:rPr lang="en-GB" dirty="0"/>
              <a:t>, </a:t>
            </a:r>
            <a:r>
              <a:rPr lang="en-GB" dirty="0" err="1"/>
              <a:t>arweinwyr</a:t>
            </a:r>
            <a:r>
              <a:rPr lang="en-GB" dirty="0"/>
              <a:t> </a:t>
            </a:r>
            <a:r>
              <a:rPr lang="en-GB" dirty="0" err="1"/>
              <a:t>ysgolion</a:t>
            </a:r>
            <a:r>
              <a:rPr lang="en-GB" dirty="0"/>
              <a:t> ac </a:t>
            </a:r>
            <a:r>
              <a:rPr lang="en-GB" dirty="0" err="1"/>
              <a:t>addysgwyr</a:t>
            </a:r>
            <a:r>
              <a:rPr lang="en-GB" dirty="0"/>
              <a:t> </a:t>
            </a:r>
            <a:r>
              <a:rPr lang="en-GB" dirty="0" err="1"/>
              <a:t>athrawon</a:t>
            </a:r>
            <a:r>
              <a:rPr lang="en-GB" dirty="0"/>
              <a:t> </a:t>
            </a:r>
            <a:r>
              <a:rPr lang="en-GB" dirty="0" err="1"/>
              <a:t>yn</a:t>
            </a:r>
            <a:r>
              <a:rPr lang="en-GB" dirty="0"/>
              <a:t> </a:t>
            </a:r>
            <a:r>
              <a:rPr lang="en-GB" dirty="0" err="1"/>
              <a:t>eu</a:t>
            </a:r>
            <a:r>
              <a:rPr lang="en-GB" dirty="0"/>
              <a:t> </a:t>
            </a:r>
            <a:r>
              <a:rPr lang="en-GB" dirty="0" err="1"/>
              <a:t>cyfrifoldebau</a:t>
            </a:r>
            <a:r>
              <a:rPr lang="en-GB" dirty="0"/>
              <a:t> o ran </a:t>
            </a:r>
            <a:r>
              <a:rPr lang="en-GB" dirty="0" err="1"/>
              <a:t>gweithredu</a:t>
            </a:r>
            <a:r>
              <a:rPr lang="en-GB" dirty="0"/>
              <a:t> </a:t>
            </a:r>
            <a:r>
              <a:rPr lang="en-GB" dirty="0" err="1"/>
              <a:t>addysg</a:t>
            </a:r>
            <a:r>
              <a:rPr lang="en-GB" dirty="0"/>
              <a:t> </a:t>
            </a:r>
            <a:r>
              <a:rPr lang="en-GB" dirty="0" err="1"/>
              <a:t>ynghylch</a:t>
            </a:r>
            <a:r>
              <a:rPr lang="en-GB" dirty="0"/>
              <a:t>, </a:t>
            </a:r>
            <a:r>
              <a:rPr lang="en-GB" dirty="0" err="1"/>
              <a:t>trwy</a:t>
            </a:r>
            <a:r>
              <a:rPr lang="en-GB" dirty="0"/>
              <a:t> ac </a:t>
            </a:r>
            <a:r>
              <a:rPr lang="en-GB" dirty="0" err="1"/>
              <a:t>ar</a:t>
            </a:r>
            <a:r>
              <a:rPr lang="en-GB" dirty="0"/>
              <a:t> </a:t>
            </a:r>
            <a:r>
              <a:rPr lang="en-GB" dirty="0" err="1"/>
              <a:t>gyfer</a:t>
            </a:r>
            <a:r>
              <a:rPr lang="en-GB" dirty="0"/>
              <a:t> </a:t>
            </a:r>
            <a:r>
              <a:rPr lang="en-GB" dirty="0" err="1"/>
              <a:t>hawliau</a:t>
            </a:r>
            <a:r>
              <a:rPr lang="en-GB" dirty="0"/>
              <a:t> </a:t>
            </a:r>
            <a:r>
              <a:rPr lang="en-GB" dirty="0" err="1"/>
              <a:t>dynol</a:t>
            </a:r>
            <a:r>
              <a:rPr lang="en-GB" dirty="0"/>
              <a:t> </a:t>
            </a:r>
            <a:r>
              <a:rPr lang="en-GB" dirty="0" err="1"/>
              <a:t>ar</a:t>
            </a:r>
            <a:r>
              <a:rPr lang="en-GB" dirty="0"/>
              <a:t> draws y </a:t>
            </a:r>
            <a:r>
              <a:rPr lang="en-GB" dirty="0" err="1"/>
              <a:t>cwricwlwm</a:t>
            </a:r>
            <a:endParaRPr lang="en-GB" dirty="0"/>
          </a:p>
        </p:txBody>
      </p:sp>
    </p:spTree>
    <p:extLst>
      <p:ext uri="{BB962C8B-B14F-4D97-AF65-F5344CB8AC3E}">
        <p14:creationId xmlns:p14="http://schemas.microsoft.com/office/powerpoint/2010/main" val="248526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6A7EE-4C53-5A93-014F-3641D7A1328A}"/>
              </a:ext>
            </a:extLst>
          </p:cNvPr>
          <p:cNvSpPr>
            <a:spLocks noGrp="1"/>
          </p:cNvSpPr>
          <p:nvPr>
            <p:ph type="title"/>
          </p:nvPr>
        </p:nvSpPr>
        <p:spPr/>
        <p:txBody>
          <a:bodyPr>
            <a:normAutofit fontScale="90000"/>
          </a:bodyPr>
          <a:lstStyle/>
          <a:p>
            <a:r>
              <a:rPr lang="en-GB" dirty="0"/>
              <a:t>TASG</a:t>
            </a:r>
            <a:br>
              <a:rPr lang="en-GB" dirty="0"/>
            </a:br>
            <a:r>
              <a:rPr lang="en-GB" dirty="0"/>
              <a:t>TASK</a:t>
            </a:r>
          </a:p>
        </p:txBody>
      </p:sp>
      <p:sp>
        <p:nvSpPr>
          <p:cNvPr id="3" name="Content Placeholder 2">
            <a:extLst>
              <a:ext uri="{FF2B5EF4-FFF2-40B4-BE49-F238E27FC236}">
                <a16:creationId xmlns:a16="http://schemas.microsoft.com/office/drawing/2014/main" id="{ABBD83D9-DC4D-C1F1-79CB-9E515AECB207}"/>
              </a:ext>
            </a:extLst>
          </p:cNvPr>
          <p:cNvSpPr>
            <a:spLocks noGrp="1"/>
          </p:cNvSpPr>
          <p:nvPr>
            <p:ph sz="half" idx="1"/>
          </p:nvPr>
        </p:nvSpPr>
        <p:spPr/>
        <p:txBody>
          <a:bodyPr>
            <a:normAutofit fontScale="92500" lnSpcReduction="10000"/>
          </a:bodyPr>
          <a:lstStyle/>
          <a:p>
            <a:r>
              <a:rPr lang="cy-GB" dirty="0"/>
              <a:t>Darllen</a:t>
            </a:r>
          </a:p>
          <a:p>
            <a:r>
              <a:rPr lang="cy-GB" dirty="0"/>
              <a:t>Mewn grwpiau, nodwch y ffyrdd y gallwn ymgorffori arferion cyfranogol yn yr ystafell ddosbarth.</a:t>
            </a:r>
          </a:p>
          <a:p>
            <a:r>
              <a:rPr lang="cy-GB" dirty="0"/>
              <a:t>Gwnewch ychydig o ymchwil i gefnogi eich trafodaeth.</a:t>
            </a:r>
          </a:p>
          <a:p>
            <a:r>
              <a:rPr lang="cy-GB" dirty="0"/>
              <a:t>Crëwch ddiagram corryn yn dangos eich trafodaeth</a:t>
            </a:r>
            <a:endParaRPr lang="en-GB" dirty="0"/>
          </a:p>
        </p:txBody>
      </p:sp>
      <p:sp>
        <p:nvSpPr>
          <p:cNvPr id="4" name="Content Placeholder 3">
            <a:extLst>
              <a:ext uri="{FF2B5EF4-FFF2-40B4-BE49-F238E27FC236}">
                <a16:creationId xmlns:a16="http://schemas.microsoft.com/office/drawing/2014/main" id="{820DA206-093A-DF5A-4D09-3B6F76092EA9}"/>
              </a:ext>
            </a:extLst>
          </p:cNvPr>
          <p:cNvSpPr>
            <a:spLocks noGrp="1"/>
          </p:cNvSpPr>
          <p:nvPr>
            <p:ph sz="half" idx="2"/>
          </p:nvPr>
        </p:nvSpPr>
        <p:spPr/>
        <p:txBody>
          <a:bodyPr>
            <a:normAutofit fontScale="92500" lnSpcReduction="10000"/>
          </a:bodyPr>
          <a:lstStyle/>
          <a:p>
            <a:r>
              <a:rPr lang="en-GB" dirty="0"/>
              <a:t>Reading</a:t>
            </a:r>
          </a:p>
          <a:p>
            <a:r>
              <a:rPr lang="en-GB" dirty="0"/>
              <a:t>In groups, identify the ways we can embed participatory practices in the classroom.</a:t>
            </a:r>
          </a:p>
          <a:p>
            <a:r>
              <a:rPr lang="en-GB" dirty="0"/>
              <a:t>Do some research to support your discussion.</a:t>
            </a:r>
          </a:p>
          <a:p>
            <a:r>
              <a:rPr lang="en-GB" dirty="0"/>
              <a:t>Create a spider diagram showing your discussion</a:t>
            </a:r>
          </a:p>
          <a:p>
            <a:endParaRPr lang="en-GB" dirty="0"/>
          </a:p>
        </p:txBody>
      </p:sp>
    </p:spTree>
    <p:extLst>
      <p:ext uri="{BB962C8B-B14F-4D97-AF65-F5344CB8AC3E}">
        <p14:creationId xmlns:p14="http://schemas.microsoft.com/office/powerpoint/2010/main" val="2061103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BD240-57C8-5F61-F61D-9B6960E57DCA}"/>
              </a:ext>
            </a:extLst>
          </p:cNvPr>
          <p:cNvSpPr>
            <a:spLocks noGrp="1"/>
          </p:cNvSpPr>
          <p:nvPr>
            <p:ph type="title"/>
          </p:nvPr>
        </p:nvSpPr>
        <p:spPr/>
        <p:txBody>
          <a:bodyPr/>
          <a:lstStyle/>
          <a:p>
            <a:r>
              <a:rPr lang="en-GB" dirty="0"/>
              <a:t>Beth </a:t>
            </a:r>
            <a:r>
              <a:rPr lang="en-GB" dirty="0" err="1"/>
              <a:t>arall</a:t>
            </a:r>
            <a:r>
              <a:rPr lang="en-GB" dirty="0"/>
              <a:t>? 			What else?</a:t>
            </a:r>
          </a:p>
        </p:txBody>
      </p:sp>
      <p:sp>
        <p:nvSpPr>
          <p:cNvPr id="3" name="Content Placeholder 2">
            <a:extLst>
              <a:ext uri="{FF2B5EF4-FFF2-40B4-BE49-F238E27FC236}">
                <a16:creationId xmlns:a16="http://schemas.microsoft.com/office/drawing/2014/main" id="{56AECA71-4DA1-519D-C5EA-B0A391BFFD3C}"/>
              </a:ext>
            </a:extLst>
          </p:cNvPr>
          <p:cNvSpPr>
            <a:spLocks noGrp="1"/>
          </p:cNvSpPr>
          <p:nvPr>
            <p:ph sz="half" idx="1"/>
          </p:nvPr>
        </p:nvSpPr>
        <p:spPr/>
        <p:txBody>
          <a:bodyPr/>
          <a:lstStyle/>
          <a:p>
            <a:pPr lvl="0">
              <a:defRPr/>
            </a:pPr>
            <a:r>
              <a:rPr lang="en-GB" dirty="0" err="1">
                <a:solidFill>
                  <a:prstClr val="black"/>
                </a:solidFill>
              </a:rPr>
              <a:t>Arolwg</a:t>
            </a:r>
            <a:r>
              <a:rPr lang="en-GB" dirty="0">
                <a:solidFill>
                  <a:prstClr val="black"/>
                </a:solidFill>
              </a:rPr>
              <a:t> </a:t>
            </a:r>
            <a:r>
              <a:rPr lang="en-GB" dirty="0" err="1">
                <a:solidFill>
                  <a:prstClr val="black"/>
                </a:solidFill>
              </a:rPr>
              <a:t>i</a:t>
            </a:r>
            <a:r>
              <a:rPr lang="en-GB" dirty="0">
                <a:solidFill>
                  <a:prstClr val="black"/>
                </a:solidFill>
              </a:rPr>
              <a:t> </a:t>
            </a:r>
            <a:r>
              <a:rPr lang="en-GB" dirty="0" err="1">
                <a:solidFill>
                  <a:prstClr val="black"/>
                </a:solidFill>
              </a:rPr>
              <a:t>ddarparwyr</a:t>
            </a:r>
            <a:r>
              <a:rPr lang="en-GB" dirty="0">
                <a:solidFill>
                  <a:prstClr val="black"/>
                </a:solidFill>
              </a:rPr>
              <a:t> AGA
</a:t>
            </a:r>
            <a:r>
              <a:rPr lang="en-GB" dirty="0" err="1">
                <a:solidFill>
                  <a:prstClr val="black"/>
                </a:solidFill>
              </a:rPr>
              <a:t>Gweithio</a:t>
            </a:r>
            <a:r>
              <a:rPr lang="en-GB" dirty="0">
                <a:solidFill>
                  <a:prstClr val="black"/>
                </a:solidFill>
              </a:rPr>
              <a:t> </a:t>
            </a:r>
            <a:r>
              <a:rPr lang="en-GB" dirty="0" err="1">
                <a:solidFill>
                  <a:prstClr val="black"/>
                </a:solidFill>
              </a:rPr>
              <a:t>gydag</a:t>
            </a:r>
            <a:r>
              <a:rPr lang="en-GB" dirty="0">
                <a:solidFill>
                  <a:prstClr val="black"/>
                </a:solidFill>
              </a:rPr>
              <a:t> </a:t>
            </a:r>
            <a:r>
              <a:rPr lang="en-GB" dirty="0" err="1">
                <a:solidFill>
                  <a:prstClr val="black"/>
                </a:solidFill>
              </a:rPr>
              <a:t>athrawon</a:t>
            </a:r>
            <a:r>
              <a:rPr lang="en-GB" dirty="0">
                <a:solidFill>
                  <a:prstClr val="black"/>
                </a:solidFill>
              </a:rPr>
              <a:t>
</a:t>
            </a:r>
            <a:r>
              <a:rPr lang="en-GB" dirty="0" err="1">
                <a:solidFill>
                  <a:prstClr val="black"/>
                </a:solidFill>
              </a:rPr>
              <a:t>Gweithio</a:t>
            </a:r>
            <a:r>
              <a:rPr lang="en-GB" dirty="0">
                <a:solidFill>
                  <a:prstClr val="black"/>
                </a:solidFill>
              </a:rPr>
              <a:t> </a:t>
            </a:r>
            <a:r>
              <a:rPr lang="en-GB" dirty="0" err="1">
                <a:solidFill>
                  <a:prstClr val="black"/>
                </a:solidFill>
              </a:rPr>
              <a:t>gydag</a:t>
            </a:r>
            <a:r>
              <a:rPr lang="en-GB" dirty="0">
                <a:solidFill>
                  <a:prstClr val="black"/>
                </a:solidFill>
              </a:rPr>
              <a:t> </a:t>
            </a:r>
            <a:r>
              <a:rPr lang="en-GB" dirty="0" err="1">
                <a:solidFill>
                  <a:prstClr val="black"/>
                </a:solidFill>
              </a:rPr>
              <a:t>addysgwyr</a:t>
            </a:r>
            <a:r>
              <a:rPr lang="en-GB" dirty="0">
                <a:solidFill>
                  <a:prstClr val="black"/>
                </a:solidFill>
              </a:rPr>
              <a:t> a </a:t>
            </a:r>
            <a:r>
              <a:rPr lang="en-GB" dirty="0" err="1">
                <a:solidFill>
                  <a:prstClr val="black"/>
                </a:solidFill>
              </a:rPr>
              <a:t>myfyrwyr</a:t>
            </a:r>
            <a:r>
              <a:rPr lang="en-GB" dirty="0">
                <a:solidFill>
                  <a:prstClr val="black"/>
                </a:solidFill>
              </a:rPr>
              <a:t> TG</a:t>
            </a:r>
            <a:endParaRPr lang="en-GB" dirty="0"/>
          </a:p>
        </p:txBody>
      </p:sp>
      <p:sp>
        <p:nvSpPr>
          <p:cNvPr id="4" name="Content Placeholder 3">
            <a:extLst>
              <a:ext uri="{FF2B5EF4-FFF2-40B4-BE49-F238E27FC236}">
                <a16:creationId xmlns:a16="http://schemas.microsoft.com/office/drawing/2014/main" id="{C1A334CB-0910-B01C-7E9A-D90601A5A15C}"/>
              </a:ext>
            </a:extLst>
          </p:cNvPr>
          <p:cNvSpPr>
            <a:spLocks noGrp="1"/>
          </p:cNvSpPr>
          <p:nvPr>
            <p:ph sz="half" idx="2"/>
          </p:nvPr>
        </p:nvSpPr>
        <p:spPr/>
        <p:txBody>
          <a:bodyPr/>
          <a:lstStyle/>
          <a:p>
            <a:r>
              <a:rPr lang="en-GB" dirty="0"/>
              <a:t>Survey to ITE providers</a:t>
            </a:r>
          </a:p>
          <a:p>
            <a:r>
              <a:rPr lang="en-GB" dirty="0"/>
              <a:t>Working with teachers</a:t>
            </a:r>
          </a:p>
          <a:p>
            <a:r>
              <a:rPr lang="en-GB" dirty="0"/>
              <a:t>Working with IT educators and students</a:t>
            </a:r>
          </a:p>
        </p:txBody>
      </p:sp>
    </p:spTree>
    <p:extLst>
      <p:ext uri="{BB962C8B-B14F-4D97-AF65-F5344CB8AC3E}">
        <p14:creationId xmlns:p14="http://schemas.microsoft.com/office/powerpoint/2010/main" val="2685575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E8687-859A-1B4F-D367-12210FC68FF3}"/>
              </a:ext>
            </a:extLst>
          </p:cNvPr>
          <p:cNvSpPr>
            <a:spLocks noGrp="1"/>
          </p:cNvSpPr>
          <p:nvPr>
            <p:ph type="title"/>
          </p:nvPr>
        </p:nvSpPr>
        <p:spPr/>
        <p:txBody>
          <a:bodyPr>
            <a:normAutofit fontScale="90000"/>
          </a:bodyPr>
          <a:lstStyle/>
          <a:p>
            <a:r>
              <a:rPr lang="cy-GB" dirty="0"/>
              <a:t>DARLLEN PELLACH</a:t>
            </a:r>
            <a:br>
              <a:rPr lang="en-GB" dirty="0"/>
            </a:br>
            <a:r>
              <a:rPr lang="en-GB" dirty="0"/>
              <a:t>Further reading</a:t>
            </a:r>
          </a:p>
        </p:txBody>
      </p:sp>
      <p:sp>
        <p:nvSpPr>
          <p:cNvPr id="3" name="Content Placeholder 2">
            <a:extLst>
              <a:ext uri="{FF2B5EF4-FFF2-40B4-BE49-F238E27FC236}">
                <a16:creationId xmlns:a16="http://schemas.microsoft.com/office/drawing/2014/main" id="{E116EA0A-D417-03B7-FA5A-455D04CCB055}"/>
              </a:ext>
            </a:extLst>
          </p:cNvPr>
          <p:cNvSpPr>
            <a:spLocks noGrp="1"/>
          </p:cNvSpPr>
          <p:nvPr>
            <p:ph sz="half" idx="1"/>
          </p:nvPr>
        </p:nvSpPr>
        <p:spPr>
          <a:xfrm>
            <a:off x="594640" y="2010878"/>
            <a:ext cx="5497843" cy="3448595"/>
          </a:xfrm>
        </p:spPr>
        <p:txBody>
          <a:bodyPr>
            <a:normAutofit fontScale="92500"/>
          </a:bodyPr>
          <a:lstStyle/>
          <a:p>
            <a:r>
              <a:rPr lang="en-GB" i="0" dirty="0">
                <a:solidFill>
                  <a:srgbClr val="555555"/>
                </a:solidFill>
                <a:effectLst/>
              </a:rPr>
              <a:t>Participative rights in Welsh primary schools: Unpicking the policy rhetoric</a:t>
            </a:r>
            <a:endParaRPr lang="en-GB" i="0" u="sng" dirty="0">
              <a:solidFill>
                <a:srgbClr val="467886"/>
              </a:solidFill>
              <a:effectLst/>
              <a:hlinkClick r:id="rId2" tooltip="https://doi.org/10.1177/14782103241257281"/>
            </a:endParaRPr>
          </a:p>
          <a:p>
            <a:r>
              <a:rPr lang="en-GB" i="0" u="sng" dirty="0">
                <a:solidFill>
                  <a:srgbClr val="467886"/>
                </a:solidFill>
                <a:effectLst/>
                <a:hlinkClick r:id="rId2" tooltip="https://doi.org/10.1177/14782103241257281"/>
              </a:rPr>
              <a:t>https://doi.org/10.1177/14782103241257281</a:t>
            </a:r>
            <a:endParaRPr lang="en-GB" i="0" u="sng" dirty="0">
              <a:solidFill>
                <a:srgbClr val="467886"/>
              </a:solidFill>
              <a:effectLst/>
            </a:endParaRPr>
          </a:p>
          <a:p>
            <a:r>
              <a:rPr lang="en-GB" i="0" dirty="0">
                <a:solidFill>
                  <a:srgbClr val="1C1D1E"/>
                </a:solidFill>
                <a:effectLst/>
              </a:rPr>
              <a:t>Constructing child participation in early years classrooms: An exploration from Wales</a:t>
            </a:r>
          </a:p>
          <a:p>
            <a:r>
              <a:rPr lang="en-GB" i="0" u="sng" dirty="0">
                <a:solidFill>
                  <a:srgbClr val="467886"/>
                </a:solidFill>
                <a:effectLst/>
                <a:hlinkClick r:id="rId3" tooltip="https://doi.org/10.1111/chso.12848"/>
              </a:rPr>
              <a:t>https://doi.org/10.1111/chso.12848</a:t>
            </a:r>
            <a:endParaRPr lang="en-GB" dirty="0"/>
          </a:p>
        </p:txBody>
      </p:sp>
      <p:sp>
        <p:nvSpPr>
          <p:cNvPr id="4" name="Content Placeholder 3">
            <a:extLst>
              <a:ext uri="{FF2B5EF4-FFF2-40B4-BE49-F238E27FC236}">
                <a16:creationId xmlns:a16="http://schemas.microsoft.com/office/drawing/2014/main" id="{BCF57528-3B4A-C3A8-0546-AEEF943F1A23}"/>
              </a:ext>
            </a:extLst>
          </p:cNvPr>
          <p:cNvSpPr>
            <a:spLocks noGrp="1"/>
          </p:cNvSpPr>
          <p:nvPr>
            <p:ph sz="half" idx="2"/>
          </p:nvPr>
        </p:nvSpPr>
        <p:spPr>
          <a:xfrm>
            <a:off x="6413770" y="2017343"/>
            <a:ext cx="5355623" cy="3441520"/>
          </a:xfrm>
        </p:spPr>
        <p:txBody>
          <a:bodyPr>
            <a:normAutofit fontScale="92500"/>
          </a:bodyPr>
          <a:lstStyle/>
          <a:p>
            <a:r>
              <a:rPr lang="en-GB" dirty="0">
                <a:hlinkClick r:id="rId4"/>
              </a:rPr>
              <a:t>Participatory_Pedagogy_in_Practice_Using.pdf (ucl.ac.uk)</a:t>
            </a:r>
            <a:endParaRPr lang="en-GB" dirty="0"/>
          </a:p>
          <a:p>
            <a:r>
              <a:rPr lang="en-GB" dirty="0">
                <a:hlinkClick r:id="rId5"/>
              </a:rPr>
              <a:t>Home - Safe Inclusive Participative Pedagogy</a:t>
            </a:r>
            <a:endParaRPr lang="en-GB" dirty="0"/>
          </a:p>
        </p:txBody>
      </p:sp>
    </p:spTree>
    <p:extLst>
      <p:ext uri="{BB962C8B-B14F-4D97-AF65-F5344CB8AC3E}">
        <p14:creationId xmlns:p14="http://schemas.microsoft.com/office/powerpoint/2010/main" val="63729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361D6-CF3D-E240-DB25-B6FE9218984E}"/>
              </a:ext>
            </a:extLst>
          </p:cNvPr>
          <p:cNvSpPr>
            <a:spLocks noGrp="1"/>
          </p:cNvSpPr>
          <p:nvPr>
            <p:ph type="title"/>
          </p:nvPr>
        </p:nvSpPr>
        <p:spPr/>
        <p:txBody>
          <a:bodyPr/>
          <a:lstStyle/>
          <a:p>
            <a:r>
              <a:rPr lang="cy-GB" dirty="0"/>
              <a:t>CYFEIRNODAU</a:t>
            </a:r>
            <a:br>
              <a:rPr lang="en-GB" dirty="0"/>
            </a:br>
            <a:r>
              <a:rPr lang="en-GB" dirty="0"/>
              <a:t>References </a:t>
            </a:r>
          </a:p>
        </p:txBody>
      </p:sp>
      <p:sp>
        <p:nvSpPr>
          <p:cNvPr id="5" name="Content Placeholder 4">
            <a:extLst>
              <a:ext uri="{FF2B5EF4-FFF2-40B4-BE49-F238E27FC236}">
                <a16:creationId xmlns:a16="http://schemas.microsoft.com/office/drawing/2014/main" id="{5FE222B9-0469-EDBA-406F-D019CEE413FA}"/>
              </a:ext>
            </a:extLst>
          </p:cNvPr>
          <p:cNvSpPr>
            <a:spLocks noGrp="1"/>
          </p:cNvSpPr>
          <p:nvPr>
            <p:ph idx="1"/>
          </p:nvPr>
        </p:nvSpPr>
        <p:spPr>
          <a:xfrm>
            <a:off x="1451579" y="1606610"/>
            <a:ext cx="9603275" cy="4446872"/>
          </a:xfrm>
        </p:spPr>
        <p:txBody>
          <a:bodyPr>
            <a:normAutofit fontScale="62500" lnSpcReduction="20000"/>
          </a:bodyPr>
          <a:lstStyle/>
          <a:p>
            <a:r>
              <a:rPr lang="en-GB" sz="1800" dirty="0">
                <a:effectLst/>
                <a:latin typeface="Calibri" panose="020F0502020204030204" pitchFamily="34" charset="0"/>
                <a:ea typeface="DengXian" panose="02010600030101010101" pitchFamily="2" charset="-122"/>
                <a:cs typeface="Times New Roman" panose="02020603050405020304" pitchFamily="18" charset="0"/>
              </a:rPr>
              <a:t>Arnott, L., &amp; Wall, K. (</a:t>
            </a:r>
            <a:r>
              <a:rPr lang="en-GB" sz="1800" dirty="0" err="1">
                <a:effectLst/>
                <a:latin typeface="Calibri" panose="020F0502020204030204" pitchFamily="34" charset="0"/>
                <a:ea typeface="DengXian" panose="02010600030101010101" pitchFamily="2" charset="-122"/>
                <a:cs typeface="Times New Roman" panose="02020603050405020304" pitchFamily="18" charset="0"/>
              </a:rPr>
              <a:t>Goln</a:t>
            </a:r>
            <a:r>
              <a:rPr lang="en-GB" sz="1800" dirty="0">
                <a:effectLst/>
                <a:latin typeface="Calibri" panose="020F0502020204030204" pitchFamily="34" charset="0"/>
                <a:ea typeface="DengXian" panose="02010600030101010101" pitchFamily="2" charset="-122"/>
                <a:cs typeface="Times New Roman" panose="02020603050405020304" pitchFamily="18" charset="0"/>
              </a:rPr>
              <a:t>. / Eds.) (2022). </a:t>
            </a:r>
            <a:r>
              <a:rPr lang="en-GB" sz="1800" i="1" dirty="0">
                <a:effectLst/>
                <a:latin typeface="Calibri" panose="020F0502020204030204" pitchFamily="34" charset="0"/>
                <a:ea typeface="DengXian" panose="02010600030101010101" pitchFamily="2" charset="-122"/>
                <a:cs typeface="Times New Roman" panose="02020603050405020304" pitchFamily="18" charset="0"/>
              </a:rPr>
              <a:t>The Theory and Practice of Voice in Early Childhood: An International Exploration</a:t>
            </a:r>
            <a:r>
              <a:rPr lang="en-GB" sz="1800" dirty="0">
                <a:effectLst/>
                <a:latin typeface="Calibri" panose="020F0502020204030204" pitchFamily="34" charset="0"/>
                <a:ea typeface="DengXian" panose="02010600030101010101" pitchFamily="2" charset="-122"/>
                <a:cs typeface="Times New Roman" panose="02020603050405020304" pitchFamily="18" charset="0"/>
              </a:rPr>
              <a:t>. </a:t>
            </a:r>
            <a:r>
              <a:rPr lang="cy-GB" sz="1800" dirty="0">
                <a:effectLst/>
                <a:latin typeface="Calibri" panose="020F0502020204030204" pitchFamily="34" charset="0"/>
                <a:ea typeface="DengXian" panose="02010600030101010101" pitchFamily="2" charset="-122"/>
                <a:cs typeface="Times New Roman" panose="02020603050405020304" pitchFamily="18" charset="0"/>
              </a:rPr>
              <a:t>Llundain</a:t>
            </a:r>
            <a:r>
              <a:rPr lang="en-GB" sz="1800" dirty="0">
                <a:effectLst/>
                <a:latin typeface="Calibri" panose="020F0502020204030204" pitchFamily="34" charset="0"/>
                <a:ea typeface="DengXian" panose="02010600030101010101" pitchFamily="2" charset="-122"/>
                <a:cs typeface="Times New Roman" panose="02020603050405020304" pitchFamily="18" charset="0"/>
              </a:rPr>
              <a:t> / London: Routledge</a:t>
            </a:r>
          </a:p>
          <a:p>
            <a:r>
              <a:rPr lang="en-GB" sz="1800" dirty="0">
                <a:effectLst/>
                <a:latin typeface="Calibri" panose="020F0502020204030204" pitchFamily="34" charset="0"/>
                <a:ea typeface="DengXian" panose="02010600030101010101" pitchFamily="2" charset="-122"/>
                <a:cs typeface="Times New Roman" panose="02020603050405020304" pitchFamily="18" charset="0"/>
              </a:rPr>
              <a:t>Carey-Jenkins, D. (2018) </a:t>
            </a:r>
            <a:r>
              <a:rPr lang="en-GB" sz="1800" i="1" dirty="0">
                <a:effectLst/>
                <a:latin typeface="Calibri" panose="020F0502020204030204" pitchFamily="34" charset="0"/>
                <a:ea typeface="DengXian" panose="02010600030101010101" pitchFamily="2" charset="-122"/>
                <a:cs typeface="Times New Roman" panose="02020603050405020304" pitchFamily="18" charset="0"/>
              </a:rPr>
              <a:t>Teachers Learning to Recognise the Voice of a Child.</a:t>
            </a:r>
            <a:r>
              <a:rPr lang="en-GB" sz="1800" dirty="0">
                <a:effectLst/>
                <a:latin typeface="Calibri" panose="020F0502020204030204" pitchFamily="34" charset="0"/>
                <a:ea typeface="DengXian" panose="02010600030101010101" pitchFamily="2" charset="-122"/>
                <a:cs typeface="Times New Roman" panose="02020603050405020304" pitchFamily="18" charset="0"/>
              </a:rPr>
              <a:t> </a:t>
            </a:r>
            <a:r>
              <a:rPr lang="cy-GB" sz="1800" dirty="0">
                <a:effectLst/>
                <a:latin typeface="Calibri" panose="020F0502020204030204" pitchFamily="34" charset="0"/>
                <a:ea typeface="DengXian" panose="02010600030101010101" pitchFamily="2" charset="-122"/>
                <a:cs typeface="Times New Roman" panose="02020603050405020304" pitchFamily="18" charset="0"/>
              </a:rPr>
              <a:t>Yn / </a:t>
            </a:r>
            <a:r>
              <a:rPr lang="en-GB" sz="1800" dirty="0">
                <a:effectLst/>
                <a:latin typeface="Calibri" panose="020F0502020204030204" pitchFamily="34" charset="0"/>
                <a:ea typeface="DengXian" panose="02010600030101010101" pitchFamily="2" charset="-122"/>
                <a:cs typeface="Times New Roman" panose="02020603050405020304" pitchFamily="18" charset="0"/>
              </a:rPr>
              <a:t>In: Pedagogies for Children's Perspectives. Thinking About Pedagogy in Early Childhood Education. Routledge.  </a:t>
            </a:r>
          </a:p>
          <a:p>
            <a:r>
              <a:rPr lang="en-GB" sz="1800" dirty="0">
                <a:effectLst/>
                <a:latin typeface="Calibri" panose="020F0502020204030204" pitchFamily="34" charset="0"/>
                <a:ea typeface="DengXian" panose="02010600030101010101" pitchFamily="2" charset="-122"/>
                <a:cs typeface="Times New Roman" panose="02020603050405020304" pitchFamily="18" charset="0"/>
              </a:rPr>
              <a:t>Hart, R. (1992). </a:t>
            </a:r>
            <a:r>
              <a:rPr lang="en-GB" sz="1800" i="1" dirty="0">
                <a:effectLst/>
                <a:latin typeface="Calibri" panose="020F0502020204030204" pitchFamily="34" charset="0"/>
                <a:ea typeface="DengXian" panose="02010600030101010101" pitchFamily="2" charset="-122"/>
                <a:cs typeface="Times New Roman" panose="02020603050405020304" pitchFamily="18" charset="0"/>
              </a:rPr>
              <a:t>Children's Participation: From Tokenism to Citizenship</a:t>
            </a:r>
            <a:r>
              <a:rPr lang="en-GB" sz="1800" dirty="0">
                <a:effectLst/>
                <a:latin typeface="Calibri" panose="020F0502020204030204" pitchFamily="34" charset="0"/>
                <a:ea typeface="DengXian" panose="02010600030101010101" pitchFamily="2" charset="-122"/>
                <a:cs typeface="Times New Roman" panose="02020603050405020304" pitchFamily="18" charset="0"/>
              </a:rPr>
              <a:t>. </a:t>
            </a:r>
            <a:r>
              <a:rPr lang="cy-GB" sz="1800" dirty="0" err="1">
                <a:effectLst/>
                <a:latin typeface="Calibri" panose="020F0502020204030204" pitchFamily="34" charset="0"/>
                <a:ea typeface="DengXian" panose="02010600030101010101" pitchFamily="2" charset="-122"/>
                <a:cs typeface="Times New Roman" panose="02020603050405020304" pitchFamily="18" charset="0"/>
              </a:rPr>
              <a:t>Fflorens</a:t>
            </a:r>
            <a:r>
              <a:rPr lang="cy-GB" sz="1800" dirty="0">
                <a:effectLst/>
                <a:latin typeface="Calibri" panose="020F0502020204030204" pitchFamily="34" charset="0"/>
                <a:ea typeface="DengXian" panose="02010600030101010101" pitchFamily="2" charset="-122"/>
                <a:cs typeface="Times New Roman" panose="02020603050405020304" pitchFamily="18" charset="0"/>
              </a:rPr>
              <a:t>:</a:t>
            </a:r>
            <a:r>
              <a:rPr lang="cy-GB" sz="1800" dirty="0">
                <a:latin typeface="Calibri" panose="020F0502020204030204" pitchFamily="34" charset="0"/>
                <a:ea typeface="DengXian" panose="02010600030101010101" pitchFamily="2" charset="-122"/>
                <a:cs typeface="Times New Roman" panose="02020603050405020304" pitchFamily="18" charset="0"/>
              </a:rPr>
              <a:t> Canolfan Ryngwladol Datblygiad Plant UNICEF / </a:t>
            </a:r>
            <a:r>
              <a:rPr lang="en-GB" sz="1800" dirty="0">
                <a:effectLst/>
                <a:latin typeface="Calibri" panose="020F0502020204030204" pitchFamily="34" charset="0"/>
                <a:ea typeface="DengXian" panose="02010600030101010101" pitchFamily="2" charset="-122"/>
                <a:cs typeface="Times New Roman" panose="02020603050405020304" pitchFamily="18" charset="0"/>
              </a:rPr>
              <a:t>Florence: UNICEF International Child Development Centre. </a:t>
            </a:r>
          </a:p>
          <a:p>
            <a:r>
              <a:rPr lang="en-GB" sz="1800" dirty="0" err="1">
                <a:effectLst/>
                <a:latin typeface="Calibri" panose="020F0502020204030204" pitchFamily="34" charset="0"/>
                <a:ea typeface="DengXian" panose="02010600030101010101" pitchFamily="2" charset="-122"/>
                <a:cs typeface="Times New Roman" panose="02020603050405020304" pitchFamily="18" charset="0"/>
              </a:rPr>
              <a:t>Konstantoni</a:t>
            </a:r>
            <a:r>
              <a:rPr lang="en-GB" sz="1800" dirty="0">
                <a:effectLst/>
                <a:latin typeface="Calibri" panose="020F0502020204030204" pitchFamily="34" charset="0"/>
                <a:ea typeface="DengXian" panose="02010600030101010101" pitchFamily="2" charset="-122"/>
                <a:cs typeface="Times New Roman" panose="02020603050405020304" pitchFamily="18" charset="0"/>
              </a:rPr>
              <a:t>, K. (2013) Children's rights-based approaches: the challenges of listening to taboo/discriminatory issues and moving beyond children's participation, </a:t>
            </a:r>
            <a:r>
              <a:rPr lang="en-GB" sz="1800" i="1" dirty="0">
                <a:effectLst/>
                <a:latin typeface="Calibri" panose="020F0502020204030204" pitchFamily="34" charset="0"/>
                <a:ea typeface="DengXian" panose="02010600030101010101" pitchFamily="2" charset="-122"/>
                <a:cs typeface="Times New Roman" panose="02020603050405020304" pitchFamily="18" charset="0"/>
              </a:rPr>
              <a:t>International Journal of Early Years Education</a:t>
            </a:r>
            <a:r>
              <a:rPr lang="en-GB" sz="1800" dirty="0">
                <a:effectLst/>
                <a:latin typeface="Calibri" panose="020F0502020204030204" pitchFamily="34" charset="0"/>
                <a:ea typeface="DengXian" panose="02010600030101010101" pitchFamily="2" charset="-122"/>
                <a:cs typeface="Times New Roman" panose="02020603050405020304" pitchFamily="18" charset="0"/>
              </a:rPr>
              <a:t>, 21:4, 362-374, DOI: 10.1080/09669760.2013.867169</a:t>
            </a:r>
          </a:p>
          <a:p>
            <a:r>
              <a:rPr lang="en-GB" sz="1800" dirty="0">
                <a:effectLst/>
                <a:latin typeface="Calibri" panose="020F0502020204030204" pitchFamily="34" charset="0"/>
                <a:ea typeface="DengXian" panose="02010600030101010101" pitchFamily="2" charset="-122"/>
                <a:cs typeface="Times New Roman" panose="02020603050405020304" pitchFamily="18" charset="0"/>
              </a:rPr>
              <a:t>Lyle, S. (2014) Embracing the UNCRC in Wales (UK): Policy, pedagogy and prejudices, </a:t>
            </a:r>
            <a:r>
              <a:rPr lang="en-GB" sz="1800" i="1" dirty="0">
                <a:effectLst/>
                <a:latin typeface="Calibri" panose="020F0502020204030204" pitchFamily="34" charset="0"/>
                <a:ea typeface="DengXian" panose="02010600030101010101" pitchFamily="2" charset="-122"/>
                <a:cs typeface="Times New Roman" panose="02020603050405020304" pitchFamily="18" charset="0"/>
              </a:rPr>
              <a:t>Education Studies</a:t>
            </a:r>
            <a:r>
              <a:rPr lang="en-GB" sz="1800" dirty="0">
                <a:effectLst/>
                <a:latin typeface="Calibri" panose="020F0502020204030204" pitchFamily="34" charset="0"/>
                <a:ea typeface="DengXian" panose="02010600030101010101" pitchFamily="2" charset="-122"/>
                <a:cs typeface="Times New Roman" panose="02020603050405020304" pitchFamily="18" charset="0"/>
              </a:rPr>
              <a:t>, 40(2), 215–232 </a:t>
            </a:r>
          </a:p>
          <a:p>
            <a:r>
              <a:rPr lang="en-GB"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Louth Leader Partnership (2021) </a:t>
            </a:r>
            <a:r>
              <a:rPr lang="en-GB" sz="1800" i="1"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Seeing Voices: Voice of the Child’ project</a:t>
            </a:r>
            <a:r>
              <a:rPr lang="en-GB"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 Louth: Louth Leadership Partnership</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1800" dirty="0" err="1">
                <a:effectLst/>
                <a:latin typeface="Calibri" panose="020F0502020204030204" pitchFamily="34" charset="0"/>
                <a:ea typeface="DengXian" panose="02010600030101010101" pitchFamily="2" charset="-122"/>
                <a:cs typeface="Times New Roman" panose="02020603050405020304" pitchFamily="18" charset="0"/>
              </a:rPr>
              <a:t>Mascadri</a:t>
            </a:r>
            <a:r>
              <a:rPr lang="en-GB" sz="1800" dirty="0">
                <a:effectLst/>
                <a:latin typeface="Calibri" panose="020F0502020204030204" pitchFamily="34" charset="0"/>
                <a:ea typeface="DengXian" panose="02010600030101010101" pitchFamily="2" charset="-122"/>
                <a:cs typeface="Times New Roman" panose="02020603050405020304" pitchFamily="18" charset="0"/>
              </a:rPr>
              <a:t>, J., Lunn, J., Johansson, E., Scholes, M., Walker, L., &amp; Berthelsen, D. (2021). Children’s perspectives on why and when teachers listen to their ideas: Exploring opportunities for participation in the early years of school. International Journal of Educational Research, 107(1), 101747. https://doi.org/10.1016/j.ijer.2021.101747  </a:t>
            </a:r>
          </a:p>
          <a:p>
            <a:r>
              <a:rPr lang="en-GB" sz="1800" dirty="0">
                <a:effectLst/>
                <a:latin typeface="Calibri" panose="020F0502020204030204" pitchFamily="34" charset="0"/>
                <a:ea typeface="DengXian" panose="02010600030101010101" pitchFamily="2" charset="-122"/>
                <a:cs typeface="Times New Roman" panose="02020603050405020304" pitchFamily="18" charset="0"/>
              </a:rPr>
              <a:t>Ree, M. &amp; Emilson, A. (2020) Participation in communities in ECEC expressed in child–educator interactions, Early Child Development and Care, 190:14, 2229-2240, DOI: </a:t>
            </a:r>
            <a:r>
              <a:rPr lang="en-GB" sz="1800" u="none" strike="noStrike" dirty="0">
                <a:solidFill>
                  <a:srgbClr val="1E1E1E"/>
                </a:solidFill>
                <a:effectLst/>
                <a:latin typeface="Calibri" panose="020F0502020204030204" pitchFamily="34" charset="0"/>
                <a:ea typeface="DengXian" panose="02010600030101010101" pitchFamily="2" charset="-122"/>
                <a:cs typeface="Times New Roman" panose="02020603050405020304" pitchFamily="18" charset="0"/>
                <a:hlinkClick r:id="rId2"/>
              </a:rPr>
              <a:t>10.1080/03004430.2019.1566230</a:t>
            </a:r>
            <a:r>
              <a:rPr lang="en-GB" sz="1800" dirty="0">
                <a:effectLst/>
                <a:latin typeface="Calibri" panose="020F0502020204030204" pitchFamily="34" charset="0"/>
                <a:ea typeface="DengXian" panose="02010600030101010101" pitchFamily="2" charset="-122"/>
                <a:cs typeface="Times New Roman" panose="02020603050405020304" pitchFamily="18" charset="0"/>
              </a:rPr>
              <a:t> </a:t>
            </a:r>
          </a:p>
          <a:p>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Llywodraeth Cymru (201</a:t>
            </a:r>
            <a:r>
              <a:rPr lang="cy-GB" sz="1800" kern="100" dirty="0">
                <a:solidFill>
                  <a:srgbClr val="000000"/>
                </a:solidFill>
                <a:latin typeface="Calibri" panose="020F0502020204030204" pitchFamily="34" charset="0"/>
                <a:ea typeface="DengXian" panose="02010600030101010101" pitchFamily="2" charset="-122"/>
                <a:cs typeface="Calibri" panose="020F0502020204030204" pitchFamily="34" charset="0"/>
              </a:rPr>
              <a:t>8) Cael llais, cael dewis: safonau cyfranogiad cenedlaethol plant a phobl ifanc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Welsh Government (2018) Having a voice, having a choice: children and young people’s national participation standards. </a:t>
            </a:r>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Ar gael yn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Available at: </a:t>
            </a:r>
            <a:r>
              <a:rPr lang="en-GB" sz="1800" u="sng" kern="100" dirty="0">
                <a:solidFill>
                  <a:srgbClr val="0563C1"/>
                </a:solidFill>
                <a:effectLst/>
                <a:latin typeface="Calibri" panose="020F0502020204030204" pitchFamily="34" charset="0"/>
                <a:ea typeface="DengXian" panose="02010600030101010101" pitchFamily="2" charset="-122"/>
                <a:cs typeface="Calibri" panose="020F0502020204030204" pitchFamily="34" charset="0"/>
                <a:hlinkClick r:id="rId3"/>
              </a:rPr>
              <a:t>https://www.gov.wales/children-and-young-peoples-national-participation-standards</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Cyrchwyd 15 Tachwedd 2023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Accessed 15 November 2023)</a:t>
            </a:r>
          </a:p>
          <a:p>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Llywodraeth Cymru (2021</a:t>
            </a:r>
            <a:r>
              <a:rPr lang="cy-GB" sz="1800" kern="100" dirty="0">
                <a:solidFill>
                  <a:srgbClr val="000000"/>
                </a:solidFill>
                <a:latin typeface="Calibri" panose="020F0502020204030204" pitchFamily="34" charset="0"/>
                <a:ea typeface="DengXian" panose="02010600030101010101" pitchFamily="2" charset="-122"/>
                <a:cs typeface="Calibri" panose="020F0502020204030204" pitchFamily="34" charset="0"/>
              </a:rPr>
              <a:t>) Cwricwlwm i Gymru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Welsh Government (2021) Curriculum for Wales. </a:t>
            </a:r>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Ar gael yn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Available at </a:t>
            </a:r>
            <a:r>
              <a:rPr lang="en-GB" sz="1800" u="sng" kern="100" dirty="0">
                <a:solidFill>
                  <a:srgbClr val="0563C1"/>
                </a:solidFill>
                <a:effectLst/>
                <a:latin typeface="Calibri" panose="020F0502020204030204" pitchFamily="34" charset="0"/>
                <a:ea typeface="DengXian" panose="02010600030101010101" pitchFamily="2" charset="-122"/>
                <a:cs typeface="Calibri" panose="020F0502020204030204" pitchFamily="34" charset="0"/>
                <a:hlinkClick r:id="rId4"/>
              </a:rPr>
              <a:t>https://hwb.gov.wales/curriculum-for-wales</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cy-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Cyrchwyd 15 Tachwedd 2023 / </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Accessed 15 November 2023)</a:t>
            </a:r>
          </a:p>
          <a:p>
            <a:r>
              <a:rPr lang="en-GB" sz="1800" b="0" i="0" dirty="0">
                <a:solidFill>
                  <a:srgbClr val="000000"/>
                </a:solidFill>
                <a:effectLst/>
                <a:latin typeface="Aptos" panose="020B0004020202020204" pitchFamily="34" charset="0"/>
              </a:rPr>
              <a:t>Waters-Davies, J.,</a:t>
            </a:r>
            <a:r>
              <a:rPr lang="en-GB" sz="1800" b="1" i="0" dirty="0">
                <a:solidFill>
                  <a:srgbClr val="000000"/>
                </a:solidFill>
                <a:effectLst/>
                <a:latin typeface="Aptos" panose="020B0004020202020204" pitchFamily="34" charset="0"/>
              </a:rPr>
              <a:t> Murphy, A.</a:t>
            </a:r>
            <a:r>
              <a:rPr lang="en-GB" sz="1800" b="0" i="0" dirty="0">
                <a:solidFill>
                  <a:srgbClr val="000000"/>
                </a:solidFill>
                <a:effectLst/>
                <a:latin typeface="Aptos" panose="020B0004020202020204" pitchFamily="34" charset="0"/>
              </a:rPr>
              <a:t>, Chicken, S., Tyrie, J., &amp; Clement, J. (2024). Constructing child participation in early years classrooms: An exploration from Wales. </a:t>
            </a:r>
            <a:r>
              <a:rPr lang="en-GB" sz="1800" b="0" i="1" dirty="0">
                <a:solidFill>
                  <a:srgbClr val="000000"/>
                </a:solidFill>
                <a:effectLst/>
                <a:latin typeface="Aptos" panose="020B0004020202020204" pitchFamily="34" charset="0"/>
              </a:rPr>
              <a:t>Children &amp; Society</a:t>
            </a:r>
            <a:r>
              <a:rPr lang="en-GB" sz="1800" b="0" i="0" dirty="0">
                <a:solidFill>
                  <a:srgbClr val="000000"/>
                </a:solidFill>
                <a:effectLst/>
                <a:latin typeface="Aptos" panose="020B0004020202020204" pitchFamily="34" charset="0"/>
              </a:rPr>
              <a:t>, 00, 1–18. </a:t>
            </a:r>
            <a:r>
              <a:rPr lang="en-GB" sz="1800" b="0" i="0" u="sng" dirty="0">
                <a:solidFill>
                  <a:srgbClr val="467886"/>
                </a:solidFill>
                <a:effectLst/>
                <a:latin typeface="Aptos" panose="020B0004020202020204" pitchFamily="34" charset="0"/>
                <a:hlinkClick r:id="rId5" tooltip="https://doi.org/10.1111/chso.12848"/>
              </a:rPr>
              <a:t>https://doi.org/10.1111/chso.12848</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2066408812"/>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 (2)</Template>
  <TotalTime>11325</TotalTime>
  <Words>3053</Words>
  <Application>Microsoft Office PowerPoint</Application>
  <PresentationFormat>Widescreen</PresentationFormat>
  <Paragraphs>130</Paragraphs>
  <Slides>20</Slides>
  <Notes>2</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20</vt:i4>
      </vt:variant>
    </vt:vector>
  </HeadingPairs>
  <TitlesOfParts>
    <vt:vector size="34" baseType="lpstr">
      <vt:lpstr>DengXian</vt:lpstr>
      <vt:lpstr>Aptos</vt:lpstr>
      <vt:lpstr>Arial</vt:lpstr>
      <vt:lpstr>Calibri</vt:lpstr>
      <vt:lpstr>Calibri Light</vt:lpstr>
      <vt:lpstr>Poppins</vt:lpstr>
      <vt:lpstr>Tahoma</vt:lpstr>
      <vt:lpstr>UWTSD Holding Page</vt:lpstr>
      <vt:lpstr>UWTSD Title Page 1</vt:lpstr>
      <vt:lpstr>UWTSD Text 1</vt:lpstr>
      <vt:lpstr>UWTSD Text 2</vt:lpstr>
      <vt:lpstr>UWTSD Text 3</vt:lpstr>
      <vt:lpstr>UWTSD Text 4</vt:lpstr>
      <vt:lpstr>UWTSD Logo Variations place image in Background</vt:lpstr>
      <vt:lpstr>CYFRANOGIAD YN YR YSTAFELL DDOSBARTH GYNRADD Participation in the Primary Classroom</vt:lpstr>
      <vt:lpstr>CYD-DESTUN DEDDFWRIAETHOL A PHOLISI Legislative and Policy Context</vt:lpstr>
      <vt:lpstr>TASG GRŴP  Group Task</vt:lpstr>
      <vt:lpstr>BETH YW CYFRANOGIAD? What is participation?</vt:lpstr>
      <vt:lpstr>Hawliau cyfranogol/Participative Rights</vt:lpstr>
      <vt:lpstr>Water-Davies &amp; Murphy et al (2024)</vt:lpstr>
      <vt:lpstr>ADDYSGEG GYFRANOGOL Participatory Pedagogy</vt:lpstr>
      <vt:lpstr>PowerPoint Presentation</vt:lpstr>
      <vt:lpstr>CANFYDDIADAU YMCHWIL Research findings</vt:lpstr>
      <vt:lpstr>CYFRANOGIAD A’R CWRICWLWM Participation and the Curriculum</vt:lpstr>
      <vt:lpstr>Human Rights Education and the Curriculum for Wales</vt:lpstr>
      <vt:lpstr> CYFRANOGIAD PLANT MEWN PROSIECT YSGOL Children’s participation in schools Project </vt:lpstr>
      <vt:lpstr>Canfyddiadau</vt:lpstr>
      <vt:lpstr>Findings</vt:lpstr>
      <vt:lpstr>Recommendations</vt:lpstr>
      <vt:lpstr>Argymhellion</vt:lpstr>
      <vt:lpstr>TASG TASK</vt:lpstr>
      <vt:lpstr>Beth arall?    What else?</vt:lpstr>
      <vt:lpstr>DARLLEN PELLACH Further reading</vt:lpstr>
      <vt:lpstr>CYFEIRNODAU 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pedagogies give serious consideration to pupil voice</dc:title>
  <dc:creator>Alison Murphy</dc:creator>
  <cp:lastModifiedBy>Alison Murphy</cp:lastModifiedBy>
  <cp:revision>34</cp:revision>
  <dcterms:created xsi:type="dcterms:W3CDTF">2024-02-06T15:30:02Z</dcterms:created>
  <dcterms:modified xsi:type="dcterms:W3CDTF">2025-02-12T13:47:18Z</dcterms:modified>
</cp:coreProperties>
</file>