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tags/tag1.xml" ContentType="application/vnd.openxmlformats-officedocument.presentationml.tags+xml"/>
  <Override PartName="/ppt/notesSlides/notesSlide17.xml" ContentType="application/vnd.openxmlformats-officedocument.presentationml.notesSlide+xml"/>
  <Override PartName="/ppt/tags/tag2.xml" ContentType="application/vnd.openxmlformats-officedocument.presentationml.tags+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1.xml" ContentType="application/vnd.openxmlformats-officedocument.presentationml.notesSlide+xml"/>
  <Override PartName="/ppt/tags/tag3.xml" ContentType="application/vnd.openxmlformats-officedocument.presentationml.tags+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4" r:id="rId1"/>
  </p:sldMasterIdLst>
  <p:notesMasterIdLst>
    <p:notesMasterId r:id="rId35"/>
  </p:notesMasterIdLst>
  <p:sldIdLst>
    <p:sldId id="256" r:id="rId2"/>
    <p:sldId id="257" r:id="rId3"/>
    <p:sldId id="259" r:id="rId4"/>
    <p:sldId id="284" r:id="rId5"/>
    <p:sldId id="285" r:id="rId6"/>
    <p:sldId id="286" r:id="rId7"/>
    <p:sldId id="258" r:id="rId8"/>
    <p:sldId id="262" r:id="rId9"/>
    <p:sldId id="287" r:id="rId10"/>
    <p:sldId id="261" r:id="rId11"/>
    <p:sldId id="260" r:id="rId12"/>
    <p:sldId id="288" r:id="rId13"/>
    <p:sldId id="289" r:id="rId14"/>
    <p:sldId id="265" r:id="rId15"/>
    <p:sldId id="277" r:id="rId16"/>
    <p:sldId id="278" r:id="rId17"/>
    <p:sldId id="263" r:id="rId18"/>
    <p:sldId id="279" r:id="rId19"/>
    <p:sldId id="280" r:id="rId20"/>
    <p:sldId id="266" r:id="rId21"/>
    <p:sldId id="264" r:id="rId22"/>
    <p:sldId id="269" r:id="rId23"/>
    <p:sldId id="267" r:id="rId24"/>
    <p:sldId id="271" r:id="rId25"/>
    <p:sldId id="272" r:id="rId26"/>
    <p:sldId id="276" r:id="rId27"/>
    <p:sldId id="273" r:id="rId28"/>
    <p:sldId id="274" r:id="rId29"/>
    <p:sldId id="290" r:id="rId30"/>
    <p:sldId id="291" r:id="rId31"/>
    <p:sldId id="281" r:id="rId32"/>
    <p:sldId id="282" r:id="rId33"/>
    <p:sldId id="283" r:id="rId34"/>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DCE8"/>
    <a:srgbClr val="07CB3A"/>
    <a:srgbClr val="99FFCC"/>
    <a:srgbClr val="99FF99"/>
    <a:srgbClr val="66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B6AF0F9-69CB-4791-BD8F-219712DAE384}" v="32" dt="2022-10-14T13:17:11.6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53680" autoAdjust="0"/>
  </p:normalViewPr>
  <p:slideViewPr>
    <p:cSldViewPr snapToGrid="0">
      <p:cViewPr varScale="1">
        <p:scale>
          <a:sx n="50" d="100"/>
          <a:sy n="50" d="100"/>
        </p:scale>
        <p:origin x="1509" y="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875070F-D833-4023-BB64-8F4EB2AFC6E4}"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33A6B874-AF31-4B36-8B2A-5E6D0643ADA2}">
      <dgm:prSet/>
      <dgm:spPr/>
      <dgm:t>
        <a:bodyPr/>
        <a:lstStyle/>
        <a:p>
          <a:r>
            <a:rPr lang="en-GB" b="1" i="1"/>
            <a:t>Bynum and Thompson (1996) </a:t>
          </a:r>
          <a:r>
            <a:rPr lang="en-GB"/>
            <a:t>– crime is the result of internal neurological disorders or deeply hidden personality disturbances</a:t>
          </a:r>
          <a:endParaRPr lang="en-US"/>
        </a:p>
      </dgm:t>
    </dgm:pt>
    <dgm:pt modelId="{C492C1A1-7E1A-45CB-9D0A-F013E853A2EF}" type="parTrans" cxnId="{A8979A32-B87A-4DCB-BAB1-B6521F033BB7}">
      <dgm:prSet/>
      <dgm:spPr/>
      <dgm:t>
        <a:bodyPr/>
        <a:lstStyle/>
        <a:p>
          <a:endParaRPr lang="en-US"/>
        </a:p>
      </dgm:t>
    </dgm:pt>
    <dgm:pt modelId="{517FA141-2D63-47C6-A928-CD3DB5E33AAE}" type="sibTrans" cxnId="{A8979A32-B87A-4DCB-BAB1-B6521F033BB7}">
      <dgm:prSet/>
      <dgm:spPr/>
      <dgm:t>
        <a:bodyPr/>
        <a:lstStyle/>
        <a:p>
          <a:endParaRPr lang="en-US"/>
        </a:p>
      </dgm:t>
    </dgm:pt>
    <dgm:pt modelId="{7261060B-B5AF-4E87-92A4-88D97A303C32}">
      <dgm:prSet/>
      <dgm:spPr/>
      <dgm:t>
        <a:bodyPr/>
        <a:lstStyle/>
        <a:p>
          <a:r>
            <a:rPr lang="en-GB" b="1" i="1"/>
            <a:t>Sigmund Freud </a:t>
          </a:r>
          <a:r>
            <a:rPr lang="en-GB"/>
            <a:t>– looked at the importance of childhood experiences in repressing desires in the unconscious mind as explanations for later personality disorders</a:t>
          </a:r>
          <a:endParaRPr lang="en-US"/>
        </a:p>
      </dgm:t>
    </dgm:pt>
    <dgm:pt modelId="{D5237086-6EF4-4233-A969-CEF108EA9945}" type="parTrans" cxnId="{5B8AC8B9-7A6D-468A-8CE5-275D75DDC976}">
      <dgm:prSet/>
      <dgm:spPr/>
      <dgm:t>
        <a:bodyPr/>
        <a:lstStyle/>
        <a:p>
          <a:endParaRPr lang="en-US"/>
        </a:p>
      </dgm:t>
    </dgm:pt>
    <dgm:pt modelId="{13E198A1-1E54-4092-9B2D-EAC4B844FD0C}" type="sibTrans" cxnId="{5B8AC8B9-7A6D-468A-8CE5-275D75DDC976}">
      <dgm:prSet/>
      <dgm:spPr/>
      <dgm:t>
        <a:bodyPr/>
        <a:lstStyle/>
        <a:p>
          <a:endParaRPr lang="en-US"/>
        </a:p>
      </dgm:t>
    </dgm:pt>
    <dgm:pt modelId="{E2814022-BD87-45DA-AF3F-D1C0A01B0276}" type="pres">
      <dgm:prSet presAssocID="{1875070F-D833-4023-BB64-8F4EB2AFC6E4}" presName="hierChild1" presStyleCnt="0">
        <dgm:presLayoutVars>
          <dgm:chPref val="1"/>
          <dgm:dir/>
          <dgm:animOne val="branch"/>
          <dgm:animLvl val="lvl"/>
          <dgm:resizeHandles/>
        </dgm:presLayoutVars>
      </dgm:prSet>
      <dgm:spPr/>
    </dgm:pt>
    <dgm:pt modelId="{DCC72A41-AEB7-4FDA-9F7E-A80C045D1475}" type="pres">
      <dgm:prSet presAssocID="{33A6B874-AF31-4B36-8B2A-5E6D0643ADA2}" presName="hierRoot1" presStyleCnt="0"/>
      <dgm:spPr/>
    </dgm:pt>
    <dgm:pt modelId="{04EDAD81-2346-4AB4-B8A7-2C111081FCB4}" type="pres">
      <dgm:prSet presAssocID="{33A6B874-AF31-4B36-8B2A-5E6D0643ADA2}" presName="composite" presStyleCnt="0"/>
      <dgm:spPr/>
    </dgm:pt>
    <dgm:pt modelId="{599166B0-C979-4E29-B07B-C856836D5FC0}" type="pres">
      <dgm:prSet presAssocID="{33A6B874-AF31-4B36-8B2A-5E6D0643ADA2}" presName="background" presStyleLbl="node0" presStyleIdx="0" presStyleCnt="2"/>
      <dgm:spPr/>
    </dgm:pt>
    <dgm:pt modelId="{DAE6EB51-2E65-462F-8ABE-4A74372CA0BA}" type="pres">
      <dgm:prSet presAssocID="{33A6B874-AF31-4B36-8B2A-5E6D0643ADA2}" presName="text" presStyleLbl="fgAcc0" presStyleIdx="0" presStyleCnt="2">
        <dgm:presLayoutVars>
          <dgm:chPref val="3"/>
        </dgm:presLayoutVars>
      </dgm:prSet>
      <dgm:spPr/>
    </dgm:pt>
    <dgm:pt modelId="{3D12ABC6-C8D7-4D43-A0E7-05E503B2D5D2}" type="pres">
      <dgm:prSet presAssocID="{33A6B874-AF31-4B36-8B2A-5E6D0643ADA2}" presName="hierChild2" presStyleCnt="0"/>
      <dgm:spPr/>
    </dgm:pt>
    <dgm:pt modelId="{EB1F491C-A85C-452C-AA73-0B7E39BC9DD7}" type="pres">
      <dgm:prSet presAssocID="{7261060B-B5AF-4E87-92A4-88D97A303C32}" presName="hierRoot1" presStyleCnt="0"/>
      <dgm:spPr/>
    </dgm:pt>
    <dgm:pt modelId="{8F06F63C-6FA7-42C1-838C-1FED305EC42B}" type="pres">
      <dgm:prSet presAssocID="{7261060B-B5AF-4E87-92A4-88D97A303C32}" presName="composite" presStyleCnt="0"/>
      <dgm:spPr/>
    </dgm:pt>
    <dgm:pt modelId="{085AE0B9-B0E5-4C15-9BC3-EEDC881AB84F}" type="pres">
      <dgm:prSet presAssocID="{7261060B-B5AF-4E87-92A4-88D97A303C32}" presName="background" presStyleLbl="node0" presStyleIdx="1" presStyleCnt="2"/>
      <dgm:spPr/>
    </dgm:pt>
    <dgm:pt modelId="{5C677E0B-6AF1-48E2-95A7-FCE0829CE829}" type="pres">
      <dgm:prSet presAssocID="{7261060B-B5AF-4E87-92A4-88D97A303C32}" presName="text" presStyleLbl="fgAcc0" presStyleIdx="1" presStyleCnt="2">
        <dgm:presLayoutVars>
          <dgm:chPref val="3"/>
        </dgm:presLayoutVars>
      </dgm:prSet>
      <dgm:spPr/>
    </dgm:pt>
    <dgm:pt modelId="{594AD6F5-E3BF-4427-922C-885EAC2A8360}" type="pres">
      <dgm:prSet presAssocID="{7261060B-B5AF-4E87-92A4-88D97A303C32}" presName="hierChild2" presStyleCnt="0"/>
      <dgm:spPr/>
    </dgm:pt>
  </dgm:ptLst>
  <dgm:cxnLst>
    <dgm:cxn modelId="{ED9EEC13-F89D-47BD-9789-E20819C1FEAC}" type="presOf" srcId="{33A6B874-AF31-4B36-8B2A-5E6D0643ADA2}" destId="{DAE6EB51-2E65-462F-8ABE-4A74372CA0BA}" srcOrd="0" destOrd="0" presId="urn:microsoft.com/office/officeart/2005/8/layout/hierarchy1"/>
    <dgm:cxn modelId="{A8979A32-B87A-4DCB-BAB1-B6521F033BB7}" srcId="{1875070F-D833-4023-BB64-8F4EB2AFC6E4}" destId="{33A6B874-AF31-4B36-8B2A-5E6D0643ADA2}" srcOrd="0" destOrd="0" parTransId="{C492C1A1-7E1A-45CB-9D0A-F013E853A2EF}" sibTransId="{517FA141-2D63-47C6-A928-CD3DB5E33AAE}"/>
    <dgm:cxn modelId="{6D968397-DBE6-4F84-BFBC-B2D738C1657D}" type="presOf" srcId="{1875070F-D833-4023-BB64-8F4EB2AFC6E4}" destId="{E2814022-BD87-45DA-AF3F-D1C0A01B0276}" srcOrd="0" destOrd="0" presId="urn:microsoft.com/office/officeart/2005/8/layout/hierarchy1"/>
    <dgm:cxn modelId="{644D8EAA-AF70-4B5E-8FE7-7211CB5908CE}" type="presOf" srcId="{7261060B-B5AF-4E87-92A4-88D97A303C32}" destId="{5C677E0B-6AF1-48E2-95A7-FCE0829CE829}" srcOrd="0" destOrd="0" presId="urn:microsoft.com/office/officeart/2005/8/layout/hierarchy1"/>
    <dgm:cxn modelId="{5B8AC8B9-7A6D-468A-8CE5-275D75DDC976}" srcId="{1875070F-D833-4023-BB64-8F4EB2AFC6E4}" destId="{7261060B-B5AF-4E87-92A4-88D97A303C32}" srcOrd="1" destOrd="0" parTransId="{D5237086-6EF4-4233-A969-CEF108EA9945}" sibTransId="{13E198A1-1E54-4092-9B2D-EAC4B844FD0C}"/>
    <dgm:cxn modelId="{EB09B88A-587E-4DE5-963E-8B33C4034E39}" type="presParOf" srcId="{E2814022-BD87-45DA-AF3F-D1C0A01B0276}" destId="{DCC72A41-AEB7-4FDA-9F7E-A80C045D1475}" srcOrd="0" destOrd="0" presId="urn:microsoft.com/office/officeart/2005/8/layout/hierarchy1"/>
    <dgm:cxn modelId="{08743256-62D5-4AB9-A271-8C426074936D}" type="presParOf" srcId="{DCC72A41-AEB7-4FDA-9F7E-A80C045D1475}" destId="{04EDAD81-2346-4AB4-B8A7-2C111081FCB4}" srcOrd="0" destOrd="0" presId="urn:microsoft.com/office/officeart/2005/8/layout/hierarchy1"/>
    <dgm:cxn modelId="{306789EB-2BD2-4E9B-9295-8B1C9D7F132F}" type="presParOf" srcId="{04EDAD81-2346-4AB4-B8A7-2C111081FCB4}" destId="{599166B0-C979-4E29-B07B-C856836D5FC0}" srcOrd="0" destOrd="0" presId="urn:microsoft.com/office/officeart/2005/8/layout/hierarchy1"/>
    <dgm:cxn modelId="{BEEF7520-FD67-4757-90AF-78D60A94049A}" type="presParOf" srcId="{04EDAD81-2346-4AB4-B8A7-2C111081FCB4}" destId="{DAE6EB51-2E65-462F-8ABE-4A74372CA0BA}" srcOrd="1" destOrd="0" presId="urn:microsoft.com/office/officeart/2005/8/layout/hierarchy1"/>
    <dgm:cxn modelId="{5288C6FF-2C1A-405C-9878-39FD19B68217}" type="presParOf" srcId="{DCC72A41-AEB7-4FDA-9F7E-A80C045D1475}" destId="{3D12ABC6-C8D7-4D43-A0E7-05E503B2D5D2}" srcOrd="1" destOrd="0" presId="urn:microsoft.com/office/officeart/2005/8/layout/hierarchy1"/>
    <dgm:cxn modelId="{743A56D1-6555-4EE7-9E53-320AF1B8FFDF}" type="presParOf" srcId="{E2814022-BD87-45DA-AF3F-D1C0A01B0276}" destId="{EB1F491C-A85C-452C-AA73-0B7E39BC9DD7}" srcOrd="1" destOrd="0" presId="urn:microsoft.com/office/officeart/2005/8/layout/hierarchy1"/>
    <dgm:cxn modelId="{4EE9C50C-FEAE-4AE2-BDD7-39F597546D31}" type="presParOf" srcId="{EB1F491C-A85C-452C-AA73-0B7E39BC9DD7}" destId="{8F06F63C-6FA7-42C1-838C-1FED305EC42B}" srcOrd="0" destOrd="0" presId="urn:microsoft.com/office/officeart/2005/8/layout/hierarchy1"/>
    <dgm:cxn modelId="{37835733-8882-45C3-9B7F-26173A36666F}" type="presParOf" srcId="{8F06F63C-6FA7-42C1-838C-1FED305EC42B}" destId="{085AE0B9-B0E5-4C15-9BC3-EEDC881AB84F}" srcOrd="0" destOrd="0" presId="urn:microsoft.com/office/officeart/2005/8/layout/hierarchy1"/>
    <dgm:cxn modelId="{F0335E42-FEAD-4898-A9A5-2E07211DB901}" type="presParOf" srcId="{8F06F63C-6FA7-42C1-838C-1FED305EC42B}" destId="{5C677E0B-6AF1-48E2-95A7-FCE0829CE829}" srcOrd="1" destOrd="0" presId="urn:microsoft.com/office/officeart/2005/8/layout/hierarchy1"/>
    <dgm:cxn modelId="{5F05BB5F-D5C5-4EFF-9C45-155D145DBA86}" type="presParOf" srcId="{EB1F491C-A85C-452C-AA73-0B7E39BC9DD7}" destId="{594AD6F5-E3BF-4427-922C-885EAC2A8360}" srcOrd="1" destOrd="0" presId="urn:microsoft.com/office/officeart/2005/8/layout/hierarchy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9166B0-C979-4E29-B07B-C856836D5FC0}">
      <dsp:nvSpPr>
        <dsp:cNvPr id="0" name=""/>
        <dsp:cNvSpPr/>
      </dsp:nvSpPr>
      <dsp:spPr>
        <a:xfrm>
          <a:off x="1039" y="618919"/>
          <a:ext cx="3648207" cy="2316612"/>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AE6EB51-2E65-462F-8ABE-4A74372CA0BA}">
      <dsp:nvSpPr>
        <dsp:cNvPr id="0" name=""/>
        <dsp:cNvSpPr/>
      </dsp:nvSpPr>
      <dsp:spPr>
        <a:xfrm>
          <a:off x="406395" y="1004008"/>
          <a:ext cx="3648207" cy="2316612"/>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i="1" kern="1200"/>
            <a:t>Bynum and Thompson (1996) </a:t>
          </a:r>
          <a:r>
            <a:rPr lang="en-GB" sz="2200" kern="1200"/>
            <a:t>– crime is the result of internal neurological disorders or deeply hidden personality disturbances</a:t>
          </a:r>
          <a:endParaRPr lang="en-US" sz="2200" kern="1200"/>
        </a:p>
      </dsp:txBody>
      <dsp:txXfrm>
        <a:off x="474246" y="1071859"/>
        <a:ext cx="3512505" cy="2180910"/>
      </dsp:txXfrm>
    </dsp:sp>
    <dsp:sp modelId="{085AE0B9-B0E5-4C15-9BC3-EEDC881AB84F}">
      <dsp:nvSpPr>
        <dsp:cNvPr id="0" name=""/>
        <dsp:cNvSpPr/>
      </dsp:nvSpPr>
      <dsp:spPr>
        <a:xfrm>
          <a:off x="4459960" y="618919"/>
          <a:ext cx="3648207" cy="2316612"/>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C677E0B-6AF1-48E2-95A7-FCE0829CE829}">
      <dsp:nvSpPr>
        <dsp:cNvPr id="0" name=""/>
        <dsp:cNvSpPr/>
      </dsp:nvSpPr>
      <dsp:spPr>
        <a:xfrm>
          <a:off x="4865316" y="1004008"/>
          <a:ext cx="3648207" cy="2316612"/>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i="1" kern="1200"/>
            <a:t>Sigmund Freud </a:t>
          </a:r>
          <a:r>
            <a:rPr lang="en-GB" sz="2200" kern="1200"/>
            <a:t>– looked at the importance of childhood experiences in repressing desires in the unconscious mind as explanations for later personality disorders</a:t>
          </a:r>
          <a:endParaRPr lang="en-US" sz="2200" kern="1200"/>
        </a:p>
      </dsp:txBody>
      <dsp:txXfrm>
        <a:off x="4933167" y="1071859"/>
        <a:ext cx="3512505" cy="218091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D08E5CDD-707E-4BDA-BA32-35346721A01D}" type="datetimeFigureOut">
              <a:rPr lang="en-GB" smtClean="0"/>
              <a:t>14/10/2022</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198DE8DB-C9DC-48C5-BE39-19CA779175A1}" type="slidenum">
              <a:rPr lang="en-GB" smtClean="0"/>
              <a:t>‹#›</a:t>
            </a:fld>
            <a:endParaRPr lang="en-GB"/>
          </a:p>
        </p:txBody>
      </p:sp>
    </p:spTree>
    <p:extLst>
      <p:ext uri="{BB962C8B-B14F-4D97-AF65-F5344CB8AC3E}">
        <p14:creationId xmlns:p14="http://schemas.microsoft.com/office/powerpoint/2010/main" val="5448913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278837/prisoners-childhood-family-backgrounds.pdf" TargetMode="External"/><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previous lesson we discussed a number of classical theories (including free will, classicism, and rational choice) which argue that crime arises because individuals choose criminal behaviour. If criminality results from a choice this means that society can:</a:t>
            </a:r>
          </a:p>
          <a:p>
            <a:endParaRPr lang="en-GB" dirty="0"/>
          </a:p>
          <a:p>
            <a:r>
              <a:rPr lang="en-GB" dirty="0"/>
              <a:t>•blame the individual for the bad choices they make;</a:t>
            </a:r>
          </a:p>
          <a:p>
            <a:r>
              <a:rPr lang="en-GB" dirty="0"/>
              <a:t>•punish the individual for their actions;</a:t>
            </a:r>
          </a:p>
          <a:p>
            <a:r>
              <a:rPr lang="en-GB" dirty="0"/>
              <a:t>•support the individual in learning how to make better choices in the future;</a:t>
            </a:r>
          </a:p>
          <a:p>
            <a:r>
              <a:rPr lang="en-GB" dirty="0"/>
              <a:t>•help potential victims to consider how to keep themselves safe (for example, by better securing their property).</a:t>
            </a:r>
          </a:p>
          <a:p>
            <a:r>
              <a:rPr lang="en-GB" dirty="0"/>
              <a:t>Through these mechanisms, classical theorists believe crime can be reduced and possibly even eliminated.</a:t>
            </a:r>
          </a:p>
          <a:p>
            <a:endParaRPr lang="en-GB" dirty="0"/>
          </a:p>
          <a:p>
            <a:r>
              <a:rPr lang="en-GB" dirty="0"/>
              <a:t>In this and the next chapter we move away from classical thinking and away from looking to blame the individual for incorrect choices. We consider what is known as positivist criminology: using scientific methods to study crime and its causes. Positivism sees crime as determined (made more likely) by biological, psychological, or sociological causes.</a:t>
            </a:r>
          </a:p>
          <a:p>
            <a:endParaRPr lang="en-GB" dirty="0"/>
          </a:p>
          <a:p>
            <a:r>
              <a:rPr lang="en-GB" dirty="0"/>
              <a:t>In this lesson we will be studying individual positivism: that is, those aspects of positivist criminological explanations that look for differences between criminal and non-criminal populations.</a:t>
            </a:r>
          </a:p>
          <a:p>
            <a:endParaRPr lang="en-GB" dirty="0"/>
          </a:p>
          <a:p>
            <a:r>
              <a:rPr lang="en-GB" dirty="0"/>
              <a:t>One of the (many!) exciting things about studying criminology is that the discipline draws from many other disciplines. In this chapter we’ll look in particular at how interesting theories from biology and psychology can help us understand crime.</a:t>
            </a:r>
          </a:p>
        </p:txBody>
      </p:sp>
      <p:sp>
        <p:nvSpPr>
          <p:cNvPr id="4" name="Slide Number Placeholder 3"/>
          <p:cNvSpPr>
            <a:spLocks noGrp="1"/>
          </p:cNvSpPr>
          <p:nvPr>
            <p:ph type="sldNum" sz="quarter" idx="10"/>
          </p:nvPr>
        </p:nvSpPr>
        <p:spPr/>
        <p:txBody>
          <a:bodyPr/>
          <a:lstStyle/>
          <a:p>
            <a:fld id="{198DE8DB-C9DC-48C5-BE39-19CA779175A1}" type="slidenum">
              <a:rPr lang="en-GB" smtClean="0"/>
              <a:t>1</a:t>
            </a:fld>
            <a:endParaRPr lang="en-GB"/>
          </a:p>
        </p:txBody>
      </p:sp>
    </p:spTree>
    <p:extLst>
      <p:ext uri="{BB962C8B-B14F-4D97-AF65-F5344CB8AC3E}">
        <p14:creationId xmlns:p14="http://schemas.microsoft.com/office/powerpoint/2010/main" val="6255729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98DE8DB-C9DC-48C5-BE39-19CA779175A1}" type="slidenum">
              <a:rPr lang="en-GB" smtClean="0"/>
              <a:t>2</a:t>
            </a:fld>
            <a:endParaRPr lang="en-GB"/>
          </a:p>
        </p:txBody>
      </p:sp>
    </p:spTree>
    <p:extLst>
      <p:ext uri="{BB962C8B-B14F-4D97-AF65-F5344CB8AC3E}">
        <p14:creationId xmlns:p14="http://schemas.microsoft.com/office/powerpoint/2010/main" val="6125141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98DE8DB-C9DC-48C5-BE39-19CA779175A1}" type="slidenum">
              <a:rPr lang="en-GB" smtClean="0"/>
              <a:t>3</a:t>
            </a:fld>
            <a:endParaRPr lang="en-GB"/>
          </a:p>
        </p:txBody>
      </p:sp>
    </p:spTree>
    <p:extLst>
      <p:ext uri="{BB962C8B-B14F-4D97-AF65-F5344CB8AC3E}">
        <p14:creationId xmlns:p14="http://schemas.microsoft.com/office/powerpoint/2010/main" val="13569712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8DE8DB-C9DC-48C5-BE39-19CA779175A1}" type="slidenum">
              <a:rPr lang="en-GB" smtClean="0"/>
              <a:t>4</a:t>
            </a:fld>
            <a:endParaRPr lang="en-GB"/>
          </a:p>
        </p:txBody>
      </p:sp>
    </p:spTree>
    <p:extLst>
      <p:ext uri="{BB962C8B-B14F-4D97-AF65-F5344CB8AC3E}">
        <p14:creationId xmlns:p14="http://schemas.microsoft.com/office/powerpoint/2010/main" val="13991206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8DE8DB-C9DC-48C5-BE39-19CA779175A1}" type="slidenum">
              <a:rPr lang="en-GB" smtClean="0"/>
              <a:t>5</a:t>
            </a:fld>
            <a:endParaRPr lang="en-GB"/>
          </a:p>
        </p:txBody>
      </p:sp>
    </p:spTree>
    <p:extLst>
      <p:ext uri="{BB962C8B-B14F-4D97-AF65-F5344CB8AC3E}">
        <p14:creationId xmlns:p14="http://schemas.microsoft.com/office/powerpoint/2010/main" val="30449537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8DE8DB-C9DC-48C5-BE39-19CA779175A1}" type="slidenum">
              <a:rPr lang="en-GB" smtClean="0"/>
              <a:t>6</a:t>
            </a:fld>
            <a:endParaRPr lang="en-GB"/>
          </a:p>
        </p:txBody>
      </p:sp>
    </p:spTree>
    <p:extLst>
      <p:ext uri="{BB962C8B-B14F-4D97-AF65-F5344CB8AC3E}">
        <p14:creationId xmlns:p14="http://schemas.microsoft.com/office/powerpoint/2010/main" val="30135193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198DE8DB-C9DC-48C5-BE39-19CA779175A1}" type="slidenum">
              <a:rPr lang="en-GB" smtClean="0"/>
              <a:t>7</a:t>
            </a:fld>
            <a:endParaRPr lang="en-GB"/>
          </a:p>
        </p:txBody>
      </p:sp>
    </p:spTree>
    <p:extLst>
      <p:ext uri="{BB962C8B-B14F-4D97-AF65-F5344CB8AC3E}">
        <p14:creationId xmlns:p14="http://schemas.microsoft.com/office/powerpoint/2010/main" val="13114043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98DE8DB-C9DC-48C5-BE39-19CA779175A1}" type="slidenum">
              <a:rPr lang="en-GB" smtClean="0"/>
              <a:t>8</a:t>
            </a:fld>
            <a:endParaRPr lang="en-GB"/>
          </a:p>
        </p:txBody>
      </p:sp>
    </p:spTree>
    <p:extLst>
      <p:ext uri="{BB962C8B-B14F-4D97-AF65-F5344CB8AC3E}">
        <p14:creationId xmlns:p14="http://schemas.microsoft.com/office/powerpoint/2010/main" val="7997228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8DE8DB-C9DC-48C5-BE39-19CA779175A1}" type="slidenum">
              <a:rPr lang="en-GB" smtClean="0"/>
              <a:t>9</a:t>
            </a:fld>
            <a:endParaRPr lang="en-GB"/>
          </a:p>
        </p:txBody>
      </p:sp>
    </p:spTree>
    <p:extLst>
      <p:ext uri="{BB962C8B-B14F-4D97-AF65-F5344CB8AC3E}">
        <p14:creationId xmlns:p14="http://schemas.microsoft.com/office/powerpoint/2010/main" val="8025628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98DE8DB-C9DC-48C5-BE39-19CA779175A1}" type="slidenum">
              <a:rPr lang="en-GB" smtClean="0"/>
              <a:t>10</a:t>
            </a:fld>
            <a:endParaRPr lang="en-GB"/>
          </a:p>
        </p:txBody>
      </p:sp>
    </p:spTree>
    <p:extLst>
      <p:ext uri="{BB962C8B-B14F-4D97-AF65-F5344CB8AC3E}">
        <p14:creationId xmlns:p14="http://schemas.microsoft.com/office/powerpoint/2010/main" val="17341528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98DE8DB-C9DC-48C5-BE39-19CA779175A1}" type="slidenum">
              <a:rPr lang="en-GB" smtClean="0"/>
              <a:t>11</a:t>
            </a:fld>
            <a:endParaRPr lang="en-GB"/>
          </a:p>
        </p:txBody>
      </p:sp>
    </p:spTree>
    <p:extLst>
      <p:ext uri="{BB962C8B-B14F-4D97-AF65-F5344CB8AC3E}">
        <p14:creationId xmlns:p14="http://schemas.microsoft.com/office/powerpoint/2010/main" val="13028916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8DE8DB-C9DC-48C5-BE39-19CA779175A1}" type="slidenum">
              <a:rPr lang="en-GB" smtClean="0"/>
              <a:t>12</a:t>
            </a:fld>
            <a:endParaRPr lang="en-GB"/>
          </a:p>
        </p:txBody>
      </p:sp>
    </p:spTree>
    <p:extLst>
      <p:ext uri="{BB962C8B-B14F-4D97-AF65-F5344CB8AC3E}">
        <p14:creationId xmlns:p14="http://schemas.microsoft.com/office/powerpoint/2010/main" val="35377164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8DE8DB-C9DC-48C5-BE39-19CA779175A1}" type="slidenum">
              <a:rPr lang="en-GB" smtClean="0"/>
              <a:t>13</a:t>
            </a:fld>
            <a:endParaRPr lang="en-GB"/>
          </a:p>
        </p:txBody>
      </p:sp>
    </p:spTree>
    <p:extLst>
      <p:ext uri="{BB962C8B-B14F-4D97-AF65-F5344CB8AC3E}">
        <p14:creationId xmlns:p14="http://schemas.microsoft.com/office/powerpoint/2010/main" val="34396639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98DE8DB-C9DC-48C5-BE39-19CA779175A1}" type="slidenum">
              <a:rPr lang="en-GB" smtClean="0"/>
              <a:t>14</a:t>
            </a:fld>
            <a:endParaRPr lang="en-GB"/>
          </a:p>
        </p:txBody>
      </p:sp>
    </p:spTree>
    <p:extLst>
      <p:ext uri="{BB962C8B-B14F-4D97-AF65-F5344CB8AC3E}">
        <p14:creationId xmlns:p14="http://schemas.microsoft.com/office/powerpoint/2010/main" val="330730113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7241D8AD-D069-4D70-862F-C7725F4D405C}" type="slidenum">
              <a:rPr lang="en-GB"/>
              <a:t>15</a:t>
            </a:fld>
            <a:endParaRPr lang="en-GB"/>
          </a:p>
        </p:txBody>
      </p:sp>
    </p:spTree>
    <p:extLst>
      <p:ext uri="{BB962C8B-B14F-4D97-AF65-F5344CB8AC3E}">
        <p14:creationId xmlns:p14="http://schemas.microsoft.com/office/powerpoint/2010/main" val="226529345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Why is it that alcohol is accepted in our culture. We </a:t>
            </a:r>
            <a:r>
              <a:rPr lang="en-US" dirty="0" err="1">
                <a:cs typeface="Calibri"/>
              </a:rPr>
              <a:t>demonise</a:t>
            </a:r>
            <a:r>
              <a:rPr lang="en-US" dirty="0">
                <a:cs typeface="Calibri"/>
              </a:rPr>
              <a:t> less serious substances yet alcohol is promoted/advertised?</a:t>
            </a:r>
          </a:p>
        </p:txBody>
      </p:sp>
      <p:sp>
        <p:nvSpPr>
          <p:cNvPr id="4" name="Slide Number Placeholder 3"/>
          <p:cNvSpPr>
            <a:spLocks noGrp="1"/>
          </p:cNvSpPr>
          <p:nvPr>
            <p:ph type="sldNum" sz="quarter" idx="5"/>
          </p:nvPr>
        </p:nvSpPr>
        <p:spPr/>
        <p:txBody>
          <a:bodyPr/>
          <a:lstStyle/>
          <a:p>
            <a:fld id="{7241D8AD-D069-4D70-862F-C7725F4D405C}" type="slidenum">
              <a:rPr lang="en-GB"/>
              <a:t>19</a:t>
            </a:fld>
            <a:endParaRPr lang="en-GB"/>
          </a:p>
        </p:txBody>
      </p:sp>
    </p:spTree>
    <p:extLst>
      <p:ext uri="{BB962C8B-B14F-4D97-AF65-F5344CB8AC3E}">
        <p14:creationId xmlns:p14="http://schemas.microsoft.com/office/powerpoint/2010/main" val="301515458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198DE8DB-C9DC-48C5-BE39-19CA779175A1}" type="slidenum">
              <a:rPr lang="en-GB" smtClean="0"/>
              <a:t>21</a:t>
            </a:fld>
            <a:endParaRPr lang="en-GB"/>
          </a:p>
        </p:txBody>
      </p:sp>
    </p:spTree>
    <p:extLst>
      <p:ext uri="{BB962C8B-B14F-4D97-AF65-F5344CB8AC3E}">
        <p14:creationId xmlns:p14="http://schemas.microsoft.com/office/powerpoint/2010/main" val="78937689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98DE8DB-C9DC-48C5-BE39-19CA779175A1}" type="slidenum">
              <a:rPr lang="en-GB" smtClean="0"/>
              <a:t>22</a:t>
            </a:fld>
            <a:endParaRPr lang="en-GB"/>
          </a:p>
        </p:txBody>
      </p:sp>
    </p:spTree>
    <p:extLst>
      <p:ext uri="{BB962C8B-B14F-4D97-AF65-F5344CB8AC3E}">
        <p14:creationId xmlns:p14="http://schemas.microsoft.com/office/powerpoint/2010/main" val="18504044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98DE8DB-C9DC-48C5-BE39-19CA779175A1}" type="slidenum">
              <a:rPr lang="en-GB" smtClean="0"/>
              <a:t>23</a:t>
            </a:fld>
            <a:endParaRPr lang="en-GB"/>
          </a:p>
        </p:txBody>
      </p:sp>
    </p:spTree>
    <p:extLst>
      <p:ext uri="{BB962C8B-B14F-4D97-AF65-F5344CB8AC3E}">
        <p14:creationId xmlns:p14="http://schemas.microsoft.com/office/powerpoint/2010/main" val="109286251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98DE8DB-C9DC-48C5-BE39-19CA779175A1}" type="slidenum">
              <a:rPr lang="en-GB" smtClean="0"/>
              <a:t>24</a:t>
            </a:fld>
            <a:endParaRPr lang="en-GB"/>
          </a:p>
        </p:txBody>
      </p:sp>
    </p:spTree>
    <p:extLst>
      <p:ext uri="{BB962C8B-B14F-4D97-AF65-F5344CB8AC3E}">
        <p14:creationId xmlns:p14="http://schemas.microsoft.com/office/powerpoint/2010/main" val="126953391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98DE8DB-C9DC-48C5-BE39-19CA779175A1}" type="slidenum">
              <a:rPr lang="en-GB" smtClean="0"/>
              <a:t>25</a:t>
            </a:fld>
            <a:endParaRPr lang="en-GB"/>
          </a:p>
        </p:txBody>
      </p:sp>
    </p:spTree>
    <p:extLst>
      <p:ext uri="{BB962C8B-B14F-4D97-AF65-F5344CB8AC3E}">
        <p14:creationId xmlns:p14="http://schemas.microsoft.com/office/powerpoint/2010/main" val="166485292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pPr>
            <a:endParaRPr lang="en-GB" baseline="0" dirty="0"/>
          </a:p>
          <a:p>
            <a:endParaRPr lang="en-GB" baseline="0" dirty="0"/>
          </a:p>
        </p:txBody>
      </p:sp>
      <p:sp>
        <p:nvSpPr>
          <p:cNvPr id="4" name="Slide Number Placeholder 3"/>
          <p:cNvSpPr>
            <a:spLocks noGrp="1"/>
          </p:cNvSpPr>
          <p:nvPr>
            <p:ph type="sldNum" sz="quarter" idx="10"/>
          </p:nvPr>
        </p:nvSpPr>
        <p:spPr/>
        <p:txBody>
          <a:bodyPr/>
          <a:lstStyle/>
          <a:p>
            <a:fld id="{198DE8DB-C9DC-48C5-BE39-19CA779175A1}" type="slidenum">
              <a:rPr lang="en-GB" smtClean="0"/>
              <a:t>26</a:t>
            </a:fld>
            <a:endParaRPr lang="en-GB"/>
          </a:p>
        </p:txBody>
      </p:sp>
    </p:spTree>
    <p:extLst>
      <p:ext uri="{BB962C8B-B14F-4D97-AF65-F5344CB8AC3E}">
        <p14:creationId xmlns:p14="http://schemas.microsoft.com/office/powerpoint/2010/main" val="86427615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98DE8DB-C9DC-48C5-BE39-19CA779175A1}" type="slidenum">
              <a:rPr lang="en-GB" smtClean="0"/>
              <a:t>27</a:t>
            </a:fld>
            <a:endParaRPr lang="en-GB"/>
          </a:p>
        </p:txBody>
      </p:sp>
    </p:spTree>
    <p:extLst>
      <p:ext uri="{BB962C8B-B14F-4D97-AF65-F5344CB8AC3E}">
        <p14:creationId xmlns:p14="http://schemas.microsoft.com/office/powerpoint/2010/main" val="340648902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98DE8DB-C9DC-48C5-BE39-19CA779175A1}" type="slidenum">
              <a:rPr lang="en-GB" smtClean="0"/>
              <a:t>28</a:t>
            </a:fld>
            <a:endParaRPr lang="en-GB"/>
          </a:p>
        </p:txBody>
      </p:sp>
    </p:spTree>
    <p:extLst>
      <p:ext uri="{BB962C8B-B14F-4D97-AF65-F5344CB8AC3E}">
        <p14:creationId xmlns:p14="http://schemas.microsoft.com/office/powerpoint/2010/main" val="374501055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198DE8DB-C9DC-48C5-BE39-19CA779175A1}" type="slidenum">
              <a:rPr lang="en-GB" smtClean="0"/>
              <a:t>29</a:t>
            </a:fld>
            <a:endParaRPr lang="en-GB"/>
          </a:p>
        </p:txBody>
      </p:sp>
    </p:spTree>
    <p:extLst>
      <p:ext uri="{BB962C8B-B14F-4D97-AF65-F5344CB8AC3E}">
        <p14:creationId xmlns:p14="http://schemas.microsoft.com/office/powerpoint/2010/main" val="399515065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8DE8DB-C9DC-48C5-BE39-19CA779175A1}" type="slidenum">
              <a:rPr lang="en-GB" smtClean="0"/>
              <a:t>30</a:t>
            </a:fld>
            <a:endParaRPr lang="en-GB"/>
          </a:p>
        </p:txBody>
      </p:sp>
    </p:spTree>
    <p:extLst>
      <p:ext uri="{BB962C8B-B14F-4D97-AF65-F5344CB8AC3E}">
        <p14:creationId xmlns:p14="http://schemas.microsoft.com/office/powerpoint/2010/main" val="279380564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241D8AD-D069-4D70-862F-C7725F4D405C}" type="slidenum">
              <a:rPr lang="en-GB" smtClean="0"/>
              <a:t>31</a:t>
            </a:fld>
            <a:endParaRPr lang="en-GB"/>
          </a:p>
        </p:txBody>
      </p:sp>
    </p:spTree>
    <p:extLst>
      <p:ext uri="{BB962C8B-B14F-4D97-AF65-F5344CB8AC3E}">
        <p14:creationId xmlns:p14="http://schemas.microsoft.com/office/powerpoint/2010/main" val="298703017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241D8AD-D069-4D70-862F-C7725F4D405C}" type="slidenum">
              <a:rPr lang="en-GB" smtClean="0"/>
              <a:t>32</a:t>
            </a:fld>
            <a:endParaRPr lang="en-GB"/>
          </a:p>
        </p:txBody>
      </p:sp>
    </p:spTree>
    <p:extLst>
      <p:ext uri="{BB962C8B-B14F-4D97-AF65-F5344CB8AC3E}">
        <p14:creationId xmlns:p14="http://schemas.microsoft.com/office/powerpoint/2010/main" val="370572687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Prisoners’ childhood and family backgrounds (publishing.service.gov.uk)</a:t>
            </a:r>
            <a:endParaRPr lang="en-GB" dirty="0"/>
          </a:p>
        </p:txBody>
      </p:sp>
      <p:sp>
        <p:nvSpPr>
          <p:cNvPr id="4" name="Slide Number Placeholder 3"/>
          <p:cNvSpPr>
            <a:spLocks noGrp="1"/>
          </p:cNvSpPr>
          <p:nvPr>
            <p:ph type="sldNum" sz="quarter" idx="5"/>
          </p:nvPr>
        </p:nvSpPr>
        <p:spPr/>
        <p:txBody>
          <a:bodyPr/>
          <a:lstStyle/>
          <a:p>
            <a:fld id="{7241D8AD-D069-4D70-862F-C7725F4D405C}" type="slidenum">
              <a:rPr lang="en-GB" smtClean="0"/>
              <a:t>33</a:t>
            </a:fld>
            <a:endParaRPr lang="en-GB"/>
          </a:p>
        </p:txBody>
      </p:sp>
    </p:spTree>
    <p:extLst>
      <p:ext uri="{BB962C8B-B14F-4D97-AF65-F5344CB8AC3E}">
        <p14:creationId xmlns:p14="http://schemas.microsoft.com/office/powerpoint/2010/main" val="506795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4603F07-BA5F-4246-A2C3-9BB6F20726C3}" type="datetimeFigureOut">
              <a:rPr lang="en-GB" smtClean="0"/>
              <a:t>14/10/2022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40708E-ADEE-4A2A-9A19-2C24062D6681}"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61636768"/>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4603F07-BA5F-4246-A2C3-9BB6F20726C3}" type="datetimeFigureOut">
              <a:rPr lang="en-GB" smtClean="0"/>
              <a:t>14/10/2022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40708E-ADEE-4A2A-9A19-2C24062D6681}" type="slidenum">
              <a:rPr lang="en-GB" smtClean="0"/>
              <a:t>‹#›</a:t>
            </a:fld>
            <a:endParaRPr lang="en-GB"/>
          </a:p>
        </p:txBody>
      </p:sp>
    </p:spTree>
    <p:extLst>
      <p:ext uri="{BB962C8B-B14F-4D97-AF65-F5344CB8AC3E}">
        <p14:creationId xmlns:p14="http://schemas.microsoft.com/office/powerpoint/2010/main" val="37664705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4603F07-BA5F-4246-A2C3-9BB6F20726C3}" type="datetimeFigureOut">
              <a:rPr lang="en-GB" smtClean="0"/>
              <a:t>14/10/2022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40708E-ADEE-4A2A-9A19-2C24062D6681}"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31617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4603F07-BA5F-4246-A2C3-9BB6F20726C3}" type="datetimeFigureOut">
              <a:rPr lang="en-GB" smtClean="0"/>
              <a:t>14/10/2022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C40708E-ADEE-4A2A-9A19-2C24062D6681}" type="slidenum">
              <a:rPr lang="en-GB" smtClean="0"/>
              <a:t>‹#›</a:t>
            </a:fld>
            <a:endParaRPr lang="en-GB"/>
          </a:p>
        </p:txBody>
      </p:sp>
    </p:spTree>
    <p:extLst>
      <p:ext uri="{BB962C8B-B14F-4D97-AF65-F5344CB8AC3E}">
        <p14:creationId xmlns:p14="http://schemas.microsoft.com/office/powerpoint/2010/main" val="40009496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4603F07-BA5F-4246-A2C3-9BB6F20726C3}" type="datetimeFigureOut">
              <a:rPr lang="en-GB" smtClean="0"/>
              <a:t>14/10/2022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C40708E-ADEE-4A2A-9A19-2C24062D6681}" type="slidenum">
              <a:rPr lang="en-GB" smtClean="0"/>
              <a:t>‹#›</a:t>
            </a:fld>
            <a:endParaRPr lang="en-GB"/>
          </a:p>
        </p:txBody>
      </p:sp>
    </p:spTree>
    <p:extLst>
      <p:ext uri="{BB962C8B-B14F-4D97-AF65-F5344CB8AC3E}">
        <p14:creationId xmlns:p14="http://schemas.microsoft.com/office/powerpoint/2010/main" val="12223972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4603F07-BA5F-4246-A2C3-9BB6F20726C3}" type="datetimeFigureOut">
              <a:rPr lang="en-GB" smtClean="0"/>
              <a:t>14/10/2022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C40708E-ADEE-4A2A-9A19-2C24062D6681}" type="slidenum">
              <a:rPr lang="en-GB" smtClean="0"/>
              <a:t>‹#›</a:t>
            </a:fld>
            <a:endParaRPr lang="en-GB"/>
          </a:p>
        </p:txBody>
      </p:sp>
    </p:spTree>
    <p:extLst>
      <p:ext uri="{BB962C8B-B14F-4D97-AF65-F5344CB8AC3E}">
        <p14:creationId xmlns:p14="http://schemas.microsoft.com/office/powerpoint/2010/main" val="7538075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F4603F07-BA5F-4246-A2C3-9BB6F20726C3}" type="datetimeFigureOut">
              <a:rPr lang="en-GB" smtClean="0"/>
              <a:t>14/10/2022</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EC40708E-ADEE-4A2A-9A19-2C24062D6681}" type="slidenum">
              <a:rPr lang="en-GB" smtClean="0"/>
              <a:t>‹#›</a:t>
            </a:fld>
            <a:endParaRPr lang="en-GB"/>
          </a:p>
        </p:txBody>
      </p:sp>
    </p:spTree>
    <p:extLst>
      <p:ext uri="{BB962C8B-B14F-4D97-AF65-F5344CB8AC3E}">
        <p14:creationId xmlns:p14="http://schemas.microsoft.com/office/powerpoint/2010/main" val="3560005437"/>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F4603F07-BA5F-4246-A2C3-9BB6F20726C3}" type="datetimeFigureOut">
              <a:rPr lang="en-GB" smtClean="0"/>
              <a:t>14/10/2022</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EC40708E-ADEE-4A2A-9A19-2C24062D6681}" type="slidenum">
              <a:rPr lang="en-GB" smtClean="0"/>
              <a:t>‹#›</a:t>
            </a:fld>
            <a:endParaRPr lang="en-GB"/>
          </a:p>
        </p:txBody>
      </p:sp>
    </p:spTree>
    <p:extLst>
      <p:ext uri="{BB962C8B-B14F-4D97-AF65-F5344CB8AC3E}">
        <p14:creationId xmlns:p14="http://schemas.microsoft.com/office/powerpoint/2010/main" val="1369982970"/>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4603F07-BA5F-4246-A2C3-9BB6F20726C3}" type="datetimeFigureOut">
              <a:rPr lang="en-GB" smtClean="0"/>
              <a:t>14/10/2022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C40708E-ADEE-4A2A-9A19-2C24062D6681}" type="slidenum">
              <a:rPr lang="en-GB" smtClean="0"/>
              <a:t>‹#›</a:t>
            </a:fld>
            <a:endParaRPr lang="en-GB"/>
          </a:p>
        </p:txBody>
      </p:sp>
    </p:spTree>
    <p:extLst>
      <p:ext uri="{BB962C8B-B14F-4D97-AF65-F5344CB8AC3E}">
        <p14:creationId xmlns:p14="http://schemas.microsoft.com/office/powerpoint/2010/main" val="17574048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4603F07-BA5F-4246-A2C3-9BB6F20726C3}" type="datetimeFigureOut">
              <a:rPr lang="en-GB" smtClean="0"/>
              <a:t>14/10/2022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40708E-ADEE-4A2A-9A19-2C24062D6681}" type="slidenum">
              <a:rPr lang="en-GB" smtClean="0"/>
              <a:t>‹#›</a:t>
            </a:fld>
            <a:endParaRPr lang="en-GB"/>
          </a:p>
        </p:txBody>
      </p:sp>
    </p:spTree>
    <p:extLst>
      <p:ext uri="{BB962C8B-B14F-4D97-AF65-F5344CB8AC3E}">
        <p14:creationId xmlns:p14="http://schemas.microsoft.com/office/powerpoint/2010/main" val="2041448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4603F07-BA5F-4246-A2C3-9BB6F20726C3}" type="datetimeFigureOut">
              <a:rPr lang="en-GB" smtClean="0"/>
              <a:t>14/10/2022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40708E-ADEE-4A2A-9A19-2C24062D6681}" type="slidenum">
              <a:rPr lang="en-GB" smtClean="0"/>
              <a:t>‹#›</a:t>
            </a:fld>
            <a:endParaRPr lang="en-GB"/>
          </a:p>
        </p:txBody>
      </p:sp>
    </p:spTree>
    <p:extLst>
      <p:ext uri="{BB962C8B-B14F-4D97-AF65-F5344CB8AC3E}">
        <p14:creationId xmlns:p14="http://schemas.microsoft.com/office/powerpoint/2010/main" val="39474351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F4603F07-BA5F-4246-A2C3-9BB6F20726C3}" type="datetimeFigureOut">
              <a:rPr lang="en-GB" smtClean="0"/>
              <a:t>14/10/2022</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EC40708E-ADEE-4A2A-9A19-2C24062D6681}"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50282137"/>
      </p:ext>
    </p:extLst>
  </p:cSld>
  <p:clrMap bg1="lt1" tx1="dk1" bg2="lt2" tx2="dk2" accent1="accent1" accent2="accent2" accent3="accent3" accent4="accent4" accent5="accent5" accent6="accent6" hlink="hlink" folHlink="folHlink"/>
  <p:sldLayoutIdLst>
    <p:sldLayoutId id="2147483775" r:id="rId1"/>
    <p:sldLayoutId id="2147483776"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12.jpeg"/><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s://www.nytimes.com/1981/12/29/science/british-legal-debate-premenstrual-tension-and-criminal-behavior.html" TargetMode="Externa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2.xml"/><Relationship Id="rId1" Type="http://schemas.openxmlformats.org/officeDocument/2006/relationships/tags" Target="../tags/tag1.xml"/><Relationship Id="rId4" Type="http://schemas.openxmlformats.org/officeDocument/2006/relationships/image" Target="../media/image21.png"/></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2.xml"/><Relationship Id="rId1" Type="http://schemas.openxmlformats.org/officeDocument/2006/relationships/tags" Target="../tags/tag2.xml"/><Relationship Id="rId4" Type="http://schemas.openxmlformats.org/officeDocument/2006/relationships/image" Target="../media/image22.png"/></Relationships>
</file>

<file path=ppt/slides/_rels/slide2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8" Type="http://schemas.openxmlformats.org/officeDocument/2006/relationships/diagramLayout" Target="../diagrams/layout1.xml"/><Relationship Id="rId3" Type="http://schemas.openxmlformats.org/officeDocument/2006/relationships/slideLayout" Target="../slideLayouts/slideLayout6.xml"/><Relationship Id="rId7" Type="http://schemas.openxmlformats.org/officeDocument/2006/relationships/diagramData" Target="../diagrams/data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5.png"/><Relationship Id="rId11" Type="http://schemas.microsoft.com/office/2007/relationships/diagramDrawing" Target="../diagrams/drawing1.xml"/><Relationship Id="rId5" Type="http://schemas.openxmlformats.org/officeDocument/2006/relationships/image" Target="../media/image24.png"/><Relationship Id="rId10" Type="http://schemas.openxmlformats.org/officeDocument/2006/relationships/diagramColors" Target="../diagrams/colors1.xml"/><Relationship Id="rId4" Type="http://schemas.openxmlformats.org/officeDocument/2006/relationships/notesSlide" Target="../notesSlides/notesSlide20.xml"/><Relationship Id="rId9" Type="http://schemas.openxmlformats.org/officeDocument/2006/relationships/diagramQuickStyle" Target="../diagrams/quickStyle1.xml"/></Relationships>
</file>

<file path=ppt/slides/_rels/slide2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1.xml"/><Relationship Id="rId1" Type="http://schemas.openxmlformats.org/officeDocument/2006/relationships/slideLayout" Target="../slideLayouts/slideLayout6.xml"/><Relationship Id="rId4" Type="http://schemas.openxmlformats.org/officeDocument/2006/relationships/image" Target="../media/image27.png"/></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6.xml"/><Relationship Id="rId1" Type="http://schemas.openxmlformats.org/officeDocument/2006/relationships/tags" Target="../tags/tag3.xml"/><Relationship Id="rId4" Type="http://schemas.openxmlformats.org/officeDocument/2006/relationships/image" Target="../media/image28.png"/></Relationships>
</file>

<file path=ppt/slides/_rels/slide2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3.xml"/><Relationship Id="rId1" Type="http://schemas.openxmlformats.org/officeDocument/2006/relationships/slideLayout" Target="../slideLayouts/slideLayout6.xml"/><Relationship Id="rId4" Type="http://schemas.openxmlformats.org/officeDocument/2006/relationships/image" Target="../media/image30.pn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hyperlink" Target="https://librarysearch.uwtsd.ac.uk/discovery/fulldisplay?docid=alma99100363466602421&amp;context=L&amp;vid=44WHELF_UWTSD:44WHELF_UWTSD_VU1&amp;lang=en&amp;search_scope=MyInst_and_CI&amp;adaptor=Local%20Search%20Engine&amp;tab=Everything&amp;query=any,contains,intergenerational%20criminality&amp;offset=0"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77DD2C1-0122-44FD-8A7F-7BC5E8565C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289754" y="639097"/>
            <a:ext cx="6253317" cy="3686015"/>
          </a:xfrm>
        </p:spPr>
        <p:txBody>
          <a:bodyPr>
            <a:normAutofit/>
          </a:bodyPr>
          <a:lstStyle/>
          <a:p>
            <a:r>
              <a:rPr lang="en-GB" sz="5600"/>
              <a:t>THEORIES OF CRIME:</a:t>
            </a:r>
            <a:br>
              <a:rPr lang="en-GB" sz="5600"/>
            </a:br>
            <a:r>
              <a:rPr lang="en-GB" sz="5600"/>
              <a:t>POSITIVISM: Biological and Psychological</a:t>
            </a:r>
          </a:p>
        </p:txBody>
      </p:sp>
      <p:sp>
        <p:nvSpPr>
          <p:cNvPr id="3" name="Subtitle 2"/>
          <p:cNvSpPr>
            <a:spLocks noGrp="1"/>
          </p:cNvSpPr>
          <p:nvPr>
            <p:ph type="subTitle" idx="1"/>
          </p:nvPr>
        </p:nvSpPr>
        <p:spPr>
          <a:xfrm>
            <a:off x="5289753" y="4455621"/>
            <a:ext cx="6269347" cy="1238616"/>
          </a:xfrm>
        </p:spPr>
        <p:txBody>
          <a:bodyPr>
            <a:normAutofit/>
          </a:bodyPr>
          <a:lstStyle/>
          <a:p>
            <a:r>
              <a:rPr lang="en-GB">
                <a:solidFill>
                  <a:schemeClr val="tx1">
                    <a:lumMod val="85000"/>
                    <a:lumOff val="15000"/>
                  </a:schemeClr>
                </a:solidFill>
              </a:rPr>
              <a:t>Laura Knight</a:t>
            </a:r>
          </a:p>
        </p:txBody>
      </p:sp>
      <p:pic>
        <p:nvPicPr>
          <p:cNvPr id="4" name="Picture 3">
            <a:extLst>
              <a:ext uri="{FF2B5EF4-FFF2-40B4-BE49-F238E27FC236}">
                <a16:creationId xmlns:a16="http://schemas.microsoft.com/office/drawing/2014/main" id="{CF3A4043-41D4-9A99-98C1-0AF881E20941}"/>
              </a:ext>
            </a:extLst>
          </p:cNvPr>
          <p:cNvPicPr>
            <a:picLocks noChangeAspect="1"/>
          </p:cNvPicPr>
          <p:nvPr/>
        </p:nvPicPr>
        <p:blipFill>
          <a:blip r:embed="rId3"/>
          <a:stretch>
            <a:fillRect/>
          </a:stretch>
        </p:blipFill>
        <p:spPr>
          <a:xfrm>
            <a:off x="905099" y="620720"/>
            <a:ext cx="3459114" cy="5086933"/>
          </a:xfrm>
          <a:prstGeom prst="rect">
            <a:avLst/>
          </a:prstGeom>
        </p:spPr>
      </p:pic>
      <p:cxnSp>
        <p:nvCxnSpPr>
          <p:cNvPr id="11" name="Straight Connector 10">
            <a:extLst>
              <a:ext uri="{FF2B5EF4-FFF2-40B4-BE49-F238E27FC236}">
                <a16:creationId xmlns:a16="http://schemas.microsoft.com/office/drawing/2014/main" id="{5A7B6757-994C-4B75-ABFE-D8F9E760938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071" y="4343400"/>
            <a:ext cx="5636107"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6BC3A56-B546-4061-8E22-D2983771D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14">
            <a:extLst>
              <a:ext uri="{FF2B5EF4-FFF2-40B4-BE49-F238E27FC236}">
                <a16:creationId xmlns:a16="http://schemas.microsoft.com/office/drawing/2014/main" id="{923A7353-9373-4700-8B89-F4F7BA2D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740688735"/>
      </p:ext>
    </p:extLst>
  </p:cSld>
  <p:clrMapOvr>
    <a:masterClrMapping/>
  </p:clrMapOvr>
  <mc:AlternateContent xmlns:mc="http://schemas.openxmlformats.org/markup-compatibility/2006" xmlns:p14="http://schemas.microsoft.com/office/powerpoint/2010/main">
    <mc:Choice Requires="p14">
      <p:transition spd="slow" p14:dur="2000" advTm="15467"/>
    </mc:Choice>
    <mc:Fallback xmlns="">
      <p:transition spd="slow" advTm="154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5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objectives</a:t>
            </a:r>
          </a:p>
        </p:txBody>
      </p:sp>
      <p:sp>
        <p:nvSpPr>
          <p:cNvPr id="3" name="Content Placeholder 2"/>
          <p:cNvSpPr>
            <a:spLocks noGrp="1"/>
          </p:cNvSpPr>
          <p:nvPr>
            <p:ph idx="1"/>
          </p:nvPr>
        </p:nvSpPr>
        <p:spPr/>
        <p:txBody>
          <a:bodyPr>
            <a:noAutofit/>
          </a:bodyPr>
          <a:lstStyle/>
          <a:p>
            <a:pPr marL="0" indent="0">
              <a:buNone/>
            </a:pPr>
            <a:r>
              <a:rPr lang="en-GB" sz="2800" dirty="0"/>
              <a:t>By the end of this session, you should be able to . . . </a:t>
            </a:r>
          </a:p>
          <a:p>
            <a:pPr marL="514350" indent="-514350">
              <a:buFont typeface="+mj-lt"/>
              <a:buAutoNum type="arabicPeriod"/>
            </a:pPr>
            <a:r>
              <a:rPr lang="en-GB" sz="2800" dirty="0">
                <a:solidFill>
                  <a:srgbClr val="00B050"/>
                </a:solidFill>
              </a:rPr>
              <a:t>Explain the difference between biological and psychological explanations of crime</a:t>
            </a:r>
          </a:p>
          <a:p>
            <a:pPr marL="514350" indent="-514350">
              <a:buFont typeface="+mj-lt"/>
              <a:buAutoNum type="arabicPeriod"/>
            </a:pPr>
            <a:r>
              <a:rPr lang="en-GB" sz="2800" dirty="0">
                <a:solidFill>
                  <a:srgbClr val="00B050"/>
                </a:solidFill>
              </a:rPr>
              <a:t>Identify the key thinkers surrounding biological and psychological positivism</a:t>
            </a:r>
          </a:p>
          <a:p>
            <a:pPr marL="514350" indent="-514350">
              <a:buFont typeface="+mj-lt"/>
              <a:buAutoNum type="arabicPeriod"/>
            </a:pPr>
            <a:r>
              <a:rPr lang="en-GB" sz="2800" dirty="0">
                <a:solidFill>
                  <a:srgbClr val="00B050"/>
                </a:solidFill>
              </a:rPr>
              <a:t>Describe some of the limitations of these schools of thought</a:t>
            </a:r>
          </a:p>
        </p:txBody>
      </p:sp>
    </p:spTree>
    <p:extLst>
      <p:ext uri="{BB962C8B-B14F-4D97-AF65-F5344CB8AC3E}">
        <p14:creationId xmlns:p14="http://schemas.microsoft.com/office/powerpoint/2010/main" val="325176712"/>
      </p:ext>
    </p:extLst>
  </p:cSld>
  <p:clrMapOvr>
    <a:masterClrMapping/>
  </p:clrMapOvr>
  <mc:AlternateContent xmlns:mc="http://schemas.openxmlformats.org/markup-compatibility/2006" xmlns:p14="http://schemas.microsoft.com/office/powerpoint/2010/main">
    <mc:Choice Requires="p14">
      <p:transition spd="slow" p14:dur="2000" advTm="18146"/>
    </mc:Choice>
    <mc:Fallback xmlns="">
      <p:transition spd="slow" advTm="18146"/>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p:cNvSpPr/>
          <p:nvPr/>
        </p:nvSpPr>
        <p:spPr>
          <a:xfrm>
            <a:off x="3348507" y="2446986"/>
            <a:ext cx="8355764" cy="3090929"/>
          </a:xfrm>
          <a:prstGeom prst="round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THINKPOINT?</a:t>
            </a:r>
          </a:p>
        </p:txBody>
      </p:sp>
      <p:sp>
        <p:nvSpPr>
          <p:cNvPr id="3" name="Content Placeholder 2"/>
          <p:cNvSpPr>
            <a:spLocks noGrp="1"/>
          </p:cNvSpPr>
          <p:nvPr>
            <p:ph idx="1"/>
          </p:nvPr>
        </p:nvSpPr>
        <p:spPr>
          <a:xfrm>
            <a:off x="3078051" y="2614410"/>
            <a:ext cx="8626220" cy="3475493"/>
          </a:xfrm>
        </p:spPr>
        <p:txBody>
          <a:bodyPr>
            <a:normAutofit/>
          </a:bodyPr>
          <a:lstStyle/>
          <a:p>
            <a:pPr marL="0" indent="0" algn="ctr">
              <a:buNone/>
            </a:pPr>
            <a:r>
              <a:rPr lang="en-GB" sz="5400" dirty="0">
                <a:solidFill>
                  <a:schemeClr val="bg1"/>
                </a:solidFill>
                <a:latin typeface="Bahnschrift Light SemiCondensed" panose="020B0502040204020203" pitchFamily="34" charset="0"/>
              </a:rPr>
              <a:t>WHAT IS POSTIVISM AND HOW DOES IT DIFFER FROM CLASSICISM?</a:t>
            </a:r>
          </a:p>
        </p:txBody>
      </p:sp>
    </p:spTree>
    <p:extLst>
      <p:ext uri="{BB962C8B-B14F-4D97-AF65-F5344CB8AC3E}">
        <p14:creationId xmlns:p14="http://schemas.microsoft.com/office/powerpoint/2010/main" val="3339660233"/>
      </p:ext>
    </p:extLst>
  </p:cSld>
  <p:clrMapOvr>
    <a:masterClrMapping/>
  </p:clrMapOvr>
  <mc:AlternateContent xmlns:mc="http://schemas.openxmlformats.org/markup-compatibility/2006" xmlns:p14="http://schemas.microsoft.com/office/powerpoint/2010/main">
    <mc:Choice Requires="p14">
      <p:transition spd="slow" p14:dur="2000" advTm="40762"/>
    </mc:Choice>
    <mc:Fallback xmlns="">
      <p:transition spd="slow" advTm="40762"/>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DC3EB-2BBB-63AC-1384-0814ECDDCF1D}"/>
              </a:ext>
            </a:extLst>
          </p:cNvPr>
          <p:cNvSpPr>
            <a:spLocks noGrp="1"/>
          </p:cNvSpPr>
          <p:nvPr>
            <p:ph type="title"/>
          </p:nvPr>
        </p:nvSpPr>
        <p:spPr/>
        <p:txBody>
          <a:bodyPr/>
          <a:lstStyle/>
          <a:p>
            <a:pPr algn="ctr"/>
            <a:r>
              <a:rPr lang="en-GB" dirty="0">
                <a:solidFill>
                  <a:schemeClr val="accent6">
                    <a:lumMod val="50000"/>
                  </a:schemeClr>
                </a:solidFill>
              </a:rPr>
              <a:t>Positivism, punishment and rehabilitation</a:t>
            </a:r>
          </a:p>
        </p:txBody>
      </p:sp>
      <p:sp>
        <p:nvSpPr>
          <p:cNvPr id="3" name="Content Placeholder 2">
            <a:extLst>
              <a:ext uri="{FF2B5EF4-FFF2-40B4-BE49-F238E27FC236}">
                <a16:creationId xmlns:a16="http://schemas.microsoft.com/office/drawing/2014/main" id="{9FA8033F-79BF-6027-3EA7-6E77FD66433A}"/>
              </a:ext>
            </a:extLst>
          </p:cNvPr>
          <p:cNvSpPr>
            <a:spLocks noGrp="1"/>
          </p:cNvSpPr>
          <p:nvPr>
            <p:ph idx="1"/>
          </p:nvPr>
        </p:nvSpPr>
        <p:spPr/>
        <p:txBody>
          <a:bodyPr/>
          <a:lstStyle/>
          <a:p>
            <a:r>
              <a:rPr lang="en-GB" sz="3200" b="1" dirty="0">
                <a:solidFill>
                  <a:srgbClr val="7030A0"/>
                </a:solidFill>
              </a:rPr>
              <a:t>Classicism</a:t>
            </a:r>
            <a:r>
              <a:rPr lang="en-GB" sz="3200" dirty="0"/>
              <a:t>: Free will and punishing people for incorrect decisions</a:t>
            </a:r>
          </a:p>
          <a:p>
            <a:r>
              <a:rPr lang="en-GB" sz="3200" b="1" dirty="0">
                <a:solidFill>
                  <a:schemeClr val="accent2">
                    <a:lumMod val="75000"/>
                  </a:schemeClr>
                </a:solidFill>
              </a:rPr>
              <a:t>Positivism</a:t>
            </a:r>
            <a:r>
              <a:rPr lang="en-GB" sz="3200" dirty="0"/>
              <a:t>: People offend when aspects of their lives which they cannot control make offending more likely</a:t>
            </a:r>
            <a:r>
              <a:rPr lang="en-GB" dirty="0"/>
              <a:t>.</a:t>
            </a:r>
          </a:p>
        </p:txBody>
      </p:sp>
      <p:sp>
        <p:nvSpPr>
          <p:cNvPr id="4" name="TextBox 3">
            <a:extLst>
              <a:ext uri="{FF2B5EF4-FFF2-40B4-BE49-F238E27FC236}">
                <a16:creationId xmlns:a16="http://schemas.microsoft.com/office/drawing/2014/main" id="{AD8A9409-3001-A566-4EFC-B19905D56EAD}"/>
              </a:ext>
            </a:extLst>
          </p:cNvPr>
          <p:cNvSpPr txBox="1"/>
          <p:nvPr/>
        </p:nvSpPr>
        <p:spPr>
          <a:xfrm>
            <a:off x="3048000" y="4076700"/>
            <a:ext cx="5905500" cy="2062103"/>
          </a:xfrm>
          <a:prstGeom prst="rect">
            <a:avLst/>
          </a:prstGeom>
          <a:noFill/>
        </p:spPr>
        <p:txBody>
          <a:bodyPr wrap="square" rtlCol="0">
            <a:spAutoFit/>
          </a:bodyPr>
          <a:lstStyle/>
          <a:p>
            <a:pPr algn="ctr"/>
            <a:r>
              <a:rPr lang="en-GB" sz="3200" b="1" dirty="0"/>
              <a:t>IS PUNISHMENT APPROPRIATE IF THE OFFENCE WAS, AT LEAST PARTLY OUT OF THEIR CONTROL?????</a:t>
            </a:r>
          </a:p>
        </p:txBody>
      </p:sp>
      <p:pic>
        <p:nvPicPr>
          <p:cNvPr id="5" name="Picture 4">
            <a:extLst>
              <a:ext uri="{FF2B5EF4-FFF2-40B4-BE49-F238E27FC236}">
                <a16:creationId xmlns:a16="http://schemas.microsoft.com/office/drawing/2014/main" id="{8F913E1E-51A1-DC9C-240F-6D286FB1DC7A}"/>
              </a:ext>
            </a:extLst>
          </p:cNvPr>
          <p:cNvPicPr>
            <a:picLocks noChangeAspect="1"/>
          </p:cNvPicPr>
          <p:nvPr/>
        </p:nvPicPr>
        <p:blipFill>
          <a:blip r:embed="rId3"/>
          <a:stretch>
            <a:fillRect/>
          </a:stretch>
        </p:blipFill>
        <p:spPr>
          <a:xfrm>
            <a:off x="9391649" y="3739093"/>
            <a:ext cx="2238375" cy="2238375"/>
          </a:xfrm>
          <a:prstGeom prst="rect">
            <a:avLst/>
          </a:prstGeom>
        </p:spPr>
      </p:pic>
    </p:spTree>
    <p:extLst>
      <p:ext uri="{BB962C8B-B14F-4D97-AF65-F5344CB8AC3E}">
        <p14:creationId xmlns:p14="http://schemas.microsoft.com/office/powerpoint/2010/main" val="15848038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8" presetClass="emph" presetSubtype="0" fill="hold" nodeType="clickEffect">
                                  <p:stCondLst>
                                    <p:cond delay="0"/>
                                  </p:stCondLst>
                                  <p:childTnLst>
                                    <p:animRot by="21600000">
                                      <p:cBhvr>
                                        <p:cTn id="18" dur="2000" fill="hold"/>
                                        <p:tgtEl>
                                          <p:spTgt spid="5"/>
                                        </p:tgtEl>
                                        <p:attrNameLst>
                                          <p:attrName>r</p:attrName>
                                        </p:attrNameLst>
                                      </p:cBhvr>
                                    </p:animRot>
                                  </p:childTnLst>
                                </p:cTn>
                              </p:par>
                            </p:childTnLst>
                          </p:cTn>
                        </p:par>
                      </p:childTnLst>
                    </p:cTn>
                  </p:par>
                  <p:par>
                    <p:cTn id="19" fill="hold">
                      <p:stCondLst>
                        <p:cond delay="indefinite"/>
                      </p:stCondLst>
                      <p:childTnLst>
                        <p:par>
                          <p:cTn id="20" fill="hold">
                            <p:stCondLst>
                              <p:cond delay="0"/>
                            </p:stCondLst>
                            <p:childTnLst>
                              <p:par>
                                <p:cTn id="21" presetID="42" presetClass="entr" presetSubtype="0" fill="hold" nodeType="clickEffect">
                                  <p:stCondLst>
                                    <p:cond delay="0"/>
                                  </p:stCondLst>
                                  <p:childTnLst>
                                    <p:set>
                                      <p:cBhvr>
                                        <p:cTn id="22" dur="1" fill="hold">
                                          <p:stCondLst>
                                            <p:cond delay="0"/>
                                          </p:stCondLst>
                                        </p:cTn>
                                        <p:tgtEl>
                                          <p:spTgt spid="4">
                                            <p:txEl>
                                              <p:pRg st="0" end="0"/>
                                            </p:txEl>
                                          </p:spTgt>
                                        </p:tgtEl>
                                        <p:attrNameLst>
                                          <p:attrName>style.visibility</p:attrName>
                                        </p:attrNameLst>
                                      </p:cBhvr>
                                      <p:to>
                                        <p:strVal val="visible"/>
                                      </p:to>
                                    </p:set>
                                    <p:animEffect transition="in" filter="fade">
                                      <p:cBhvr>
                                        <p:cTn id="23" dur="1000"/>
                                        <p:tgtEl>
                                          <p:spTgt spid="4">
                                            <p:txEl>
                                              <p:pRg st="0" end="0"/>
                                            </p:txEl>
                                          </p:spTgt>
                                        </p:tgtEl>
                                      </p:cBhvr>
                                    </p:animEffect>
                                    <p:anim calcmode="lin" valueType="num">
                                      <p:cBhvr>
                                        <p:cTn id="24"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25"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4" presetClass="emph" presetSubtype="0" fill="hold" grpId="0" nodeType="clickEffect">
                                  <p:stCondLst>
                                    <p:cond delay="0"/>
                                  </p:stCondLst>
                                  <p:childTnLst>
                                    <p:animClr clrSpc="hsl" dir="cw">
                                      <p:cBhvr override="childStyle">
                                        <p:cTn id="29" dur="500" fill="hold"/>
                                        <p:tgtEl>
                                          <p:spTgt spid="4">
                                            <p:txEl>
                                              <p:pRg st="0" end="0"/>
                                            </p:txEl>
                                          </p:spTgt>
                                        </p:tgtEl>
                                        <p:attrNameLst>
                                          <p:attrName>style.color</p:attrName>
                                        </p:attrNameLst>
                                      </p:cBhvr>
                                      <p:by>
                                        <p:hsl h="0" s="-12549" l="-25098"/>
                                      </p:by>
                                    </p:animClr>
                                    <p:animClr clrSpc="hsl" dir="cw">
                                      <p:cBhvr>
                                        <p:cTn id="30" dur="500" fill="hold"/>
                                        <p:tgtEl>
                                          <p:spTgt spid="4">
                                            <p:txEl>
                                              <p:pRg st="0" end="0"/>
                                            </p:txEl>
                                          </p:spTgt>
                                        </p:tgtEl>
                                        <p:attrNameLst>
                                          <p:attrName>fillcolor</p:attrName>
                                        </p:attrNameLst>
                                      </p:cBhvr>
                                      <p:by>
                                        <p:hsl h="0" s="-12549" l="-25098"/>
                                      </p:by>
                                    </p:animClr>
                                    <p:animClr clrSpc="hsl" dir="cw">
                                      <p:cBhvr>
                                        <p:cTn id="31" dur="500" fill="hold"/>
                                        <p:tgtEl>
                                          <p:spTgt spid="4">
                                            <p:txEl>
                                              <p:pRg st="0" end="0"/>
                                            </p:txEl>
                                          </p:spTgt>
                                        </p:tgtEl>
                                        <p:attrNameLst>
                                          <p:attrName>stroke.color</p:attrName>
                                        </p:attrNameLst>
                                      </p:cBhvr>
                                      <p:by>
                                        <p:hsl h="0" s="-12549" l="-25098"/>
                                      </p:by>
                                    </p:animClr>
                                    <p:set>
                                      <p:cBhvr>
                                        <p:cTn id="32" dur="500" fill="hold"/>
                                        <p:tgtEl>
                                          <p:spTgt spid="4">
                                            <p:txEl>
                                              <p:pRg st="0" end="0"/>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allAtOnce"/>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7C437E-E191-5002-E971-88D4E052F050}"/>
              </a:ext>
            </a:extLst>
          </p:cNvPr>
          <p:cNvSpPr>
            <a:spLocks noGrp="1"/>
          </p:cNvSpPr>
          <p:nvPr>
            <p:ph type="title"/>
          </p:nvPr>
        </p:nvSpPr>
        <p:spPr>
          <a:xfrm>
            <a:off x="1097280" y="286603"/>
            <a:ext cx="10058400" cy="1450757"/>
          </a:xfrm>
        </p:spPr>
        <p:txBody>
          <a:bodyPr>
            <a:normAutofit/>
          </a:bodyPr>
          <a:lstStyle/>
          <a:p>
            <a:r>
              <a:rPr lang="en-GB" sz="3400" b="1"/>
              <a:t>IS PUNISHMENT APPROPRIATE IF THE OFFENCE WAS, AT LEAST PARTLY OUT OF THEIR CONTROL?????</a:t>
            </a:r>
            <a:br>
              <a:rPr lang="en-GB" sz="3400" b="1"/>
            </a:br>
            <a:endParaRPr lang="en-GB" sz="3400"/>
          </a:p>
        </p:txBody>
      </p:sp>
      <p:sp>
        <p:nvSpPr>
          <p:cNvPr id="23" name="Content Placeholder 2">
            <a:extLst>
              <a:ext uri="{FF2B5EF4-FFF2-40B4-BE49-F238E27FC236}">
                <a16:creationId xmlns:a16="http://schemas.microsoft.com/office/drawing/2014/main" id="{359F84B7-8E6D-7A14-6C4E-AE8B921CDE0F}"/>
              </a:ext>
            </a:extLst>
          </p:cNvPr>
          <p:cNvSpPr>
            <a:spLocks noGrp="1"/>
          </p:cNvSpPr>
          <p:nvPr>
            <p:ph idx="1"/>
          </p:nvPr>
        </p:nvSpPr>
        <p:spPr>
          <a:xfrm>
            <a:off x="1097279" y="1845733"/>
            <a:ext cx="6923291" cy="4507441"/>
          </a:xfrm>
        </p:spPr>
        <p:txBody>
          <a:bodyPr>
            <a:normAutofit fontScale="92500"/>
          </a:bodyPr>
          <a:lstStyle/>
          <a:p>
            <a:r>
              <a:rPr lang="en-GB" sz="2600" dirty="0"/>
              <a:t>‘</a:t>
            </a:r>
            <a:r>
              <a:rPr lang="en-GB" sz="2600" b="1" dirty="0"/>
              <a:t>Pathological’ </a:t>
            </a:r>
            <a:r>
              <a:rPr lang="en-GB" sz="2600" dirty="0"/>
              <a:t>– a particular type of behaviour is caused by a physical or mental condition.</a:t>
            </a:r>
          </a:p>
          <a:p>
            <a:endParaRPr lang="en-GB" sz="2600" dirty="0"/>
          </a:p>
          <a:p>
            <a:r>
              <a:rPr lang="en-GB" sz="2600" dirty="0"/>
              <a:t>Positivists suggest using treatment or rehabilitation to support the person to resist any biological, psychological or sociological pull to offend.</a:t>
            </a:r>
          </a:p>
          <a:p>
            <a:endParaRPr lang="en-GB" sz="2600" dirty="0"/>
          </a:p>
          <a:p>
            <a:r>
              <a:rPr lang="en-GB" sz="2600" dirty="0"/>
              <a:t>The treatment or rehabilitation needs to continue until the pathology is overcome; therefore, the length of treatment and the seriousness of the treatment may bear no relation to the seriousness of the offence. </a:t>
            </a:r>
          </a:p>
          <a:p>
            <a:endParaRPr lang="en-GB" dirty="0"/>
          </a:p>
        </p:txBody>
      </p:sp>
      <p:pic>
        <p:nvPicPr>
          <p:cNvPr id="4" name="Picture 3">
            <a:extLst>
              <a:ext uri="{FF2B5EF4-FFF2-40B4-BE49-F238E27FC236}">
                <a16:creationId xmlns:a16="http://schemas.microsoft.com/office/drawing/2014/main" id="{111CB839-8E00-E812-D5CA-4EEE46AAB4AD}"/>
              </a:ext>
            </a:extLst>
          </p:cNvPr>
          <p:cNvPicPr>
            <a:picLocks noChangeAspect="1"/>
          </p:cNvPicPr>
          <p:nvPr/>
        </p:nvPicPr>
        <p:blipFill>
          <a:blip r:embed="rId3"/>
          <a:stretch>
            <a:fillRect/>
          </a:stretch>
        </p:blipFill>
        <p:spPr>
          <a:xfrm>
            <a:off x="8020570" y="2084269"/>
            <a:ext cx="3135109" cy="3135109"/>
          </a:xfrm>
          <a:prstGeom prst="rect">
            <a:avLst/>
          </a:prstGeom>
        </p:spPr>
      </p:pic>
    </p:spTree>
    <p:extLst>
      <p:ext uri="{BB962C8B-B14F-4D97-AF65-F5344CB8AC3E}">
        <p14:creationId xmlns:p14="http://schemas.microsoft.com/office/powerpoint/2010/main" val="2722227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nodeType="clickEffect">
                                  <p:stCondLst>
                                    <p:cond delay="0"/>
                                  </p:stCondLst>
                                  <p:childTnLst>
                                    <p:animRot by="21600000">
                                      <p:cBhvr>
                                        <p:cTn id="6" dur="2000" fill="hold"/>
                                        <p:tgtEl>
                                          <p:spTgt spid="4"/>
                                        </p:tgtEl>
                                        <p:attrNameLst>
                                          <p:attrName>r</p:attrName>
                                        </p:attrNameLst>
                                      </p:cBhvr>
                                    </p:animRot>
                                  </p:childTnLst>
                                </p:cTn>
                              </p:par>
                            </p:childTnLst>
                          </p:cTn>
                        </p:par>
                      </p:childTnLst>
                    </p:cTn>
                  </p:par>
                  <p:par>
                    <p:cTn id="7" fill="hold">
                      <p:stCondLst>
                        <p:cond delay="indefinite"/>
                      </p:stCondLst>
                      <p:childTnLst>
                        <p:par>
                          <p:cTn id="8" fill="hold">
                            <p:stCondLst>
                              <p:cond delay="0"/>
                            </p:stCondLst>
                            <p:childTnLst>
                              <p:par>
                                <p:cTn id="9" presetID="16" presetClass="entr" presetSubtype="21" fill="hold" nodeType="clickEffect">
                                  <p:stCondLst>
                                    <p:cond delay="0"/>
                                  </p:stCondLst>
                                  <p:childTnLst>
                                    <p:set>
                                      <p:cBhvr>
                                        <p:cTn id="10" dur="1" fill="hold">
                                          <p:stCondLst>
                                            <p:cond delay="0"/>
                                          </p:stCondLst>
                                        </p:cTn>
                                        <p:tgtEl>
                                          <p:spTgt spid="23">
                                            <p:txEl>
                                              <p:pRg st="0" end="0"/>
                                            </p:txEl>
                                          </p:spTgt>
                                        </p:tgtEl>
                                        <p:attrNameLst>
                                          <p:attrName>style.visibility</p:attrName>
                                        </p:attrNameLst>
                                      </p:cBhvr>
                                      <p:to>
                                        <p:strVal val="visible"/>
                                      </p:to>
                                    </p:set>
                                    <p:animEffect transition="in" filter="barn(inVertical)">
                                      <p:cBhvr>
                                        <p:cTn id="11" dur="500"/>
                                        <p:tgtEl>
                                          <p:spTgt spid="2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6" presetClass="entr" presetSubtype="21" fill="hold" nodeType="clickEffect">
                                  <p:stCondLst>
                                    <p:cond delay="0"/>
                                  </p:stCondLst>
                                  <p:childTnLst>
                                    <p:set>
                                      <p:cBhvr>
                                        <p:cTn id="15" dur="1" fill="hold">
                                          <p:stCondLst>
                                            <p:cond delay="0"/>
                                          </p:stCondLst>
                                        </p:cTn>
                                        <p:tgtEl>
                                          <p:spTgt spid="23">
                                            <p:txEl>
                                              <p:pRg st="2" end="2"/>
                                            </p:txEl>
                                          </p:spTgt>
                                        </p:tgtEl>
                                        <p:attrNameLst>
                                          <p:attrName>style.visibility</p:attrName>
                                        </p:attrNameLst>
                                      </p:cBhvr>
                                      <p:to>
                                        <p:strVal val="visible"/>
                                      </p:to>
                                    </p:set>
                                    <p:animEffect transition="in" filter="barn(inVertical)">
                                      <p:cBhvr>
                                        <p:cTn id="16" dur="500"/>
                                        <p:tgtEl>
                                          <p:spTgt spid="2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4" fill="hold" nodeType="clickEffect">
                                  <p:stCondLst>
                                    <p:cond delay="0"/>
                                  </p:stCondLst>
                                  <p:childTnLst>
                                    <p:set>
                                      <p:cBhvr>
                                        <p:cTn id="20" dur="1" fill="hold">
                                          <p:stCondLst>
                                            <p:cond delay="0"/>
                                          </p:stCondLst>
                                        </p:cTn>
                                        <p:tgtEl>
                                          <p:spTgt spid="23">
                                            <p:txEl>
                                              <p:pRg st="4" end="4"/>
                                            </p:txEl>
                                          </p:spTgt>
                                        </p:tgtEl>
                                        <p:attrNameLst>
                                          <p:attrName>style.visibility</p:attrName>
                                        </p:attrNameLst>
                                      </p:cBhvr>
                                      <p:to>
                                        <p:strVal val="visible"/>
                                      </p:to>
                                    </p:set>
                                    <p:animEffect transition="in" filter="wipe(down)">
                                      <p:cBhvr>
                                        <p:cTn id="21" dur="500"/>
                                        <p:tgtEl>
                                          <p:spTgt spid="2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1B4744B-705E-8903-4CE2-CA8DD48CB7C1}"/>
              </a:ext>
            </a:extLst>
          </p:cNvPr>
          <p:cNvPicPr>
            <a:picLocks noChangeAspect="1"/>
          </p:cNvPicPr>
          <p:nvPr/>
        </p:nvPicPr>
        <p:blipFill rotWithShape="1">
          <a:blip r:embed="rId3"/>
          <a:srcRect l="23889" t="21667" r="26204" b="7083"/>
          <a:stretch/>
        </p:blipFill>
        <p:spPr>
          <a:xfrm>
            <a:off x="3128962" y="398843"/>
            <a:ext cx="6367463" cy="6060313"/>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16429497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BIOLOGICAL POSITIVISM</a:t>
            </a:r>
          </a:p>
        </p:txBody>
      </p:sp>
      <p:sp>
        <p:nvSpPr>
          <p:cNvPr id="4" name="TextBox 3"/>
          <p:cNvSpPr txBox="1"/>
          <p:nvPr/>
        </p:nvSpPr>
        <p:spPr>
          <a:xfrm>
            <a:off x="4443211" y="3444810"/>
            <a:ext cx="3928056" cy="830997"/>
          </a:xfrm>
          <a:prstGeom prst="rect">
            <a:avLst/>
          </a:prstGeom>
          <a:solidFill>
            <a:schemeClr val="tx2">
              <a:lumMod val="10000"/>
              <a:lumOff val="90000"/>
            </a:schemeClr>
          </a:solidFill>
        </p:spPr>
        <p:txBody>
          <a:bodyPr wrap="square" rtlCol="0">
            <a:spAutoFit/>
          </a:bodyPr>
          <a:lstStyle/>
          <a:p>
            <a:r>
              <a:rPr lang="en-GB" sz="4800" dirty="0">
                <a:latin typeface="Cambria Math" panose="02040503050406030204" pitchFamily="18" charset="0"/>
                <a:ea typeface="Cambria Math" panose="02040503050406030204" pitchFamily="18" charset="0"/>
              </a:rPr>
              <a:t>‘BORN BAD’?</a:t>
            </a:r>
          </a:p>
        </p:txBody>
      </p:sp>
      <p:pic>
        <p:nvPicPr>
          <p:cNvPr id="5" name="Picture 4"/>
          <p:cNvPicPr>
            <a:picLocks noChangeAspect="1"/>
          </p:cNvPicPr>
          <p:nvPr/>
        </p:nvPicPr>
        <p:blipFill>
          <a:blip r:embed="rId3"/>
          <a:stretch>
            <a:fillRect/>
          </a:stretch>
        </p:blipFill>
        <p:spPr>
          <a:xfrm>
            <a:off x="393141" y="1690754"/>
            <a:ext cx="1952625" cy="2343150"/>
          </a:xfrm>
          <a:prstGeom prst="rect">
            <a:avLst/>
          </a:prstGeom>
        </p:spPr>
      </p:pic>
      <p:sp>
        <p:nvSpPr>
          <p:cNvPr id="6" name="TextBox 5"/>
          <p:cNvSpPr txBox="1"/>
          <p:nvPr/>
        </p:nvSpPr>
        <p:spPr>
          <a:xfrm>
            <a:off x="2550017" y="2678806"/>
            <a:ext cx="2897746" cy="923330"/>
          </a:xfrm>
          <a:prstGeom prst="rect">
            <a:avLst/>
          </a:prstGeom>
          <a:noFill/>
        </p:spPr>
        <p:txBody>
          <a:bodyPr wrap="square" rtlCol="0">
            <a:spAutoFit/>
          </a:bodyPr>
          <a:lstStyle/>
          <a:p>
            <a:r>
              <a:rPr lang="en-GB" b="1" i="1" dirty="0">
                <a:solidFill>
                  <a:srgbClr val="00B0F0"/>
                </a:solidFill>
              </a:rPr>
              <a:t>Franz Joseph Gall: </a:t>
            </a:r>
            <a:r>
              <a:rPr lang="en-GB" dirty="0"/>
              <a:t>which physical traits are linked to criminal behaviour?</a:t>
            </a:r>
          </a:p>
        </p:txBody>
      </p:sp>
      <p:pic>
        <p:nvPicPr>
          <p:cNvPr id="7" name="Picture 6"/>
          <p:cNvPicPr>
            <a:picLocks noChangeAspect="1"/>
          </p:cNvPicPr>
          <p:nvPr/>
        </p:nvPicPr>
        <p:blipFill>
          <a:blip r:embed="rId4"/>
          <a:stretch>
            <a:fillRect/>
          </a:stretch>
        </p:blipFill>
        <p:spPr>
          <a:xfrm>
            <a:off x="1598154" y="4266280"/>
            <a:ext cx="1847850" cy="2466975"/>
          </a:xfrm>
          <a:prstGeom prst="rect">
            <a:avLst/>
          </a:prstGeom>
        </p:spPr>
      </p:pic>
      <p:sp>
        <p:nvSpPr>
          <p:cNvPr id="8" name="TextBox 7"/>
          <p:cNvSpPr txBox="1"/>
          <p:nvPr/>
        </p:nvSpPr>
        <p:spPr>
          <a:xfrm>
            <a:off x="3644721" y="5267459"/>
            <a:ext cx="1996225" cy="923330"/>
          </a:xfrm>
          <a:prstGeom prst="rect">
            <a:avLst/>
          </a:prstGeom>
          <a:noFill/>
        </p:spPr>
        <p:txBody>
          <a:bodyPr wrap="square" rtlCol="0">
            <a:spAutoFit/>
          </a:bodyPr>
          <a:lstStyle/>
          <a:p>
            <a:r>
              <a:rPr lang="en-GB" b="1" i="1" dirty="0">
                <a:solidFill>
                  <a:srgbClr val="92D050"/>
                </a:solidFill>
              </a:rPr>
              <a:t>Cesare Lombroso </a:t>
            </a:r>
            <a:r>
              <a:rPr lang="en-GB" dirty="0"/>
              <a:t>(1876)</a:t>
            </a:r>
          </a:p>
          <a:p>
            <a:r>
              <a:rPr lang="en-GB" dirty="0"/>
              <a:t>‘Biological freaks’</a:t>
            </a:r>
          </a:p>
        </p:txBody>
      </p:sp>
      <p:pic>
        <p:nvPicPr>
          <p:cNvPr id="9" name="Picture 8"/>
          <p:cNvPicPr>
            <a:picLocks noChangeAspect="1"/>
          </p:cNvPicPr>
          <p:nvPr/>
        </p:nvPicPr>
        <p:blipFill>
          <a:blip r:embed="rId5"/>
          <a:stretch>
            <a:fillRect/>
          </a:stretch>
        </p:blipFill>
        <p:spPr>
          <a:xfrm>
            <a:off x="7216999" y="4390474"/>
            <a:ext cx="1905000" cy="2400300"/>
          </a:xfrm>
          <a:prstGeom prst="rect">
            <a:avLst/>
          </a:prstGeom>
        </p:spPr>
      </p:pic>
      <p:sp>
        <p:nvSpPr>
          <p:cNvPr id="10" name="TextBox 9"/>
          <p:cNvSpPr txBox="1"/>
          <p:nvPr/>
        </p:nvSpPr>
        <p:spPr>
          <a:xfrm>
            <a:off x="9272789" y="4816699"/>
            <a:ext cx="1687132" cy="1477328"/>
          </a:xfrm>
          <a:prstGeom prst="rect">
            <a:avLst/>
          </a:prstGeom>
          <a:noFill/>
        </p:spPr>
        <p:txBody>
          <a:bodyPr wrap="square" rtlCol="0">
            <a:spAutoFit/>
          </a:bodyPr>
          <a:lstStyle/>
          <a:p>
            <a:r>
              <a:rPr lang="en-GB" b="1" i="1" dirty="0">
                <a:solidFill>
                  <a:srgbClr val="7030A0"/>
                </a:solidFill>
              </a:rPr>
              <a:t>Enrico </a:t>
            </a:r>
            <a:r>
              <a:rPr lang="en-GB" b="1" i="1" dirty="0" err="1">
                <a:solidFill>
                  <a:srgbClr val="7030A0"/>
                </a:solidFill>
              </a:rPr>
              <a:t>Ferri</a:t>
            </a:r>
            <a:r>
              <a:rPr lang="en-GB" b="1" i="1" dirty="0">
                <a:solidFill>
                  <a:srgbClr val="7030A0"/>
                </a:solidFill>
              </a:rPr>
              <a:t> (1856-1929)</a:t>
            </a:r>
          </a:p>
          <a:p>
            <a:r>
              <a:rPr lang="en-GB" dirty="0"/>
              <a:t>Born bad, insane or social circumstance</a:t>
            </a:r>
          </a:p>
        </p:txBody>
      </p:sp>
      <p:pic>
        <p:nvPicPr>
          <p:cNvPr id="11" name="Picture 10"/>
          <p:cNvPicPr>
            <a:picLocks noChangeAspect="1"/>
          </p:cNvPicPr>
          <p:nvPr/>
        </p:nvPicPr>
        <p:blipFill>
          <a:blip r:embed="rId6"/>
          <a:stretch>
            <a:fillRect/>
          </a:stretch>
        </p:blipFill>
        <p:spPr>
          <a:xfrm>
            <a:off x="7508382" y="1515396"/>
            <a:ext cx="1947153" cy="1814747"/>
          </a:xfrm>
          <a:prstGeom prst="rect">
            <a:avLst/>
          </a:prstGeom>
        </p:spPr>
      </p:pic>
      <p:sp>
        <p:nvSpPr>
          <p:cNvPr id="12" name="TextBox 11"/>
          <p:cNvSpPr txBox="1"/>
          <p:nvPr/>
        </p:nvSpPr>
        <p:spPr>
          <a:xfrm>
            <a:off x="9620518" y="1828800"/>
            <a:ext cx="2228045" cy="646331"/>
          </a:xfrm>
          <a:prstGeom prst="rect">
            <a:avLst/>
          </a:prstGeom>
          <a:solidFill>
            <a:schemeClr val="bg1"/>
          </a:solidFill>
        </p:spPr>
        <p:txBody>
          <a:bodyPr wrap="square" rtlCol="0">
            <a:spAutoFit/>
          </a:bodyPr>
          <a:lstStyle/>
          <a:p>
            <a:r>
              <a:rPr lang="en-GB" b="1" i="1" dirty="0">
                <a:solidFill>
                  <a:srgbClr val="0070C0"/>
                </a:solidFill>
              </a:rPr>
              <a:t>William Sheldon </a:t>
            </a:r>
          </a:p>
          <a:p>
            <a:r>
              <a:rPr lang="en-GB" dirty="0"/>
              <a:t>Somatotyping</a:t>
            </a:r>
          </a:p>
        </p:txBody>
      </p:sp>
    </p:spTree>
    <p:extLst>
      <p:ext uri="{BB962C8B-B14F-4D97-AF65-F5344CB8AC3E}">
        <p14:creationId xmlns:p14="http://schemas.microsoft.com/office/powerpoint/2010/main" val="282257512"/>
      </p:ext>
    </p:extLst>
  </p:cSld>
  <p:clrMapOvr>
    <a:masterClrMapping/>
  </p:clrMapOvr>
  <mc:AlternateContent xmlns:mc="http://schemas.openxmlformats.org/markup-compatibility/2006" xmlns:p14="http://schemas.microsoft.com/office/powerpoint/2010/main">
    <mc:Choice Requires="p14">
      <p:transition spd="slow" p14:dur="2000" advTm="68321"/>
    </mc:Choice>
    <mc:Fallback xmlns="">
      <p:transition spd="slow" advTm="68321"/>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3"/>
            <a:ext cx="10058400" cy="1450757"/>
          </a:xfrm>
        </p:spPr>
        <p:txBody>
          <a:bodyPr>
            <a:normAutofit/>
          </a:bodyPr>
          <a:lstStyle/>
          <a:p>
            <a:r>
              <a:rPr lang="en-GB" dirty="0"/>
              <a:t>Cesare Lombroso</a:t>
            </a:r>
            <a:br>
              <a:rPr lang="en-GB" dirty="0"/>
            </a:br>
            <a:endParaRPr lang="en-GB" dirty="0"/>
          </a:p>
        </p:txBody>
      </p:sp>
      <p:pic>
        <p:nvPicPr>
          <p:cNvPr id="6" name="Picture 5">
            <a:extLst>
              <a:ext uri="{FF2B5EF4-FFF2-40B4-BE49-F238E27FC236}">
                <a16:creationId xmlns:a16="http://schemas.microsoft.com/office/drawing/2014/main" id="{92188DD9-EC48-C7A3-292D-963680A5B385}"/>
              </a:ext>
            </a:extLst>
          </p:cNvPr>
          <p:cNvPicPr>
            <a:picLocks noChangeAspect="1"/>
          </p:cNvPicPr>
          <p:nvPr/>
        </p:nvPicPr>
        <p:blipFill rotWithShape="1">
          <a:blip r:embed="rId3"/>
          <a:srcRect t="374" r="1" b="375"/>
          <a:stretch/>
        </p:blipFill>
        <p:spPr>
          <a:xfrm>
            <a:off x="1076432" y="1916318"/>
            <a:ext cx="3094997" cy="3471012"/>
          </a:xfrm>
          <a:prstGeom prst="rect">
            <a:avLst/>
          </a:prstGeom>
        </p:spPr>
      </p:pic>
      <p:sp>
        <p:nvSpPr>
          <p:cNvPr id="3" name="Content Placeholder 2"/>
          <p:cNvSpPr>
            <a:spLocks noGrp="1"/>
          </p:cNvSpPr>
          <p:nvPr>
            <p:ph idx="1"/>
          </p:nvPr>
        </p:nvSpPr>
        <p:spPr>
          <a:xfrm>
            <a:off x="4639733" y="1845734"/>
            <a:ext cx="6515947" cy="4023360"/>
          </a:xfrm>
        </p:spPr>
        <p:txBody>
          <a:bodyPr>
            <a:normAutofit/>
          </a:bodyPr>
          <a:lstStyle/>
          <a:p>
            <a:pPr marL="0" indent="0">
              <a:buNone/>
            </a:pPr>
            <a:r>
              <a:rPr lang="en-GB" b="1" u="sng">
                <a:latin typeface="Arial" panose="020B0604020202020204" pitchFamily="34" charset="0"/>
                <a:cs typeface="Arial" panose="020B0604020202020204" pitchFamily="34" charset="0"/>
              </a:rPr>
              <a:t>1. Criminals were biological freaks who had failed to evolve - </a:t>
            </a:r>
            <a:r>
              <a:rPr lang="en-GB">
                <a:latin typeface="Arial" panose="020B0604020202020204" pitchFamily="34" charset="0"/>
                <a:cs typeface="Arial" panose="020B0604020202020204" pitchFamily="34" charset="0"/>
              </a:rPr>
              <a:t>ATAVISM</a:t>
            </a:r>
          </a:p>
          <a:p>
            <a:pPr marL="0" indent="0">
              <a:buNone/>
            </a:pPr>
            <a:r>
              <a:rPr lang="en-GB" b="1" u="sng">
                <a:latin typeface="Arial" panose="020B0604020202020204" pitchFamily="34" charset="0"/>
                <a:cs typeface="Arial" panose="020B0604020202020204" pitchFamily="34" charset="0"/>
              </a:rPr>
              <a:t>2. Criminals could be identified by their physical features:</a:t>
            </a:r>
          </a:p>
          <a:p>
            <a:pPr marL="0" indent="0">
              <a:buNone/>
            </a:pPr>
            <a:r>
              <a:rPr lang="en-GB" b="1"/>
              <a:t>Thief</a:t>
            </a:r>
            <a:r>
              <a:rPr lang="en-GB"/>
              <a:t>: expressive face, small wandering eyes</a:t>
            </a:r>
          </a:p>
          <a:p>
            <a:pPr marL="0" indent="0">
              <a:buNone/>
            </a:pPr>
            <a:r>
              <a:rPr lang="en-GB" b="1"/>
              <a:t>Murderers</a:t>
            </a:r>
            <a:r>
              <a:rPr lang="en-GB"/>
              <a:t>: big-hawk like noses</a:t>
            </a:r>
          </a:p>
          <a:p>
            <a:pPr marL="0" indent="0">
              <a:buNone/>
            </a:pPr>
            <a:r>
              <a:rPr lang="en-GB" b="1"/>
              <a:t>Rapists</a:t>
            </a:r>
            <a:r>
              <a:rPr lang="en-GB"/>
              <a:t>: ‘Jug ears’</a:t>
            </a:r>
          </a:p>
          <a:p>
            <a:pPr marL="0" indent="0">
              <a:buNone/>
            </a:pPr>
            <a:r>
              <a:rPr lang="en-GB" b="1"/>
              <a:t>Females</a:t>
            </a:r>
            <a:r>
              <a:rPr lang="en-GB"/>
              <a:t>: lustful, immodest, shorter, more wrinkled and had darker hair than ‘normal’ women.</a:t>
            </a:r>
          </a:p>
        </p:txBody>
      </p:sp>
    </p:spTree>
    <p:extLst>
      <p:ext uri="{BB962C8B-B14F-4D97-AF65-F5344CB8AC3E}">
        <p14:creationId xmlns:p14="http://schemas.microsoft.com/office/powerpoint/2010/main" val="260815604"/>
      </p:ext>
    </p:extLst>
  </p:cSld>
  <p:clrMapOvr>
    <a:masterClrMapping/>
  </p:clrMapOvr>
  <mc:AlternateContent xmlns:mc="http://schemas.openxmlformats.org/markup-compatibility/2006" xmlns:p14="http://schemas.microsoft.com/office/powerpoint/2010/main">
    <mc:Choice Requires="p14">
      <p:transition spd="slow" p14:dur="2000" advTm="193539"/>
    </mc:Choice>
    <mc:Fallback xmlns="">
      <p:transition spd="slow" advTm="193539"/>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11973C2-EB8B-452A-A698-4A252FD3A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A1F91D-A267-E574-D447-D2FB1B0BDEC2}"/>
              </a:ext>
            </a:extLst>
          </p:cNvPr>
          <p:cNvSpPr>
            <a:spLocks noGrp="1"/>
          </p:cNvSpPr>
          <p:nvPr>
            <p:ph type="title"/>
          </p:nvPr>
        </p:nvSpPr>
        <p:spPr>
          <a:xfrm>
            <a:off x="5181601" y="634946"/>
            <a:ext cx="6368142" cy="1450757"/>
          </a:xfrm>
        </p:spPr>
        <p:txBody>
          <a:bodyPr>
            <a:normAutofit/>
          </a:bodyPr>
          <a:lstStyle/>
          <a:p>
            <a:r>
              <a:rPr lang="en-GB" dirty="0"/>
              <a:t>Lombroso</a:t>
            </a:r>
          </a:p>
        </p:txBody>
      </p:sp>
      <p:pic>
        <p:nvPicPr>
          <p:cNvPr id="5" name="Content Placeholder 4">
            <a:extLst>
              <a:ext uri="{FF2B5EF4-FFF2-40B4-BE49-F238E27FC236}">
                <a16:creationId xmlns:a16="http://schemas.microsoft.com/office/drawing/2014/main" id="{C5B414C9-19B7-5443-7055-A1FC71F69FC2}"/>
              </a:ext>
            </a:extLst>
          </p:cNvPr>
          <p:cNvPicPr>
            <a:picLocks noChangeAspect="1"/>
          </p:cNvPicPr>
          <p:nvPr/>
        </p:nvPicPr>
        <p:blipFill rotWithShape="1">
          <a:blip r:embed="rId3"/>
          <a:srcRect l="13843" r="940" b="-2"/>
          <a:stretch/>
        </p:blipFill>
        <p:spPr>
          <a:xfrm>
            <a:off x="20" y="-12128"/>
            <a:ext cx="4654276" cy="6870127"/>
          </a:xfrm>
          <a:prstGeom prst="rect">
            <a:avLst/>
          </a:prstGeom>
        </p:spPr>
      </p:pic>
      <p:cxnSp>
        <p:nvCxnSpPr>
          <p:cNvPr id="16" name="Straight Connector 15">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87617" y="2085703"/>
            <a:ext cx="6170686"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11" name="Content Placeholder 8">
            <a:extLst>
              <a:ext uri="{FF2B5EF4-FFF2-40B4-BE49-F238E27FC236}">
                <a16:creationId xmlns:a16="http://schemas.microsoft.com/office/drawing/2014/main" id="{5E4584BB-D839-5CE2-0EC0-A55B8FCBFF9D}"/>
              </a:ext>
            </a:extLst>
          </p:cNvPr>
          <p:cNvSpPr>
            <a:spLocks noGrp="1"/>
          </p:cNvSpPr>
          <p:nvPr>
            <p:ph idx="1"/>
          </p:nvPr>
        </p:nvSpPr>
        <p:spPr>
          <a:xfrm>
            <a:off x="4886325" y="2198913"/>
            <a:ext cx="6663418" cy="4316173"/>
          </a:xfrm>
        </p:spPr>
        <p:txBody>
          <a:bodyPr>
            <a:normAutofit fontScale="92500"/>
          </a:bodyPr>
          <a:lstStyle/>
          <a:p>
            <a:r>
              <a:rPr lang="en-US" sz="2800" dirty="0"/>
              <a:t>- Idea has since been rejected (see Rock, 2007)</a:t>
            </a:r>
          </a:p>
          <a:p>
            <a:r>
              <a:rPr lang="en-US" sz="2800" dirty="0"/>
              <a:t>- Remembered for his methodology: he collected data to test his theory, rather than just proposing it</a:t>
            </a:r>
          </a:p>
          <a:p>
            <a:r>
              <a:rPr lang="en-US" sz="2800" dirty="0"/>
              <a:t>- ‘Father of criminology’: he insisted on taking a scientific approach to explaining crime.</a:t>
            </a:r>
          </a:p>
          <a:p>
            <a:r>
              <a:rPr lang="en-US" sz="2800" dirty="0"/>
              <a:t>- Lombroso was willing to be flexible and to amend his theories depending on any new evidence.</a:t>
            </a:r>
          </a:p>
        </p:txBody>
      </p:sp>
    </p:spTree>
    <p:extLst>
      <p:ext uri="{BB962C8B-B14F-4D97-AF65-F5344CB8AC3E}">
        <p14:creationId xmlns:p14="http://schemas.microsoft.com/office/powerpoint/2010/main" val="19418264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38CA78E7-359D-40DC-AFAB-8287268FC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33" name="Rectangle 1032">
            <a:extLst>
              <a:ext uri="{FF2B5EF4-FFF2-40B4-BE49-F238E27FC236}">
                <a16:creationId xmlns:a16="http://schemas.microsoft.com/office/drawing/2014/main" id="{8ECA9D09-8011-4ADA-AC83-425AD46E87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035" name="Straight Connector 1034">
            <a:extLst>
              <a:ext uri="{FF2B5EF4-FFF2-40B4-BE49-F238E27FC236}">
                <a16:creationId xmlns:a16="http://schemas.microsoft.com/office/drawing/2014/main" id="{12A25E9B-15F8-4123-8275-812AD89E2F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037" name="Rectangle 1036">
            <a:extLst>
              <a:ext uri="{FF2B5EF4-FFF2-40B4-BE49-F238E27FC236}">
                <a16:creationId xmlns:a16="http://schemas.microsoft.com/office/drawing/2014/main" id="{1F9037C3-85A3-4BCB-88A2-ADB8F64D25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3999" y="4550229"/>
            <a:ext cx="10909073" cy="1057655"/>
          </a:xfrm>
        </p:spPr>
        <p:txBody>
          <a:bodyPr vert="horz" lIns="91440" tIns="45720" rIns="91440" bIns="45720" rtlCol="0" anchor="b">
            <a:normAutofit/>
          </a:bodyPr>
          <a:lstStyle/>
          <a:p>
            <a:r>
              <a:rPr lang="en-US" sz="6000">
                <a:solidFill>
                  <a:schemeClr val="tx1">
                    <a:lumMod val="85000"/>
                    <a:lumOff val="15000"/>
                  </a:schemeClr>
                </a:solidFill>
              </a:rPr>
              <a:t>Franz Joseph Gall</a:t>
            </a:r>
          </a:p>
        </p:txBody>
      </p:sp>
      <p:pic>
        <p:nvPicPr>
          <p:cNvPr id="4" name="Picture 3"/>
          <p:cNvPicPr>
            <a:picLocks noChangeAspect="1"/>
          </p:cNvPicPr>
          <p:nvPr/>
        </p:nvPicPr>
        <p:blipFill>
          <a:blip r:embed="rId3"/>
          <a:stretch>
            <a:fillRect/>
          </a:stretch>
        </p:blipFill>
        <p:spPr>
          <a:xfrm>
            <a:off x="789930" y="640080"/>
            <a:ext cx="3003840" cy="3602736"/>
          </a:xfrm>
          <a:prstGeom prst="rect">
            <a:avLst/>
          </a:prstGeom>
        </p:spPr>
      </p:pic>
      <p:sp>
        <p:nvSpPr>
          <p:cNvPr id="1039" name="Rectangle 1038">
            <a:extLst>
              <a:ext uri="{FF2B5EF4-FFF2-40B4-BE49-F238E27FC236}">
                <a16:creationId xmlns:a16="http://schemas.microsoft.com/office/drawing/2014/main" id="{B69980A3-C206-42F5-BF92-5E9FB6E9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58553" y="886968"/>
            <a:ext cx="64008" cy="31089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p:cNvPicPr>
            <a:picLocks noChangeAspect="1"/>
          </p:cNvPicPr>
          <p:nvPr/>
        </p:nvPicPr>
        <p:blipFill>
          <a:blip r:embed="rId4"/>
          <a:stretch>
            <a:fillRect/>
          </a:stretch>
        </p:blipFill>
        <p:spPr>
          <a:xfrm>
            <a:off x="4432872" y="737217"/>
            <a:ext cx="3312785" cy="3408461"/>
          </a:xfrm>
          <a:prstGeom prst="rect">
            <a:avLst/>
          </a:prstGeom>
        </p:spPr>
      </p:pic>
      <p:sp>
        <p:nvSpPr>
          <p:cNvPr id="1041" name="Rectangle 1040">
            <a:extLst>
              <a:ext uri="{FF2B5EF4-FFF2-40B4-BE49-F238E27FC236}">
                <a16:creationId xmlns:a16="http://schemas.microsoft.com/office/drawing/2014/main" id="{0B1AC6D6-1B75-4EA6-B60E-DBD2E3F4F8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55969" y="886968"/>
            <a:ext cx="64008" cy="31089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http://www.intropsych.com/ch01_psychology_and_science/01phren.jpg"/>
          <p:cNvPicPr>
            <a:picLocks noChangeAspect="1" noChangeArrowheads="1"/>
          </p:cNvPicPr>
          <p:nvPr/>
        </p:nvPicPr>
        <p:blipFill>
          <a:blip r:embed="rId5" cstate="print">
            <a:extLst>
              <a:ext uri="{28A0092B-C50C-407E-A947-70E740481C1C}">
                <a14:useLocalDpi xmlns:a14="http://schemas.microsoft.com/office/drawing/2010/main" val="0"/>
              </a:ext>
            </a:extLst>
          </a:blip>
          <a:stretch>
            <a:fillRect/>
          </a:stretch>
        </p:blipFill>
        <p:spPr bwMode="auto">
          <a:xfrm>
            <a:off x="8351015" y="640080"/>
            <a:ext cx="3071332" cy="3602736"/>
          </a:xfrm>
          <a:prstGeom prst="rect">
            <a:avLst/>
          </a:prstGeom>
          <a:noFill/>
          <a:extLst>
            <a:ext uri="{909E8E84-426E-40DD-AFC4-6F175D3DCCD1}">
              <a14:hiddenFill xmlns:a14="http://schemas.microsoft.com/office/drawing/2010/main">
                <a:solidFill>
                  <a:srgbClr val="FFFFFF"/>
                </a:solidFill>
              </a14:hiddenFill>
            </a:ext>
          </a:extLst>
        </p:spPr>
      </p:pic>
      <p:cxnSp>
        <p:nvCxnSpPr>
          <p:cNvPr id="1043" name="Straight Connector 1042">
            <a:extLst>
              <a:ext uri="{FF2B5EF4-FFF2-40B4-BE49-F238E27FC236}">
                <a16:creationId xmlns:a16="http://schemas.microsoft.com/office/drawing/2014/main" id="{0A9E7251-BA01-4FA8-B283-706FBA6CE25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086" y="5618770"/>
            <a:ext cx="105156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1045" name="Rectangle 1044">
            <a:extLst>
              <a:ext uri="{FF2B5EF4-FFF2-40B4-BE49-F238E27FC236}">
                <a16:creationId xmlns:a16="http://schemas.microsoft.com/office/drawing/2014/main" id="{8224CB75-6074-47E8-ABC3-6651B39FCB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47" name="Rectangle 1046">
            <a:extLst>
              <a:ext uri="{FF2B5EF4-FFF2-40B4-BE49-F238E27FC236}">
                <a16:creationId xmlns:a16="http://schemas.microsoft.com/office/drawing/2014/main" id="{317E8644-19CA-4B48-8CF2-BE1FF1444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531830689"/>
      </p:ext>
    </p:extLst>
  </p:cSld>
  <p:clrMapOvr>
    <a:masterClrMapping/>
  </p:clrMapOvr>
  <mc:AlternateContent xmlns:mc="http://schemas.openxmlformats.org/markup-compatibility/2006" xmlns:p14="http://schemas.microsoft.com/office/powerpoint/2010/main">
    <mc:Choice Requires="p14">
      <p:transition spd="slow" p14:dur="2000" advTm="100784"/>
    </mc:Choice>
    <mc:Fallback xmlns="">
      <p:transition spd="slow" advTm="100784"/>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William Sheldon</a:t>
            </a:r>
          </a:p>
        </p:txBody>
      </p:sp>
      <p:pic>
        <p:nvPicPr>
          <p:cNvPr id="9" name="Content Placeholder 8"/>
          <p:cNvPicPr>
            <a:picLocks noGrp="1" noChangeAspect="1"/>
          </p:cNvPicPr>
          <p:nvPr>
            <p:ph idx="1"/>
          </p:nvPr>
        </p:nvPicPr>
        <p:blipFill>
          <a:blip r:embed="rId3"/>
          <a:stretch>
            <a:fillRect/>
          </a:stretch>
        </p:blipFill>
        <p:spPr>
          <a:xfrm>
            <a:off x="7385050" y="1791393"/>
            <a:ext cx="4286250" cy="3810000"/>
          </a:xfrm>
          <a:prstGeom prst="rect">
            <a:avLst/>
          </a:prstGeom>
        </p:spPr>
      </p:pic>
      <p:sp>
        <p:nvSpPr>
          <p:cNvPr id="3" name="TextBox 2"/>
          <p:cNvSpPr txBox="1"/>
          <p:nvPr/>
        </p:nvSpPr>
        <p:spPr>
          <a:xfrm>
            <a:off x="517581" y="1994078"/>
            <a:ext cx="5702532" cy="3816429"/>
          </a:xfrm>
          <a:prstGeom prst="rect">
            <a:avLst/>
          </a:prstGeom>
          <a:solidFill>
            <a:schemeClr val="bg1"/>
          </a:solidFill>
        </p:spPr>
        <p:txBody>
          <a:bodyPr wrap="square" rtlCol="0">
            <a:spAutoFit/>
          </a:bodyPr>
          <a:lstStyle/>
          <a:p>
            <a:r>
              <a:rPr lang="en-GB" sz="2800" b="1" dirty="0"/>
              <a:t>Endomorphs</a:t>
            </a:r>
            <a:r>
              <a:rPr lang="en-GB" sz="2800" dirty="0"/>
              <a:t> - rounded, soft</a:t>
            </a:r>
          </a:p>
          <a:p>
            <a:r>
              <a:rPr lang="en-GB" sz="2800" dirty="0"/>
              <a:t>	      - relaxed, comfortable</a:t>
            </a:r>
          </a:p>
          <a:p>
            <a:endParaRPr lang="en-GB" sz="2800" dirty="0"/>
          </a:p>
          <a:p>
            <a:r>
              <a:rPr lang="en-GB" sz="2800" b="1" dirty="0"/>
              <a:t>Mesomorphs</a:t>
            </a:r>
            <a:r>
              <a:rPr lang="en-GB" sz="2800" dirty="0"/>
              <a:t> – Square, muscular</a:t>
            </a:r>
          </a:p>
          <a:p>
            <a:r>
              <a:rPr lang="en-GB" sz="2800" dirty="0"/>
              <a:t>	       - assertive, aggressive</a:t>
            </a:r>
          </a:p>
          <a:p>
            <a:endParaRPr lang="en-GB" sz="2800" dirty="0"/>
          </a:p>
          <a:p>
            <a:r>
              <a:rPr lang="en-GB" sz="2800" b="1" dirty="0"/>
              <a:t>Ectomorphs</a:t>
            </a:r>
            <a:r>
              <a:rPr lang="en-GB" sz="2800" dirty="0"/>
              <a:t> – Thin, fine boned</a:t>
            </a:r>
          </a:p>
          <a:p>
            <a:r>
              <a:rPr lang="en-GB" sz="2800" dirty="0"/>
              <a:t>                      - Introverted, sensitive</a:t>
            </a:r>
          </a:p>
          <a:p>
            <a:endParaRPr lang="en-GB" dirty="0"/>
          </a:p>
        </p:txBody>
      </p:sp>
    </p:spTree>
    <p:extLst>
      <p:ext uri="{BB962C8B-B14F-4D97-AF65-F5344CB8AC3E}">
        <p14:creationId xmlns:p14="http://schemas.microsoft.com/office/powerpoint/2010/main" val="2266676266"/>
      </p:ext>
    </p:extLst>
  </p:cSld>
  <p:clrMapOvr>
    <a:masterClrMapping/>
  </p:clrMapOvr>
  <mc:AlternateContent xmlns:mc="http://schemas.openxmlformats.org/markup-compatibility/2006" xmlns:p14="http://schemas.microsoft.com/office/powerpoint/2010/main">
    <mc:Choice Requires="p14">
      <p:transition spd="slow" p14:dur="2000" advTm="118349"/>
    </mc:Choice>
    <mc:Fallback xmlns="">
      <p:transition spd="slow" advTm="118349"/>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1AE42-5FC4-42FA-01E4-281D74C87877}"/>
              </a:ext>
            </a:extLst>
          </p:cNvPr>
          <p:cNvSpPr>
            <a:spLocks noGrp="1"/>
          </p:cNvSpPr>
          <p:nvPr>
            <p:ph type="title"/>
          </p:nvPr>
        </p:nvSpPr>
        <p:spPr/>
        <p:txBody>
          <a:bodyPr/>
          <a:lstStyle/>
          <a:p>
            <a:r>
              <a:rPr lang="en-GB" dirty="0"/>
              <a:t>THINKPOINT</a:t>
            </a:r>
          </a:p>
        </p:txBody>
      </p:sp>
      <p:sp>
        <p:nvSpPr>
          <p:cNvPr id="3" name="Content Placeholder 2">
            <a:extLst>
              <a:ext uri="{FF2B5EF4-FFF2-40B4-BE49-F238E27FC236}">
                <a16:creationId xmlns:a16="http://schemas.microsoft.com/office/drawing/2014/main" id="{CCC39822-BF3F-D6DF-DE37-5FD1BDCF7821}"/>
              </a:ext>
            </a:extLst>
          </p:cNvPr>
          <p:cNvSpPr>
            <a:spLocks noGrp="1"/>
          </p:cNvSpPr>
          <p:nvPr>
            <p:ph idx="1"/>
          </p:nvPr>
        </p:nvSpPr>
        <p:spPr>
          <a:xfrm>
            <a:off x="9191624" y="1097281"/>
            <a:ext cx="2060851" cy="2331719"/>
          </a:xfrm>
        </p:spPr>
        <p:txBody>
          <a:bodyPr/>
          <a:lstStyle/>
          <a:p>
            <a:r>
              <a:rPr lang="en-GB" dirty="0"/>
              <a:t>Francis Galton (1883)</a:t>
            </a:r>
          </a:p>
          <a:p>
            <a:r>
              <a:rPr lang="en-GB" dirty="0"/>
              <a:t>Berry (1988)</a:t>
            </a:r>
          </a:p>
        </p:txBody>
      </p:sp>
      <p:sp>
        <p:nvSpPr>
          <p:cNvPr id="5" name="Rectangle 4">
            <a:extLst>
              <a:ext uri="{FF2B5EF4-FFF2-40B4-BE49-F238E27FC236}">
                <a16:creationId xmlns:a16="http://schemas.microsoft.com/office/drawing/2014/main" id="{6626CA33-0C48-7556-946A-47C8CBDFF7AC}"/>
              </a:ext>
            </a:extLst>
          </p:cNvPr>
          <p:cNvSpPr/>
          <p:nvPr/>
        </p:nvSpPr>
        <p:spPr>
          <a:xfrm>
            <a:off x="463274" y="2163592"/>
            <a:ext cx="10312952" cy="923330"/>
          </a:xfrm>
          <a:prstGeom prst="rect">
            <a:avLst/>
          </a:prstGeom>
          <a:noFill/>
        </p:spPr>
        <p:txBody>
          <a:bodyPr wrap="none" lIns="91440" tIns="45720" rIns="91440" bIns="45720">
            <a:spAutoFit/>
          </a:bodyPr>
          <a:lstStyle/>
          <a:p>
            <a:pPr algn="ctr"/>
            <a:r>
              <a:rPr lang="en-GB" sz="5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Do you judge people on their looks?</a:t>
            </a:r>
          </a:p>
        </p:txBody>
      </p:sp>
      <p:pic>
        <p:nvPicPr>
          <p:cNvPr id="6" name="Picture 5">
            <a:extLst>
              <a:ext uri="{FF2B5EF4-FFF2-40B4-BE49-F238E27FC236}">
                <a16:creationId xmlns:a16="http://schemas.microsoft.com/office/drawing/2014/main" id="{D4563C6B-69CF-1A51-BCDA-3F89D112C23C}"/>
              </a:ext>
            </a:extLst>
          </p:cNvPr>
          <p:cNvPicPr>
            <a:picLocks noChangeAspect="1"/>
          </p:cNvPicPr>
          <p:nvPr/>
        </p:nvPicPr>
        <p:blipFill>
          <a:blip r:embed="rId3"/>
          <a:stretch>
            <a:fillRect/>
          </a:stretch>
        </p:blipFill>
        <p:spPr>
          <a:xfrm>
            <a:off x="3790950" y="3213568"/>
            <a:ext cx="5153025" cy="2625257"/>
          </a:xfrm>
          <a:prstGeom prst="rect">
            <a:avLst/>
          </a:prstGeom>
        </p:spPr>
      </p:pic>
    </p:spTree>
    <p:extLst>
      <p:ext uri="{BB962C8B-B14F-4D97-AF65-F5344CB8AC3E}">
        <p14:creationId xmlns:p14="http://schemas.microsoft.com/office/powerpoint/2010/main" val="30426130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26D75EE5-57FF-4D1E-B105-A6036B0FE6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a:extLst>
              <a:ext uri="{FF2B5EF4-FFF2-40B4-BE49-F238E27FC236}">
                <a16:creationId xmlns:a16="http://schemas.microsoft.com/office/drawing/2014/main" id="{C913828F-06C6-4172-B0DE-BAB0120201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5" name="Straight Connector 24">
            <a:extLst>
              <a:ext uri="{FF2B5EF4-FFF2-40B4-BE49-F238E27FC236}">
                <a16:creationId xmlns:a16="http://schemas.microsoft.com/office/drawing/2014/main" id="{0CB2A3A6-962C-4D7A-8272-EDEDD881F0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27" name="Rectangle 26">
            <a:extLst>
              <a:ext uri="{FF2B5EF4-FFF2-40B4-BE49-F238E27FC236}">
                <a16:creationId xmlns:a16="http://schemas.microsoft.com/office/drawing/2014/main" id="{21348D5E-A2F9-4457-85D6-EF33B01C1B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C6F7E2-BC59-582A-8FAB-15FADB1A9FB0}"/>
              </a:ext>
            </a:extLst>
          </p:cNvPr>
          <p:cNvSpPr>
            <a:spLocks noGrp="1"/>
          </p:cNvSpPr>
          <p:nvPr>
            <p:ph type="title"/>
          </p:nvPr>
        </p:nvSpPr>
        <p:spPr>
          <a:xfrm>
            <a:off x="633999" y="4550229"/>
            <a:ext cx="10909073" cy="1057655"/>
          </a:xfrm>
        </p:spPr>
        <p:txBody>
          <a:bodyPr vert="horz" lIns="91440" tIns="45720" rIns="91440" bIns="45720" rtlCol="0" anchor="b">
            <a:normAutofit/>
          </a:bodyPr>
          <a:lstStyle/>
          <a:p>
            <a:r>
              <a:rPr lang="en-US" sz="3300">
                <a:solidFill>
                  <a:schemeClr val="tx1">
                    <a:lumMod val="85000"/>
                    <a:lumOff val="15000"/>
                  </a:schemeClr>
                </a:solidFill>
              </a:rPr>
              <a:t>Biological theories – </a:t>
            </a:r>
            <a:br>
              <a:rPr lang="en-US" sz="3300">
                <a:solidFill>
                  <a:schemeClr val="tx1">
                    <a:lumMod val="85000"/>
                    <a:lumOff val="15000"/>
                  </a:schemeClr>
                </a:solidFill>
              </a:rPr>
            </a:br>
            <a:r>
              <a:rPr lang="en-US" sz="3300">
                <a:solidFill>
                  <a:schemeClr val="tx1">
                    <a:lumMod val="85000"/>
                    <a:lumOff val="15000"/>
                  </a:schemeClr>
                </a:solidFill>
              </a:rPr>
              <a:t>Brain structure and function</a:t>
            </a:r>
          </a:p>
        </p:txBody>
      </p:sp>
      <p:pic>
        <p:nvPicPr>
          <p:cNvPr id="7" name="Content Placeholder 6">
            <a:extLst>
              <a:ext uri="{FF2B5EF4-FFF2-40B4-BE49-F238E27FC236}">
                <a16:creationId xmlns:a16="http://schemas.microsoft.com/office/drawing/2014/main" id="{63E22521-4389-CB63-07BB-9F91A0F60B16}"/>
              </a:ext>
            </a:extLst>
          </p:cNvPr>
          <p:cNvPicPr>
            <a:picLocks noGrp="1" noChangeAspect="1"/>
          </p:cNvPicPr>
          <p:nvPr>
            <p:ph idx="1"/>
          </p:nvPr>
        </p:nvPicPr>
        <p:blipFill>
          <a:blip r:embed="rId3"/>
          <a:stretch>
            <a:fillRect/>
          </a:stretch>
        </p:blipFill>
        <p:spPr>
          <a:xfrm>
            <a:off x="635457" y="953269"/>
            <a:ext cx="5131653" cy="2976357"/>
          </a:xfrm>
          <a:prstGeom prst="rect">
            <a:avLst/>
          </a:prstGeom>
        </p:spPr>
      </p:pic>
      <p:sp>
        <p:nvSpPr>
          <p:cNvPr id="29" name="Rectangle 28">
            <a:extLst>
              <a:ext uri="{FF2B5EF4-FFF2-40B4-BE49-F238E27FC236}">
                <a16:creationId xmlns:a16="http://schemas.microsoft.com/office/drawing/2014/main" id="{62E5679E-AF9A-4675-8EB9-82F877C47B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63996" y="886968"/>
            <a:ext cx="64008" cy="31089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7C0A1BAE-D22A-4A50-00B5-4D9AAB8E587E}"/>
              </a:ext>
            </a:extLst>
          </p:cNvPr>
          <p:cNvPicPr>
            <a:picLocks noChangeAspect="1"/>
          </p:cNvPicPr>
          <p:nvPr/>
        </p:nvPicPr>
        <p:blipFill>
          <a:blip r:embed="rId4"/>
          <a:stretch>
            <a:fillRect/>
          </a:stretch>
        </p:blipFill>
        <p:spPr>
          <a:xfrm>
            <a:off x="6424891" y="640080"/>
            <a:ext cx="4327610" cy="3602736"/>
          </a:xfrm>
          <a:prstGeom prst="rect">
            <a:avLst/>
          </a:prstGeom>
        </p:spPr>
      </p:pic>
      <p:cxnSp>
        <p:nvCxnSpPr>
          <p:cNvPr id="31" name="Straight Connector 30">
            <a:extLst>
              <a:ext uri="{FF2B5EF4-FFF2-40B4-BE49-F238E27FC236}">
                <a16:creationId xmlns:a16="http://schemas.microsoft.com/office/drawing/2014/main" id="{A4193D27-0DF9-4485-90D7-D8E69A3F445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086" y="5618770"/>
            <a:ext cx="105156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33" name="Rectangle 32">
            <a:extLst>
              <a:ext uri="{FF2B5EF4-FFF2-40B4-BE49-F238E27FC236}">
                <a16:creationId xmlns:a16="http://schemas.microsoft.com/office/drawing/2014/main" id="{7EF5A4DD-17B0-415A-8F3A-0DEE3FF8F8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Rectangle 34">
            <a:extLst>
              <a:ext uri="{FF2B5EF4-FFF2-40B4-BE49-F238E27FC236}">
                <a16:creationId xmlns:a16="http://schemas.microsoft.com/office/drawing/2014/main" id="{4AA73B4A-2570-4D18-9566-12E68828C4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7195246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Chemical and Biochemical factors</a:t>
            </a:r>
          </a:p>
        </p:txBody>
      </p:sp>
      <p:pic>
        <p:nvPicPr>
          <p:cNvPr id="4" name="Content Placeholder 3"/>
          <p:cNvPicPr>
            <a:picLocks noGrp="1" noChangeAspect="1"/>
          </p:cNvPicPr>
          <p:nvPr>
            <p:ph idx="1"/>
          </p:nvPr>
        </p:nvPicPr>
        <p:blipFill>
          <a:blip r:embed="rId3"/>
          <a:stretch>
            <a:fillRect/>
          </a:stretch>
        </p:blipFill>
        <p:spPr>
          <a:xfrm>
            <a:off x="3042460" y="2142866"/>
            <a:ext cx="4887306" cy="3459554"/>
          </a:xfrm>
          <a:prstGeom prst="rect">
            <a:avLst/>
          </a:prstGeom>
        </p:spPr>
      </p:pic>
      <p:sp>
        <p:nvSpPr>
          <p:cNvPr id="5" name="TextBox 4"/>
          <p:cNvSpPr txBox="1"/>
          <p:nvPr/>
        </p:nvSpPr>
        <p:spPr>
          <a:xfrm>
            <a:off x="909813" y="6307641"/>
            <a:ext cx="11862816" cy="646331"/>
          </a:xfrm>
          <a:prstGeom prst="rect">
            <a:avLst/>
          </a:prstGeom>
          <a:noFill/>
        </p:spPr>
        <p:txBody>
          <a:bodyPr wrap="square" rtlCol="0">
            <a:spAutoFit/>
          </a:bodyPr>
          <a:lstStyle/>
          <a:p>
            <a:r>
              <a:rPr lang="en-GB" dirty="0">
                <a:hlinkClick r:id="rId4"/>
              </a:rPr>
              <a:t>https://www.nytimes.com/1981/12/29/science/british-legal-debate-premenstrual-tension-and-criminal-behavior.html</a:t>
            </a:r>
            <a:endParaRPr lang="en-GB" dirty="0"/>
          </a:p>
          <a:p>
            <a:endParaRPr lang="en-GB" dirty="0"/>
          </a:p>
        </p:txBody>
      </p:sp>
    </p:spTree>
    <p:extLst>
      <p:ext uri="{BB962C8B-B14F-4D97-AF65-F5344CB8AC3E}">
        <p14:creationId xmlns:p14="http://schemas.microsoft.com/office/powerpoint/2010/main" val="4135773226"/>
      </p:ext>
    </p:extLst>
  </p:cSld>
  <p:clrMapOvr>
    <a:masterClrMapping/>
  </p:clrMapOvr>
  <mc:AlternateContent xmlns:mc="http://schemas.openxmlformats.org/markup-compatibility/2006" xmlns:p14="http://schemas.microsoft.com/office/powerpoint/2010/main">
    <mc:Choice Requires="p14">
      <p:transition spd="slow" p14:dur="2000" advTm="80958"/>
    </mc:Choice>
    <mc:Fallback xmlns="">
      <p:transition spd="slow" advTm="80958"/>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FC4C7B-74E7-43F8-AD46-7D12A1E16035}"/>
              </a:ext>
            </a:extLst>
          </p:cNvPr>
          <p:cNvSpPr>
            <a:spLocks noGrp="1"/>
          </p:cNvSpPr>
          <p:nvPr>
            <p:ph type="title"/>
          </p:nvPr>
        </p:nvSpPr>
        <p:spPr/>
        <p:txBody>
          <a:bodyPr/>
          <a:lstStyle/>
          <a:p>
            <a:r>
              <a:rPr lang="en-GB" dirty="0">
                <a:cs typeface="Calibri Light"/>
              </a:rPr>
              <a:t>Positivism: Chemical and biochemical influences</a:t>
            </a:r>
            <a:endParaRPr lang="en-GB" dirty="0"/>
          </a:p>
        </p:txBody>
      </p:sp>
      <p:sp>
        <p:nvSpPr>
          <p:cNvPr id="3" name="Content Placeholder 2">
            <a:extLst>
              <a:ext uri="{FF2B5EF4-FFF2-40B4-BE49-F238E27FC236}">
                <a16:creationId xmlns:a16="http://schemas.microsoft.com/office/drawing/2014/main" id="{B8288721-ED26-4F9A-BAD5-213983A52B68}"/>
              </a:ext>
            </a:extLst>
          </p:cNvPr>
          <p:cNvSpPr>
            <a:spLocks noGrp="1"/>
          </p:cNvSpPr>
          <p:nvPr>
            <p:ph idx="1"/>
          </p:nvPr>
        </p:nvSpPr>
        <p:spPr>
          <a:xfrm>
            <a:off x="275562" y="1737360"/>
            <a:ext cx="11640876" cy="4914054"/>
          </a:xfrm>
        </p:spPr>
        <p:txBody>
          <a:bodyPr vert="horz" lIns="91440" tIns="45720" rIns="91440" bIns="45720" rtlCol="0" anchor="t">
            <a:normAutofit/>
          </a:bodyPr>
          <a:lstStyle/>
          <a:p>
            <a:pPr marL="0" indent="0">
              <a:buNone/>
            </a:pPr>
            <a:r>
              <a:rPr lang="en-GB" sz="3600" dirty="0">
                <a:solidFill>
                  <a:srgbClr val="00B0F0"/>
                </a:solidFill>
                <a:cs typeface="Calibri" panose="020F0502020204030204"/>
              </a:rPr>
              <a:t>WHAT DO YOU THINK?</a:t>
            </a:r>
          </a:p>
          <a:p>
            <a:pPr marL="0" indent="0">
              <a:buNone/>
            </a:pPr>
            <a:r>
              <a:rPr lang="en-GB" dirty="0">
                <a:cs typeface="Calibri" panose="020F0502020204030204"/>
              </a:rPr>
              <a:t>Which drug do you think is responsible for the following symptoms?</a:t>
            </a:r>
          </a:p>
          <a:p>
            <a:pPr marL="0" indent="0">
              <a:buNone/>
            </a:pPr>
            <a:r>
              <a:rPr lang="en-GB" sz="2800" b="1" dirty="0">
                <a:cs typeface="Calibri" panose="020F0502020204030204"/>
              </a:rPr>
              <a:t>Drug A:</a:t>
            </a:r>
            <a:r>
              <a:rPr lang="en-GB" sz="2800" dirty="0">
                <a:cs typeface="Calibri" panose="020F0502020204030204"/>
              </a:rPr>
              <a:t> Whilst often unpleasant to start with, once people become accustomed to this drug they usually get addicted and find it hard to stop. Most users find it difficult to get through the day without this substance, they often need it as soon as they wake and multiple times throughout the day. If they don't get the drug they can become irritable, inattentive and moody. This drug probably kills more people than any other drug. The drug is unpleasant and risks causing serious harm to non-users – every year a number of innocent people are killed.</a:t>
            </a:r>
          </a:p>
        </p:txBody>
      </p:sp>
    </p:spTree>
    <p:extLst>
      <p:ext uri="{BB962C8B-B14F-4D97-AF65-F5344CB8AC3E}">
        <p14:creationId xmlns:p14="http://schemas.microsoft.com/office/powerpoint/2010/main" val="14264002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60151-4AED-49E0-961F-CD4C1BFDE976}"/>
              </a:ext>
            </a:extLst>
          </p:cNvPr>
          <p:cNvSpPr>
            <a:spLocks noGrp="1"/>
          </p:cNvSpPr>
          <p:nvPr>
            <p:ph type="title"/>
          </p:nvPr>
        </p:nvSpPr>
        <p:spPr/>
        <p:txBody>
          <a:bodyPr/>
          <a:lstStyle/>
          <a:p>
            <a:r>
              <a:rPr lang="en-GB" dirty="0">
                <a:ea typeface="+mj-lt"/>
                <a:cs typeface="+mj-lt"/>
              </a:rPr>
              <a:t>Positivism: Chemical and biochemical influences</a:t>
            </a:r>
            <a:endParaRPr lang="en-US" dirty="0"/>
          </a:p>
        </p:txBody>
      </p:sp>
      <p:sp>
        <p:nvSpPr>
          <p:cNvPr id="3" name="Content Placeholder 2">
            <a:extLst>
              <a:ext uri="{FF2B5EF4-FFF2-40B4-BE49-F238E27FC236}">
                <a16:creationId xmlns:a16="http://schemas.microsoft.com/office/drawing/2014/main" id="{FCE9EA92-5712-4E57-925E-E8120B2B7ED2}"/>
              </a:ext>
            </a:extLst>
          </p:cNvPr>
          <p:cNvSpPr>
            <a:spLocks noGrp="1"/>
          </p:cNvSpPr>
          <p:nvPr>
            <p:ph idx="1"/>
          </p:nvPr>
        </p:nvSpPr>
        <p:spPr/>
        <p:txBody>
          <a:bodyPr vert="horz" lIns="91440" tIns="45720" rIns="91440" bIns="45720" rtlCol="0" anchor="t">
            <a:normAutofit/>
          </a:bodyPr>
          <a:lstStyle/>
          <a:p>
            <a:pPr marL="0" indent="0">
              <a:buNone/>
            </a:pPr>
            <a:r>
              <a:rPr lang="en-GB" sz="4000" b="1" dirty="0">
                <a:cs typeface="Calibri" panose="020F0502020204030204"/>
              </a:rPr>
              <a:t>Drug B</a:t>
            </a:r>
            <a:r>
              <a:rPr lang="en-GB" sz="4000" dirty="0">
                <a:cs typeface="Calibri" panose="020F0502020204030204"/>
              </a:rPr>
              <a:t>: This depressant drug can affect mood and behaviour negatively. It is physically addictive and withdrawal is particularly unpleasant – in some of the worst cases drug users suffer epileptic seizures and hallucinations when withdrawing. This drug is strongly linked to depression and violence. </a:t>
            </a:r>
            <a:endParaRPr lang="en-GB" dirty="0">
              <a:cs typeface="Calibri" panose="020F0502020204030204"/>
            </a:endParaRPr>
          </a:p>
        </p:txBody>
      </p:sp>
    </p:spTree>
    <p:extLst>
      <p:ext uri="{BB962C8B-B14F-4D97-AF65-F5344CB8AC3E}">
        <p14:creationId xmlns:p14="http://schemas.microsoft.com/office/powerpoint/2010/main" val="15723334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7374D-CF37-4722-9323-8F6326DEA803}"/>
              </a:ext>
            </a:extLst>
          </p:cNvPr>
          <p:cNvSpPr>
            <a:spLocks noGrp="1"/>
          </p:cNvSpPr>
          <p:nvPr>
            <p:ph type="title"/>
          </p:nvPr>
        </p:nvSpPr>
        <p:spPr/>
        <p:txBody>
          <a:bodyPr/>
          <a:lstStyle/>
          <a:p>
            <a:r>
              <a:rPr lang="en-GB" dirty="0">
                <a:ea typeface="+mj-lt"/>
                <a:cs typeface="+mj-lt"/>
              </a:rPr>
              <a:t>Positivism: Chemical and biochemical influences</a:t>
            </a:r>
            <a:endParaRPr lang="en-US" dirty="0"/>
          </a:p>
        </p:txBody>
      </p:sp>
      <p:sp>
        <p:nvSpPr>
          <p:cNvPr id="3" name="Content Placeholder 2">
            <a:extLst>
              <a:ext uri="{FF2B5EF4-FFF2-40B4-BE49-F238E27FC236}">
                <a16:creationId xmlns:a16="http://schemas.microsoft.com/office/drawing/2014/main" id="{6CCA4920-21FC-48FF-BB5B-FF45B19BD492}"/>
              </a:ext>
            </a:extLst>
          </p:cNvPr>
          <p:cNvSpPr>
            <a:spLocks noGrp="1"/>
          </p:cNvSpPr>
          <p:nvPr>
            <p:ph idx="1"/>
          </p:nvPr>
        </p:nvSpPr>
        <p:spPr/>
        <p:txBody>
          <a:bodyPr vert="horz" lIns="91440" tIns="45720" rIns="91440" bIns="45720" rtlCol="0" anchor="t">
            <a:normAutofit/>
          </a:bodyPr>
          <a:lstStyle/>
          <a:p>
            <a:pPr marL="0" indent="0">
              <a:buNone/>
            </a:pPr>
            <a:r>
              <a:rPr lang="en-GB" sz="3200" b="1" dirty="0">
                <a:cs typeface="Calibri" panose="020F0502020204030204"/>
              </a:rPr>
              <a:t>Drug C: </a:t>
            </a:r>
            <a:r>
              <a:rPr lang="en-GB" sz="3200" dirty="0">
                <a:cs typeface="Calibri" panose="020F0502020204030204"/>
              </a:rPr>
              <a:t>This stimulant drug is psychologically addictive. These drug users feel that they can't face life unless they have their fix. Most of these drug users have to take the drug at least once a day. If they can't get hold of their drug these users become edgy, irritable, depressed and restless. Heavy users suffer palpitations, dizziness, headaches, migraine and insomnia.</a:t>
            </a:r>
            <a:endParaRPr lang="en-GB" sz="3200" b="1" dirty="0">
              <a:cs typeface="Calibri" panose="020F0502020204030204"/>
            </a:endParaRPr>
          </a:p>
        </p:txBody>
      </p:sp>
    </p:spTree>
    <p:extLst>
      <p:ext uri="{BB962C8B-B14F-4D97-AF65-F5344CB8AC3E}">
        <p14:creationId xmlns:p14="http://schemas.microsoft.com/office/powerpoint/2010/main" val="41088381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70F3E5-A493-4B67-A6C7-14519E4C8144}"/>
              </a:ext>
            </a:extLst>
          </p:cNvPr>
          <p:cNvSpPr>
            <a:spLocks noGrp="1"/>
          </p:cNvSpPr>
          <p:nvPr>
            <p:ph type="title"/>
          </p:nvPr>
        </p:nvSpPr>
        <p:spPr>
          <a:xfrm>
            <a:off x="7859485" y="634946"/>
            <a:ext cx="3690257" cy="1450757"/>
          </a:xfrm>
        </p:spPr>
        <p:txBody>
          <a:bodyPr vert="horz" lIns="91440" tIns="45720" rIns="91440" bIns="45720" rtlCol="0" anchor="b">
            <a:normAutofit/>
          </a:bodyPr>
          <a:lstStyle/>
          <a:p>
            <a:r>
              <a:rPr lang="en-US"/>
              <a:t>Drug A: Tobacco </a:t>
            </a:r>
          </a:p>
        </p:txBody>
      </p:sp>
      <p:pic>
        <p:nvPicPr>
          <p:cNvPr id="4" name="Picture 4">
            <a:extLst>
              <a:ext uri="{FF2B5EF4-FFF2-40B4-BE49-F238E27FC236}">
                <a16:creationId xmlns:a16="http://schemas.microsoft.com/office/drawing/2014/main" id="{59F374AC-363E-4012-A774-BC97E69F0ECC}"/>
              </a:ext>
            </a:extLst>
          </p:cNvPr>
          <p:cNvPicPr>
            <a:picLocks noGrp="1" noChangeAspect="1"/>
          </p:cNvPicPr>
          <p:nvPr>
            <p:ph idx="1"/>
          </p:nvPr>
        </p:nvPicPr>
        <p:blipFill rotWithShape="1">
          <a:blip r:embed="rId2"/>
          <a:srcRect l="3237" r="6726" b="2"/>
          <a:stretch/>
        </p:blipFill>
        <p:spPr>
          <a:xfrm>
            <a:off x="633999" y="640081"/>
            <a:ext cx="6909801" cy="5314406"/>
          </a:xfrm>
          <a:prstGeom prst="rect">
            <a:avLst/>
          </a:prstGeom>
        </p:spPr>
      </p:pic>
      <p:sp>
        <p:nvSpPr>
          <p:cNvPr id="3" name="TextBox 2">
            <a:extLst>
              <a:ext uri="{FF2B5EF4-FFF2-40B4-BE49-F238E27FC236}">
                <a16:creationId xmlns:a16="http://schemas.microsoft.com/office/drawing/2014/main" id="{DC390523-E875-4BFA-BEC9-128749B682D0}"/>
              </a:ext>
            </a:extLst>
          </p:cNvPr>
          <p:cNvSpPr txBox="1"/>
          <p:nvPr/>
        </p:nvSpPr>
        <p:spPr>
          <a:xfrm>
            <a:off x="7859485" y="2198914"/>
            <a:ext cx="3690257" cy="3670180"/>
          </a:xfrm>
          <a:prstGeom prst="rect">
            <a:avLst/>
          </a:prstGeom>
        </p:spPr>
        <p:txBody>
          <a:bodyPr rot="0" spcFirstLastPara="0" vertOverflow="overflow" horzOverflow="overflow" vert="horz" lIns="0" tIns="45720" rIns="0" bIns="45720" numCol="1" spcCol="0" rtlCol="0" fromWordArt="0" anchorCtr="0" forceAA="0" compatLnSpc="1">
            <a:prstTxWarp prst="textNoShape">
              <a:avLst/>
            </a:prstTxWarp>
            <a:normAutofit lnSpcReduction="10000"/>
          </a:bodyPr>
          <a:lstStyle/>
          <a:p>
            <a:pPr defTabSz="914400">
              <a:lnSpc>
                <a:spcPct val="90000"/>
              </a:lnSpc>
              <a:spcAft>
                <a:spcPts val="600"/>
              </a:spcAft>
              <a:buClr>
                <a:schemeClr val="accent1"/>
              </a:buClr>
              <a:buFont typeface="Calibri" panose="020F0502020204030204" pitchFamily="34" charset="0"/>
            </a:pPr>
            <a:r>
              <a:rPr lang="en-US" sz="2800" dirty="0">
                <a:solidFill>
                  <a:schemeClr val="tx1">
                    <a:lumMod val="75000"/>
                    <a:lumOff val="25000"/>
                  </a:schemeClr>
                </a:solidFill>
              </a:rPr>
              <a:t>Cigarettes have caused many deaths through fires in people's homes but have also caused mass deaths, e.g. when Bradford football stadium caught fire and 56 people were killed due to a dropped cigarette end.</a:t>
            </a:r>
          </a:p>
        </p:txBody>
      </p:sp>
    </p:spTree>
    <p:extLst>
      <p:ext uri="{BB962C8B-B14F-4D97-AF65-F5344CB8AC3E}">
        <p14:creationId xmlns:p14="http://schemas.microsoft.com/office/powerpoint/2010/main" val="24456613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DC7C38-E650-446D-BCFA-704DA037C638}"/>
              </a:ext>
            </a:extLst>
          </p:cNvPr>
          <p:cNvSpPr>
            <a:spLocks noGrp="1"/>
          </p:cNvSpPr>
          <p:nvPr>
            <p:ph type="title"/>
          </p:nvPr>
        </p:nvSpPr>
        <p:spPr>
          <a:xfrm>
            <a:off x="7859485" y="634946"/>
            <a:ext cx="3690257" cy="1450757"/>
          </a:xfrm>
        </p:spPr>
        <p:txBody>
          <a:bodyPr vert="horz" lIns="91440" tIns="45720" rIns="91440" bIns="45720" rtlCol="0" anchor="b">
            <a:normAutofit/>
          </a:bodyPr>
          <a:lstStyle/>
          <a:p>
            <a:r>
              <a:rPr lang="en-US"/>
              <a:t>Drug B: Alcohol</a:t>
            </a:r>
          </a:p>
        </p:txBody>
      </p:sp>
      <p:pic>
        <p:nvPicPr>
          <p:cNvPr id="4" name="Picture 4">
            <a:extLst>
              <a:ext uri="{FF2B5EF4-FFF2-40B4-BE49-F238E27FC236}">
                <a16:creationId xmlns:a16="http://schemas.microsoft.com/office/drawing/2014/main" id="{A388B501-A8BD-4449-B111-A41714700933}"/>
              </a:ext>
            </a:extLst>
          </p:cNvPr>
          <p:cNvPicPr>
            <a:picLocks noGrp="1" noChangeAspect="1"/>
          </p:cNvPicPr>
          <p:nvPr>
            <p:ph idx="1"/>
          </p:nvPr>
        </p:nvPicPr>
        <p:blipFill rotWithShape="1">
          <a:blip r:embed="rId3"/>
          <a:srcRect l="2485" r="2" b="2"/>
          <a:stretch/>
        </p:blipFill>
        <p:spPr>
          <a:xfrm>
            <a:off x="633999" y="640081"/>
            <a:ext cx="6909801" cy="5314406"/>
          </a:xfrm>
          <a:prstGeom prst="rect">
            <a:avLst/>
          </a:prstGeom>
        </p:spPr>
      </p:pic>
      <p:sp>
        <p:nvSpPr>
          <p:cNvPr id="3" name="TextBox 2">
            <a:extLst>
              <a:ext uri="{FF2B5EF4-FFF2-40B4-BE49-F238E27FC236}">
                <a16:creationId xmlns:a16="http://schemas.microsoft.com/office/drawing/2014/main" id="{CE908C15-D3B5-465A-A793-E61C3AB09D47}"/>
              </a:ext>
            </a:extLst>
          </p:cNvPr>
          <p:cNvSpPr txBox="1"/>
          <p:nvPr/>
        </p:nvSpPr>
        <p:spPr>
          <a:xfrm>
            <a:off x="7859485" y="2198914"/>
            <a:ext cx="3690257" cy="3670180"/>
          </a:xfrm>
          <a:prstGeom prst="rect">
            <a:avLst/>
          </a:prstGeom>
        </p:spPr>
        <p:txBody>
          <a:bodyPr rot="0" spcFirstLastPara="0" vertOverflow="overflow" horzOverflow="overflow" vert="horz" lIns="0" tIns="45720" rIns="0" bIns="45720" numCol="1" spcCol="0" rtlCol="0" fromWordArt="0" anchorCtr="0" forceAA="0" compatLnSpc="1">
            <a:prstTxWarp prst="textNoShape">
              <a:avLst/>
            </a:prstTxWarp>
            <a:normAutofit fontScale="92500" lnSpcReduction="20000"/>
          </a:bodyPr>
          <a:lstStyle/>
          <a:p>
            <a:pPr defTabSz="914400">
              <a:lnSpc>
                <a:spcPct val="90000"/>
              </a:lnSpc>
              <a:spcAft>
                <a:spcPts val="600"/>
              </a:spcAft>
              <a:buClr>
                <a:schemeClr val="accent1"/>
              </a:buClr>
              <a:buFont typeface="Calibri" panose="020F0502020204030204" pitchFamily="34" charset="0"/>
            </a:pPr>
            <a:r>
              <a:rPr lang="en-US" sz="2400" dirty="0">
                <a:solidFill>
                  <a:schemeClr val="tx1">
                    <a:lumMod val="75000"/>
                    <a:lumOff val="25000"/>
                  </a:schemeClr>
                </a:solidFill>
              </a:rPr>
              <a:t>- Alcohol related crime in the UK is estimated to cost between £8bn and £13bn per year.</a:t>
            </a:r>
          </a:p>
          <a:p>
            <a:pPr defTabSz="914400">
              <a:lnSpc>
                <a:spcPct val="90000"/>
              </a:lnSpc>
              <a:spcAft>
                <a:spcPts val="600"/>
              </a:spcAft>
              <a:buClr>
                <a:schemeClr val="accent1"/>
              </a:buClr>
              <a:buFont typeface="Calibri" panose="020F0502020204030204" pitchFamily="34" charset="0"/>
            </a:pPr>
            <a:endParaRPr lang="en-US" sz="2400" dirty="0">
              <a:solidFill>
                <a:schemeClr val="tx1">
                  <a:lumMod val="75000"/>
                  <a:lumOff val="25000"/>
                </a:schemeClr>
              </a:solidFill>
            </a:endParaRPr>
          </a:p>
          <a:p>
            <a:pPr defTabSz="914400">
              <a:lnSpc>
                <a:spcPct val="90000"/>
              </a:lnSpc>
              <a:spcAft>
                <a:spcPts val="600"/>
              </a:spcAft>
              <a:buClr>
                <a:schemeClr val="accent1"/>
              </a:buClr>
              <a:buFont typeface="Calibri" panose="020F0502020204030204" pitchFamily="34" charset="0"/>
            </a:pPr>
            <a:r>
              <a:rPr lang="en-US" sz="2400" dirty="0">
                <a:solidFill>
                  <a:schemeClr val="tx1">
                    <a:lumMod val="75000"/>
                    <a:lumOff val="25000"/>
                  </a:schemeClr>
                </a:solidFill>
              </a:rPr>
              <a:t>- 29% of all violent incidents in 2013-14 took place in or around a pub.</a:t>
            </a:r>
          </a:p>
          <a:p>
            <a:pPr defTabSz="914400">
              <a:lnSpc>
                <a:spcPct val="90000"/>
              </a:lnSpc>
              <a:spcAft>
                <a:spcPts val="600"/>
              </a:spcAft>
              <a:buClr>
                <a:schemeClr val="accent1"/>
              </a:buClr>
              <a:buFont typeface="Calibri" panose="020F0502020204030204" pitchFamily="34" charset="0"/>
            </a:pPr>
            <a:endParaRPr lang="en-US" sz="2400" dirty="0">
              <a:solidFill>
                <a:schemeClr val="tx1">
                  <a:lumMod val="75000"/>
                  <a:lumOff val="25000"/>
                </a:schemeClr>
              </a:solidFill>
            </a:endParaRPr>
          </a:p>
          <a:p>
            <a:pPr defTabSz="914400">
              <a:lnSpc>
                <a:spcPct val="90000"/>
              </a:lnSpc>
              <a:spcAft>
                <a:spcPts val="600"/>
              </a:spcAft>
              <a:buClr>
                <a:schemeClr val="accent1"/>
              </a:buClr>
              <a:buFont typeface="Calibri" panose="020F0502020204030204" pitchFamily="34" charset="0"/>
            </a:pPr>
            <a:r>
              <a:rPr lang="en-US" sz="2400" dirty="0">
                <a:solidFill>
                  <a:schemeClr val="tx1">
                    <a:lumMod val="75000"/>
                    <a:lumOff val="25000"/>
                  </a:schemeClr>
                </a:solidFill>
              </a:rPr>
              <a:t>- Victims believed the offender to be under the influence of alcohol in 53% of all violent  incidents</a:t>
            </a:r>
          </a:p>
          <a:p>
            <a:pPr defTabSz="914400">
              <a:lnSpc>
                <a:spcPct val="90000"/>
              </a:lnSpc>
              <a:spcAft>
                <a:spcPts val="600"/>
              </a:spcAft>
              <a:buClr>
                <a:schemeClr val="accent1"/>
              </a:buClr>
              <a:buFont typeface="Calibri" panose="020F0502020204030204" pitchFamily="34" charset="0"/>
            </a:pPr>
            <a:endParaRPr lang="en-US" dirty="0">
              <a:solidFill>
                <a:schemeClr val="tx1">
                  <a:lumMod val="75000"/>
                  <a:lumOff val="25000"/>
                </a:schemeClr>
              </a:solidFill>
            </a:endParaRPr>
          </a:p>
          <a:p>
            <a:pPr defTabSz="914400">
              <a:lnSpc>
                <a:spcPct val="90000"/>
              </a:lnSpc>
              <a:spcAft>
                <a:spcPts val="600"/>
              </a:spcAft>
              <a:buClr>
                <a:schemeClr val="accent1"/>
              </a:buClr>
              <a:buFont typeface="Calibri" panose="020F0502020204030204" pitchFamily="34" charset="0"/>
            </a:pPr>
            <a:endParaRPr lang="en-US" dirty="0">
              <a:solidFill>
                <a:schemeClr val="tx1">
                  <a:lumMod val="75000"/>
                  <a:lumOff val="25000"/>
                </a:schemeClr>
              </a:solidFill>
            </a:endParaRPr>
          </a:p>
        </p:txBody>
      </p:sp>
    </p:spTree>
    <p:extLst>
      <p:ext uri="{BB962C8B-B14F-4D97-AF65-F5344CB8AC3E}">
        <p14:creationId xmlns:p14="http://schemas.microsoft.com/office/powerpoint/2010/main" val="12526732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FD208-37AA-42FC-BEA0-44E7DD5F36B1}"/>
              </a:ext>
            </a:extLst>
          </p:cNvPr>
          <p:cNvSpPr>
            <a:spLocks noGrp="1"/>
          </p:cNvSpPr>
          <p:nvPr>
            <p:ph type="title"/>
          </p:nvPr>
        </p:nvSpPr>
        <p:spPr>
          <a:xfrm>
            <a:off x="1097280" y="286603"/>
            <a:ext cx="10058400" cy="1450757"/>
          </a:xfrm>
        </p:spPr>
        <p:txBody>
          <a:bodyPr vert="horz" lIns="91440" tIns="45720" rIns="91440" bIns="45720" rtlCol="0" anchor="b">
            <a:normAutofit/>
          </a:bodyPr>
          <a:lstStyle/>
          <a:p>
            <a:r>
              <a:rPr lang="en-US"/>
              <a:t>Drug C: Caffeine</a:t>
            </a:r>
          </a:p>
        </p:txBody>
      </p:sp>
      <p:pic>
        <p:nvPicPr>
          <p:cNvPr id="4" name="Picture 4" descr="A picture containing cup, indoor, table, doughnut&#10;&#10;Description automatically generated">
            <a:extLst>
              <a:ext uri="{FF2B5EF4-FFF2-40B4-BE49-F238E27FC236}">
                <a16:creationId xmlns:a16="http://schemas.microsoft.com/office/drawing/2014/main" id="{175CDB19-B90A-4051-A4FD-DD8B5A1DD26B}"/>
              </a:ext>
            </a:extLst>
          </p:cNvPr>
          <p:cNvPicPr>
            <a:picLocks noGrp="1" noChangeAspect="1"/>
          </p:cNvPicPr>
          <p:nvPr>
            <p:ph idx="1"/>
          </p:nvPr>
        </p:nvPicPr>
        <p:blipFill rotWithShape="1">
          <a:blip r:embed="rId2"/>
          <a:srcRect l="21952" r="31601"/>
          <a:stretch/>
        </p:blipFill>
        <p:spPr>
          <a:xfrm>
            <a:off x="1076432" y="1916318"/>
            <a:ext cx="3094997" cy="3471012"/>
          </a:xfrm>
          <a:prstGeom prst="rect">
            <a:avLst/>
          </a:prstGeom>
        </p:spPr>
      </p:pic>
      <p:sp>
        <p:nvSpPr>
          <p:cNvPr id="5" name="TextBox 4">
            <a:extLst>
              <a:ext uri="{FF2B5EF4-FFF2-40B4-BE49-F238E27FC236}">
                <a16:creationId xmlns:a16="http://schemas.microsoft.com/office/drawing/2014/main" id="{34EAD89E-1F10-48B0-9653-F66C8FCA2079}"/>
              </a:ext>
            </a:extLst>
          </p:cNvPr>
          <p:cNvSpPr txBox="1"/>
          <p:nvPr/>
        </p:nvSpPr>
        <p:spPr>
          <a:xfrm>
            <a:off x="4639733" y="1845734"/>
            <a:ext cx="6515947" cy="4023360"/>
          </a:xfrm>
          <a:prstGeom prst="rect">
            <a:avLst/>
          </a:prstGeom>
        </p:spPr>
        <p:txBody>
          <a:bodyPr rot="0" spcFirstLastPara="0" vertOverflow="overflow" horzOverflow="overflow" vert="horz" lIns="0" tIns="45720" rIns="0" bIns="45720" numCol="1" spcCol="0" rtlCol="0" fromWordArt="0" anchorCtr="0" forceAA="0" compatLnSpc="1">
            <a:prstTxWarp prst="textNoShape">
              <a:avLst/>
            </a:prstTxWarp>
            <a:normAutofit/>
          </a:bodyPr>
          <a:lstStyle/>
          <a:p>
            <a:pPr defTabSz="914400">
              <a:lnSpc>
                <a:spcPct val="90000"/>
              </a:lnSpc>
              <a:spcAft>
                <a:spcPts val="600"/>
              </a:spcAft>
              <a:buClr>
                <a:schemeClr val="accent1"/>
              </a:buClr>
              <a:buFont typeface="Calibri" panose="020F0502020204030204" pitchFamily="34" charset="0"/>
            </a:pPr>
            <a:r>
              <a:rPr lang="en-US" sz="4000" dirty="0">
                <a:solidFill>
                  <a:schemeClr val="tx1">
                    <a:lumMod val="75000"/>
                    <a:lumOff val="25000"/>
                  </a:schemeClr>
                </a:solidFill>
              </a:rPr>
              <a:t>Found in chocolate, lemonade, tea, coffee, pills.</a:t>
            </a:r>
          </a:p>
          <a:p>
            <a:pPr defTabSz="914400">
              <a:lnSpc>
                <a:spcPct val="90000"/>
              </a:lnSpc>
              <a:spcAft>
                <a:spcPts val="600"/>
              </a:spcAft>
              <a:buClr>
                <a:schemeClr val="accent1"/>
              </a:buClr>
              <a:buFont typeface="Calibri" panose="020F0502020204030204" pitchFamily="34" charset="0"/>
            </a:pPr>
            <a:endParaRPr lang="en-US" sz="4000" dirty="0">
              <a:solidFill>
                <a:schemeClr val="tx1">
                  <a:lumMod val="75000"/>
                  <a:lumOff val="25000"/>
                </a:schemeClr>
              </a:solidFill>
            </a:endParaRPr>
          </a:p>
          <a:p>
            <a:pPr defTabSz="914400">
              <a:lnSpc>
                <a:spcPct val="90000"/>
              </a:lnSpc>
              <a:spcAft>
                <a:spcPts val="600"/>
              </a:spcAft>
              <a:buClr>
                <a:schemeClr val="accent1"/>
              </a:buClr>
              <a:buFont typeface="Calibri" panose="020F0502020204030204" pitchFamily="34" charset="0"/>
            </a:pPr>
            <a:r>
              <a:rPr lang="en-US" sz="4000" dirty="0">
                <a:solidFill>
                  <a:schemeClr val="tx1">
                    <a:lumMod val="75000"/>
                    <a:lumOff val="25000"/>
                  </a:schemeClr>
                </a:solidFill>
              </a:rPr>
              <a:t>- Can cause tiredness, irritability and increases heart rate and blood pressure.</a:t>
            </a:r>
          </a:p>
        </p:txBody>
      </p:sp>
    </p:spTree>
    <p:extLst>
      <p:ext uri="{BB962C8B-B14F-4D97-AF65-F5344CB8AC3E}">
        <p14:creationId xmlns:p14="http://schemas.microsoft.com/office/powerpoint/2010/main" val="6395720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Genetic explanations</a:t>
            </a:r>
          </a:p>
        </p:txBody>
      </p:sp>
      <p:sp>
        <p:nvSpPr>
          <p:cNvPr id="3" name="Content Placeholder 2"/>
          <p:cNvSpPr>
            <a:spLocks noGrp="1"/>
          </p:cNvSpPr>
          <p:nvPr>
            <p:ph idx="1"/>
          </p:nvPr>
        </p:nvSpPr>
        <p:spPr>
          <a:xfrm>
            <a:off x="466483" y="2039620"/>
            <a:ext cx="4728972" cy="3992880"/>
          </a:xfrm>
          <a:solidFill>
            <a:schemeClr val="accent2">
              <a:lumMod val="20000"/>
              <a:lumOff val="80000"/>
            </a:schemeClr>
          </a:solidFill>
        </p:spPr>
        <p:txBody>
          <a:bodyPr>
            <a:noAutofit/>
          </a:bodyPr>
          <a:lstStyle/>
          <a:p>
            <a:pPr marL="0" indent="0">
              <a:buNone/>
            </a:pPr>
            <a:r>
              <a:rPr lang="en-GB" sz="2400" dirty="0"/>
              <a:t>Initial research focused on an attempt to reveal a ‘criminal chromosome’ XXY</a:t>
            </a:r>
          </a:p>
          <a:p>
            <a:pPr marL="0" indent="0">
              <a:buNone/>
            </a:pPr>
            <a:r>
              <a:rPr lang="en-GB" sz="2400" b="1" i="1" dirty="0">
                <a:solidFill>
                  <a:srgbClr val="FF0000"/>
                </a:solidFill>
              </a:rPr>
              <a:t>Jacobs et al 1965</a:t>
            </a:r>
            <a:r>
              <a:rPr lang="en-GB" sz="2400" dirty="0"/>
              <a:t>: males with an extra chromosome were predisposed to criminal behaviour</a:t>
            </a:r>
          </a:p>
          <a:p>
            <a:pPr marL="0" indent="0">
              <a:buNone/>
            </a:pPr>
            <a:r>
              <a:rPr lang="en-GB" sz="2400" dirty="0"/>
              <a:t>X: Not everyone with the extra chromosome turned to offending</a:t>
            </a:r>
          </a:p>
        </p:txBody>
      </p:sp>
      <p:pic>
        <p:nvPicPr>
          <p:cNvPr id="4" name="Picture 3"/>
          <p:cNvPicPr>
            <a:picLocks noChangeAspect="1"/>
          </p:cNvPicPr>
          <p:nvPr/>
        </p:nvPicPr>
        <p:blipFill>
          <a:blip r:embed="rId4"/>
          <a:stretch>
            <a:fillRect/>
          </a:stretch>
        </p:blipFill>
        <p:spPr>
          <a:xfrm>
            <a:off x="9780651" y="172871"/>
            <a:ext cx="2143125" cy="2143125"/>
          </a:xfrm>
          <a:prstGeom prst="rect">
            <a:avLst/>
          </a:prstGeom>
        </p:spPr>
      </p:pic>
      <p:sp>
        <p:nvSpPr>
          <p:cNvPr id="7" name="TextBox 6"/>
          <p:cNvSpPr txBox="1"/>
          <p:nvPr/>
        </p:nvSpPr>
        <p:spPr>
          <a:xfrm>
            <a:off x="6108192" y="2502932"/>
            <a:ext cx="5815584" cy="3970318"/>
          </a:xfrm>
          <a:prstGeom prst="rect">
            <a:avLst/>
          </a:prstGeom>
          <a:noFill/>
        </p:spPr>
        <p:txBody>
          <a:bodyPr wrap="square" rtlCol="0">
            <a:spAutoFit/>
          </a:bodyPr>
          <a:lstStyle/>
          <a:p>
            <a:r>
              <a:rPr lang="en-GB" sz="2400" dirty="0">
                <a:latin typeface="AR CENA" panose="02000000000000000000" pitchFamily="2" charset="0"/>
              </a:rPr>
              <a:t>Han Brunner (Brunner et al, 1993)</a:t>
            </a:r>
          </a:p>
          <a:p>
            <a:endParaRPr lang="en-GB" sz="2400" dirty="0">
              <a:latin typeface="AR CENA" panose="02000000000000000000" pitchFamily="2" charset="0"/>
            </a:endParaRPr>
          </a:p>
          <a:p>
            <a:pPr marL="285750" indent="-285750">
              <a:buFontTx/>
              <a:buChar char="-"/>
            </a:pPr>
            <a:r>
              <a:rPr lang="en-GB" sz="2400" dirty="0">
                <a:latin typeface="AR CENA" panose="02000000000000000000" pitchFamily="2" charset="0"/>
              </a:rPr>
              <a:t>Observed Dutch family over several generations</a:t>
            </a:r>
          </a:p>
          <a:p>
            <a:pPr marL="285750" indent="-285750">
              <a:buFontTx/>
              <a:buChar char="-"/>
            </a:pPr>
            <a:r>
              <a:rPr lang="en-GB" sz="2400" dirty="0">
                <a:latin typeface="AR CENA" panose="02000000000000000000" pitchFamily="2" charset="0"/>
              </a:rPr>
              <a:t>Found some members exhibited extremely violent behaviour</a:t>
            </a:r>
          </a:p>
          <a:p>
            <a:pPr marL="285750" indent="-285750">
              <a:buFontTx/>
              <a:buChar char="-"/>
            </a:pPr>
            <a:r>
              <a:rPr lang="en-GB" sz="2400" dirty="0">
                <a:latin typeface="AR CENA" panose="02000000000000000000" pitchFamily="2" charset="0"/>
              </a:rPr>
              <a:t>Found that these family members were deficient in MONOAMINE OXIDASE A </a:t>
            </a:r>
            <a:r>
              <a:rPr lang="en-GB" sz="2800" dirty="0">
                <a:latin typeface="AR CENA" panose="02000000000000000000" pitchFamily="2" charset="0"/>
              </a:rPr>
              <a:t>(MAOA).</a:t>
            </a:r>
          </a:p>
        </p:txBody>
      </p:sp>
    </p:spTree>
    <p:custDataLst>
      <p:tags r:id="rId1"/>
    </p:custDataLst>
    <p:extLst>
      <p:ext uri="{BB962C8B-B14F-4D97-AF65-F5344CB8AC3E}">
        <p14:creationId xmlns:p14="http://schemas.microsoft.com/office/powerpoint/2010/main" val="3211249923"/>
      </p:ext>
    </p:extLst>
  </p:cSld>
  <p:clrMapOvr>
    <a:masterClrMapping/>
  </p:clrMapOvr>
  <mc:AlternateContent xmlns:mc="http://schemas.openxmlformats.org/markup-compatibility/2006" xmlns:p14="http://schemas.microsoft.com/office/powerpoint/2010/main">
    <mc:Choice Requires="p14">
      <p:transition spd="slow" p14:dur="2000" advTm="221665"/>
    </mc:Choice>
    <mc:Fallback xmlns="">
      <p:transition spd="slow" advTm="221665"/>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2" presetClass="entr" presetSubtype="4" fill="hold" grpId="0" nodeType="clickEffect">
                                  <p:stCondLst>
                                    <p:cond delay="0"/>
                                  </p:stCondLst>
                                  <p:childTnLst>
                                    <p:set>
                                      <p:cBhvr>
                                        <p:cTn id="34" dur="1" fill="hold">
                                          <p:stCondLst>
                                            <p:cond delay="0"/>
                                          </p:stCondLst>
                                        </p:cTn>
                                        <p:tgtEl>
                                          <p:spTgt spid="7"/>
                                        </p:tgtEl>
                                        <p:attrNameLst>
                                          <p:attrName>style.visibility</p:attrName>
                                        </p:attrNameLst>
                                      </p:cBhvr>
                                      <p:to>
                                        <p:strVal val="visible"/>
                                      </p:to>
                                    </p:set>
                                    <p:animEffect transition="in" filter="wipe(down)">
                                      <p:cBhvr>
                                        <p:cTn id="35"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7"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0829" y="235494"/>
            <a:ext cx="10058400" cy="1450757"/>
          </a:xfrm>
        </p:spPr>
        <p:txBody>
          <a:bodyPr/>
          <a:lstStyle/>
          <a:p>
            <a:r>
              <a:rPr lang="en-GB" dirty="0"/>
              <a:t>Limitations of genetic explanations</a:t>
            </a:r>
            <a:endParaRPr lang="en-GB" b="1" dirty="0"/>
          </a:p>
        </p:txBody>
      </p:sp>
      <p:pic>
        <p:nvPicPr>
          <p:cNvPr id="4" name="Content Placeholder 3"/>
          <p:cNvPicPr>
            <a:picLocks noGrp="1" noChangeAspect="1"/>
          </p:cNvPicPr>
          <p:nvPr>
            <p:ph idx="1"/>
          </p:nvPr>
        </p:nvPicPr>
        <p:blipFill>
          <a:blip r:embed="rId4"/>
          <a:stretch>
            <a:fillRect/>
          </a:stretch>
        </p:blipFill>
        <p:spPr>
          <a:xfrm>
            <a:off x="9310846" y="219138"/>
            <a:ext cx="2600325" cy="1762125"/>
          </a:xfrm>
          <a:prstGeom prst="rect">
            <a:avLst/>
          </a:prstGeom>
        </p:spPr>
      </p:pic>
      <p:sp>
        <p:nvSpPr>
          <p:cNvPr id="5" name="TextBox 4"/>
          <p:cNvSpPr txBox="1"/>
          <p:nvPr/>
        </p:nvSpPr>
        <p:spPr>
          <a:xfrm>
            <a:off x="512064" y="2322576"/>
            <a:ext cx="6806921" cy="1815882"/>
          </a:xfrm>
          <a:prstGeom prst="rect">
            <a:avLst/>
          </a:prstGeom>
          <a:solidFill>
            <a:schemeClr val="bg1"/>
          </a:solidFill>
        </p:spPr>
        <p:txBody>
          <a:bodyPr wrap="square" rtlCol="0">
            <a:spAutoFit/>
          </a:bodyPr>
          <a:lstStyle/>
          <a:p>
            <a:r>
              <a:rPr lang="en-GB" sz="2800" b="1" u="sng" dirty="0">
                <a:solidFill>
                  <a:srgbClr val="92D050"/>
                </a:solidFill>
              </a:rPr>
              <a:t>Nature vs nurture</a:t>
            </a:r>
          </a:p>
          <a:p>
            <a:r>
              <a:rPr lang="en-GB" sz="2800" dirty="0"/>
              <a:t>- Crime can run in families not because of inherited genetic disorders but because of environmental factors e.g. bad parenting</a:t>
            </a:r>
          </a:p>
        </p:txBody>
      </p:sp>
      <p:sp>
        <p:nvSpPr>
          <p:cNvPr id="6" name="TextBox 5"/>
          <p:cNvSpPr txBox="1"/>
          <p:nvPr/>
        </p:nvSpPr>
        <p:spPr>
          <a:xfrm>
            <a:off x="512064" y="4498848"/>
            <a:ext cx="6806921" cy="1815882"/>
          </a:xfrm>
          <a:prstGeom prst="rect">
            <a:avLst/>
          </a:prstGeom>
          <a:solidFill>
            <a:schemeClr val="bg1"/>
          </a:solidFill>
        </p:spPr>
        <p:txBody>
          <a:bodyPr wrap="square" rtlCol="0">
            <a:spAutoFit/>
          </a:bodyPr>
          <a:lstStyle/>
          <a:p>
            <a:r>
              <a:rPr lang="en-GB" sz="2800" b="1" u="sng" dirty="0">
                <a:solidFill>
                  <a:srgbClr val="92D050"/>
                </a:solidFill>
              </a:rPr>
              <a:t>Free will</a:t>
            </a:r>
          </a:p>
          <a:p>
            <a:r>
              <a:rPr lang="en-GB" sz="2800" dirty="0"/>
              <a:t>Genetic explanations ignore free will and puts the explanation of crime down to uncontrollable impulses</a:t>
            </a:r>
          </a:p>
        </p:txBody>
      </p:sp>
      <p:sp>
        <p:nvSpPr>
          <p:cNvPr id="7" name="TextBox 6"/>
          <p:cNvSpPr txBox="1"/>
          <p:nvPr/>
        </p:nvSpPr>
        <p:spPr>
          <a:xfrm>
            <a:off x="7546436" y="2375189"/>
            <a:ext cx="4364735" cy="4247317"/>
          </a:xfrm>
          <a:prstGeom prst="rect">
            <a:avLst/>
          </a:prstGeom>
          <a:solidFill>
            <a:schemeClr val="bg1"/>
          </a:solidFill>
        </p:spPr>
        <p:txBody>
          <a:bodyPr wrap="square" rtlCol="0">
            <a:spAutoFit/>
          </a:bodyPr>
          <a:lstStyle/>
          <a:p>
            <a:r>
              <a:rPr lang="en-GB" sz="2800" b="1" u="sng" dirty="0">
                <a:solidFill>
                  <a:srgbClr val="92D050"/>
                </a:solidFill>
              </a:rPr>
              <a:t>Justifies pre-emptive action</a:t>
            </a:r>
          </a:p>
          <a:p>
            <a:r>
              <a:rPr lang="en-GB" sz="2800" dirty="0"/>
              <a:t>If the state believed someone to have these genetic implications then it may be justified in taking pre-emptive action e.g. pre-emptive imprisonment, regardless of whether that person has offended or not</a:t>
            </a:r>
          </a:p>
          <a:p>
            <a:endParaRPr lang="en-GB" dirty="0"/>
          </a:p>
        </p:txBody>
      </p:sp>
    </p:spTree>
    <p:custDataLst>
      <p:tags r:id="rId1"/>
    </p:custDataLst>
    <p:extLst>
      <p:ext uri="{BB962C8B-B14F-4D97-AF65-F5344CB8AC3E}">
        <p14:creationId xmlns:p14="http://schemas.microsoft.com/office/powerpoint/2010/main" val="1759822291"/>
      </p:ext>
    </p:extLst>
  </p:cSld>
  <p:clrMapOvr>
    <a:masterClrMapping/>
  </p:clrMapOvr>
  <mc:AlternateContent xmlns:mc="http://schemas.openxmlformats.org/markup-compatibility/2006" xmlns:p14="http://schemas.microsoft.com/office/powerpoint/2010/main">
    <mc:Choice Requires="p14">
      <p:transition spd="slow" p14:dur="2000" advTm="140905"/>
    </mc:Choice>
    <mc:Fallback xmlns="">
      <p:transition spd="slow" advTm="140905"/>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80">
                                          <p:stCondLst>
                                            <p:cond delay="0"/>
                                          </p:stCondLst>
                                        </p:cTn>
                                        <p:tgtEl>
                                          <p:spTgt spid="5"/>
                                        </p:tgtEl>
                                      </p:cBhvr>
                                    </p:animEffect>
                                    <p:anim calcmode="lin" valueType="num">
                                      <p:cBhvr>
                                        <p:cTn id="8"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13" dur="26">
                                          <p:stCondLst>
                                            <p:cond delay="650"/>
                                          </p:stCondLst>
                                        </p:cTn>
                                        <p:tgtEl>
                                          <p:spTgt spid="5"/>
                                        </p:tgtEl>
                                      </p:cBhvr>
                                      <p:to x="100000" y="60000"/>
                                    </p:animScale>
                                    <p:animScale>
                                      <p:cBhvr>
                                        <p:cTn id="14" dur="166" decel="50000">
                                          <p:stCondLst>
                                            <p:cond delay="676"/>
                                          </p:stCondLst>
                                        </p:cTn>
                                        <p:tgtEl>
                                          <p:spTgt spid="5"/>
                                        </p:tgtEl>
                                      </p:cBhvr>
                                      <p:to x="100000" y="100000"/>
                                    </p:animScale>
                                    <p:animScale>
                                      <p:cBhvr>
                                        <p:cTn id="15" dur="26">
                                          <p:stCondLst>
                                            <p:cond delay="1312"/>
                                          </p:stCondLst>
                                        </p:cTn>
                                        <p:tgtEl>
                                          <p:spTgt spid="5"/>
                                        </p:tgtEl>
                                      </p:cBhvr>
                                      <p:to x="100000" y="80000"/>
                                    </p:animScale>
                                    <p:animScale>
                                      <p:cBhvr>
                                        <p:cTn id="16" dur="166" decel="50000">
                                          <p:stCondLst>
                                            <p:cond delay="1338"/>
                                          </p:stCondLst>
                                        </p:cTn>
                                        <p:tgtEl>
                                          <p:spTgt spid="5"/>
                                        </p:tgtEl>
                                      </p:cBhvr>
                                      <p:to x="100000" y="100000"/>
                                    </p:animScale>
                                    <p:animScale>
                                      <p:cBhvr>
                                        <p:cTn id="17" dur="26">
                                          <p:stCondLst>
                                            <p:cond delay="1642"/>
                                          </p:stCondLst>
                                        </p:cTn>
                                        <p:tgtEl>
                                          <p:spTgt spid="5"/>
                                        </p:tgtEl>
                                      </p:cBhvr>
                                      <p:to x="100000" y="90000"/>
                                    </p:animScale>
                                    <p:animScale>
                                      <p:cBhvr>
                                        <p:cTn id="18" dur="166" decel="50000">
                                          <p:stCondLst>
                                            <p:cond delay="1668"/>
                                          </p:stCondLst>
                                        </p:cTn>
                                        <p:tgtEl>
                                          <p:spTgt spid="5"/>
                                        </p:tgtEl>
                                      </p:cBhvr>
                                      <p:to x="100000" y="100000"/>
                                    </p:animScale>
                                    <p:animScale>
                                      <p:cBhvr>
                                        <p:cTn id="19" dur="26">
                                          <p:stCondLst>
                                            <p:cond delay="1808"/>
                                          </p:stCondLst>
                                        </p:cTn>
                                        <p:tgtEl>
                                          <p:spTgt spid="5"/>
                                        </p:tgtEl>
                                      </p:cBhvr>
                                      <p:to x="100000" y="95000"/>
                                    </p:animScale>
                                    <p:animScale>
                                      <p:cBhvr>
                                        <p:cTn id="20" dur="166" decel="50000">
                                          <p:stCondLst>
                                            <p:cond delay="1834"/>
                                          </p:stCondLst>
                                        </p:cTn>
                                        <p:tgtEl>
                                          <p:spTgt spid="5"/>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ppt_x"/>
                                          </p:val>
                                        </p:tav>
                                        <p:tav tm="100000">
                                          <p:val>
                                            <p:strVal val="#ppt_x"/>
                                          </p:val>
                                        </p:tav>
                                      </p:tavLst>
                                    </p:anim>
                                    <p:anim calcmode="lin" valueType="num">
                                      <p:cBhvr additive="base">
                                        <p:cTn id="2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398165" y="190751"/>
            <a:ext cx="9924930" cy="6423272"/>
          </a:xfrm>
          <a:prstGeom prst="rect">
            <a:avLst/>
          </a:prstGeom>
        </p:spPr>
      </p:pic>
      <p:sp>
        <p:nvSpPr>
          <p:cNvPr id="2" name="TextBox 1"/>
          <p:cNvSpPr txBox="1"/>
          <p:nvPr/>
        </p:nvSpPr>
        <p:spPr>
          <a:xfrm>
            <a:off x="3102683" y="3402387"/>
            <a:ext cx="6114197" cy="2123658"/>
          </a:xfrm>
          <a:prstGeom prst="rect">
            <a:avLst/>
          </a:prstGeom>
          <a:solidFill>
            <a:schemeClr val="accent2">
              <a:lumMod val="40000"/>
              <a:lumOff val="60000"/>
            </a:schemeClr>
          </a:solidFill>
        </p:spPr>
        <p:txBody>
          <a:bodyPr wrap="square" rtlCol="0">
            <a:spAutoFit/>
          </a:bodyPr>
          <a:lstStyle/>
          <a:p>
            <a:r>
              <a:rPr lang="en-GB" sz="6600" dirty="0">
                <a:solidFill>
                  <a:srgbClr val="0070C0"/>
                </a:solidFill>
              </a:rPr>
              <a:t>PSYCHOLOGICAL POSITIVISM</a:t>
            </a:r>
          </a:p>
        </p:txBody>
      </p:sp>
    </p:spTree>
    <p:extLst>
      <p:ext uri="{BB962C8B-B14F-4D97-AF65-F5344CB8AC3E}">
        <p14:creationId xmlns:p14="http://schemas.microsoft.com/office/powerpoint/2010/main" val="598972319"/>
      </p:ext>
    </p:extLst>
  </p:cSld>
  <p:clrMapOvr>
    <a:masterClrMapping/>
  </p:clrMapOvr>
  <mc:AlternateContent xmlns:mc="http://schemas.openxmlformats.org/markup-compatibility/2006" xmlns:p14="http://schemas.microsoft.com/office/powerpoint/2010/main">
    <mc:Choice Requires="p14">
      <p:transition spd="slow" p14:dur="2000" advTm="13403"/>
    </mc:Choice>
    <mc:Fallback xmlns="">
      <p:transition spd="slow" advTm="13403"/>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PSYCHOLOGICAL EXPLANATIONS OF CRIME</a:t>
            </a:r>
          </a:p>
        </p:txBody>
      </p:sp>
      <p:pic>
        <p:nvPicPr>
          <p:cNvPr id="4" name="Picture 3"/>
          <p:cNvPicPr>
            <a:picLocks noChangeAspect="1"/>
          </p:cNvPicPr>
          <p:nvPr/>
        </p:nvPicPr>
        <p:blipFill>
          <a:blip r:embed="rId5"/>
          <a:stretch>
            <a:fillRect/>
          </a:stretch>
        </p:blipFill>
        <p:spPr>
          <a:xfrm>
            <a:off x="487729" y="2187321"/>
            <a:ext cx="2171700" cy="2105025"/>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graphicFrame>
        <p:nvGraphicFramePr>
          <p:cNvPr id="7" name="TextBox 2">
            <a:extLst>
              <a:ext uri="{FF2B5EF4-FFF2-40B4-BE49-F238E27FC236}">
                <a16:creationId xmlns:a16="http://schemas.microsoft.com/office/drawing/2014/main" id="{80445F8D-4FA0-7F70-183E-89A631560DEA}"/>
              </a:ext>
            </a:extLst>
          </p:cNvPr>
          <p:cNvGraphicFramePr/>
          <p:nvPr/>
        </p:nvGraphicFramePr>
        <p:xfrm>
          <a:off x="3189707" y="2322576"/>
          <a:ext cx="8514564" cy="393954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149822281"/>
      </p:ext>
    </p:extLst>
  </p:cSld>
  <p:clrMapOvr>
    <a:masterClrMapping/>
  </p:clrMapOvr>
  <mc:AlternateContent xmlns:mc="http://schemas.openxmlformats.org/markup-compatibility/2006" xmlns:p14="http://schemas.microsoft.com/office/powerpoint/2010/main">
    <mc:Choice Requires="p14">
      <p:transition spd="slow" p14:dur="2000" advTm="49087"/>
    </mc:Choice>
    <mc:Fallback xmlns="">
      <p:transition spd="slow" advTm="490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SIGMUND FREUD</a:t>
            </a:r>
          </a:p>
        </p:txBody>
      </p:sp>
      <p:pic>
        <p:nvPicPr>
          <p:cNvPr id="5" name="Picture 4"/>
          <p:cNvPicPr>
            <a:picLocks noChangeAspect="1"/>
          </p:cNvPicPr>
          <p:nvPr/>
        </p:nvPicPr>
        <p:blipFill>
          <a:blip r:embed="rId3"/>
          <a:stretch>
            <a:fillRect/>
          </a:stretch>
        </p:blipFill>
        <p:spPr>
          <a:xfrm>
            <a:off x="7026519" y="1737360"/>
            <a:ext cx="3031832" cy="4282248"/>
          </a:xfrm>
          <a:prstGeom prst="rect">
            <a:avLst/>
          </a:prstGeom>
        </p:spPr>
      </p:pic>
      <p:pic>
        <p:nvPicPr>
          <p:cNvPr id="6" name="Picture 5"/>
          <p:cNvPicPr>
            <a:picLocks noChangeAspect="1"/>
          </p:cNvPicPr>
          <p:nvPr/>
        </p:nvPicPr>
        <p:blipFill>
          <a:blip r:embed="rId4"/>
          <a:stretch>
            <a:fillRect/>
          </a:stretch>
        </p:blipFill>
        <p:spPr>
          <a:xfrm>
            <a:off x="1645746" y="1750252"/>
            <a:ext cx="4720366" cy="4282248"/>
          </a:xfrm>
          <a:prstGeom prst="rect">
            <a:avLst/>
          </a:prstGeom>
        </p:spPr>
      </p:pic>
    </p:spTree>
    <p:extLst>
      <p:ext uri="{BB962C8B-B14F-4D97-AF65-F5344CB8AC3E}">
        <p14:creationId xmlns:p14="http://schemas.microsoft.com/office/powerpoint/2010/main" val="2851179438"/>
      </p:ext>
    </p:extLst>
  </p:cSld>
  <p:clrMapOvr>
    <a:masterClrMapping/>
  </p:clrMapOvr>
  <mc:AlternateContent xmlns:mc="http://schemas.openxmlformats.org/markup-compatibility/2006" xmlns:p14="http://schemas.microsoft.com/office/powerpoint/2010/main">
    <mc:Choice Requires="p14">
      <p:transition spd="slow" p14:dur="2000" advTm="111995"/>
    </mc:Choice>
    <mc:Fallback xmlns="">
      <p:transition spd="slow" advTm="111995"/>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72989" y="-308426"/>
            <a:ext cx="10058400" cy="1450757"/>
          </a:xfrm>
        </p:spPr>
        <p:txBody>
          <a:bodyPr/>
          <a:lstStyle/>
          <a:p>
            <a:r>
              <a:rPr lang="en-GB" dirty="0"/>
              <a:t>Personality and criminality</a:t>
            </a:r>
          </a:p>
        </p:txBody>
      </p:sp>
      <p:sp>
        <p:nvSpPr>
          <p:cNvPr id="3" name="TextBox 2"/>
          <p:cNvSpPr txBox="1"/>
          <p:nvPr/>
        </p:nvSpPr>
        <p:spPr>
          <a:xfrm>
            <a:off x="673770" y="4427621"/>
            <a:ext cx="11030501" cy="2246769"/>
          </a:xfrm>
          <a:prstGeom prst="rect">
            <a:avLst/>
          </a:prstGeom>
          <a:solidFill>
            <a:schemeClr val="bg2"/>
          </a:solidFill>
        </p:spPr>
        <p:txBody>
          <a:bodyPr wrap="square" rtlCol="0">
            <a:spAutoFit/>
          </a:bodyPr>
          <a:lstStyle/>
          <a:p>
            <a:pPr marL="342900" indent="-342900">
              <a:buFont typeface="Wingdings" panose="05000000000000000000" pitchFamily="2" charset="2"/>
              <a:buChar char="Ø"/>
            </a:pPr>
            <a:r>
              <a:rPr lang="en-GB" sz="2800" dirty="0"/>
              <a:t>Personality tests can also be used to assess and evaluate someone’s personality.</a:t>
            </a:r>
          </a:p>
          <a:p>
            <a:endParaRPr lang="en-GB" sz="2800" dirty="0"/>
          </a:p>
          <a:p>
            <a:r>
              <a:rPr lang="en-GB" sz="2800" dirty="0"/>
              <a:t>Examples of such tests include: </a:t>
            </a:r>
            <a:r>
              <a:rPr lang="en-GB" sz="2800" b="1" dirty="0"/>
              <a:t>Minnesota Multiphasic Personality Inventory (MMPI</a:t>
            </a:r>
            <a:r>
              <a:rPr lang="en-GB" sz="2800" dirty="0"/>
              <a:t>) and the </a:t>
            </a:r>
            <a:r>
              <a:rPr lang="en-GB" sz="2800" b="1" dirty="0"/>
              <a:t>Interpersonal Maturity Test (I-L)</a:t>
            </a:r>
          </a:p>
        </p:txBody>
      </p:sp>
      <p:pic>
        <p:nvPicPr>
          <p:cNvPr id="4" name="Picture 3"/>
          <p:cNvPicPr>
            <a:picLocks noChangeAspect="1"/>
          </p:cNvPicPr>
          <p:nvPr/>
        </p:nvPicPr>
        <p:blipFill>
          <a:blip r:embed="rId4"/>
          <a:stretch>
            <a:fillRect/>
          </a:stretch>
        </p:blipFill>
        <p:spPr>
          <a:xfrm>
            <a:off x="673770" y="416952"/>
            <a:ext cx="2717130" cy="3833490"/>
          </a:xfrm>
          <a:prstGeom prst="rect">
            <a:avLst/>
          </a:prstGeom>
        </p:spPr>
      </p:pic>
      <p:sp>
        <p:nvSpPr>
          <p:cNvPr id="5" name="Oval Callout 4"/>
          <p:cNvSpPr/>
          <p:nvPr/>
        </p:nvSpPr>
        <p:spPr>
          <a:xfrm>
            <a:off x="4860758" y="1451515"/>
            <a:ext cx="7050505" cy="2735473"/>
          </a:xfrm>
          <a:prstGeom prst="wedgeEllipseCallout">
            <a:avLst/>
          </a:prstGeom>
          <a:solidFill>
            <a:srgbClr val="66DCE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5650830" y="1788199"/>
            <a:ext cx="5125453" cy="2062103"/>
          </a:xfrm>
          <a:prstGeom prst="rect">
            <a:avLst/>
          </a:prstGeom>
          <a:noFill/>
        </p:spPr>
        <p:txBody>
          <a:bodyPr wrap="square" rtlCol="0">
            <a:spAutoFit/>
          </a:bodyPr>
          <a:lstStyle/>
          <a:p>
            <a:pPr algn="ctr"/>
            <a:r>
              <a:rPr lang="en-GB" sz="3200" b="1" dirty="0">
                <a:solidFill>
                  <a:schemeClr val="bg1"/>
                </a:solidFill>
              </a:rPr>
              <a:t>HOW COULD THE EVIDENCE PROVIDED BY THESE TESTS BE USEFUL TO THE JUSTICE SYSTEM?</a:t>
            </a:r>
          </a:p>
        </p:txBody>
      </p:sp>
    </p:spTree>
    <p:custDataLst>
      <p:tags r:id="rId1"/>
    </p:custDataLst>
    <p:extLst>
      <p:ext uri="{BB962C8B-B14F-4D97-AF65-F5344CB8AC3E}">
        <p14:creationId xmlns:p14="http://schemas.microsoft.com/office/powerpoint/2010/main" val="3408815010"/>
      </p:ext>
    </p:extLst>
  </p:cSld>
  <p:clrMapOvr>
    <a:masterClrMapping/>
  </p:clrMapOvr>
  <mc:AlternateContent xmlns:mc="http://schemas.openxmlformats.org/markup-compatibility/2006" xmlns:p14="http://schemas.microsoft.com/office/powerpoint/2010/main">
    <mc:Choice Requires="p14">
      <p:transition spd="slow" p14:dur="2000" advTm="96326"/>
    </mc:Choice>
    <mc:Fallback xmlns="">
      <p:transition spd="slow" advTm="96326"/>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6" presetClass="entr" presetSubtype="16"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circle(in)">
                                      <p:cBhvr>
                                        <p:cTn id="19" dur="2000"/>
                                        <p:tgtEl>
                                          <p:spTgt spid="5"/>
                                        </p:tgtEl>
                                      </p:cBhvr>
                                    </p:animEffect>
                                  </p:childTnLst>
                                </p:cTn>
                              </p:par>
                            </p:childTnLst>
                          </p:cTn>
                        </p:par>
                      </p:childTnLst>
                    </p:cTn>
                  </p:par>
                  <p:par>
                    <p:cTn id="20" fill="hold">
                      <p:stCondLst>
                        <p:cond delay="indefinite"/>
                      </p:stCondLst>
                      <p:childTnLst>
                        <p:par>
                          <p:cTn id="21" fill="hold">
                            <p:stCondLst>
                              <p:cond delay="0"/>
                            </p:stCondLst>
                            <p:childTnLst>
                              <p:par>
                                <p:cTn id="22" presetID="6" presetClass="entr" presetSubtype="16" fill="hold" grpId="0" nodeType="clickEffect">
                                  <p:stCondLst>
                                    <p:cond delay="0"/>
                                  </p:stCondLst>
                                  <p:childTnLst>
                                    <p:set>
                                      <p:cBhvr>
                                        <p:cTn id="23" dur="1" fill="hold">
                                          <p:stCondLst>
                                            <p:cond delay="0"/>
                                          </p:stCondLst>
                                        </p:cTn>
                                        <p:tgtEl>
                                          <p:spTgt spid="6"/>
                                        </p:tgtEl>
                                        <p:attrNameLst>
                                          <p:attrName>style.visibility</p:attrName>
                                        </p:attrNameLst>
                                      </p:cBhvr>
                                      <p:to>
                                        <p:strVal val="visible"/>
                                      </p:to>
                                    </p:set>
                                    <p:animEffect transition="in" filter="circle(in)">
                                      <p:cBhvr>
                                        <p:cTn id="24"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7458" y="413362"/>
            <a:ext cx="9658495" cy="749011"/>
          </a:xfrm>
        </p:spPr>
        <p:txBody>
          <a:bodyPr>
            <a:normAutofit/>
          </a:bodyPr>
          <a:lstStyle/>
          <a:p>
            <a:r>
              <a:rPr lang="en-GB" dirty="0"/>
              <a:t>HANS EYSENCK</a:t>
            </a:r>
          </a:p>
        </p:txBody>
      </p:sp>
      <p:pic>
        <p:nvPicPr>
          <p:cNvPr id="3" name="Picture 2"/>
          <p:cNvPicPr>
            <a:picLocks noChangeAspect="1"/>
          </p:cNvPicPr>
          <p:nvPr/>
        </p:nvPicPr>
        <p:blipFill>
          <a:blip r:embed="rId3"/>
          <a:stretch>
            <a:fillRect/>
          </a:stretch>
        </p:blipFill>
        <p:spPr>
          <a:xfrm>
            <a:off x="4974956" y="289376"/>
            <a:ext cx="7027674" cy="6289655"/>
          </a:xfrm>
          <a:prstGeom prst="rect">
            <a:avLst/>
          </a:prstGeom>
        </p:spPr>
      </p:pic>
      <p:pic>
        <p:nvPicPr>
          <p:cNvPr id="4" name="Picture 3"/>
          <p:cNvPicPr>
            <a:picLocks noChangeAspect="1"/>
          </p:cNvPicPr>
          <p:nvPr/>
        </p:nvPicPr>
        <p:blipFill>
          <a:blip r:embed="rId4"/>
          <a:stretch>
            <a:fillRect/>
          </a:stretch>
        </p:blipFill>
        <p:spPr>
          <a:xfrm>
            <a:off x="875655" y="1628650"/>
            <a:ext cx="3611105" cy="3611105"/>
          </a:xfrm>
          <a:prstGeom prst="rect">
            <a:avLst/>
          </a:prstGeom>
        </p:spPr>
      </p:pic>
    </p:spTree>
    <p:extLst>
      <p:ext uri="{BB962C8B-B14F-4D97-AF65-F5344CB8AC3E}">
        <p14:creationId xmlns:p14="http://schemas.microsoft.com/office/powerpoint/2010/main" val="1854291215"/>
      </p:ext>
    </p:extLst>
  </p:cSld>
  <p:clrMapOvr>
    <a:masterClrMapping/>
  </p:clrMapOvr>
  <mc:AlternateContent xmlns:mc="http://schemas.openxmlformats.org/markup-compatibility/2006" xmlns:p14="http://schemas.microsoft.com/office/powerpoint/2010/main">
    <mc:Choice Requires="p14">
      <p:transition spd="slow" p14:dur="2000" advTm="101896"/>
    </mc:Choice>
    <mc:Fallback xmlns="">
      <p:transition spd="slow" advTm="101896"/>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14531" y="568344"/>
            <a:ext cx="7089740" cy="1244957"/>
          </a:xfrm>
        </p:spPr>
        <p:txBody>
          <a:bodyPr>
            <a:normAutofit/>
          </a:bodyPr>
          <a:lstStyle/>
          <a:p>
            <a:r>
              <a:rPr lang="en-GB" dirty="0"/>
              <a:t>Intelligence and criminality</a:t>
            </a:r>
          </a:p>
        </p:txBody>
      </p:sp>
      <p:sp>
        <p:nvSpPr>
          <p:cNvPr id="3" name="TextBox 2"/>
          <p:cNvSpPr txBox="1"/>
          <p:nvPr/>
        </p:nvSpPr>
        <p:spPr>
          <a:xfrm>
            <a:off x="4614531" y="2541722"/>
            <a:ext cx="5408908" cy="830997"/>
          </a:xfrm>
          <a:prstGeom prst="rect">
            <a:avLst/>
          </a:prstGeom>
          <a:solidFill>
            <a:schemeClr val="bg1"/>
          </a:solidFill>
        </p:spPr>
        <p:txBody>
          <a:bodyPr wrap="square" rtlCol="0">
            <a:spAutoFit/>
          </a:bodyPr>
          <a:lstStyle/>
          <a:p>
            <a:pPr algn="ctr"/>
            <a:r>
              <a:rPr lang="en-GB" sz="2400" dirty="0"/>
              <a:t>Studies have linked low IQ with aggressive and violent behaviour</a:t>
            </a:r>
          </a:p>
        </p:txBody>
      </p:sp>
      <p:sp>
        <p:nvSpPr>
          <p:cNvPr id="4" name="TextBox 3"/>
          <p:cNvSpPr txBox="1"/>
          <p:nvPr/>
        </p:nvSpPr>
        <p:spPr>
          <a:xfrm>
            <a:off x="2933700" y="3732450"/>
            <a:ext cx="7264185" cy="1138773"/>
          </a:xfrm>
          <a:prstGeom prst="rect">
            <a:avLst/>
          </a:prstGeom>
          <a:noFill/>
        </p:spPr>
        <p:txBody>
          <a:bodyPr wrap="square" rtlCol="0">
            <a:spAutoFit/>
          </a:bodyPr>
          <a:lstStyle/>
          <a:p>
            <a:r>
              <a:rPr lang="en-GB" sz="3200" b="1" dirty="0" err="1">
                <a:solidFill>
                  <a:srgbClr val="0070C0"/>
                </a:solidFill>
              </a:rPr>
              <a:t>Hirschi</a:t>
            </a:r>
            <a:r>
              <a:rPr lang="en-GB" sz="3200" b="1" dirty="0">
                <a:solidFill>
                  <a:srgbClr val="0070C0"/>
                </a:solidFill>
              </a:rPr>
              <a:t> and </a:t>
            </a:r>
            <a:r>
              <a:rPr lang="en-GB" sz="3200" b="1" dirty="0" err="1">
                <a:solidFill>
                  <a:srgbClr val="0070C0"/>
                </a:solidFill>
              </a:rPr>
              <a:t>Hindelang</a:t>
            </a:r>
            <a:r>
              <a:rPr lang="en-GB" sz="3200" b="1" dirty="0">
                <a:solidFill>
                  <a:srgbClr val="0070C0"/>
                </a:solidFill>
              </a:rPr>
              <a:t> (1977)</a:t>
            </a:r>
          </a:p>
          <a:p>
            <a:endParaRPr lang="en-GB" dirty="0"/>
          </a:p>
          <a:p>
            <a:endParaRPr lang="en-GB" dirty="0"/>
          </a:p>
        </p:txBody>
      </p:sp>
      <p:sp>
        <p:nvSpPr>
          <p:cNvPr id="5" name="Down Arrow 4"/>
          <p:cNvSpPr/>
          <p:nvPr/>
        </p:nvSpPr>
        <p:spPr>
          <a:xfrm>
            <a:off x="3332136" y="4355024"/>
            <a:ext cx="976393" cy="2092271"/>
          </a:xfrm>
          <a:prstGeom prst="downArrow">
            <a:avLst/>
          </a:prstGeom>
          <a:solidFill>
            <a:srgbClr val="07CB3A"/>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Up Arrow 5"/>
          <p:cNvSpPr/>
          <p:nvPr/>
        </p:nvSpPr>
        <p:spPr>
          <a:xfrm>
            <a:off x="6780509" y="4355024"/>
            <a:ext cx="945396" cy="2092271"/>
          </a:xfrm>
          <a:prstGeom prst="upArrow">
            <a:avLst/>
          </a:prstGeom>
          <a:solidFill>
            <a:srgbClr val="66DCE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4417017" y="4866468"/>
            <a:ext cx="1968285" cy="369332"/>
          </a:xfrm>
          <a:prstGeom prst="rect">
            <a:avLst/>
          </a:prstGeom>
          <a:noFill/>
        </p:spPr>
        <p:txBody>
          <a:bodyPr wrap="square" rtlCol="0">
            <a:spAutoFit/>
          </a:bodyPr>
          <a:lstStyle/>
          <a:p>
            <a:r>
              <a:rPr lang="en-GB" b="1" dirty="0"/>
              <a:t>Low intelligence</a:t>
            </a:r>
          </a:p>
        </p:txBody>
      </p:sp>
      <p:sp>
        <p:nvSpPr>
          <p:cNvPr id="8" name="TextBox 7"/>
          <p:cNvSpPr txBox="1"/>
          <p:nvPr/>
        </p:nvSpPr>
        <p:spPr>
          <a:xfrm>
            <a:off x="8121112" y="4727968"/>
            <a:ext cx="2157315" cy="646331"/>
          </a:xfrm>
          <a:prstGeom prst="rect">
            <a:avLst/>
          </a:prstGeom>
          <a:noFill/>
        </p:spPr>
        <p:txBody>
          <a:bodyPr wrap="square" rtlCol="0">
            <a:spAutoFit/>
          </a:bodyPr>
          <a:lstStyle/>
          <a:p>
            <a:r>
              <a:rPr lang="en-GB" b="1" dirty="0"/>
              <a:t>Criminal and delinquent </a:t>
            </a:r>
          </a:p>
        </p:txBody>
      </p:sp>
      <p:sp>
        <p:nvSpPr>
          <p:cNvPr id="9" name="Rectangular Callout 8"/>
          <p:cNvSpPr/>
          <p:nvPr/>
        </p:nvSpPr>
        <p:spPr>
          <a:xfrm>
            <a:off x="158948" y="1280724"/>
            <a:ext cx="4149581" cy="1751308"/>
          </a:xfrm>
          <a:prstGeom prst="wedgeRectCallou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a:t>
            </a:r>
            <a:r>
              <a:rPr lang="en-GB" dirty="0">
                <a:solidFill>
                  <a:srgbClr val="0070C0"/>
                </a:solidFill>
              </a:rPr>
              <a:t>CAN YOU THINK OF SOME CRITICISMS OF LINKING INTELLIGENCE WITH CRIMINALITY?</a:t>
            </a:r>
            <a:endParaRPr lang="en-GB" dirty="0"/>
          </a:p>
        </p:txBody>
      </p:sp>
    </p:spTree>
    <p:extLst>
      <p:ext uri="{BB962C8B-B14F-4D97-AF65-F5344CB8AC3E}">
        <p14:creationId xmlns:p14="http://schemas.microsoft.com/office/powerpoint/2010/main" val="1351104520"/>
      </p:ext>
    </p:extLst>
  </p:cSld>
  <p:clrMapOvr>
    <a:masterClrMapping/>
  </p:clrMapOvr>
  <mc:AlternateContent xmlns:mc="http://schemas.openxmlformats.org/markup-compatibility/2006" xmlns:p14="http://schemas.microsoft.com/office/powerpoint/2010/main">
    <mc:Choice Requires="p14">
      <p:transition spd="slow" p14:dur="2000" advTm="91461"/>
    </mc:Choice>
    <mc:Fallback xmlns="">
      <p:transition spd="slow" advTm="91461"/>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05A42EF-68E6-4808-81CD-E5ABD0ED92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9B7808-62CD-6C49-C898-5A37C9E4497E}"/>
              </a:ext>
            </a:extLst>
          </p:cNvPr>
          <p:cNvSpPr>
            <a:spLocks noGrp="1"/>
          </p:cNvSpPr>
          <p:nvPr>
            <p:ph type="title"/>
          </p:nvPr>
        </p:nvSpPr>
        <p:spPr>
          <a:xfrm>
            <a:off x="6411685" y="634946"/>
            <a:ext cx="5127171" cy="1450757"/>
          </a:xfrm>
        </p:spPr>
        <p:txBody>
          <a:bodyPr>
            <a:normAutofit/>
          </a:bodyPr>
          <a:lstStyle/>
          <a:p>
            <a:r>
              <a:rPr lang="en-GB" dirty="0"/>
              <a:t>Learning theories</a:t>
            </a:r>
          </a:p>
        </p:txBody>
      </p:sp>
      <p:pic>
        <p:nvPicPr>
          <p:cNvPr id="4" name="Content Placeholder 3">
            <a:extLst>
              <a:ext uri="{FF2B5EF4-FFF2-40B4-BE49-F238E27FC236}">
                <a16:creationId xmlns:a16="http://schemas.microsoft.com/office/drawing/2014/main" id="{654F6668-7DAF-F4DC-9828-E60ECB16187C}"/>
              </a:ext>
            </a:extLst>
          </p:cNvPr>
          <p:cNvPicPr>
            <a:picLocks noChangeAspect="1"/>
          </p:cNvPicPr>
          <p:nvPr/>
        </p:nvPicPr>
        <p:blipFill>
          <a:blip r:embed="rId3"/>
          <a:stretch>
            <a:fillRect/>
          </a:stretch>
        </p:blipFill>
        <p:spPr>
          <a:xfrm>
            <a:off x="643192" y="720344"/>
            <a:ext cx="5451627" cy="5097270"/>
          </a:xfrm>
          <a:prstGeom prst="rect">
            <a:avLst/>
          </a:prstGeom>
        </p:spPr>
      </p:pic>
      <p:cxnSp>
        <p:nvCxnSpPr>
          <p:cNvPr id="13" name="Straight Connector 12">
            <a:extLst>
              <a:ext uri="{FF2B5EF4-FFF2-40B4-BE49-F238E27FC236}">
                <a16:creationId xmlns:a16="http://schemas.microsoft.com/office/drawing/2014/main" id="{3C4A154E-1950-4755-A5FC-5998EE0CC1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99A5FD7E-FEF2-B34D-3460-4EEA0910E382}"/>
              </a:ext>
            </a:extLst>
          </p:cNvPr>
          <p:cNvSpPr>
            <a:spLocks noGrp="1"/>
          </p:cNvSpPr>
          <p:nvPr>
            <p:ph idx="1"/>
          </p:nvPr>
        </p:nvSpPr>
        <p:spPr>
          <a:xfrm>
            <a:off x="6411684" y="2195059"/>
            <a:ext cx="5127172" cy="3670180"/>
          </a:xfrm>
        </p:spPr>
        <p:txBody>
          <a:bodyPr>
            <a:normAutofit fontScale="92500" lnSpcReduction="20000"/>
          </a:bodyPr>
          <a:lstStyle/>
          <a:p>
            <a:pPr>
              <a:buFont typeface="Wingdings" panose="05000000000000000000" pitchFamily="2" charset="2"/>
              <a:buChar char="q"/>
            </a:pPr>
            <a:r>
              <a:rPr lang="en-US" sz="4000" dirty="0"/>
              <a:t>Classical conditioning- Pavlov</a:t>
            </a:r>
          </a:p>
          <a:p>
            <a:pPr>
              <a:buFont typeface="Wingdings" panose="05000000000000000000" pitchFamily="2" charset="2"/>
              <a:buChar char="q"/>
            </a:pPr>
            <a:r>
              <a:rPr lang="en-US" sz="4000" dirty="0"/>
              <a:t>Operant conditioning - Skinner</a:t>
            </a:r>
          </a:p>
          <a:p>
            <a:pPr>
              <a:buFont typeface="Wingdings" panose="05000000000000000000" pitchFamily="2" charset="2"/>
              <a:buChar char="q"/>
            </a:pPr>
            <a:r>
              <a:rPr lang="en-US" sz="4000" dirty="0"/>
              <a:t>Social learning theory - Bandura</a:t>
            </a:r>
          </a:p>
          <a:p>
            <a:pPr>
              <a:buFont typeface="Wingdings" panose="05000000000000000000" pitchFamily="2" charset="2"/>
              <a:buChar char="q"/>
            </a:pPr>
            <a:r>
              <a:rPr lang="en-US" sz="4000" dirty="0"/>
              <a:t>Cognition</a:t>
            </a:r>
          </a:p>
          <a:p>
            <a:endParaRPr lang="en-US" sz="4000" dirty="0"/>
          </a:p>
        </p:txBody>
      </p:sp>
      <p:sp>
        <p:nvSpPr>
          <p:cNvPr id="15" name="Rectangle 14">
            <a:extLst>
              <a:ext uri="{FF2B5EF4-FFF2-40B4-BE49-F238E27FC236}">
                <a16:creationId xmlns:a16="http://schemas.microsoft.com/office/drawing/2014/main" id="{3FE9C285-56FB-4B36-8ECA-C2D6596AA9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a:extLst>
              <a:ext uri="{FF2B5EF4-FFF2-40B4-BE49-F238E27FC236}">
                <a16:creationId xmlns:a16="http://schemas.microsoft.com/office/drawing/2014/main" id="{937C076B-00B1-4629-B27F-A86F9885FB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6704920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383B7-CD88-3691-EB37-FE0E91DF4C9F}"/>
              </a:ext>
            </a:extLst>
          </p:cNvPr>
          <p:cNvSpPr>
            <a:spLocks noGrp="1"/>
          </p:cNvSpPr>
          <p:nvPr>
            <p:ph type="title"/>
          </p:nvPr>
        </p:nvSpPr>
        <p:spPr>
          <a:xfrm>
            <a:off x="1657350" y="-389672"/>
            <a:ext cx="10058400" cy="1450757"/>
          </a:xfrm>
        </p:spPr>
        <p:txBody>
          <a:bodyPr/>
          <a:lstStyle/>
          <a:p>
            <a:r>
              <a:rPr lang="en-GB" dirty="0"/>
              <a:t>Learning theories</a:t>
            </a:r>
          </a:p>
        </p:txBody>
      </p:sp>
      <p:pic>
        <p:nvPicPr>
          <p:cNvPr id="5" name="Content Placeholder 4">
            <a:extLst>
              <a:ext uri="{FF2B5EF4-FFF2-40B4-BE49-F238E27FC236}">
                <a16:creationId xmlns:a16="http://schemas.microsoft.com/office/drawing/2014/main" id="{8BDF79A4-0C50-BB82-EBE1-2547B7640BA3}"/>
              </a:ext>
            </a:extLst>
          </p:cNvPr>
          <p:cNvPicPr>
            <a:picLocks noGrp="1" noChangeAspect="1"/>
          </p:cNvPicPr>
          <p:nvPr>
            <p:ph idx="1"/>
          </p:nvPr>
        </p:nvPicPr>
        <p:blipFill>
          <a:blip r:embed="rId3"/>
          <a:stretch>
            <a:fillRect/>
          </a:stretch>
        </p:blipFill>
        <p:spPr>
          <a:xfrm>
            <a:off x="2324100" y="973102"/>
            <a:ext cx="7883776" cy="5410880"/>
          </a:xfrm>
        </p:spPr>
      </p:pic>
    </p:spTree>
    <p:extLst>
      <p:ext uri="{BB962C8B-B14F-4D97-AF65-F5344CB8AC3E}">
        <p14:creationId xmlns:p14="http://schemas.microsoft.com/office/powerpoint/2010/main" val="68329424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DFE635C-C432-47DA-AEAB-A593345CBA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79FBF3D3-2448-4FF3-B57B-852CB3B851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E040C66D-4F1C-4AC9-9214-C9E6DA54AA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8C6E698C-8155-4B8B-BDC9-B7299772B5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777743-5F59-4AAC-B459-F67AE20B64E5}"/>
              </a:ext>
            </a:extLst>
          </p:cNvPr>
          <p:cNvSpPr>
            <a:spLocks noGrp="1"/>
          </p:cNvSpPr>
          <p:nvPr>
            <p:ph type="title"/>
          </p:nvPr>
        </p:nvSpPr>
        <p:spPr>
          <a:xfrm>
            <a:off x="965201" y="643467"/>
            <a:ext cx="6255026" cy="5054008"/>
          </a:xfrm>
        </p:spPr>
        <p:txBody>
          <a:bodyPr vert="horz" lIns="91440" tIns="45720" rIns="91440" bIns="45720" rtlCol="0" anchor="ctr">
            <a:normAutofit/>
          </a:bodyPr>
          <a:lstStyle/>
          <a:p>
            <a:pPr algn="r"/>
            <a:r>
              <a:rPr lang="en-US" sz="8000">
                <a:solidFill>
                  <a:schemeClr val="tx1">
                    <a:lumMod val="85000"/>
                    <a:lumOff val="15000"/>
                  </a:schemeClr>
                </a:solidFill>
              </a:rPr>
              <a:t>Thinkpoint?</a:t>
            </a:r>
          </a:p>
        </p:txBody>
      </p:sp>
      <p:sp>
        <p:nvSpPr>
          <p:cNvPr id="3" name="Content Placeholder 2">
            <a:extLst>
              <a:ext uri="{FF2B5EF4-FFF2-40B4-BE49-F238E27FC236}">
                <a16:creationId xmlns:a16="http://schemas.microsoft.com/office/drawing/2014/main" id="{E9F98377-4D80-4CD3-BFF3-86F0322D5C60}"/>
              </a:ext>
            </a:extLst>
          </p:cNvPr>
          <p:cNvSpPr>
            <a:spLocks noGrp="1"/>
          </p:cNvSpPr>
          <p:nvPr>
            <p:ph idx="1"/>
          </p:nvPr>
        </p:nvSpPr>
        <p:spPr>
          <a:xfrm>
            <a:off x="7870995" y="643467"/>
            <a:ext cx="3341488" cy="5054008"/>
          </a:xfrm>
        </p:spPr>
        <p:txBody>
          <a:bodyPr vert="horz" lIns="91440" tIns="45720" rIns="91440" bIns="45720" rtlCol="0" anchor="ctr">
            <a:normAutofit/>
          </a:bodyPr>
          <a:lstStyle/>
          <a:p>
            <a:pPr marL="0" indent="0">
              <a:buNone/>
            </a:pPr>
            <a:r>
              <a:rPr lang="en-US" sz="2400" cap="all" spc="200">
                <a:solidFill>
                  <a:schemeClr val="tx2"/>
                </a:solidFill>
                <a:latin typeface="+mj-lt"/>
              </a:rPr>
              <a:t>Are children of criminal parents more likely to be criminals themselves?</a:t>
            </a:r>
          </a:p>
        </p:txBody>
      </p:sp>
      <p:cxnSp>
        <p:nvCxnSpPr>
          <p:cNvPr id="16" name="Straight Connector 15">
            <a:extLst>
              <a:ext uri="{FF2B5EF4-FFF2-40B4-BE49-F238E27FC236}">
                <a16:creationId xmlns:a16="http://schemas.microsoft.com/office/drawing/2014/main" id="{09525C9A-1972-4836-BA7A-706C946EF4D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1391367"/>
            <a:ext cx="0" cy="3558208"/>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C22D9B36-9BE7-472B-8808-7E0D681073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40942"/>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a:extLst>
              <a:ext uri="{FF2B5EF4-FFF2-40B4-BE49-F238E27FC236}">
                <a16:creationId xmlns:a16="http://schemas.microsoft.com/office/drawing/2014/main" id="{8A549DE7-671D-4575-AF43-858FD99981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273236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C5138816-AF06-47EE-964C-EC93C016D5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32CCCF-48DC-4042-9DE1-C82A4B930DF2}"/>
              </a:ext>
            </a:extLst>
          </p:cNvPr>
          <p:cNvSpPr>
            <a:spLocks noGrp="1"/>
          </p:cNvSpPr>
          <p:nvPr>
            <p:ph type="title"/>
          </p:nvPr>
        </p:nvSpPr>
        <p:spPr>
          <a:xfrm>
            <a:off x="4974771" y="634946"/>
            <a:ext cx="6574972" cy="1450757"/>
          </a:xfrm>
        </p:spPr>
        <p:txBody>
          <a:bodyPr>
            <a:normAutofit/>
          </a:bodyPr>
          <a:lstStyle/>
          <a:p>
            <a:r>
              <a:rPr lang="en-US" sz="3400" kern="1200">
                <a:latin typeface="+mn-lt"/>
                <a:ea typeface="+mn-ea"/>
                <a:cs typeface="+mn-cs"/>
              </a:rPr>
              <a:t>Are children of criminal parents more likely to be criminals themselves?</a:t>
            </a:r>
            <a:br>
              <a:rPr lang="en-US" sz="3400" kern="1200">
                <a:latin typeface="+mn-lt"/>
                <a:ea typeface="+mn-ea"/>
                <a:cs typeface="+mn-cs"/>
              </a:rPr>
            </a:br>
            <a:endParaRPr lang="en-GB" sz="3400"/>
          </a:p>
        </p:txBody>
      </p:sp>
      <p:pic>
        <p:nvPicPr>
          <p:cNvPr id="1026" name="Picture 2" descr="Thumbnail">
            <a:extLst>
              <a:ext uri="{FF2B5EF4-FFF2-40B4-BE49-F238E27FC236}">
                <a16:creationId xmlns:a16="http://schemas.microsoft.com/office/drawing/2014/main" id="{50F58490-0AC2-4DBE-AB45-9CCA27DDEE5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6364"/>
          <a:stretch/>
        </p:blipFill>
        <p:spPr bwMode="auto">
          <a:xfrm>
            <a:off x="633999" y="640081"/>
            <a:ext cx="4001315" cy="5314406"/>
          </a:xfrm>
          <a:prstGeom prst="rect">
            <a:avLst/>
          </a:prstGeom>
          <a:noFill/>
          <a:extLst>
            <a:ext uri="{909E8E84-426E-40DD-AFC4-6F175D3DCCD1}">
              <a14:hiddenFill xmlns:a14="http://schemas.microsoft.com/office/drawing/2010/main">
                <a:solidFill>
                  <a:srgbClr val="FFFFFF"/>
                </a:solidFill>
              </a14:hiddenFill>
            </a:ext>
          </a:extLst>
        </p:spPr>
      </p:pic>
      <p:cxnSp>
        <p:nvCxnSpPr>
          <p:cNvPr id="1033" name="Straight Connector 1032">
            <a:extLst>
              <a:ext uri="{FF2B5EF4-FFF2-40B4-BE49-F238E27FC236}">
                <a16:creationId xmlns:a16="http://schemas.microsoft.com/office/drawing/2014/main" id="{87ED8B4E-BB7E-447F-A35F-4D3AF6C0A6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4770" y="2086188"/>
            <a:ext cx="608976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ACDE100-7F6F-49C7-9BF5-0376032BCD0E}"/>
              </a:ext>
            </a:extLst>
          </p:cNvPr>
          <p:cNvSpPr>
            <a:spLocks noGrp="1"/>
          </p:cNvSpPr>
          <p:nvPr>
            <p:ph idx="1"/>
          </p:nvPr>
        </p:nvSpPr>
        <p:spPr>
          <a:xfrm>
            <a:off x="4974769" y="2198914"/>
            <a:ext cx="6574973" cy="3670180"/>
          </a:xfrm>
        </p:spPr>
        <p:txBody>
          <a:bodyPr>
            <a:normAutofit/>
          </a:bodyPr>
          <a:lstStyle/>
          <a:p>
            <a:r>
              <a:rPr lang="en-GB"/>
              <a:t>‘The apple doesn’t fall far from the tree’</a:t>
            </a:r>
          </a:p>
          <a:p>
            <a:r>
              <a:rPr lang="en-GB"/>
              <a:t>‘Chip off the old block’</a:t>
            </a:r>
          </a:p>
          <a:p>
            <a:r>
              <a:rPr lang="en-GB"/>
              <a:t>‘Like father like son’</a:t>
            </a:r>
          </a:p>
          <a:p>
            <a:r>
              <a:rPr lang="en-GB">
                <a:highlight>
                  <a:srgbClr val="FFFF00"/>
                </a:highlight>
              </a:rPr>
              <a:t>Sytske Besemer [2012]- </a:t>
            </a:r>
            <a:r>
              <a:rPr lang="en-GB"/>
              <a:t>children of criminal parents had 2.4 times higher chance of falling into crime than children without criminal parents</a:t>
            </a:r>
          </a:p>
          <a:p>
            <a:r>
              <a:rPr lang="en-GB">
                <a:hlinkClick r:id="rId4"/>
              </a:rPr>
              <a:t>Intergenerational transmission of criminal and violent behaviour - University of Wales Trinity Saint David (uwtsd.ac.uk)</a:t>
            </a:r>
            <a:endParaRPr lang="en-GB"/>
          </a:p>
          <a:p>
            <a:pPr marL="0" indent="0">
              <a:buNone/>
            </a:pPr>
            <a:endParaRPr lang="en-GB"/>
          </a:p>
        </p:txBody>
      </p:sp>
      <p:sp>
        <p:nvSpPr>
          <p:cNvPr id="1035" name="Rectangle 1034">
            <a:extLst>
              <a:ext uri="{FF2B5EF4-FFF2-40B4-BE49-F238E27FC236}">
                <a16:creationId xmlns:a16="http://schemas.microsoft.com/office/drawing/2014/main" id="{10DC0642-5384-4897-BC9B-E85F63D7BC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37" name="Rectangle 1036">
            <a:extLst>
              <a:ext uri="{FF2B5EF4-FFF2-40B4-BE49-F238E27FC236}">
                <a16:creationId xmlns:a16="http://schemas.microsoft.com/office/drawing/2014/main" id="{26015513-D3C4-4477-AA12-D8FF240AA3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5342123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5138816-AF06-47EE-964C-EC93C016D5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ical user interface, application, Word&#10;&#10;Description automatically generated">
            <a:extLst>
              <a:ext uri="{FF2B5EF4-FFF2-40B4-BE49-F238E27FC236}">
                <a16:creationId xmlns:a16="http://schemas.microsoft.com/office/drawing/2014/main" id="{8457C3D3-F609-4136-93C7-9485C2B94E1E}"/>
              </a:ext>
            </a:extLst>
          </p:cNvPr>
          <p:cNvPicPr>
            <a:picLocks noChangeAspect="1"/>
          </p:cNvPicPr>
          <p:nvPr/>
        </p:nvPicPr>
        <p:blipFill rotWithShape="1">
          <a:blip r:embed="rId3"/>
          <a:srcRect l="32557" t="18615" r="32778" b="7555"/>
          <a:stretch/>
        </p:blipFill>
        <p:spPr>
          <a:xfrm>
            <a:off x="847898" y="920210"/>
            <a:ext cx="3258590" cy="4632692"/>
          </a:xfrm>
          <a:prstGeom prst="rect">
            <a:avLst/>
          </a:prstGeom>
          <a:ln w="228600" cap="sq" cmpd="thickThin">
            <a:solidFill>
              <a:srgbClr val="000000"/>
            </a:solidFill>
            <a:prstDash val="solid"/>
            <a:miter lim="800000"/>
          </a:ln>
          <a:effectLst>
            <a:innerShdw blurRad="76200">
              <a:srgbClr val="000000"/>
            </a:innerShdw>
          </a:effectLst>
        </p:spPr>
      </p:pic>
      <p:cxnSp>
        <p:nvCxnSpPr>
          <p:cNvPr id="12" name="Straight Connector 11">
            <a:extLst>
              <a:ext uri="{FF2B5EF4-FFF2-40B4-BE49-F238E27FC236}">
                <a16:creationId xmlns:a16="http://schemas.microsoft.com/office/drawing/2014/main" id="{87ED8B4E-BB7E-447F-A35F-4D3AF6C0A6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4770" y="2086188"/>
            <a:ext cx="608976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6357C61-0359-4386-A91A-9DDF67DDA931}"/>
              </a:ext>
            </a:extLst>
          </p:cNvPr>
          <p:cNvSpPr>
            <a:spLocks noGrp="1"/>
          </p:cNvSpPr>
          <p:nvPr>
            <p:ph idx="1"/>
          </p:nvPr>
        </p:nvSpPr>
        <p:spPr>
          <a:xfrm>
            <a:off x="4933504" y="770581"/>
            <a:ext cx="6595356" cy="4948884"/>
          </a:xfrm>
        </p:spPr>
        <p:txBody>
          <a:bodyPr>
            <a:normAutofit/>
          </a:bodyPr>
          <a:lstStyle/>
          <a:p>
            <a:r>
              <a:rPr lang="en-GB" sz="1600" dirty="0"/>
              <a:t>Results Many prisoners had problematic backgrounds:</a:t>
            </a:r>
          </a:p>
          <a:p>
            <a:r>
              <a:rPr lang="en-GB" sz="1600" dirty="0"/>
              <a:t> Twenty-four per cent stated that they had been in care at some point during their childhood. </a:t>
            </a:r>
          </a:p>
          <a:p>
            <a:r>
              <a:rPr lang="en-GB" sz="1600" dirty="0"/>
              <a:t> Many prisoners had experienced abuse (29%) or observed violence in the home (41%) as a child – particularly those who stated that they had a family member with an alcohol or drug problem. </a:t>
            </a:r>
          </a:p>
          <a:p>
            <a:r>
              <a:rPr lang="en-GB" sz="1600" dirty="0">
                <a:highlight>
                  <a:srgbClr val="FFFF00"/>
                </a:highlight>
              </a:rPr>
              <a:t>Thirty-seven per cent of prisoners reported having family members who had been convicted of a non-motoring criminal offence, of whom 84% had been in prison, a young offenders’ institution or borstal. Prisoners with a convicted family member were more likely to be reconvicted in the year after release from custody than those without a convicted family member. </a:t>
            </a:r>
          </a:p>
          <a:p>
            <a:r>
              <a:rPr lang="en-GB" sz="1600" dirty="0"/>
              <a:t>Eighteen per cent of prisoners stated that they had a family member with an alcohol problem, and 14% with a drug problem. </a:t>
            </a:r>
          </a:p>
          <a:p>
            <a:r>
              <a:rPr lang="en-GB" sz="1600" dirty="0"/>
              <a:t> Fifty-nine per cent of prisoners stated that they had regularly played truant from school, 63% had been suspended or temporarily excluded, and 42% stated that they had been permanently excluded or expelled. Prisoners with these issues were more likely to be reconvicted on release than those without.</a:t>
            </a:r>
          </a:p>
        </p:txBody>
      </p:sp>
      <p:sp>
        <p:nvSpPr>
          <p:cNvPr id="14" name="Rectangle 13">
            <a:extLst>
              <a:ext uri="{FF2B5EF4-FFF2-40B4-BE49-F238E27FC236}">
                <a16:creationId xmlns:a16="http://schemas.microsoft.com/office/drawing/2014/main" id="{10DC0642-5384-4897-BC9B-E85F63D7BC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26015513-D3C4-4477-AA12-D8FF240AA3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2848564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17.7|1.6|66.8|8.7|48.7"/>
</p:tagLst>
</file>

<file path=ppt/tags/tag2.xml><?xml version="1.0" encoding="utf-8"?>
<p:tagLst xmlns:a="http://schemas.openxmlformats.org/drawingml/2006/main" xmlns:r="http://schemas.openxmlformats.org/officeDocument/2006/relationships" xmlns:p="http://schemas.openxmlformats.org/presentationml/2006/main">
  <p:tag name="TIMING" val="|1.5|50.9|26.4"/>
</p:tagLst>
</file>

<file path=ppt/tags/tag3.xml><?xml version="1.0" encoding="utf-8"?>
<p:tagLst xmlns:a="http://schemas.openxmlformats.org/drawingml/2006/main" xmlns:r="http://schemas.openxmlformats.org/officeDocument/2006/relationships" xmlns:p="http://schemas.openxmlformats.org/presentationml/2006/main">
  <p:tag name="TIMING" val="|1.9|23.7|1.2|2.1"/>
</p:tagLst>
</file>

<file path=ppt/theme/theme1.xml><?xml version="1.0" encoding="utf-8"?>
<a:theme xmlns:a="http://schemas.openxmlformats.org/drawingml/2006/main" name="Retrospect">
  <a:themeElements>
    <a:clrScheme name="Retrospect">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6B9F25"/>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D26EA377-59BD-4C9C-9D94-EE8416EE4C7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0</TotalTime>
  <Words>1805</Words>
  <Application>Microsoft Office PowerPoint</Application>
  <PresentationFormat>Widescreen</PresentationFormat>
  <Paragraphs>178</Paragraphs>
  <Slides>33</Slides>
  <Notes>29</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33</vt:i4>
      </vt:variant>
    </vt:vector>
  </HeadingPairs>
  <TitlesOfParts>
    <vt:vector size="41" baseType="lpstr">
      <vt:lpstr>AR CENA</vt:lpstr>
      <vt:lpstr>Arial</vt:lpstr>
      <vt:lpstr>Bahnschrift Light SemiCondensed</vt:lpstr>
      <vt:lpstr>Calibri</vt:lpstr>
      <vt:lpstr>Calibri Light</vt:lpstr>
      <vt:lpstr>Cambria Math</vt:lpstr>
      <vt:lpstr>Wingdings</vt:lpstr>
      <vt:lpstr>Retrospect</vt:lpstr>
      <vt:lpstr>THEORIES OF CRIME: POSITIVISM: Biological and Psychological</vt:lpstr>
      <vt:lpstr>Learning objectives</vt:lpstr>
      <vt:lpstr>THINKPOINT?</vt:lpstr>
      <vt:lpstr>Positivism, punishment and rehabilitation</vt:lpstr>
      <vt:lpstr>IS PUNISHMENT APPROPRIATE IF THE OFFENCE WAS, AT LEAST PARTLY OUT OF THEIR CONTROL????? </vt:lpstr>
      <vt:lpstr>PowerPoint Presentation</vt:lpstr>
      <vt:lpstr>BIOLOGICAL POSITIVISM</vt:lpstr>
      <vt:lpstr>Cesare Lombroso </vt:lpstr>
      <vt:lpstr>Lombroso</vt:lpstr>
      <vt:lpstr>Franz Joseph Gall</vt:lpstr>
      <vt:lpstr>William Sheldon</vt:lpstr>
      <vt:lpstr>THINKPOINT</vt:lpstr>
      <vt:lpstr>Biological theories –  Brain structure and function</vt:lpstr>
      <vt:lpstr>Chemical and Biochemical factors</vt:lpstr>
      <vt:lpstr>Positivism: Chemical and biochemical influences</vt:lpstr>
      <vt:lpstr>Positivism: Chemical and biochemical influences</vt:lpstr>
      <vt:lpstr>Positivism: Chemical and biochemical influences</vt:lpstr>
      <vt:lpstr>Drug A: Tobacco </vt:lpstr>
      <vt:lpstr>Drug B: Alcohol</vt:lpstr>
      <vt:lpstr>Drug C: Caffeine</vt:lpstr>
      <vt:lpstr>Genetic explanations</vt:lpstr>
      <vt:lpstr>Limitations of genetic explanations</vt:lpstr>
      <vt:lpstr>PowerPoint Presentation</vt:lpstr>
      <vt:lpstr>PSYCHOLOGICAL EXPLANATIONS OF CRIME</vt:lpstr>
      <vt:lpstr>SIGMUND FREUD</vt:lpstr>
      <vt:lpstr>Personality and criminality</vt:lpstr>
      <vt:lpstr>HANS EYSENCK</vt:lpstr>
      <vt:lpstr>Intelligence and criminality</vt:lpstr>
      <vt:lpstr>Learning theories</vt:lpstr>
      <vt:lpstr>Learning theories</vt:lpstr>
      <vt:lpstr>Thinkpoint?</vt:lpstr>
      <vt:lpstr>Are children of criminal parents more likely to be criminals themselves?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THEORIES OF CRIME: POSITIVISM: Biological and Psychological</dc:title>
  <dc:creator>Laura Knight</dc:creator>
  <cp:lastModifiedBy>Laura Knight</cp:lastModifiedBy>
  <cp:revision>50</cp:revision>
  <cp:lastPrinted>2018-08-16T10:26:35Z</cp:lastPrinted>
  <dcterms:created xsi:type="dcterms:W3CDTF">2018-08-13T11:54:41Z</dcterms:created>
  <dcterms:modified xsi:type="dcterms:W3CDTF">2022-10-14T14:02:27Z</dcterms:modified>
</cp:coreProperties>
</file>