
<file path=[Content_Types].xml><?xml version="1.0" encoding="utf-8"?>
<Types xmlns="http://schemas.openxmlformats.org/package/2006/content-types">
  <Default Extension="bin" ContentType="application/vnd.openxmlformats-officedocument.presentationml.printerSetting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charts/chart2.xml" ContentType="application/vnd.openxmlformats-officedocument.drawingml.chart+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thumbnail" Target="docProps/thumbnail.jpeg"/><Relationship Id="rId3" Type="http://schemas.openxmlformats.org/package/2006/relationships/metadata/core-properties" Target="docProps/core.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7"/>
    <p:sldId id="257" r:id="rId9"/>
    <p:sldId id="258" r:id="rId10"/>
    <p:sldId id="259" r:id="rId11"/>
    <p:sldId id="260" r:id="rId12"/>
    <p:sldId id="261" r:id="rId13"/>
    <p:sldId id="262" r:id="rId14"/>
    <p:sldId id="263" r:id="rId15"/>
    <p:sldId id="264" r:id="rId16"/>
    <p:sldId id="265" r:id="rId17"/>
    <p:sldId id="266" r:id="rId18"/>
    <p:sldId id="267" r:id="rId19"/>
    <p:sldId id="268" r:id="rId20"/>
  </p:sldIdLst>
  <p:sldSz cx="12191695"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printerSettings" Target="printerSettings/printerSettings1.bin"/><Relationship Id="rId3" Type="http://schemas.openxmlformats.org/officeDocument/2006/relationships/presProps" Target="presProps.xml"/><Relationship Id="rId4" Type="http://schemas.openxmlformats.org/officeDocument/2006/relationships/viewProps" Target="viewProps.xml"/><Relationship Id="rId5" Type="http://schemas.openxmlformats.org/officeDocument/2006/relationships/theme" Target="theme/theme1.xml"/><Relationship Id="rId6" Type="http://schemas.openxmlformats.org/officeDocument/2006/relationships/tableStyles" Target="tableStyles.xml"/><Relationship Id="rId7" Type="http://schemas.openxmlformats.org/officeDocument/2006/relationships/slide" Target="slides/slide1.xml"/><Relationship Id="rId8" Type="http://schemas.openxmlformats.org/officeDocument/2006/relationships/notesMaster" Target="notesMasters/notesMaster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Sheet1.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Sheet2.xlsx"/></Relationships>
</file>

<file path=ppt/charts/chart1.xml><?xml version="1.0" encoding="utf-8"?>
<c:chartSpace xmlns:c="http://schemas.openxmlformats.org/drawingml/2006/chart" xmlns:a="http://schemas.openxmlformats.org/drawingml/2006/main" xmlns:r="http://schemas.openxmlformats.org/officeDocument/2006/relationships">
  <c:date1904 val="0"/>
  <c:chart>
    <c:title>
      <c:tx>
        <c:rich>
          <a:bodyPr/>
          <a:lstStyle/>
          <a:p>
            <a:r>
              <a:t>Cash In vs Cash Out (£)</a:t>
            </a:r>
          </a:p>
        </c:rich>
      </c:tx>
      <c:layout/>
      <c:overlay val="0"/>
    </c:title>
    <c:autoTitleDeleted val="0"/>
    <c:plotArea>
      <c:barChart>
        <c:barDir val="col"/>
        <c:grouping val="clustered"/>
        <c:ser>
          <c:idx val="0"/>
          <c:order val="0"/>
          <c:tx>
            <c:strRef>
              <c:f>Sheet1!$B$1</c:f>
              <c:strCache>
                <c:ptCount val="1"/>
                <c:pt idx="0">
                  <c:v>Cash In</c:v>
                </c:pt>
              </c:strCache>
            </c:strRef>
          </c:tx>
          <c:cat>
            <c:strRef>
              <c:f>Sheet1!$A$2:$A$7</c:f>
              <c:strCache>
                <c:ptCount val="6"/>
                <c:pt idx="0">
                  <c:v>Jan</c:v>
                </c:pt>
                <c:pt idx="1">
                  <c:v>Feb</c:v>
                </c:pt>
                <c:pt idx="2">
                  <c:v>Mar</c:v>
                </c:pt>
                <c:pt idx="3">
                  <c:v>Apr</c:v>
                </c:pt>
                <c:pt idx="4">
                  <c:v>May</c:v>
                </c:pt>
                <c:pt idx="5">
                  <c:v>Jun</c:v>
                </c:pt>
              </c:strCache>
            </c:strRef>
          </c:cat>
          <c:val>
            <c:numRef>
              <c:f>Sheet1!$B$2:$B$7</c:f>
              <c:numCache>
                <c:formatCode>General</c:formatCode>
                <c:ptCount val="6"/>
                <c:pt idx="0">
                  <c:v>8000</c:v>
                </c:pt>
                <c:pt idx="1">
                  <c:v>10000</c:v>
                </c:pt>
                <c:pt idx="2">
                  <c:v>13000</c:v>
                </c:pt>
                <c:pt idx="3">
                  <c:v>16000</c:v>
                </c:pt>
                <c:pt idx="4">
                  <c:v>17000</c:v>
                </c:pt>
                <c:pt idx="5">
                  <c:v>18000</c:v>
                </c:pt>
              </c:numCache>
            </c:numRef>
          </c:val>
        </c:ser>
        <c:ser>
          <c:idx val="1"/>
          <c:order val="1"/>
          <c:tx>
            <c:strRef>
              <c:f>Sheet1!$C$1</c:f>
              <c:strCache>
                <c:ptCount val="1"/>
                <c:pt idx="0">
                  <c:v>Cash Out</c:v>
                </c:pt>
              </c:strCache>
            </c:strRef>
          </c:tx>
          <c:cat>
            <c:strRef>
              <c:f>Sheet1!$A$2:$A$7</c:f>
              <c:strCache>
                <c:ptCount val="6"/>
                <c:pt idx="0">
                  <c:v>Jan</c:v>
                </c:pt>
                <c:pt idx="1">
                  <c:v>Feb</c:v>
                </c:pt>
                <c:pt idx="2">
                  <c:v>Mar</c:v>
                </c:pt>
                <c:pt idx="3">
                  <c:v>Apr</c:v>
                </c:pt>
                <c:pt idx="4">
                  <c:v>May</c:v>
                </c:pt>
                <c:pt idx="5">
                  <c:v>Jun</c:v>
                </c:pt>
              </c:strCache>
            </c:strRef>
          </c:cat>
          <c:val>
            <c:numRef>
              <c:f>Sheet1!$C$2:$C$7</c:f>
              <c:numCache>
                <c:formatCode>General</c:formatCode>
                <c:ptCount val="6"/>
                <c:pt idx="0">
                  <c:v>15000</c:v>
                </c:pt>
                <c:pt idx="1">
                  <c:v>14000</c:v>
                </c:pt>
                <c:pt idx="2">
                  <c:v>14000</c:v>
                </c:pt>
                <c:pt idx="3">
                  <c:v>14500</c:v>
                </c:pt>
                <c:pt idx="4">
                  <c:v>14500</c:v>
                </c:pt>
                <c:pt idx="5">
                  <c:v>15000</c:v>
                </c:pt>
              </c:numCache>
            </c:numRef>
          </c:val>
        </c:ser>
        <c:axId val="-2068027336"/>
        <c:axId val="-2113994440"/>
      </c:barChart>
      <c:catAx>
        <c:axId val="-2068027336"/>
        <c:scaling>
          <c:orientation val="minMax"/>
        </c:scaling>
        <c:delete val="0"/>
        <c:axPos val="b"/>
        <c:majorTickMark val="out"/>
        <c:minorTickMark val="none"/>
        <c:tickLblPos val="nextTo"/>
        <c:txPr>
          <a:bodyPr/>
          <a:lstStyle/>
          <a:p>
            <a:pPr>
              <a:defRPr sz="1100"/>
            </a:pPr>
          </a:p>
        </c:txPr>
        <c:crossAx val="-2113994440"/>
        <c:crosses val="autoZero"/>
        <c:auto val="1"/>
        <c:lblAlgn val="ctr"/>
        <c:lblOffset val="100"/>
        <c:noMultiLvlLbl val="0"/>
      </c:catAx>
      <c:valAx>
        <c:axId val="-2113994440"/>
        <c:scaling/>
        <c:delete val="0"/>
        <c:axPos val="l"/>
        <c:majorGridlines/>
        <c:majorTickMark val="out"/>
        <c:minorTickMark val="none"/>
        <c:tickLblPos val="nextTo"/>
        <c:txPr>
          <a:bodyPr/>
          <a:lstStyle/>
          <a:p>
            <a:pPr>
              <a:defRPr sz="1000"/>
            </a:pPr>
          </a:p>
        </c:txPr>
        <c:crossAx val="-2068027336"/>
        <c:crosses val="autoZero"/>
      </c:valAx>
    </c:plotArea>
    <c:legend>
      <c:legendPos val="b"/>
      <c:overlay val="0"/>
    </c:legend>
    <c:dispBlanksAs val="gap"/>
  </c:chart>
  <c:txPr>
    <a:bodyPr/>
    <a:lstStyle/>
    <a:p>
      <a:pPr>
        <a:defRPr sz="1800"/>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roundedCorners val="0"/>
  <c:chart>
    <c:title>
      <c:tx>
        <c:rich>
          <a:bodyPr/>
          <a:lstStyle/>
          <a:p>
            <a:r>
              <a:t>Projected £180,000 First-Year Sales</a:t>
            </a:r>
          </a:p>
        </c:rich>
      </c:tx>
      <c:layout/>
      <c:overlay val="0"/>
    </c:title>
    <c:autoTitleDeleted val="0"/>
    <c:plotArea>
      <c:layout/>
      <c:doughnutChart>
        <c:varyColors val="1"/>
        <c:ser>
          <c:idx val="0"/>
          <c:order val="0"/>
          <c:tx>
            <c:strRef>
              <c:f>Sheet1!$B$1</c:f>
              <c:strCache>
                <c:ptCount val="1"/>
                <c:pt idx="0">
                  <c:v>Annual Revenue</c:v>
                </c:pt>
              </c:strCache>
            </c:strRef>
          </c:tx>
          <c:cat>
            <c:strRef>
              <c:f>Sheet1!$A$2:$A$4</c:f>
              <c:strCache>
                <c:ptCount val="3"/>
                <c:pt idx="0">
                  <c:v>Coffee &amp; hot drinks</c:v>
                </c:pt>
                <c:pt idx="1">
                  <c:v>Premium shisha</c:v>
                </c:pt>
                <c:pt idx="2">
                  <c:v>Food &amp; desserts</c:v>
                </c:pt>
              </c:strCache>
            </c:strRef>
          </c:cat>
          <c:val>
            <c:numRef>
              <c:f>Sheet1!$B$2:$B$4</c:f>
              <c:numCache>
                <c:formatCode>General</c:formatCode>
                <c:ptCount val="3"/>
                <c:pt idx="0">
                  <c:v>81000</c:v>
                </c:pt>
                <c:pt idx="1">
                  <c:v>72000</c:v>
                </c:pt>
                <c:pt idx="2">
                  <c:v>27000</c:v>
                </c:pt>
              </c:numCache>
            </c:numRef>
          </c:val>
        </c:ser>
        <c:dLbls>
          <c:showLegendKey val="0"/>
          <c:showVal val="0"/>
          <c:showCatName val="0"/>
          <c:showSerName val="0"/>
          <c:showPercent val="0"/>
          <c:showBubbleSize val="0"/>
          <c:showLeaderLines val="1"/>
        </c:dLbls>
        <c:firstSliceAng val="0"/>
        <c:holeSize val="50"/>
      </c:doughnutChart>
    </c:plotArea>
    <c:legend>
      <c:legendPos val="b"/>
      <c:layout/>
      <c:overlay val="0"/>
    </c:legend>
    <c:plotVisOnly val="1"/>
    <c:dispBlanksAs val="gap"/>
    <c:showDLblsOverMax val="0"/>
  </c:chart>
  <c:txPr>
    <a:bodyPr/>
    <a:lstStyle/>
    <a:p>
      <a:pPr>
        <a:defRPr sz="1800"/>
      </a:pPr>
      <a:endParaRPr/>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p="http://schemas.openxmlformats.org/presentationml/2006/main" xmlns:r="http://schemas.openxmlformats.org/officeDocument/2006/relationships">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F89C1C7-3DCD-1040-A9CF-14679D8B5DDD}" type="datetimeFigureOut">
              <a:rPr lang="en-US" smtClean="0"/>
              <a:t>10/17/16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B5E49A5-4136-284D-997B-48E1D791AD67}" type="slidenum">
              <a:rPr lang="en-US" smtClean="0"/>
              <a:t>‹#›</a:t>
            </a:fld>
            <a:endParaRPr lang="en-US"/>
          </a:p>
        </p:txBody>
      </p:sp>
    </p:spTree>
    <p:extLst>
      <p:ext uri="{BB962C8B-B14F-4D97-AF65-F5344CB8AC3E}">
        <p14:creationId xmlns:p14="http://schemas.microsoft.com/office/powerpoint/2010/main" val="26232521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Good morning/afternoon. My name is Yonatan Eskinder. This presentation introduces my business plan for Abyssinia Lounge &amp; Coffee House, a hospitality concept combining authentic Ethiopian coffee culture with a premium shisha lounge experience.</a:t>
            </a:r>
          </a:p>
        </p:txBody>
      </p:sp>
      <p:sp>
        <p:nvSpPr>
          <p:cNvPr id="4" name="Slide Number Placeholder 3"/>
          <p:cNvSpPr>
            <a:spLocks noGrp="1"/>
          </p:cNvSpPr>
          <p:nvPr>
            <p:ph type="sldNum" idx="5" sz="quarter"/>
          </p:nvPr>
        </p:nvSpPr>
        <p:spPr/>
      </p:sp>
    </p:spTree>
  </p:cSld>
  <p:clrMapOvr>
    <a:masterClrMapping/>
  </p:clrMapOvr>
</p:notes>
</file>

<file path=ppt/notesSlides/notesSlide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 will begin with a short introduction, then explain the business idea, legal and management structure, three important external factors, two marketing strategies, and finally the funding requirement and financial forecast.</a:t>
            </a:r>
          </a:p>
        </p:txBody>
      </p:sp>
      <p:sp>
        <p:nvSpPr>
          <p:cNvPr id="4" name="Slide Number Placeholder 3"/>
          <p:cNvSpPr>
            <a:spLocks noGrp="1"/>
          </p:cNvSpPr>
          <p:nvPr>
            <p:ph type="sldNum" idx="5" sz="quarter"/>
          </p:nvPr>
        </p:nvSpPr>
        <p:spPr/>
      </p:sp>
    </p:spTree>
  </p:cSld>
  <p:clrMapOvr>
    <a:masterClrMapping/>
  </p:clrMapOvr>
</p:notes>
</file>

<file path=ppt/notesSlides/notesSlide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 am the founder and proposed Managing Director. My role is to oversee strategic planning, financial management and supplier relationships. The purpose of this pitch is to show why the concept can create a differentiated customer experience and how the business will be organised and financed.</a:t>
            </a:r>
          </a:p>
        </p:txBody>
      </p:sp>
      <p:sp>
        <p:nvSpPr>
          <p:cNvPr id="4" name="Slide Number Placeholder 3"/>
          <p:cNvSpPr>
            <a:spLocks noGrp="1"/>
          </p:cNvSpPr>
          <p:nvPr>
            <p:ph type="sldNum" idx="5" sz="quarter"/>
          </p:nvPr>
        </p:nvSpPr>
        <p:spPr/>
      </p:sp>
    </p:spTree>
  </p:cSld>
  <p:clrMapOvr>
    <a:masterClrMapping/>
  </p:clrMapOvr>
</p:notes>
</file>

<file path=ppt/notesSlides/notesSlide4.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business combines two complementary experiences under one roof. Customers can enjoy premium shisha and authentic Ethiopian coffee, including the traditional coffee ceremony, together with other drinks and light snacks. The unique selling point is the combination of culture, product quality and a relaxed social environment.</a:t>
            </a:r>
          </a:p>
        </p:txBody>
      </p:sp>
      <p:sp>
        <p:nvSpPr>
          <p:cNvPr id="4" name="Slide Number Placeholder 3"/>
          <p:cNvSpPr>
            <a:spLocks noGrp="1"/>
          </p:cNvSpPr>
          <p:nvPr>
            <p:ph type="sldNum" idx="5" sz="quarter"/>
          </p:nvPr>
        </p:nvSpPr>
        <p:spPr/>
      </p:sp>
    </p:spTree>
  </p:cSld>
  <p:clrMapOvr>
    <a:masterClrMapping/>
  </p:clrMapOvr>
</p:notes>
</file>

<file path=ppt/notesSlides/notesSlide5.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Abyssinia Lounge &amp; Coffee House will be set up as a Private Limited Company. The business plan selects this format because it offers limited liability and supports future growth. The structure is deliberately lean: the owner leads strategy, the Lounge Manager handles daily operations, supported by two baristas, two shisha specialists, a kitchen assistant and a cleaner.</a:t>
            </a:r>
          </a:p>
        </p:txBody>
      </p:sp>
      <p:sp>
        <p:nvSpPr>
          <p:cNvPr id="4" name="Slide Number Placeholder 3"/>
          <p:cNvSpPr>
            <a:spLocks noGrp="1"/>
          </p:cNvSpPr>
          <p:nvPr>
            <p:ph type="sldNum" idx="5" sz="quarter"/>
          </p:nvPr>
        </p:nvSpPr>
        <p:spPr/>
      </p:sp>
    </p:spTree>
  </p:cSld>
  <p:clrMapOvr>
    <a:masterClrMapping/>
  </p:clrMapOvr>
</p:notes>
</file>

<file path=ppt/notesSlides/notesSlide6.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three most important external factors are political and legal regulation, economic pressure and social trends. The business must comply with smoking, licensing and food safety requirements. Inflation may affect both customer spending and operating costs. On the positive side, demand for speciality coffee, cultural experiences and social venues supports the concept.</a:t>
            </a:r>
          </a:p>
        </p:txBody>
      </p:sp>
      <p:sp>
        <p:nvSpPr>
          <p:cNvPr id="4" name="Slide Number Placeholder 3"/>
          <p:cNvSpPr>
            <a:spLocks noGrp="1"/>
          </p:cNvSpPr>
          <p:nvPr>
            <p:ph type="sldNum" idx="5" sz="quarter"/>
          </p:nvPr>
        </p:nvSpPr>
        <p:spPr/>
      </p:sp>
    </p:spTree>
  </p:cSld>
  <p:clrMapOvr>
    <a:masterClrMapping/>
  </p:clrMapOvr>
</p:notes>
</file>

<file path=ppt/notesSlides/notesSlide7.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first major strategy is digital marketing through Instagram, TikTok and Google Business Profile. Visual content can showcase the coffee ceremony, products and lounge environment. The second strategy is retention and promotion through a loyalty programme, student promotions, influencer relationships and events, encouraging customers to return and recommend the venue.</a:t>
            </a:r>
          </a:p>
        </p:txBody>
      </p:sp>
      <p:sp>
        <p:nvSpPr>
          <p:cNvPr id="4" name="Slide Number Placeholder 3"/>
          <p:cNvSpPr>
            <a:spLocks noGrp="1"/>
          </p:cNvSpPr>
          <p:nvPr>
            <p:ph type="sldNum" idx="5" sz="quarter"/>
          </p:nvPr>
        </p:nvSpPr>
        <p:spPr/>
      </p:sp>
    </p:spTree>
  </p:cSld>
  <p:clrMapOvr>
    <a:masterClrMapping/>
  </p:clrMapOvr>
</p:notes>
</file>

<file path=ppt/notesSlides/notesSlide8.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business plan requires £60,000 in startup capital. Funding is planned from £20,000 personal savings, a £30,000 Start Up Loan and £10,000 from a personal investor. The largest allocations are refurbishment and interior design, the lease deposit, coffee equipment, furniture and shisha equipment, with the remainder covering stock, working capital, licences, insurance and marketing.</a:t>
            </a:r>
          </a:p>
        </p:txBody>
      </p:sp>
      <p:sp>
        <p:nvSpPr>
          <p:cNvPr id="4" name="Slide Number Placeholder 3"/>
          <p:cNvSpPr>
            <a:spLocks noGrp="1"/>
          </p:cNvSpPr>
          <p:nvPr>
            <p:ph type="sldNum" idx="5" sz="quarter"/>
          </p:nvPr>
        </p:nvSpPr>
        <p:spPr/>
      </p:sp>
    </p:spTree>
  </p:cSld>
  <p:clrMapOvr>
    <a:masterClrMapping/>
  </p:clrMapOvr>
</p:notes>
</file>

<file path=ppt/notesSlides/notesSlide9.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 forecast shows negative cash flow in the first three months, which reflects startup costs and gradual customer growth. The plan expects positive monthly cash flow from month four, with £1,500 in April, £2,500 in May and £3,000 in June.</a:t>
            </a:r>
          </a:p>
        </p:txBody>
      </p:sp>
      <p:sp>
        <p:nvSpPr>
          <p:cNvPr id="4" name="Slide Number Placeholder 3"/>
          <p:cNvSpPr>
            <a:spLocks noGrp="1"/>
          </p:cNvSpPr>
          <p:nvPr>
            <p:ph type="sldNum" idx="5" sz="quarter"/>
          </p:nvPr>
        </p:nvSpPr>
        <p:spPr/>
      </p:sp>
    </p:spTree>
  </p:cSld>
  <p:clrMapOvr>
    <a:masterClrMapping/>
  </p:clrMapOvr>
</p:notes>
</file>

<file path=ppt/notesSlides/notesSlide10.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First-year sales are projected at £180,000. The plan estimates 45 percent from coffee and hot drinks, 40 percent from premium shisha and 15 percent from food and desserts. Based on the plan’s cost assumptions, the business is expected to break even in approximately 10 to 12 months, requiring around 6,634 customers in total, or about 553 per month.</a:t>
            </a:r>
          </a:p>
        </p:txBody>
      </p:sp>
      <p:sp>
        <p:nvSpPr>
          <p:cNvPr id="4" name="Slide Number Placeholder 3"/>
          <p:cNvSpPr>
            <a:spLocks noGrp="1"/>
          </p:cNvSpPr>
          <p:nvPr>
            <p:ph type="sldNum" idx="5" sz="quarter"/>
          </p:nvPr>
        </p:nvSpPr>
        <p:spPr/>
      </p:sp>
    </p:spTree>
  </p:cSld>
  <p:clrMapOvr>
    <a:masterClrMapping/>
  </p:clrMapOvr>
</p:notes>
</file>

<file path=ppt/notesSlides/notesSlide1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In summary, Abyssinia offers a differentiated concept, a clearly defined target market, a lean operating structure and a planned route to financial sustainability. The long-term ambition is to build the brand, increase revenue and open a second UK branch within five years.</a:t>
            </a:r>
          </a:p>
        </p:txBody>
      </p:sp>
      <p:sp>
        <p:nvSpPr>
          <p:cNvPr id="4" name="Slide Number Placeholder 3"/>
          <p:cNvSpPr>
            <a:spLocks noGrp="1"/>
          </p:cNvSpPr>
          <p:nvPr>
            <p:ph type="sldNum" idx="5" sz="quarter"/>
          </p:nvPr>
        </p:nvSpPr>
        <p:spPr/>
      </p:sp>
    </p:spTree>
  </p:cSld>
  <p:clrMapOvr>
    <a:masterClrMapping/>
  </p:clrMapOvr>
</p:notes>
</file>

<file path=ppt/notesSlides/notesSlide12.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Thank you for listening. I am happy to answer your questions.</a:t>
            </a:r>
          </a:p>
        </p:txBody>
      </p:sp>
      <p:sp>
        <p:nvSpPr>
          <p:cNvPr id="4" name="Slide Number Placeholder 3"/>
          <p:cNvSpPr>
            <a:spLocks noGrp="1"/>
          </p:cNvSpPr>
          <p:nvPr>
            <p:ph type="sldNum" idx="5" sz="quarter"/>
          </p:nvPr>
        </p:nvSpPr>
        <p:spPr/>
      </p:sp>
    </p:spTree>
  </p:cSld>
  <p:clrMapOvr>
    <a:masterClrMapping/>
  </p:clrMapOvr>
</p:notes>
</file>

<file path=ppt/notesSlides/notesSlide13.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p:cNvSpPr>
          <p:nvPr>
            <p:ph type="sldImg" idx="2"/>
          </p:nvPr>
        </p:nvSpPr>
        <p:spPr/>
      </p:sp>
      <p:sp>
        <p:nvSpPr>
          <p:cNvPr id="3" name="Notes Placeholder 2"/>
          <p:cNvSpPr>
            <a:spLocks noGrp="1"/>
          </p:cNvSpPr>
          <p:nvPr>
            <p:ph type="body" idx="3" sz="quarter"/>
          </p:nvPr>
        </p:nvSpPr>
        <p:spPr/>
        <p:txBody>
          <a:bodyPr/>
          <a:lstStyle/>
          <a:p>
            <a:r>
              <a:t>These are the main sources already cited in my submitted business plan. The presentation visuals use the logo and organisational chart from that plan.</a:t>
            </a:r>
          </a:p>
        </p:txBody>
      </p:sp>
      <p:sp>
        <p:nvSpPr>
          <p:cNvPr id="4" name="Slide Number Placeholder 3"/>
          <p:cNvSpPr>
            <a:spLocks noGrp="1"/>
          </p:cNvSpPr>
          <p:nvPr>
            <p:ph type="sldNum" idx="5" sz="quarter"/>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1/27/13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1/27/13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1/27/13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1/27/13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1/27/13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1/27/13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 Id="rId3"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png"/><Relationship Id="rId3"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chart" Target="../charts/chart1.xml"/><Relationship Id="rId3"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chart" Target="../charts/chart2.xml"/><Relationship Id="rId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 Id="rId3"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slide1.xml><?xml version="1.0" encoding="utf-8"?>
<p:sld xmlns:a="http://schemas.openxmlformats.org/drawingml/2006/main" xmlns:p="http://schemas.openxmlformats.org/presentationml/2006/main" xmlns:r="http://schemas.openxmlformats.org/officeDocument/2006/relationships">
  <p:cSld>
    <p:bg>
      <p:bgPr>
        <a:solidFill>
          <a:srgbClr val="0D0D0D"/>
        </a:solidFill>
        <a:effectLst/>
      </p:bgPr>
    </p:bg>
    <p:spTree>
      <p:nvGrpSpPr>
        <p:cNvPr id="1" name=""/>
        <p:cNvGrpSpPr/>
        <p:nvPr/>
      </p:nvGrpSpPr>
      <p:grpSpPr/>
      <p:pic>
        <p:nvPicPr>
          <p:cNvPr id="2" name="Picture 1" descr="image1.png"/>
          <p:cNvPicPr>
            <a:picLocks noChangeAspect="1"/>
          </p:cNvPicPr>
          <p:nvPr/>
        </p:nvPicPr>
        <p:blipFill>
          <a:blip r:embed="rId2"/>
          <a:stretch>
            <a:fillRect/>
          </a:stretch>
        </p:blipFill>
        <p:spPr>
          <a:xfrm>
            <a:off x="6995160" y="228600"/>
            <a:ext cx="4800600" cy="4292844"/>
          </a:xfrm>
          <a:prstGeom prst="rect">
            <a:avLst/>
          </a:prstGeom>
        </p:spPr>
      </p:pic>
      <p:sp>
        <p:nvSpPr>
          <p:cNvPr id="3" name="TextBox 2"/>
          <p:cNvSpPr txBox="1"/>
          <p:nvPr/>
        </p:nvSpPr>
        <p:spPr>
          <a:xfrm>
            <a:off x="640080" y="658368"/>
            <a:ext cx="6126480" cy="457200"/>
          </a:xfrm>
          <a:prstGeom prst="rect">
            <a:avLst/>
          </a:prstGeom>
          <a:noFill/>
        </p:spPr>
        <p:txBody>
          <a:bodyPr wrap="square">
            <a:spAutoFit/>
          </a:bodyPr>
          <a:lstStyle/>
          <a:p>
            <a:pPr>
              <a:defRPr sz="1400" b="1">
                <a:solidFill>
                  <a:srgbClr val="C99734"/>
                </a:solidFill>
              </a:defRPr>
            </a:pPr>
            <a:r>
              <a:t>PART 2 • INDIVIDUAL PRESENTATION PITCH</a:t>
            </a:r>
          </a:p>
        </p:txBody>
      </p:sp>
      <p:sp>
        <p:nvSpPr>
          <p:cNvPr id="4" name="TextBox 3"/>
          <p:cNvSpPr txBox="1"/>
          <p:nvPr/>
        </p:nvSpPr>
        <p:spPr>
          <a:xfrm>
            <a:off x="640080" y="1298448"/>
            <a:ext cx="6217920" cy="1463040"/>
          </a:xfrm>
          <a:prstGeom prst="rect">
            <a:avLst/>
          </a:prstGeom>
          <a:noFill/>
        </p:spPr>
        <p:txBody>
          <a:bodyPr wrap="square">
            <a:spAutoFit/>
          </a:bodyPr>
          <a:lstStyle/>
          <a:p>
            <a:pPr>
              <a:defRPr sz="3800" b="1">
                <a:solidFill>
                  <a:srgbClr val="FFFFFF"/>
                </a:solidFill>
              </a:defRPr>
            </a:pPr>
            <a:r>
              <a:t>Abyssinia Lounge</a:t>
            </a:r>
            <a:br/>
            <a:r>
              <a:t>&amp; Coffee House</a:t>
            </a:r>
          </a:p>
        </p:txBody>
      </p:sp>
      <p:sp>
        <p:nvSpPr>
          <p:cNvPr id="5" name="TextBox 4"/>
          <p:cNvSpPr txBox="1"/>
          <p:nvPr/>
        </p:nvSpPr>
        <p:spPr>
          <a:xfrm>
            <a:off x="658368" y="3090672"/>
            <a:ext cx="5760720" cy="1417320"/>
          </a:xfrm>
          <a:prstGeom prst="rect">
            <a:avLst/>
          </a:prstGeom>
          <a:noFill/>
        </p:spPr>
        <p:txBody>
          <a:bodyPr wrap="square">
            <a:spAutoFit/>
          </a:bodyPr>
          <a:lstStyle/>
          <a:p>
            <a:pPr>
              <a:spcAft>
                <a:spcPts val="800"/>
              </a:spcAft>
              <a:defRPr sz="1400">
                <a:solidFill>
                  <a:srgbClr val="F9F4E7"/>
                </a:solidFill>
              </a:defRPr>
            </a:pPr>
            <a:r>
              <a:t>Programme: Certificate in Higher Education Business Skills for the Workplace</a:t>
            </a:r>
          </a:p>
          <a:p>
            <a:pPr>
              <a:spcAft>
                <a:spcPts val="800"/>
              </a:spcAft>
              <a:defRPr sz="1400">
                <a:solidFill>
                  <a:srgbClr val="F9F4E7"/>
                </a:solidFill>
              </a:defRPr>
            </a:pPr>
            <a:r>
              <a:t>Module: Enterprise and Entrepreneurship • LCLM4006</a:t>
            </a:r>
          </a:p>
          <a:p>
            <a:pPr>
              <a:spcAft>
                <a:spcPts val="800"/>
              </a:spcAft>
              <a:defRPr sz="1400">
                <a:solidFill>
                  <a:srgbClr val="F9F4E7"/>
                </a:solidFill>
              </a:defRPr>
            </a:pPr>
            <a:r>
              <a:t>Student: Yonatan Eskinder • ID: 2509538</a:t>
            </a:r>
          </a:p>
          <a:p>
            <a:pPr>
              <a:spcAft>
                <a:spcPts val="800"/>
              </a:spcAft>
              <a:defRPr sz="1400">
                <a:solidFill>
                  <a:srgbClr val="F9F4E7"/>
                </a:solidFill>
              </a:defRPr>
            </a:pPr>
            <a:r>
              <a:t>Lecturer: Mustakkima Afrina</a:t>
            </a:r>
          </a:p>
        </p:txBody>
      </p:sp>
      <p:sp>
        <p:nvSpPr>
          <p:cNvPr id="6" name="TextBox 5"/>
          <p:cNvSpPr txBox="1"/>
          <p:nvPr/>
        </p:nvSpPr>
        <p:spPr>
          <a:xfrm>
            <a:off x="658368" y="5623560"/>
            <a:ext cx="5943600" cy="548640"/>
          </a:xfrm>
          <a:prstGeom prst="rect">
            <a:avLst/>
          </a:prstGeom>
          <a:noFill/>
        </p:spPr>
        <p:txBody>
          <a:bodyPr wrap="square">
            <a:spAutoFit/>
          </a:bodyPr>
          <a:lstStyle/>
          <a:p>
            <a:pPr>
              <a:defRPr sz="1800" i="1">
                <a:solidFill>
                  <a:srgbClr val="C99734"/>
                </a:solidFill>
              </a:defRPr>
            </a:pPr>
            <a:r>
              <a:t>“Where Ethiopian coffee meets premium shisha.”</a:t>
            </a:r>
          </a:p>
        </p:txBody>
      </p:sp>
    </p:spTree>
  </p:cSld>
  <p:clrMapOvr>
    <a:masterClrMapping/>
  </p:clrMapOvr>
</p:sld>
</file>

<file path=ppt/slides/slide2.xml><?xml version="1.0" encoding="utf-8"?>
<p:sld xmlns:a="http://schemas.openxmlformats.org/drawingml/2006/main" xmlns:p="http://schemas.openxmlformats.org/presentationml/2006/main" xmlns:r="http://schemas.openxmlformats.org/officeDocument/2006/relationships">
  <p:cSld>
    <p:bg>
      <p:bgPr>
        <a:solidFill>
          <a:srgbClr val="F9F4E7"/>
        </a:solidFill>
        <a:effectLst/>
      </p:bgPr>
    </p:bg>
    <p:spTree>
      <p:nvGrpSpPr>
        <p:cNvPr id="1" name=""/>
        <p:cNvGrpSpPr/>
        <p:nvPr/>
      </p:nvGrpSpPr>
      <p:grpSpPr/>
      <p:sp>
        <p:nvSpPr>
          <p:cNvPr id="2" name="Rectangle 1"/>
          <p:cNvSpPr/>
          <p:nvPr/>
        </p:nvSpPr>
        <p:spPr>
          <a:xfrm>
            <a:off x="0" y="0"/>
            <a:ext cx="12191695" cy="749808"/>
          </a:xfrm>
          <a:prstGeom prst="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 name="TextBox 2"/>
          <p:cNvSpPr txBox="1"/>
          <p:nvPr/>
        </p:nvSpPr>
        <p:spPr>
          <a:xfrm>
            <a:off x="502920" y="128016"/>
            <a:ext cx="8869680" cy="457200"/>
          </a:xfrm>
          <a:prstGeom prst="rect">
            <a:avLst/>
          </a:prstGeom>
          <a:noFill/>
        </p:spPr>
        <p:txBody>
          <a:bodyPr wrap="square">
            <a:spAutoFit/>
          </a:bodyPr>
          <a:lstStyle/>
          <a:p>
            <a:pPr>
              <a:defRPr sz="2600" b="1">
                <a:solidFill>
                  <a:srgbClr val="FFFFFF"/>
                </a:solidFill>
              </a:defRPr>
            </a:pPr>
            <a:r>
              <a:t>Presentation Roadmap</a:t>
            </a:r>
          </a:p>
        </p:txBody>
      </p:sp>
      <p:sp>
        <p:nvSpPr>
          <p:cNvPr id="4" name="TextBox 3"/>
          <p:cNvSpPr txBox="1"/>
          <p:nvPr/>
        </p:nvSpPr>
        <p:spPr>
          <a:xfrm>
            <a:off x="9601200" y="164592"/>
            <a:ext cx="2057400" cy="365760"/>
          </a:xfrm>
          <a:prstGeom prst="rect">
            <a:avLst/>
          </a:prstGeom>
          <a:noFill/>
        </p:spPr>
        <p:txBody>
          <a:bodyPr wrap="square">
            <a:spAutoFit/>
          </a:bodyPr>
          <a:lstStyle/>
          <a:p>
            <a:pPr algn="r">
              <a:defRPr sz="1000" b="1">
                <a:solidFill>
                  <a:srgbClr val="C99734"/>
                </a:solidFill>
              </a:defRPr>
            </a:pPr>
            <a:r>
              <a:t>OVERVIEW</a:t>
            </a:r>
          </a:p>
        </p:txBody>
      </p:sp>
      <p:sp>
        <p:nvSpPr>
          <p:cNvPr id="5" name="Rounded Rectangle 4"/>
          <p:cNvSpPr/>
          <p:nvPr/>
        </p:nvSpPr>
        <p:spPr>
          <a:xfrm>
            <a:off x="594360" y="1234440"/>
            <a:ext cx="2423160" cy="146304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6" name="TextBox 5"/>
          <p:cNvSpPr txBox="1"/>
          <p:nvPr/>
        </p:nvSpPr>
        <p:spPr>
          <a:xfrm>
            <a:off x="758952" y="1389888"/>
            <a:ext cx="594360" cy="411480"/>
          </a:xfrm>
          <a:prstGeom prst="rect">
            <a:avLst/>
          </a:prstGeom>
          <a:noFill/>
        </p:spPr>
        <p:txBody>
          <a:bodyPr wrap="square">
            <a:spAutoFit/>
          </a:bodyPr>
          <a:lstStyle/>
          <a:p>
            <a:pPr>
              <a:defRPr sz="1500" b="1">
                <a:solidFill>
                  <a:srgbClr val="C99734"/>
                </a:solidFill>
              </a:defRPr>
            </a:pPr>
            <a:r>
              <a:t>01</a:t>
            </a:r>
          </a:p>
        </p:txBody>
      </p:sp>
      <p:sp>
        <p:nvSpPr>
          <p:cNvPr id="7" name="TextBox 6"/>
          <p:cNvSpPr txBox="1"/>
          <p:nvPr/>
        </p:nvSpPr>
        <p:spPr>
          <a:xfrm>
            <a:off x="758952" y="1874519"/>
            <a:ext cx="2057400" cy="594360"/>
          </a:xfrm>
          <a:prstGeom prst="rect">
            <a:avLst/>
          </a:prstGeom>
          <a:noFill/>
        </p:spPr>
        <p:txBody>
          <a:bodyPr wrap="square">
            <a:spAutoFit/>
          </a:bodyPr>
          <a:lstStyle/>
          <a:p>
            <a:pPr>
              <a:defRPr sz="1600" b="1">
                <a:solidFill>
                  <a:srgbClr val="073727"/>
                </a:solidFill>
              </a:defRPr>
            </a:pPr>
            <a:r>
              <a:t>Introduction</a:t>
            </a:r>
          </a:p>
        </p:txBody>
      </p:sp>
      <p:sp>
        <p:nvSpPr>
          <p:cNvPr id="8" name="Rounded Rectangle 7"/>
          <p:cNvSpPr/>
          <p:nvPr/>
        </p:nvSpPr>
        <p:spPr>
          <a:xfrm>
            <a:off x="3429000" y="1234440"/>
            <a:ext cx="2423160" cy="146304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9" name="TextBox 8"/>
          <p:cNvSpPr txBox="1"/>
          <p:nvPr/>
        </p:nvSpPr>
        <p:spPr>
          <a:xfrm>
            <a:off x="3593592" y="1389888"/>
            <a:ext cx="594360" cy="411480"/>
          </a:xfrm>
          <a:prstGeom prst="rect">
            <a:avLst/>
          </a:prstGeom>
          <a:noFill/>
        </p:spPr>
        <p:txBody>
          <a:bodyPr wrap="square">
            <a:spAutoFit/>
          </a:bodyPr>
          <a:lstStyle/>
          <a:p>
            <a:pPr>
              <a:defRPr sz="1500" b="1">
                <a:solidFill>
                  <a:srgbClr val="C99734"/>
                </a:solidFill>
              </a:defRPr>
            </a:pPr>
            <a:r>
              <a:t>02</a:t>
            </a:r>
          </a:p>
        </p:txBody>
      </p:sp>
      <p:sp>
        <p:nvSpPr>
          <p:cNvPr id="10" name="TextBox 9"/>
          <p:cNvSpPr txBox="1"/>
          <p:nvPr/>
        </p:nvSpPr>
        <p:spPr>
          <a:xfrm>
            <a:off x="3593592" y="1874519"/>
            <a:ext cx="2057400" cy="594360"/>
          </a:xfrm>
          <a:prstGeom prst="rect">
            <a:avLst/>
          </a:prstGeom>
          <a:noFill/>
        </p:spPr>
        <p:txBody>
          <a:bodyPr wrap="square">
            <a:spAutoFit/>
          </a:bodyPr>
          <a:lstStyle/>
          <a:p>
            <a:pPr>
              <a:defRPr sz="1600" b="1">
                <a:solidFill>
                  <a:srgbClr val="073727"/>
                </a:solidFill>
              </a:defRPr>
            </a:pPr>
            <a:r>
              <a:t>Business Idea</a:t>
            </a:r>
          </a:p>
        </p:txBody>
      </p:sp>
      <p:sp>
        <p:nvSpPr>
          <p:cNvPr id="11" name="Rounded Rectangle 10"/>
          <p:cNvSpPr/>
          <p:nvPr/>
        </p:nvSpPr>
        <p:spPr>
          <a:xfrm>
            <a:off x="6263640" y="1234440"/>
            <a:ext cx="2423160" cy="146304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2" name="TextBox 11"/>
          <p:cNvSpPr txBox="1"/>
          <p:nvPr/>
        </p:nvSpPr>
        <p:spPr>
          <a:xfrm>
            <a:off x="6428232" y="1389888"/>
            <a:ext cx="594360" cy="411480"/>
          </a:xfrm>
          <a:prstGeom prst="rect">
            <a:avLst/>
          </a:prstGeom>
          <a:noFill/>
        </p:spPr>
        <p:txBody>
          <a:bodyPr wrap="square">
            <a:spAutoFit/>
          </a:bodyPr>
          <a:lstStyle/>
          <a:p>
            <a:pPr>
              <a:defRPr sz="1500" b="1">
                <a:solidFill>
                  <a:srgbClr val="C99734"/>
                </a:solidFill>
              </a:defRPr>
            </a:pPr>
            <a:r>
              <a:t>03</a:t>
            </a:r>
          </a:p>
        </p:txBody>
      </p:sp>
      <p:sp>
        <p:nvSpPr>
          <p:cNvPr id="13" name="TextBox 12"/>
          <p:cNvSpPr txBox="1"/>
          <p:nvPr/>
        </p:nvSpPr>
        <p:spPr>
          <a:xfrm>
            <a:off x="6428232" y="1874519"/>
            <a:ext cx="2057400" cy="594360"/>
          </a:xfrm>
          <a:prstGeom prst="rect">
            <a:avLst/>
          </a:prstGeom>
          <a:noFill/>
        </p:spPr>
        <p:txBody>
          <a:bodyPr wrap="square">
            <a:spAutoFit/>
          </a:bodyPr>
          <a:lstStyle/>
          <a:p>
            <a:pPr>
              <a:defRPr sz="1600" b="1">
                <a:solidFill>
                  <a:srgbClr val="073727"/>
                </a:solidFill>
              </a:defRPr>
            </a:pPr>
            <a:r>
              <a:t>Legal Format &amp; Management</a:t>
            </a:r>
          </a:p>
        </p:txBody>
      </p:sp>
      <p:sp>
        <p:nvSpPr>
          <p:cNvPr id="14" name="Rounded Rectangle 13"/>
          <p:cNvSpPr/>
          <p:nvPr/>
        </p:nvSpPr>
        <p:spPr>
          <a:xfrm>
            <a:off x="9098280" y="1234440"/>
            <a:ext cx="2423160" cy="146304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5" name="TextBox 14"/>
          <p:cNvSpPr txBox="1"/>
          <p:nvPr/>
        </p:nvSpPr>
        <p:spPr>
          <a:xfrm>
            <a:off x="9262872" y="1389888"/>
            <a:ext cx="594360" cy="411480"/>
          </a:xfrm>
          <a:prstGeom prst="rect">
            <a:avLst/>
          </a:prstGeom>
          <a:noFill/>
        </p:spPr>
        <p:txBody>
          <a:bodyPr wrap="square">
            <a:spAutoFit/>
          </a:bodyPr>
          <a:lstStyle/>
          <a:p>
            <a:pPr>
              <a:defRPr sz="1500" b="1">
                <a:solidFill>
                  <a:srgbClr val="C99734"/>
                </a:solidFill>
              </a:defRPr>
            </a:pPr>
            <a:r>
              <a:t>04</a:t>
            </a:r>
          </a:p>
        </p:txBody>
      </p:sp>
      <p:sp>
        <p:nvSpPr>
          <p:cNvPr id="16" name="TextBox 15"/>
          <p:cNvSpPr txBox="1"/>
          <p:nvPr/>
        </p:nvSpPr>
        <p:spPr>
          <a:xfrm>
            <a:off x="9262872" y="1874519"/>
            <a:ext cx="2057400" cy="594360"/>
          </a:xfrm>
          <a:prstGeom prst="rect">
            <a:avLst/>
          </a:prstGeom>
          <a:noFill/>
        </p:spPr>
        <p:txBody>
          <a:bodyPr wrap="square">
            <a:spAutoFit/>
          </a:bodyPr>
          <a:lstStyle/>
          <a:p>
            <a:pPr>
              <a:defRPr sz="1600" b="1">
                <a:solidFill>
                  <a:srgbClr val="073727"/>
                </a:solidFill>
              </a:defRPr>
            </a:pPr>
            <a:r>
              <a:t>PESTEL Analysis</a:t>
            </a:r>
          </a:p>
        </p:txBody>
      </p:sp>
      <p:sp>
        <p:nvSpPr>
          <p:cNvPr id="17" name="Rounded Rectangle 16"/>
          <p:cNvSpPr/>
          <p:nvPr/>
        </p:nvSpPr>
        <p:spPr>
          <a:xfrm>
            <a:off x="594360" y="3383280"/>
            <a:ext cx="2423160" cy="146304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8" name="TextBox 17"/>
          <p:cNvSpPr txBox="1"/>
          <p:nvPr/>
        </p:nvSpPr>
        <p:spPr>
          <a:xfrm>
            <a:off x="758952" y="3538728"/>
            <a:ext cx="594360" cy="411480"/>
          </a:xfrm>
          <a:prstGeom prst="rect">
            <a:avLst/>
          </a:prstGeom>
          <a:noFill/>
        </p:spPr>
        <p:txBody>
          <a:bodyPr wrap="square">
            <a:spAutoFit/>
          </a:bodyPr>
          <a:lstStyle/>
          <a:p>
            <a:pPr>
              <a:defRPr sz="1500" b="1">
                <a:solidFill>
                  <a:srgbClr val="C99734"/>
                </a:solidFill>
              </a:defRPr>
            </a:pPr>
            <a:r>
              <a:t>05</a:t>
            </a:r>
          </a:p>
        </p:txBody>
      </p:sp>
      <p:sp>
        <p:nvSpPr>
          <p:cNvPr id="19" name="TextBox 18"/>
          <p:cNvSpPr txBox="1"/>
          <p:nvPr/>
        </p:nvSpPr>
        <p:spPr>
          <a:xfrm>
            <a:off x="758952" y="4023360"/>
            <a:ext cx="2057400" cy="594360"/>
          </a:xfrm>
          <a:prstGeom prst="rect">
            <a:avLst/>
          </a:prstGeom>
          <a:noFill/>
        </p:spPr>
        <p:txBody>
          <a:bodyPr wrap="square">
            <a:spAutoFit/>
          </a:bodyPr>
          <a:lstStyle/>
          <a:p>
            <a:pPr>
              <a:defRPr sz="1600" b="1">
                <a:solidFill>
                  <a:srgbClr val="073727"/>
                </a:solidFill>
              </a:defRPr>
            </a:pPr>
            <a:r>
              <a:t>Marketing Strategies</a:t>
            </a:r>
          </a:p>
        </p:txBody>
      </p:sp>
      <p:sp>
        <p:nvSpPr>
          <p:cNvPr id="20" name="Rounded Rectangle 19"/>
          <p:cNvSpPr/>
          <p:nvPr/>
        </p:nvSpPr>
        <p:spPr>
          <a:xfrm>
            <a:off x="3429000" y="3383280"/>
            <a:ext cx="2423160" cy="146304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21" name="TextBox 20"/>
          <p:cNvSpPr txBox="1"/>
          <p:nvPr/>
        </p:nvSpPr>
        <p:spPr>
          <a:xfrm>
            <a:off x="3593592" y="3538728"/>
            <a:ext cx="594360" cy="411480"/>
          </a:xfrm>
          <a:prstGeom prst="rect">
            <a:avLst/>
          </a:prstGeom>
          <a:noFill/>
        </p:spPr>
        <p:txBody>
          <a:bodyPr wrap="square">
            <a:spAutoFit/>
          </a:bodyPr>
          <a:lstStyle/>
          <a:p>
            <a:pPr>
              <a:defRPr sz="1500" b="1">
                <a:solidFill>
                  <a:srgbClr val="C99734"/>
                </a:solidFill>
              </a:defRPr>
            </a:pPr>
            <a:r>
              <a:t>06</a:t>
            </a:r>
          </a:p>
        </p:txBody>
      </p:sp>
      <p:sp>
        <p:nvSpPr>
          <p:cNvPr id="22" name="TextBox 21"/>
          <p:cNvSpPr txBox="1"/>
          <p:nvPr/>
        </p:nvSpPr>
        <p:spPr>
          <a:xfrm>
            <a:off x="3593592" y="4023360"/>
            <a:ext cx="2057400" cy="594360"/>
          </a:xfrm>
          <a:prstGeom prst="rect">
            <a:avLst/>
          </a:prstGeom>
          <a:noFill/>
        </p:spPr>
        <p:txBody>
          <a:bodyPr wrap="square">
            <a:spAutoFit/>
          </a:bodyPr>
          <a:lstStyle/>
          <a:p>
            <a:pPr>
              <a:defRPr sz="1600" b="1">
                <a:solidFill>
                  <a:srgbClr val="073727"/>
                </a:solidFill>
              </a:defRPr>
            </a:pPr>
            <a:r>
              <a:t>Funding &amp; Financial Forecast</a:t>
            </a:r>
          </a:p>
        </p:txBody>
      </p:sp>
      <p:sp>
        <p:nvSpPr>
          <p:cNvPr id="23" name="Rounded Rectangle 22"/>
          <p:cNvSpPr/>
          <p:nvPr/>
        </p:nvSpPr>
        <p:spPr>
          <a:xfrm>
            <a:off x="9098280" y="3383280"/>
            <a:ext cx="2423160" cy="146304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24" name="TextBox 23"/>
          <p:cNvSpPr txBox="1"/>
          <p:nvPr/>
        </p:nvSpPr>
        <p:spPr>
          <a:xfrm>
            <a:off x="9262872" y="3538728"/>
            <a:ext cx="594360" cy="411480"/>
          </a:xfrm>
          <a:prstGeom prst="rect">
            <a:avLst/>
          </a:prstGeom>
          <a:noFill/>
        </p:spPr>
        <p:txBody>
          <a:bodyPr wrap="square">
            <a:spAutoFit/>
          </a:bodyPr>
          <a:lstStyle/>
          <a:p>
            <a:pPr>
              <a:defRPr sz="1500" b="1">
                <a:solidFill>
                  <a:srgbClr val="C99734"/>
                </a:solidFill>
              </a:defRPr>
            </a:pPr>
            <a:r>
              <a:t>07</a:t>
            </a:r>
          </a:p>
        </p:txBody>
      </p:sp>
      <p:sp>
        <p:nvSpPr>
          <p:cNvPr id="25" name="TextBox 24"/>
          <p:cNvSpPr txBox="1"/>
          <p:nvPr/>
        </p:nvSpPr>
        <p:spPr>
          <a:xfrm>
            <a:off x="9262872" y="4023360"/>
            <a:ext cx="2057400" cy="594360"/>
          </a:xfrm>
          <a:prstGeom prst="rect">
            <a:avLst/>
          </a:prstGeom>
          <a:noFill/>
        </p:spPr>
        <p:txBody>
          <a:bodyPr wrap="square">
            <a:spAutoFit/>
          </a:bodyPr>
          <a:lstStyle/>
          <a:p>
            <a:pPr>
              <a:defRPr sz="1600" b="1">
                <a:solidFill>
                  <a:srgbClr val="073727"/>
                </a:solidFill>
              </a:defRPr>
            </a:pPr>
            <a:r>
              <a:t>Questions</a:t>
            </a:r>
          </a:p>
        </p:txBody>
      </p:sp>
      <p:sp>
        <p:nvSpPr>
          <p:cNvPr id="26" name="Rectangle 25"/>
          <p:cNvSpPr/>
          <p:nvPr/>
        </p:nvSpPr>
        <p:spPr>
          <a:xfrm>
            <a:off x="502920" y="6519672"/>
            <a:ext cx="11155680" cy="1828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27" name="TextBox 26"/>
          <p:cNvSpPr txBox="1"/>
          <p:nvPr/>
        </p:nvSpPr>
        <p:spPr>
          <a:xfrm>
            <a:off x="530352" y="6556248"/>
            <a:ext cx="8961120" cy="201168"/>
          </a:xfrm>
          <a:prstGeom prst="rect">
            <a:avLst/>
          </a:prstGeom>
          <a:noFill/>
        </p:spPr>
        <p:txBody>
          <a:bodyPr wrap="square">
            <a:spAutoFit/>
          </a:bodyPr>
          <a:lstStyle/>
          <a:p>
            <a:pPr>
              <a:defRPr sz="800">
                <a:solidFill>
                  <a:srgbClr val="5B625B"/>
                </a:solidFill>
              </a:defRPr>
            </a:pPr>
            <a:r>
              <a:t>ABYSSINIA LOUNGE &amp; COFFEE HOUSE  •  INDIVIDUAL PRESENTATION PITCH</a:t>
            </a:r>
          </a:p>
        </p:txBody>
      </p:sp>
      <p:sp>
        <p:nvSpPr>
          <p:cNvPr id="28" name="TextBox 27"/>
          <p:cNvSpPr txBox="1"/>
          <p:nvPr/>
        </p:nvSpPr>
        <p:spPr>
          <a:xfrm>
            <a:off x="11109960" y="6537960"/>
            <a:ext cx="502920" cy="228600"/>
          </a:xfrm>
          <a:prstGeom prst="rect">
            <a:avLst/>
          </a:prstGeom>
          <a:noFill/>
        </p:spPr>
        <p:txBody>
          <a:bodyPr wrap="square">
            <a:spAutoFit/>
          </a:bodyPr>
          <a:lstStyle/>
          <a:p>
            <a:pPr algn="r">
              <a:defRPr sz="900" b="1">
                <a:solidFill>
                  <a:srgbClr val="073727"/>
                </a:solidFill>
              </a:defRPr>
            </a:pPr>
            <a:r>
              <a:t>2</a:t>
            </a:r>
          </a:p>
        </p:txBody>
      </p:sp>
    </p:spTree>
  </p:cSld>
  <p:clrMapOvr>
    <a:masterClrMapping/>
  </p:clrMapOvr>
</p:sld>
</file>

<file path=ppt/slides/slide3.xml><?xml version="1.0" encoding="utf-8"?>
<p:sld xmlns:a="http://schemas.openxmlformats.org/drawingml/2006/main" xmlns:p="http://schemas.openxmlformats.org/presentationml/2006/main" xmlns:r="http://schemas.openxmlformats.org/officeDocument/2006/relationships">
  <p:cSld>
    <p:bg>
      <p:bgPr>
        <a:solidFill>
          <a:srgbClr val="F9F4E7"/>
        </a:solidFill>
        <a:effectLst/>
      </p:bgPr>
    </p:bg>
    <p:spTree>
      <p:nvGrpSpPr>
        <p:cNvPr id="1" name=""/>
        <p:cNvGrpSpPr/>
        <p:nvPr/>
      </p:nvGrpSpPr>
      <p:grpSpPr/>
      <p:sp>
        <p:nvSpPr>
          <p:cNvPr id="2" name="Rectangle 1"/>
          <p:cNvSpPr/>
          <p:nvPr/>
        </p:nvSpPr>
        <p:spPr>
          <a:xfrm>
            <a:off x="0" y="0"/>
            <a:ext cx="12191695" cy="749808"/>
          </a:xfrm>
          <a:prstGeom prst="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 name="TextBox 2"/>
          <p:cNvSpPr txBox="1"/>
          <p:nvPr/>
        </p:nvSpPr>
        <p:spPr>
          <a:xfrm>
            <a:off x="502920" y="128016"/>
            <a:ext cx="8869680" cy="457200"/>
          </a:xfrm>
          <a:prstGeom prst="rect">
            <a:avLst/>
          </a:prstGeom>
          <a:noFill/>
        </p:spPr>
        <p:txBody>
          <a:bodyPr wrap="square">
            <a:spAutoFit/>
          </a:bodyPr>
          <a:lstStyle/>
          <a:p>
            <a:pPr>
              <a:defRPr sz="2600" b="1">
                <a:solidFill>
                  <a:srgbClr val="FFFFFF"/>
                </a:solidFill>
              </a:defRPr>
            </a:pPr>
            <a:r>
              <a:t>Introduction</a:t>
            </a:r>
          </a:p>
        </p:txBody>
      </p:sp>
      <p:sp>
        <p:nvSpPr>
          <p:cNvPr id="4" name="TextBox 3"/>
          <p:cNvSpPr txBox="1"/>
          <p:nvPr/>
        </p:nvSpPr>
        <p:spPr>
          <a:xfrm>
            <a:off x="9601200" y="164592"/>
            <a:ext cx="2057400" cy="365760"/>
          </a:xfrm>
          <a:prstGeom prst="rect">
            <a:avLst/>
          </a:prstGeom>
          <a:noFill/>
        </p:spPr>
        <p:txBody>
          <a:bodyPr wrap="square">
            <a:spAutoFit/>
          </a:bodyPr>
          <a:lstStyle/>
          <a:p>
            <a:pPr algn="r">
              <a:defRPr sz="1000" b="1">
                <a:solidFill>
                  <a:srgbClr val="C99734"/>
                </a:solidFill>
              </a:defRPr>
            </a:pPr>
            <a:r>
              <a:t>WHO I AM</a:t>
            </a:r>
          </a:p>
        </p:txBody>
      </p:sp>
      <p:pic>
        <p:nvPicPr>
          <p:cNvPr id="5" name="Picture 4" descr="image1.png"/>
          <p:cNvPicPr>
            <a:picLocks noChangeAspect="1"/>
          </p:cNvPicPr>
          <p:nvPr/>
        </p:nvPicPr>
        <p:blipFill>
          <a:blip r:embed="rId2"/>
          <a:stretch>
            <a:fillRect/>
          </a:stretch>
        </p:blipFill>
        <p:spPr>
          <a:xfrm>
            <a:off x="594360" y="1234440"/>
            <a:ext cx="3063240" cy="2739243"/>
          </a:xfrm>
          <a:prstGeom prst="rect">
            <a:avLst/>
          </a:prstGeom>
        </p:spPr>
      </p:pic>
      <p:sp>
        <p:nvSpPr>
          <p:cNvPr id="6" name="Rounded Rectangle 5"/>
          <p:cNvSpPr/>
          <p:nvPr/>
        </p:nvSpPr>
        <p:spPr>
          <a:xfrm>
            <a:off x="3977639" y="1234440"/>
            <a:ext cx="3520440" cy="141732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7" name="Rectangle 6"/>
          <p:cNvSpPr/>
          <p:nvPr/>
        </p:nvSpPr>
        <p:spPr>
          <a:xfrm>
            <a:off x="3977639" y="1234440"/>
            <a:ext cx="73152" cy="141732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8" name="TextBox 7"/>
          <p:cNvSpPr txBox="1"/>
          <p:nvPr/>
        </p:nvSpPr>
        <p:spPr>
          <a:xfrm>
            <a:off x="4206240" y="1399032"/>
            <a:ext cx="3108960" cy="365760"/>
          </a:xfrm>
          <a:prstGeom prst="rect">
            <a:avLst/>
          </a:prstGeom>
          <a:noFill/>
        </p:spPr>
        <p:txBody>
          <a:bodyPr wrap="square">
            <a:spAutoFit/>
          </a:bodyPr>
          <a:lstStyle/>
          <a:p>
            <a:pPr>
              <a:defRPr sz="1600" b="1">
                <a:solidFill>
                  <a:srgbClr val="073727"/>
                </a:solidFill>
              </a:defRPr>
            </a:pPr>
            <a:r>
              <a:t>My Role</a:t>
            </a:r>
          </a:p>
        </p:txBody>
      </p:sp>
      <p:sp>
        <p:nvSpPr>
          <p:cNvPr id="9" name="TextBox 8"/>
          <p:cNvSpPr txBox="1"/>
          <p:nvPr/>
        </p:nvSpPr>
        <p:spPr>
          <a:xfrm>
            <a:off x="4206240" y="1856232"/>
            <a:ext cx="3108960" cy="667512"/>
          </a:xfrm>
          <a:prstGeom prst="rect">
            <a:avLst/>
          </a:prstGeom>
          <a:noFill/>
        </p:spPr>
        <p:txBody>
          <a:bodyPr wrap="square">
            <a:spAutoFit/>
          </a:bodyPr>
          <a:lstStyle/>
          <a:p>
            <a:pPr>
              <a:defRPr sz="1250">
                <a:solidFill>
                  <a:srgbClr val="0D0D0D"/>
                </a:solidFill>
              </a:defRPr>
            </a:pPr>
            <a:r>
              <a:t>Founder / Managing Director responsible for strategy, finance and supplier relationships.</a:t>
            </a:r>
          </a:p>
        </p:txBody>
      </p:sp>
      <p:sp>
        <p:nvSpPr>
          <p:cNvPr id="10" name="Rounded Rectangle 9"/>
          <p:cNvSpPr/>
          <p:nvPr/>
        </p:nvSpPr>
        <p:spPr>
          <a:xfrm>
            <a:off x="7772400" y="1234440"/>
            <a:ext cx="3794760" cy="141732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1" name="Rectangle 10"/>
          <p:cNvSpPr/>
          <p:nvPr/>
        </p:nvSpPr>
        <p:spPr>
          <a:xfrm>
            <a:off x="7772400" y="1234440"/>
            <a:ext cx="73152" cy="141732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2" name="TextBox 11"/>
          <p:cNvSpPr txBox="1"/>
          <p:nvPr/>
        </p:nvSpPr>
        <p:spPr>
          <a:xfrm>
            <a:off x="8001000" y="1399032"/>
            <a:ext cx="3383280" cy="365760"/>
          </a:xfrm>
          <a:prstGeom prst="rect">
            <a:avLst/>
          </a:prstGeom>
          <a:noFill/>
        </p:spPr>
        <p:txBody>
          <a:bodyPr wrap="square">
            <a:spAutoFit/>
          </a:bodyPr>
          <a:lstStyle/>
          <a:p>
            <a:pPr>
              <a:defRPr sz="1600" b="1">
                <a:solidFill>
                  <a:srgbClr val="073727"/>
                </a:solidFill>
              </a:defRPr>
            </a:pPr>
            <a:r>
              <a:t>Purpose</a:t>
            </a:r>
          </a:p>
        </p:txBody>
      </p:sp>
      <p:sp>
        <p:nvSpPr>
          <p:cNvPr id="13" name="TextBox 12"/>
          <p:cNvSpPr txBox="1"/>
          <p:nvPr/>
        </p:nvSpPr>
        <p:spPr>
          <a:xfrm>
            <a:off x="8001000" y="1856232"/>
            <a:ext cx="3383280" cy="667512"/>
          </a:xfrm>
          <a:prstGeom prst="rect">
            <a:avLst/>
          </a:prstGeom>
          <a:noFill/>
        </p:spPr>
        <p:txBody>
          <a:bodyPr wrap="square">
            <a:spAutoFit/>
          </a:bodyPr>
          <a:lstStyle/>
          <a:p>
            <a:pPr>
              <a:defRPr sz="1250">
                <a:solidFill>
                  <a:srgbClr val="0D0D0D"/>
                </a:solidFill>
              </a:defRPr>
            </a:pPr>
            <a:r>
              <a:t>Present a viable hospitality startup to potential angel investors.</a:t>
            </a:r>
          </a:p>
        </p:txBody>
      </p:sp>
      <p:sp>
        <p:nvSpPr>
          <p:cNvPr id="14" name="Rounded Rectangle 13"/>
          <p:cNvSpPr/>
          <p:nvPr/>
        </p:nvSpPr>
        <p:spPr>
          <a:xfrm>
            <a:off x="3977639" y="2971800"/>
            <a:ext cx="3520440" cy="155448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5" name="Rectangle 14"/>
          <p:cNvSpPr/>
          <p:nvPr/>
        </p:nvSpPr>
        <p:spPr>
          <a:xfrm>
            <a:off x="3977639" y="2971800"/>
            <a:ext cx="73152" cy="155448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6" name="TextBox 15"/>
          <p:cNvSpPr txBox="1"/>
          <p:nvPr/>
        </p:nvSpPr>
        <p:spPr>
          <a:xfrm>
            <a:off x="4206240" y="3136392"/>
            <a:ext cx="3108960" cy="365760"/>
          </a:xfrm>
          <a:prstGeom prst="rect">
            <a:avLst/>
          </a:prstGeom>
          <a:noFill/>
        </p:spPr>
        <p:txBody>
          <a:bodyPr wrap="square">
            <a:spAutoFit/>
          </a:bodyPr>
          <a:lstStyle/>
          <a:p>
            <a:pPr>
              <a:defRPr sz="1600" b="1">
                <a:solidFill>
                  <a:srgbClr val="073727"/>
                </a:solidFill>
              </a:defRPr>
            </a:pPr>
            <a:r>
              <a:t>Motivation</a:t>
            </a:r>
          </a:p>
        </p:txBody>
      </p:sp>
      <p:sp>
        <p:nvSpPr>
          <p:cNvPr id="17" name="TextBox 16"/>
          <p:cNvSpPr txBox="1"/>
          <p:nvPr/>
        </p:nvSpPr>
        <p:spPr>
          <a:xfrm>
            <a:off x="4206240" y="3593592"/>
            <a:ext cx="3108960" cy="804672"/>
          </a:xfrm>
          <a:prstGeom prst="rect">
            <a:avLst/>
          </a:prstGeom>
          <a:noFill/>
        </p:spPr>
        <p:txBody>
          <a:bodyPr wrap="square">
            <a:spAutoFit/>
          </a:bodyPr>
          <a:lstStyle/>
          <a:p>
            <a:pPr>
              <a:defRPr sz="1250">
                <a:solidFill>
                  <a:srgbClr val="0D0D0D"/>
                </a:solidFill>
              </a:defRPr>
            </a:pPr>
            <a:r>
              <a:t>Create a welcoming social space built around Ethiopian coffee culture and a contemporary lounge experience.</a:t>
            </a:r>
          </a:p>
        </p:txBody>
      </p:sp>
      <p:sp>
        <p:nvSpPr>
          <p:cNvPr id="18" name="Rounded Rectangle 17"/>
          <p:cNvSpPr/>
          <p:nvPr/>
        </p:nvSpPr>
        <p:spPr>
          <a:xfrm>
            <a:off x="7772400" y="2971800"/>
            <a:ext cx="3794760" cy="155448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9" name="Rectangle 18"/>
          <p:cNvSpPr/>
          <p:nvPr/>
        </p:nvSpPr>
        <p:spPr>
          <a:xfrm>
            <a:off x="7772400" y="2971800"/>
            <a:ext cx="73152" cy="155448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20" name="TextBox 19"/>
          <p:cNvSpPr txBox="1"/>
          <p:nvPr/>
        </p:nvSpPr>
        <p:spPr>
          <a:xfrm>
            <a:off x="8001000" y="3136392"/>
            <a:ext cx="3383280" cy="365760"/>
          </a:xfrm>
          <a:prstGeom prst="rect">
            <a:avLst/>
          </a:prstGeom>
          <a:noFill/>
        </p:spPr>
        <p:txBody>
          <a:bodyPr wrap="square">
            <a:spAutoFit/>
          </a:bodyPr>
          <a:lstStyle/>
          <a:p>
            <a:pPr>
              <a:defRPr sz="1600" b="1">
                <a:solidFill>
                  <a:srgbClr val="073727"/>
                </a:solidFill>
              </a:defRPr>
            </a:pPr>
            <a:r>
              <a:t>Presentation Goal</a:t>
            </a:r>
          </a:p>
        </p:txBody>
      </p:sp>
      <p:sp>
        <p:nvSpPr>
          <p:cNvPr id="21" name="TextBox 20"/>
          <p:cNvSpPr txBox="1"/>
          <p:nvPr/>
        </p:nvSpPr>
        <p:spPr>
          <a:xfrm>
            <a:off x="8001000" y="3593592"/>
            <a:ext cx="3383280" cy="804672"/>
          </a:xfrm>
          <a:prstGeom prst="rect">
            <a:avLst/>
          </a:prstGeom>
          <a:noFill/>
        </p:spPr>
        <p:txBody>
          <a:bodyPr wrap="square">
            <a:spAutoFit/>
          </a:bodyPr>
          <a:lstStyle/>
          <a:p>
            <a:pPr>
              <a:defRPr sz="1250">
                <a:solidFill>
                  <a:srgbClr val="0D0D0D"/>
                </a:solidFill>
              </a:defRPr>
            </a:pPr>
            <a:r>
              <a:t>Show the concept, external environment, customer strategy and funding needs clearly.</a:t>
            </a:r>
          </a:p>
        </p:txBody>
      </p:sp>
      <p:sp>
        <p:nvSpPr>
          <p:cNvPr id="22" name="TextBox 21"/>
          <p:cNvSpPr txBox="1"/>
          <p:nvPr/>
        </p:nvSpPr>
        <p:spPr>
          <a:xfrm>
            <a:off x="3977639" y="5074920"/>
            <a:ext cx="7589520" cy="731520"/>
          </a:xfrm>
          <a:prstGeom prst="rect">
            <a:avLst/>
          </a:prstGeom>
          <a:noFill/>
        </p:spPr>
        <p:txBody>
          <a:bodyPr wrap="square">
            <a:spAutoFit/>
          </a:bodyPr>
          <a:lstStyle/>
          <a:p>
            <a:pPr>
              <a:defRPr sz="2200" b="1">
                <a:solidFill>
                  <a:srgbClr val="073727"/>
                </a:solidFill>
              </a:defRPr>
            </a:pPr>
            <a:r>
              <a:t>A culturally inspired experience — not simply a café and not simply a shisha lounge.</a:t>
            </a:r>
          </a:p>
        </p:txBody>
      </p:sp>
      <p:sp>
        <p:nvSpPr>
          <p:cNvPr id="23" name="Rectangle 22"/>
          <p:cNvSpPr/>
          <p:nvPr/>
        </p:nvSpPr>
        <p:spPr>
          <a:xfrm>
            <a:off x="502920" y="6519672"/>
            <a:ext cx="11155680" cy="1828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24" name="TextBox 23"/>
          <p:cNvSpPr txBox="1"/>
          <p:nvPr/>
        </p:nvSpPr>
        <p:spPr>
          <a:xfrm>
            <a:off x="530352" y="6556248"/>
            <a:ext cx="8961120" cy="201168"/>
          </a:xfrm>
          <a:prstGeom prst="rect">
            <a:avLst/>
          </a:prstGeom>
          <a:noFill/>
        </p:spPr>
        <p:txBody>
          <a:bodyPr wrap="square">
            <a:spAutoFit/>
          </a:bodyPr>
          <a:lstStyle/>
          <a:p>
            <a:pPr>
              <a:defRPr sz="800">
                <a:solidFill>
                  <a:srgbClr val="5B625B"/>
                </a:solidFill>
              </a:defRPr>
            </a:pPr>
            <a:r>
              <a:t>ABYSSINIA LOUNGE &amp; COFFEE HOUSE  •  INDIVIDUAL PRESENTATION PITCH</a:t>
            </a:r>
          </a:p>
        </p:txBody>
      </p:sp>
      <p:sp>
        <p:nvSpPr>
          <p:cNvPr id="25" name="TextBox 24"/>
          <p:cNvSpPr txBox="1"/>
          <p:nvPr/>
        </p:nvSpPr>
        <p:spPr>
          <a:xfrm>
            <a:off x="11109960" y="6537960"/>
            <a:ext cx="502920" cy="228600"/>
          </a:xfrm>
          <a:prstGeom prst="rect">
            <a:avLst/>
          </a:prstGeom>
          <a:noFill/>
        </p:spPr>
        <p:txBody>
          <a:bodyPr wrap="square">
            <a:spAutoFit/>
          </a:bodyPr>
          <a:lstStyle/>
          <a:p>
            <a:pPr algn="r">
              <a:defRPr sz="900" b="1">
                <a:solidFill>
                  <a:srgbClr val="073727"/>
                </a:solidFill>
              </a:defRPr>
            </a:pPr>
            <a:r>
              <a:t>3</a:t>
            </a:r>
          </a:p>
        </p:txBody>
      </p:sp>
    </p:spTree>
  </p:cSld>
  <p:clrMapOvr>
    <a:masterClrMapping/>
  </p:clrMapOvr>
</p:sld>
</file>

<file path=ppt/slides/slide4.xml><?xml version="1.0" encoding="utf-8"?>
<p:sld xmlns:a="http://schemas.openxmlformats.org/drawingml/2006/main" xmlns:p="http://schemas.openxmlformats.org/presentationml/2006/main" xmlns:r="http://schemas.openxmlformats.org/officeDocument/2006/relationships">
  <p:cSld>
    <p:bg>
      <p:bgPr>
        <a:solidFill>
          <a:srgbClr val="F9F4E7"/>
        </a:solidFill>
        <a:effectLst/>
      </p:bgPr>
    </p:bg>
    <p:spTree>
      <p:nvGrpSpPr>
        <p:cNvPr id="1" name=""/>
        <p:cNvGrpSpPr/>
        <p:nvPr/>
      </p:nvGrpSpPr>
      <p:grpSpPr/>
      <p:sp>
        <p:nvSpPr>
          <p:cNvPr id="2" name="Rectangle 1"/>
          <p:cNvSpPr/>
          <p:nvPr/>
        </p:nvSpPr>
        <p:spPr>
          <a:xfrm>
            <a:off x="0" y="0"/>
            <a:ext cx="12191695" cy="749808"/>
          </a:xfrm>
          <a:prstGeom prst="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 name="TextBox 2"/>
          <p:cNvSpPr txBox="1"/>
          <p:nvPr/>
        </p:nvSpPr>
        <p:spPr>
          <a:xfrm>
            <a:off x="502920" y="128016"/>
            <a:ext cx="8869680" cy="457200"/>
          </a:xfrm>
          <a:prstGeom prst="rect">
            <a:avLst/>
          </a:prstGeom>
          <a:noFill/>
        </p:spPr>
        <p:txBody>
          <a:bodyPr wrap="square">
            <a:spAutoFit/>
          </a:bodyPr>
          <a:lstStyle/>
          <a:p>
            <a:pPr>
              <a:defRPr sz="2600" b="1">
                <a:solidFill>
                  <a:srgbClr val="FFFFFF"/>
                </a:solidFill>
              </a:defRPr>
            </a:pPr>
            <a:r>
              <a:t>Overview of the Business Idea</a:t>
            </a:r>
          </a:p>
        </p:txBody>
      </p:sp>
      <p:sp>
        <p:nvSpPr>
          <p:cNvPr id="4" name="TextBox 3"/>
          <p:cNvSpPr txBox="1"/>
          <p:nvPr/>
        </p:nvSpPr>
        <p:spPr>
          <a:xfrm>
            <a:off x="9601200" y="164592"/>
            <a:ext cx="2057400" cy="365760"/>
          </a:xfrm>
          <a:prstGeom prst="rect">
            <a:avLst/>
          </a:prstGeom>
          <a:noFill/>
        </p:spPr>
        <p:txBody>
          <a:bodyPr wrap="square">
            <a:spAutoFit/>
          </a:bodyPr>
          <a:lstStyle/>
          <a:p>
            <a:pPr algn="r">
              <a:defRPr sz="1000" b="1">
                <a:solidFill>
                  <a:srgbClr val="C99734"/>
                </a:solidFill>
              </a:defRPr>
            </a:pPr>
            <a:r>
              <a:t>SECTION 1</a:t>
            </a:r>
          </a:p>
        </p:txBody>
      </p:sp>
      <p:pic>
        <p:nvPicPr>
          <p:cNvPr id="5" name="Picture 4" descr="image1.png"/>
          <p:cNvPicPr>
            <a:picLocks noChangeAspect="1"/>
          </p:cNvPicPr>
          <p:nvPr/>
        </p:nvPicPr>
        <p:blipFill>
          <a:blip r:embed="rId2"/>
          <a:stretch>
            <a:fillRect/>
          </a:stretch>
        </p:blipFill>
        <p:spPr>
          <a:xfrm>
            <a:off x="7955279" y="1005840"/>
            <a:ext cx="3657600" cy="3270738"/>
          </a:xfrm>
          <a:prstGeom prst="rect">
            <a:avLst/>
          </a:prstGeom>
        </p:spPr>
      </p:pic>
      <p:sp>
        <p:nvSpPr>
          <p:cNvPr id="6" name="TextBox 5"/>
          <p:cNvSpPr txBox="1"/>
          <p:nvPr/>
        </p:nvSpPr>
        <p:spPr>
          <a:xfrm>
            <a:off x="685800" y="1325880"/>
            <a:ext cx="6812280" cy="3291840"/>
          </a:xfrm>
          <a:prstGeom prst="rect">
            <a:avLst/>
          </a:prstGeom>
          <a:noFill/>
        </p:spPr>
        <p:txBody>
          <a:bodyPr wrap="square">
            <a:spAutoFit/>
          </a:bodyPr>
          <a:lstStyle/>
          <a:p>
            <a:pPr>
              <a:spcAft>
                <a:spcPts val="900"/>
              </a:spcAft>
              <a:defRPr sz="1800">
                <a:solidFill>
                  <a:srgbClr val="0D0D0D"/>
                </a:solidFill>
              </a:defRPr>
            </a:pPr>
            <a:r>
              <a:t>Premium shisha in a range of flavours</a:t>
            </a:r>
          </a:p>
          <a:p>
            <a:pPr>
              <a:spcAft>
                <a:spcPts val="900"/>
              </a:spcAft>
              <a:defRPr sz="1800">
                <a:solidFill>
                  <a:srgbClr val="0D0D0D"/>
                </a:solidFill>
              </a:defRPr>
            </a:pPr>
            <a:r>
              <a:t>Authentic Ethiopian coffee prepared through the traditional coffee ceremony</a:t>
            </a:r>
          </a:p>
          <a:p>
            <a:pPr>
              <a:spcAft>
                <a:spcPts val="900"/>
              </a:spcAft>
              <a:defRPr sz="1800">
                <a:solidFill>
                  <a:srgbClr val="0D0D0D"/>
                </a:solidFill>
              </a:defRPr>
            </a:pPr>
            <a:r>
              <a:t>Espresso-based coffee, specialty teas, juices and soft drinks</a:t>
            </a:r>
          </a:p>
          <a:p>
            <a:pPr>
              <a:spcAft>
                <a:spcPts val="900"/>
              </a:spcAft>
              <a:defRPr sz="1800">
                <a:solidFill>
                  <a:srgbClr val="0D0D0D"/>
                </a:solidFill>
              </a:defRPr>
            </a:pPr>
            <a:r>
              <a:t>Pastries and light snacks in a contemporary, culturally inspired setting</a:t>
            </a:r>
          </a:p>
        </p:txBody>
      </p:sp>
      <p:sp>
        <p:nvSpPr>
          <p:cNvPr id="7" name="Rounded Rectangle 6"/>
          <p:cNvSpPr/>
          <p:nvPr/>
        </p:nvSpPr>
        <p:spPr>
          <a:xfrm>
            <a:off x="685800" y="4800600"/>
            <a:ext cx="10927080" cy="960120"/>
          </a:xfrm>
          <a:prstGeom prst="round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8" name="TextBox 7"/>
          <p:cNvSpPr txBox="1"/>
          <p:nvPr/>
        </p:nvSpPr>
        <p:spPr>
          <a:xfrm>
            <a:off x="960120" y="5010912"/>
            <a:ext cx="10378440" cy="548640"/>
          </a:xfrm>
          <a:prstGeom prst="rect">
            <a:avLst/>
          </a:prstGeom>
          <a:noFill/>
        </p:spPr>
        <p:txBody>
          <a:bodyPr wrap="square">
            <a:spAutoFit/>
          </a:bodyPr>
          <a:lstStyle/>
          <a:p>
            <a:pPr algn="ctr">
              <a:defRPr sz="1800" b="1">
                <a:solidFill>
                  <a:srgbClr val="FFFFFF"/>
                </a:solidFill>
              </a:defRPr>
            </a:pPr>
            <a:r>
              <a:t>USP: authentic Ethiopian coffee culture + premium shisha + social lounge experience under one roof</a:t>
            </a:r>
          </a:p>
        </p:txBody>
      </p:sp>
      <p:sp>
        <p:nvSpPr>
          <p:cNvPr id="9" name="Rectangle 8"/>
          <p:cNvSpPr/>
          <p:nvPr/>
        </p:nvSpPr>
        <p:spPr>
          <a:xfrm>
            <a:off x="502920" y="6519672"/>
            <a:ext cx="11155680" cy="1828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0" name="TextBox 9"/>
          <p:cNvSpPr txBox="1"/>
          <p:nvPr/>
        </p:nvSpPr>
        <p:spPr>
          <a:xfrm>
            <a:off x="530352" y="6556248"/>
            <a:ext cx="8961120" cy="201168"/>
          </a:xfrm>
          <a:prstGeom prst="rect">
            <a:avLst/>
          </a:prstGeom>
          <a:noFill/>
        </p:spPr>
        <p:txBody>
          <a:bodyPr wrap="square">
            <a:spAutoFit/>
          </a:bodyPr>
          <a:lstStyle/>
          <a:p>
            <a:pPr>
              <a:defRPr sz="800">
                <a:solidFill>
                  <a:srgbClr val="5B625B"/>
                </a:solidFill>
              </a:defRPr>
            </a:pPr>
            <a:r>
              <a:t>ABYSSINIA LOUNGE &amp; COFFEE HOUSE  •  INDIVIDUAL PRESENTATION PITCH</a:t>
            </a:r>
          </a:p>
        </p:txBody>
      </p:sp>
      <p:sp>
        <p:nvSpPr>
          <p:cNvPr id="11" name="TextBox 10"/>
          <p:cNvSpPr txBox="1"/>
          <p:nvPr/>
        </p:nvSpPr>
        <p:spPr>
          <a:xfrm>
            <a:off x="11109960" y="6537960"/>
            <a:ext cx="502920" cy="228600"/>
          </a:xfrm>
          <a:prstGeom prst="rect">
            <a:avLst/>
          </a:prstGeom>
          <a:noFill/>
        </p:spPr>
        <p:txBody>
          <a:bodyPr wrap="square">
            <a:spAutoFit/>
          </a:bodyPr>
          <a:lstStyle/>
          <a:p>
            <a:pPr algn="r">
              <a:defRPr sz="900" b="1">
                <a:solidFill>
                  <a:srgbClr val="073727"/>
                </a:solidFill>
              </a:defRPr>
            </a:pPr>
            <a:r>
              <a:t>4</a:t>
            </a:r>
          </a:p>
        </p:txBody>
      </p:sp>
    </p:spTree>
  </p:cSld>
  <p:clrMapOvr>
    <a:masterClrMapping/>
  </p:clrMapOvr>
</p:sld>
</file>

<file path=ppt/slides/slide5.xml><?xml version="1.0" encoding="utf-8"?>
<p:sld xmlns:a="http://schemas.openxmlformats.org/drawingml/2006/main" xmlns:p="http://schemas.openxmlformats.org/presentationml/2006/main" xmlns:r="http://schemas.openxmlformats.org/officeDocument/2006/relationships">
  <p:cSld>
    <p:bg>
      <p:bgPr>
        <a:solidFill>
          <a:srgbClr val="F9F4E7"/>
        </a:solidFill>
        <a:effectLst/>
      </p:bgPr>
    </p:bg>
    <p:spTree>
      <p:nvGrpSpPr>
        <p:cNvPr id="1" name=""/>
        <p:cNvGrpSpPr/>
        <p:nvPr/>
      </p:nvGrpSpPr>
      <p:grpSpPr/>
      <p:sp>
        <p:nvSpPr>
          <p:cNvPr id="2" name="Rectangle 1"/>
          <p:cNvSpPr/>
          <p:nvPr/>
        </p:nvSpPr>
        <p:spPr>
          <a:xfrm>
            <a:off x="0" y="0"/>
            <a:ext cx="12191695" cy="749808"/>
          </a:xfrm>
          <a:prstGeom prst="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 name="TextBox 2"/>
          <p:cNvSpPr txBox="1"/>
          <p:nvPr/>
        </p:nvSpPr>
        <p:spPr>
          <a:xfrm>
            <a:off x="502920" y="128016"/>
            <a:ext cx="8869680" cy="457200"/>
          </a:xfrm>
          <a:prstGeom prst="rect">
            <a:avLst/>
          </a:prstGeom>
          <a:noFill/>
        </p:spPr>
        <p:txBody>
          <a:bodyPr wrap="square">
            <a:spAutoFit/>
          </a:bodyPr>
          <a:lstStyle/>
          <a:p>
            <a:pPr>
              <a:defRPr sz="2600" b="1">
                <a:solidFill>
                  <a:srgbClr val="FFFFFF"/>
                </a:solidFill>
              </a:defRPr>
            </a:pPr>
            <a:r>
              <a:t>Legal Format &amp; Management Structure</a:t>
            </a:r>
          </a:p>
        </p:txBody>
      </p:sp>
      <p:sp>
        <p:nvSpPr>
          <p:cNvPr id="4" name="TextBox 3"/>
          <p:cNvSpPr txBox="1"/>
          <p:nvPr/>
        </p:nvSpPr>
        <p:spPr>
          <a:xfrm>
            <a:off x="9601200" y="164592"/>
            <a:ext cx="2057400" cy="365760"/>
          </a:xfrm>
          <a:prstGeom prst="rect">
            <a:avLst/>
          </a:prstGeom>
          <a:noFill/>
        </p:spPr>
        <p:txBody>
          <a:bodyPr wrap="square">
            <a:spAutoFit/>
          </a:bodyPr>
          <a:lstStyle/>
          <a:p>
            <a:pPr algn="r">
              <a:defRPr sz="1000" b="1">
                <a:solidFill>
                  <a:srgbClr val="C99734"/>
                </a:solidFill>
              </a:defRPr>
            </a:pPr>
            <a:r>
              <a:t>SECTION 2</a:t>
            </a:r>
          </a:p>
        </p:txBody>
      </p:sp>
      <p:sp>
        <p:nvSpPr>
          <p:cNvPr id="5" name="Rounded Rectangle 4"/>
          <p:cNvSpPr/>
          <p:nvPr/>
        </p:nvSpPr>
        <p:spPr>
          <a:xfrm>
            <a:off x="594360" y="1078992"/>
            <a:ext cx="2926080" cy="141732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6" name="Rectangle 5"/>
          <p:cNvSpPr/>
          <p:nvPr/>
        </p:nvSpPr>
        <p:spPr>
          <a:xfrm>
            <a:off x="594360" y="1078992"/>
            <a:ext cx="73152" cy="141732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7" name="TextBox 6"/>
          <p:cNvSpPr txBox="1"/>
          <p:nvPr/>
        </p:nvSpPr>
        <p:spPr>
          <a:xfrm>
            <a:off x="822960" y="1243584"/>
            <a:ext cx="2514600" cy="365760"/>
          </a:xfrm>
          <a:prstGeom prst="rect">
            <a:avLst/>
          </a:prstGeom>
          <a:noFill/>
        </p:spPr>
        <p:txBody>
          <a:bodyPr wrap="square">
            <a:spAutoFit/>
          </a:bodyPr>
          <a:lstStyle/>
          <a:p>
            <a:pPr>
              <a:defRPr sz="1600" b="1">
                <a:solidFill>
                  <a:srgbClr val="073727"/>
                </a:solidFill>
              </a:defRPr>
            </a:pPr>
            <a:r>
              <a:t>Legal Format</a:t>
            </a:r>
          </a:p>
        </p:txBody>
      </p:sp>
      <p:sp>
        <p:nvSpPr>
          <p:cNvPr id="8" name="TextBox 7"/>
          <p:cNvSpPr txBox="1"/>
          <p:nvPr/>
        </p:nvSpPr>
        <p:spPr>
          <a:xfrm>
            <a:off x="822960" y="1700784"/>
            <a:ext cx="2514600" cy="667512"/>
          </a:xfrm>
          <a:prstGeom prst="rect">
            <a:avLst/>
          </a:prstGeom>
          <a:noFill/>
        </p:spPr>
        <p:txBody>
          <a:bodyPr wrap="square">
            <a:spAutoFit/>
          </a:bodyPr>
          <a:lstStyle/>
          <a:p>
            <a:pPr>
              <a:defRPr sz="1250">
                <a:solidFill>
                  <a:srgbClr val="0D0D0D"/>
                </a:solidFill>
              </a:defRPr>
            </a:pPr>
            <a:r>
              <a:t>Private Limited Company (Ltd)</a:t>
            </a:r>
            <a:br/>
            <a:r>
              <a:t>Chosen for limited liability and future growth.</a:t>
            </a:r>
          </a:p>
        </p:txBody>
      </p:sp>
      <p:sp>
        <p:nvSpPr>
          <p:cNvPr id="9" name="Rounded Rectangle 8"/>
          <p:cNvSpPr/>
          <p:nvPr/>
        </p:nvSpPr>
        <p:spPr>
          <a:xfrm>
            <a:off x="594360" y="2743200"/>
            <a:ext cx="2926080" cy="141732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0" name="Rectangle 9"/>
          <p:cNvSpPr/>
          <p:nvPr/>
        </p:nvSpPr>
        <p:spPr>
          <a:xfrm>
            <a:off x="594360" y="2743200"/>
            <a:ext cx="73152" cy="141732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1" name="TextBox 10"/>
          <p:cNvSpPr txBox="1"/>
          <p:nvPr/>
        </p:nvSpPr>
        <p:spPr>
          <a:xfrm>
            <a:off x="822960" y="2907792"/>
            <a:ext cx="2514600" cy="365760"/>
          </a:xfrm>
          <a:prstGeom prst="rect">
            <a:avLst/>
          </a:prstGeom>
          <a:noFill/>
        </p:spPr>
        <p:txBody>
          <a:bodyPr wrap="square">
            <a:spAutoFit/>
          </a:bodyPr>
          <a:lstStyle/>
          <a:p>
            <a:pPr>
              <a:defRPr sz="1600" b="1">
                <a:solidFill>
                  <a:srgbClr val="073727"/>
                </a:solidFill>
              </a:defRPr>
            </a:pPr>
            <a:r>
              <a:t>Lean Structure</a:t>
            </a:r>
          </a:p>
        </p:txBody>
      </p:sp>
      <p:sp>
        <p:nvSpPr>
          <p:cNvPr id="12" name="TextBox 11"/>
          <p:cNvSpPr txBox="1"/>
          <p:nvPr/>
        </p:nvSpPr>
        <p:spPr>
          <a:xfrm>
            <a:off x="822960" y="3364992"/>
            <a:ext cx="2514600" cy="667512"/>
          </a:xfrm>
          <a:prstGeom prst="rect">
            <a:avLst/>
          </a:prstGeom>
          <a:noFill/>
        </p:spPr>
        <p:txBody>
          <a:bodyPr wrap="square">
            <a:spAutoFit/>
          </a:bodyPr>
          <a:lstStyle/>
          <a:p>
            <a:pPr>
              <a:defRPr sz="1250">
                <a:solidFill>
                  <a:srgbClr val="0D0D0D"/>
                </a:solidFill>
              </a:defRPr>
            </a:pPr>
            <a:r>
              <a:t>Clear responsibilities support quick decisions and cost control during startup.</a:t>
            </a:r>
          </a:p>
        </p:txBody>
      </p:sp>
      <p:pic>
        <p:nvPicPr>
          <p:cNvPr id="13" name="Picture 12" descr="image2.png"/>
          <p:cNvPicPr>
            <a:picLocks noChangeAspect="1"/>
          </p:cNvPicPr>
          <p:nvPr/>
        </p:nvPicPr>
        <p:blipFill>
          <a:blip r:embed="rId2"/>
          <a:stretch>
            <a:fillRect/>
          </a:stretch>
        </p:blipFill>
        <p:spPr>
          <a:xfrm>
            <a:off x="3794760" y="1051560"/>
            <a:ext cx="7818120" cy="4283512"/>
          </a:xfrm>
          <a:prstGeom prst="rect">
            <a:avLst/>
          </a:prstGeom>
        </p:spPr>
      </p:pic>
      <p:sp>
        <p:nvSpPr>
          <p:cNvPr id="14" name="Rectangle 13"/>
          <p:cNvSpPr/>
          <p:nvPr/>
        </p:nvSpPr>
        <p:spPr>
          <a:xfrm>
            <a:off x="502920" y="6519672"/>
            <a:ext cx="11155680" cy="1828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5" name="TextBox 14"/>
          <p:cNvSpPr txBox="1"/>
          <p:nvPr/>
        </p:nvSpPr>
        <p:spPr>
          <a:xfrm>
            <a:off x="530352" y="6556248"/>
            <a:ext cx="8961120" cy="201168"/>
          </a:xfrm>
          <a:prstGeom prst="rect">
            <a:avLst/>
          </a:prstGeom>
          <a:noFill/>
        </p:spPr>
        <p:txBody>
          <a:bodyPr wrap="square">
            <a:spAutoFit/>
          </a:bodyPr>
          <a:lstStyle/>
          <a:p>
            <a:pPr>
              <a:defRPr sz="800">
                <a:solidFill>
                  <a:srgbClr val="5B625B"/>
                </a:solidFill>
              </a:defRPr>
            </a:pPr>
            <a:r>
              <a:t>ABYSSINIA LOUNGE &amp; COFFEE HOUSE  •  INDIVIDUAL PRESENTATION PITCH</a:t>
            </a:r>
          </a:p>
        </p:txBody>
      </p:sp>
      <p:sp>
        <p:nvSpPr>
          <p:cNvPr id="16" name="TextBox 15"/>
          <p:cNvSpPr txBox="1"/>
          <p:nvPr/>
        </p:nvSpPr>
        <p:spPr>
          <a:xfrm>
            <a:off x="11109960" y="6537960"/>
            <a:ext cx="502920" cy="228600"/>
          </a:xfrm>
          <a:prstGeom prst="rect">
            <a:avLst/>
          </a:prstGeom>
          <a:noFill/>
        </p:spPr>
        <p:txBody>
          <a:bodyPr wrap="square">
            <a:spAutoFit/>
          </a:bodyPr>
          <a:lstStyle/>
          <a:p>
            <a:pPr algn="r">
              <a:defRPr sz="900" b="1">
                <a:solidFill>
                  <a:srgbClr val="073727"/>
                </a:solidFill>
              </a:defRPr>
            </a:pPr>
            <a:r>
              <a:t>5</a:t>
            </a:r>
          </a:p>
        </p:txBody>
      </p:sp>
    </p:spTree>
  </p:cSld>
  <p:clrMapOvr>
    <a:masterClrMapping/>
  </p:clrMapOvr>
</p:sld>
</file>

<file path=ppt/slides/slide6.xml><?xml version="1.0" encoding="utf-8"?>
<p:sld xmlns:a="http://schemas.openxmlformats.org/drawingml/2006/main" xmlns:p="http://schemas.openxmlformats.org/presentationml/2006/main" xmlns:r="http://schemas.openxmlformats.org/officeDocument/2006/relationships">
  <p:cSld>
    <p:bg>
      <p:bgPr>
        <a:solidFill>
          <a:srgbClr val="F9F4E7"/>
        </a:solidFill>
        <a:effectLst/>
      </p:bgPr>
    </p:bg>
    <p:spTree>
      <p:nvGrpSpPr>
        <p:cNvPr id="1" name=""/>
        <p:cNvGrpSpPr/>
        <p:nvPr/>
      </p:nvGrpSpPr>
      <p:grpSpPr/>
      <p:sp>
        <p:nvSpPr>
          <p:cNvPr id="2" name="Rectangle 1"/>
          <p:cNvSpPr/>
          <p:nvPr/>
        </p:nvSpPr>
        <p:spPr>
          <a:xfrm>
            <a:off x="0" y="0"/>
            <a:ext cx="12191695" cy="749808"/>
          </a:xfrm>
          <a:prstGeom prst="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 name="TextBox 2"/>
          <p:cNvSpPr txBox="1"/>
          <p:nvPr/>
        </p:nvSpPr>
        <p:spPr>
          <a:xfrm>
            <a:off x="502920" y="128016"/>
            <a:ext cx="8869680" cy="457200"/>
          </a:xfrm>
          <a:prstGeom prst="rect">
            <a:avLst/>
          </a:prstGeom>
          <a:noFill/>
        </p:spPr>
        <p:txBody>
          <a:bodyPr wrap="square">
            <a:spAutoFit/>
          </a:bodyPr>
          <a:lstStyle/>
          <a:p>
            <a:pPr>
              <a:defRPr sz="2600" b="1">
                <a:solidFill>
                  <a:srgbClr val="FFFFFF"/>
                </a:solidFill>
              </a:defRPr>
            </a:pPr>
            <a:r>
              <a:t>Three Important External Factors</a:t>
            </a:r>
          </a:p>
        </p:txBody>
      </p:sp>
      <p:sp>
        <p:nvSpPr>
          <p:cNvPr id="4" name="TextBox 3"/>
          <p:cNvSpPr txBox="1"/>
          <p:nvPr/>
        </p:nvSpPr>
        <p:spPr>
          <a:xfrm>
            <a:off x="9601200" y="164592"/>
            <a:ext cx="2057400" cy="365760"/>
          </a:xfrm>
          <a:prstGeom prst="rect">
            <a:avLst/>
          </a:prstGeom>
          <a:noFill/>
        </p:spPr>
        <p:txBody>
          <a:bodyPr wrap="square">
            <a:spAutoFit/>
          </a:bodyPr>
          <a:lstStyle/>
          <a:p>
            <a:pPr algn="r">
              <a:defRPr sz="1000" b="1">
                <a:solidFill>
                  <a:srgbClr val="C99734"/>
                </a:solidFill>
              </a:defRPr>
            </a:pPr>
            <a:r>
              <a:t>SECTION 3</a:t>
            </a:r>
          </a:p>
        </p:txBody>
      </p:sp>
      <p:sp>
        <p:nvSpPr>
          <p:cNvPr id="5" name="Rounded Rectangle 4"/>
          <p:cNvSpPr/>
          <p:nvPr/>
        </p:nvSpPr>
        <p:spPr>
          <a:xfrm>
            <a:off x="594360" y="1234440"/>
            <a:ext cx="3520440" cy="429768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6" name="Rectangle 5"/>
          <p:cNvSpPr/>
          <p:nvPr/>
        </p:nvSpPr>
        <p:spPr>
          <a:xfrm>
            <a:off x="594360" y="1234440"/>
            <a:ext cx="73152" cy="429768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7" name="TextBox 6"/>
          <p:cNvSpPr txBox="1"/>
          <p:nvPr/>
        </p:nvSpPr>
        <p:spPr>
          <a:xfrm>
            <a:off x="822960" y="1399032"/>
            <a:ext cx="3108960" cy="365760"/>
          </a:xfrm>
          <a:prstGeom prst="rect">
            <a:avLst/>
          </a:prstGeom>
          <a:noFill/>
        </p:spPr>
        <p:txBody>
          <a:bodyPr wrap="square">
            <a:spAutoFit/>
          </a:bodyPr>
          <a:lstStyle/>
          <a:p>
            <a:pPr>
              <a:defRPr sz="1600" b="1">
                <a:solidFill>
                  <a:srgbClr val="073727"/>
                </a:solidFill>
              </a:defRPr>
            </a:pPr>
            <a:r>
              <a:t>POLITICAL / LEGAL</a:t>
            </a:r>
          </a:p>
        </p:txBody>
      </p:sp>
      <p:sp>
        <p:nvSpPr>
          <p:cNvPr id="8" name="TextBox 7"/>
          <p:cNvSpPr txBox="1"/>
          <p:nvPr/>
        </p:nvSpPr>
        <p:spPr>
          <a:xfrm>
            <a:off x="822960" y="1856232"/>
            <a:ext cx="3108960" cy="3547872"/>
          </a:xfrm>
          <a:prstGeom prst="rect">
            <a:avLst/>
          </a:prstGeom>
          <a:noFill/>
        </p:spPr>
        <p:txBody>
          <a:bodyPr wrap="square">
            <a:spAutoFit/>
          </a:bodyPr>
          <a:lstStyle/>
          <a:p>
            <a:pPr>
              <a:defRPr sz="1250">
                <a:solidFill>
                  <a:srgbClr val="0D0D0D"/>
                </a:solidFill>
              </a:defRPr>
            </a:pPr>
            <a:r>
              <a:t>Impact:</a:t>
            </a:r>
            <a:br/>
            <a:r>
              <a:t>Compliance with UK smoking, licensing, food hygiene, employment and health &amp; safety requirements.</a:t>
            </a:r>
            <a:br/>
            <a:br/>
            <a:r>
              <a:t>Response:</a:t>
            </a:r>
            <a:br/>
            <a:r>
              <a:t>Obtain required licences and use clear operating procedures and staff training.</a:t>
            </a:r>
          </a:p>
        </p:txBody>
      </p:sp>
      <p:sp>
        <p:nvSpPr>
          <p:cNvPr id="9" name="Rounded Rectangle 8"/>
          <p:cNvSpPr/>
          <p:nvPr/>
        </p:nvSpPr>
        <p:spPr>
          <a:xfrm>
            <a:off x="4343400" y="1234440"/>
            <a:ext cx="3520440" cy="429768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0" name="Rectangle 9"/>
          <p:cNvSpPr/>
          <p:nvPr/>
        </p:nvSpPr>
        <p:spPr>
          <a:xfrm>
            <a:off x="4343400" y="1234440"/>
            <a:ext cx="73152" cy="429768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1" name="TextBox 10"/>
          <p:cNvSpPr txBox="1"/>
          <p:nvPr/>
        </p:nvSpPr>
        <p:spPr>
          <a:xfrm>
            <a:off x="4572000" y="1399032"/>
            <a:ext cx="3108960" cy="365760"/>
          </a:xfrm>
          <a:prstGeom prst="rect">
            <a:avLst/>
          </a:prstGeom>
          <a:noFill/>
        </p:spPr>
        <p:txBody>
          <a:bodyPr wrap="square">
            <a:spAutoFit/>
          </a:bodyPr>
          <a:lstStyle/>
          <a:p>
            <a:pPr>
              <a:defRPr sz="1600" b="1">
                <a:solidFill>
                  <a:srgbClr val="073727"/>
                </a:solidFill>
              </a:defRPr>
            </a:pPr>
            <a:r>
              <a:t>ECONOMIC</a:t>
            </a:r>
          </a:p>
        </p:txBody>
      </p:sp>
      <p:sp>
        <p:nvSpPr>
          <p:cNvPr id="12" name="TextBox 11"/>
          <p:cNvSpPr txBox="1"/>
          <p:nvPr/>
        </p:nvSpPr>
        <p:spPr>
          <a:xfrm>
            <a:off x="4572000" y="1856232"/>
            <a:ext cx="3108960" cy="3547872"/>
          </a:xfrm>
          <a:prstGeom prst="rect">
            <a:avLst/>
          </a:prstGeom>
          <a:noFill/>
        </p:spPr>
        <p:txBody>
          <a:bodyPr wrap="square">
            <a:spAutoFit/>
          </a:bodyPr>
          <a:lstStyle/>
          <a:p>
            <a:pPr>
              <a:defRPr sz="1250">
                <a:solidFill>
                  <a:srgbClr val="0D0D0D"/>
                </a:solidFill>
              </a:defRPr>
            </a:pPr>
            <a:r>
              <a:t>Impact:</a:t>
            </a:r>
            <a:br/>
            <a:r>
              <a:t>Inflation can reduce customers’ discretionary spending and increase operating costs.</a:t>
            </a:r>
            <a:br/>
            <a:br/>
            <a:r>
              <a:t>Response:</a:t>
            </a:r>
            <a:br/>
            <a:r>
              <a:t>Use competitive premium pricing, supplier comparisons, inventory control and waste reduction.</a:t>
            </a:r>
          </a:p>
        </p:txBody>
      </p:sp>
      <p:sp>
        <p:nvSpPr>
          <p:cNvPr id="13" name="Rounded Rectangle 12"/>
          <p:cNvSpPr/>
          <p:nvPr/>
        </p:nvSpPr>
        <p:spPr>
          <a:xfrm>
            <a:off x="8092440" y="1234440"/>
            <a:ext cx="3520440" cy="429768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4" name="Rectangle 13"/>
          <p:cNvSpPr/>
          <p:nvPr/>
        </p:nvSpPr>
        <p:spPr>
          <a:xfrm>
            <a:off x="8092440" y="1234440"/>
            <a:ext cx="73152" cy="429768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5" name="TextBox 14"/>
          <p:cNvSpPr txBox="1"/>
          <p:nvPr/>
        </p:nvSpPr>
        <p:spPr>
          <a:xfrm>
            <a:off x="8321040" y="1399032"/>
            <a:ext cx="3108960" cy="365760"/>
          </a:xfrm>
          <a:prstGeom prst="rect">
            <a:avLst/>
          </a:prstGeom>
          <a:noFill/>
        </p:spPr>
        <p:txBody>
          <a:bodyPr wrap="square">
            <a:spAutoFit/>
          </a:bodyPr>
          <a:lstStyle/>
          <a:p>
            <a:pPr>
              <a:defRPr sz="1600" b="1">
                <a:solidFill>
                  <a:srgbClr val="073727"/>
                </a:solidFill>
              </a:defRPr>
            </a:pPr>
            <a:r>
              <a:t>SOCIAL</a:t>
            </a:r>
          </a:p>
        </p:txBody>
      </p:sp>
      <p:sp>
        <p:nvSpPr>
          <p:cNvPr id="16" name="TextBox 15"/>
          <p:cNvSpPr txBox="1"/>
          <p:nvPr/>
        </p:nvSpPr>
        <p:spPr>
          <a:xfrm>
            <a:off x="8321040" y="1856232"/>
            <a:ext cx="3108960" cy="3547872"/>
          </a:xfrm>
          <a:prstGeom prst="rect">
            <a:avLst/>
          </a:prstGeom>
          <a:noFill/>
        </p:spPr>
        <p:txBody>
          <a:bodyPr wrap="square">
            <a:spAutoFit/>
          </a:bodyPr>
          <a:lstStyle/>
          <a:p>
            <a:pPr>
              <a:defRPr sz="1250">
                <a:solidFill>
                  <a:srgbClr val="0D0D0D"/>
                </a:solidFill>
              </a:defRPr>
            </a:pPr>
            <a:r>
              <a:t>Impact:</a:t>
            </a:r>
            <a:br/>
            <a:r>
              <a:t>Growing interest in speciality coffee, cultural experiences and social cafés creates demand.</a:t>
            </a:r>
            <a:br/>
            <a:br/>
            <a:r>
              <a:t>Response:</a:t>
            </a:r>
            <a:br/>
            <a:r>
              <a:t>Position the venue as a distinctive cultural and social destination for adults aged 18–40.</a:t>
            </a:r>
          </a:p>
        </p:txBody>
      </p:sp>
      <p:sp>
        <p:nvSpPr>
          <p:cNvPr id="17" name="Rectangle 16"/>
          <p:cNvSpPr/>
          <p:nvPr/>
        </p:nvSpPr>
        <p:spPr>
          <a:xfrm>
            <a:off x="502920" y="6519672"/>
            <a:ext cx="11155680" cy="1828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8" name="TextBox 17"/>
          <p:cNvSpPr txBox="1"/>
          <p:nvPr/>
        </p:nvSpPr>
        <p:spPr>
          <a:xfrm>
            <a:off x="530352" y="6556248"/>
            <a:ext cx="8961120" cy="201168"/>
          </a:xfrm>
          <a:prstGeom prst="rect">
            <a:avLst/>
          </a:prstGeom>
          <a:noFill/>
        </p:spPr>
        <p:txBody>
          <a:bodyPr wrap="square">
            <a:spAutoFit/>
          </a:bodyPr>
          <a:lstStyle/>
          <a:p>
            <a:pPr>
              <a:defRPr sz="800">
                <a:solidFill>
                  <a:srgbClr val="5B625B"/>
                </a:solidFill>
              </a:defRPr>
            </a:pPr>
            <a:r>
              <a:t>ABYSSINIA LOUNGE &amp; COFFEE HOUSE  •  INDIVIDUAL PRESENTATION PITCH</a:t>
            </a:r>
          </a:p>
        </p:txBody>
      </p:sp>
      <p:sp>
        <p:nvSpPr>
          <p:cNvPr id="19" name="TextBox 18"/>
          <p:cNvSpPr txBox="1"/>
          <p:nvPr/>
        </p:nvSpPr>
        <p:spPr>
          <a:xfrm>
            <a:off x="11109960" y="6537960"/>
            <a:ext cx="502920" cy="228600"/>
          </a:xfrm>
          <a:prstGeom prst="rect">
            <a:avLst/>
          </a:prstGeom>
          <a:noFill/>
        </p:spPr>
        <p:txBody>
          <a:bodyPr wrap="square">
            <a:spAutoFit/>
          </a:bodyPr>
          <a:lstStyle/>
          <a:p>
            <a:pPr algn="r">
              <a:defRPr sz="900" b="1">
                <a:solidFill>
                  <a:srgbClr val="073727"/>
                </a:solidFill>
              </a:defRPr>
            </a:pPr>
            <a:r>
              <a:t>6</a:t>
            </a:r>
          </a:p>
        </p:txBody>
      </p:sp>
    </p:spTree>
  </p:cSld>
  <p:clrMapOvr>
    <a:masterClrMapping/>
  </p:clrMapOvr>
</p:sld>
</file>

<file path=ppt/slides/slide7.xml><?xml version="1.0" encoding="utf-8"?>
<p:sld xmlns:a="http://schemas.openxmlformats.org/drawingml/2006/main" xmlns:p="http://schemas.openxmlformats.org/presentationml/2006/main" xmlns:r="http://schemas.openxmlformats.org/officeDocument/2006/relationships">
  <p:cSld>
    <p:bg>
      <p:bgPr>
        <a:solidFill>
          <a:srgbClr val="F9F4E7"/>
        </a:solidFill>
        <a:effectLst/>
      </p:bgPr>
    </p:bg>
    <p:spTree>
      <p:nvGrpSpPr>
        <p:cNvPr id="1" name=""/>
        <p:cNvGrpSpPr/>
        <p:nvPr/>
      </p:nvGrpSpPr>
      <p:grpSpPr/>
      <p:sp>
        <p:nvSpPr>
          <p:cNvPr id="2" name="Rectangle 1"/>
          <p:cNvSpPr/>
          <p:nvPr/>
        </p:nvSpPr>
        <p:spPr>
          <a:xfrm>
            <a:off x="0" y="0"/>
            <a:ext cx="12191695" cy="749808"/>
          </a:xfrm>
          <a:prstGeom prst="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 name="TextBox 2"/>
          <p:cNvSpPr txBox="1"/>
          <p:nvPr/>
        </p:nvSpPr>
        <p:spPr>
          <a:xfrm>
            <a:off x="502920" y="128016"/>
            <a:ext cx="8869680" cy="457200"/>
          </a:xfrm>
          <a:prstGeom prst="rect">
            <a:avLst/>
          </a:prstGeom>
          <a:noFill/>
        </p:spPr>
        <p:txBody>
          <a:bodyPr wrap="square">
            <a:spAutoFit/>
          </a:bodyPr>
          <a:lstStyle/>
          <a:p>
            <a:pPr>
              <a:defRPr sz="2600" b="1">
                <a:solidFill>
                  <a:srgbClr val="FFFFFF"/>
                </a:solidFill>
              </a:defRPr>
            </a:pPr>
            <a:r>
              <a:t>Two Major Marketing Strategies</a:t>
            </a:r>
          </a:p>
        </p:txBody>
      </p:sp>
      <p:sp>
        <p:nvSpPr>
          <p:cNvPr id="4" name="TextBox 3"/>
          <p:cNvSpPr txBox="1"/>
          <p:nvPr/>
        </p:nvSpPr>
        <p:spPr>
          <a:xfrm>
            <a:off x="9601200" y="164592"/>
            <a:ext cx="2057400" cy="365760"/>
          </a:xfrm>
          <a:prstGeom prst="rect">
            <a:avLst/>
          </a:prstGeom>
          <a:noFill/>
        </p:spPr>
        <p:txBody>
          <a:bodyPr wrap="square">
            <a:spAutoFit/>
          </a:bodyPr>
          <a:lstStyle/>
          <a:p>
            <a:pPr algn="r">
              <a:defRPr sz="1000" b="1">
                <a:solidFill>
                  <a:srgbClr val="C99734"/>
                </a:solidFill>
              </a:defRPr>
            </a:pPr>
            <a:r>
              <a:t>SECTION 4</a:t>
            </a:r>
          </a:p>
        </p:txBody>
      </p:sp>
      <p:sp>
        <p:nvSpPr>
          <p:cNvPr id="5" name="Rounded Rectangle 4"/>
          <p:cNvSpPr/>
          <p:nvPr/>
        </p:nvSpPr>
        <p:spPr>
          <a:xfrm>
            <a:off x="640080" y="1188720"/>
            <a:ext cx="5349240" cy="429768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6" name="Rectangle 5"/>
          <p:cNvSpPr/>
          <p:nvPr/>
        </p:nvSpPr>
        <p:spPr>
          <a:xfrm>
            <a:off x="640080" y="1188720"/>
            <a:ext cx="73152" cy="429768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7" name="TextBox 6"/>
          <p:cNvSpPr txBox="1"/>
          <p:nvPr/>
        </p:nvSpPr>
        <p:spPr>
          <a:xfrm>
            <a:off x="868680" y="1353312"/>
            <a:ext cx="4937759" cy="365760"/>
          </a:xfrm>
          <a:prstGeom prst="rect">
            <a:avLst/>
          </a:prstGeom>
          <a:noFill/>
        </p:spPr>
        <p:txBody>
          <a:bodyPr wrap="square">
            <a:spAutoFit/>
          </a:bodyPr>
          <a:lstStyle/>
          <a:p>
            <a:pPr>
              <a:defRPr sz="1600" b="1">
                <a:solidFill>
                  <a:srgbClr val="073727"/>
                </a:solidFill>
              </a:defRPr>
            </a:pPr>
            <a:r>
              <a:t>1 • DIGITAL &amp; SOCIAL MEDIA</a:t>
            </a:r>
          </a:p>
        </p:txBody>
      </p:sp>
      <p:sp>
        <p:nvSpPr>
          <p:cNvPr id="8" name="TextBox 7"/>
          <p:cNvSpPr txBox="1"/>
          <p:nvPr/>
        </p:nvSpPr>
        <p:spPr>
          <a:xfrm>
            <a:off x="868680" y="1810512"/>
            <a:ext cx="4937759" cy="3547872"/>
          </a:xfrm>
          <a:prstGeom prst="rect">
            <a:avLst/>
          </a:prstGeom>
          <a:noFill/>
        </p:spPr>
        <p:txBody>
          <a:bodyPr wrap="square">
            <a:spAutoFit/>
          </a:bodyPr>
          <a:lstStyle/>
          <a:p>
            <a:pPr>
              <a:defRPr sz="1250">
                <a:solidFill>
                  <a:srgbClr val="0D0D0D"/>
                </a:solidFill>
              </a:defRPr>
            </a:pPr>
            <a:r>
              <a:t>Channels from the business plan:</a:t>
            </a:r>
            <a:br/>
            <a:r>
              <a:t>Instagram • TikTok • Google Business Profile</a:t>
            </a:r>
            <a:br/>
            <a:br/>
            <a:r>
              <a:t>How it reaches customers:</a:t>
            </a:r>
            <a:br/>
            <a:r>
              <a:t>Show the coffee ceremony, lounge atmosphere, products and promotions; build local awareness among students, young professionals and residents.</a:t>
            </a:r>
          </a:p>
        </p:txBody>
      </p:sp>
      <p:sp>
        <p:nvSpPr>
          <p:cNvPr id="9" name="Rounded Rectangle 8"/>
          <p:cNvSpPr/>
          <p:nvPr/>
        </p:nvSpPr>
        <p:spPr>
          <a:xfrm>
            <a:off x="6217920" y="1188720"/>
            <a:ext cx="5349240" cy="429768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0" name="Rectangle 9"/>
          <p:cNvSpPr/>
          <p:nvPr/>
        </p:nvSpPr>
        <p:spPr>
          <a:xfrm>
            <a:off x="6217920" y="1188720"/>
            <a:ext cx="73152" cy="429768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1" name="TextBox 10"/>
          <p:cNvSpPr txBox="1"/>
          <p:nvPr/>
        </p:nvSpPr>
        <p:spPr>
          <a:xfrm>
            <a:off x="6446520" y="1353312"/>
            <a:ext cx="4937759" cy="365760"/>
          </a:xfrm>
          <a:prstGeom prst="rect">
            <a:avLst/>
          </a:prstGeom>
          <a:noFill/>
        </p:spPr>
        <p:txBody>
          <a:bodyPr wrap="square">
            <a:spAutoFit/>
          </a:bodyPr>
          <a:lstStyle/>
          <a:p>
            <a:pPr>
              <a:defRPr sz="1600" b="1">
                <a:solidFill>
                  <a:srgbClr val="073727"/>
                </a:solidFill>
              </a:defRPr>
            </a:pPr>
            <a:r>
              <a:t>2 • LOYALTY &amp; PROMOTIONAL EVENTS</a:t>
            </a:r>
          </a:p>
        </p:txBody>
      </p:sp>
      <p:sp>
        <p:nvSpPr>
          <p:cNvPr id="12" name="TextBox 11"/>
          <p:cNvSpPr txBox="1"/>
          <p:nvPr/>
        </p:nvSpPr>
        <p:spPr>
          <a:xfrm>
            <a:off x="6446520" y="1810512"/>
            <a:ext cx="4937759" cy="3547872"/>
          </a:xfrm>
          <a:prstGeom prst="rect">
            <a:avLst/>
          </a:prstGeom>
          <a:noFill/>
        </p:spPr>
        <p:txBody>
          <a:bodyPr wrap="square">
            <a:spAutoFit/>
          </a:bodyPr>
          <a:lstStyle/>
          <a:p>
            <a:pPr>
              <a:defRPr sz="1250">
                <a:solidFill>
                  <a:srgbClr val="0D0D0D"/>
                </a:solidFill>
              </a:defRPr>
            </a:pPr>
            <a:r>
              <a:t>Tactics from the business plan:</a:t>
            </a:r>
            <a:br/>
            <a:r>
              <a:t>Customer loyalty programme • student-focused promotions • influencer relationships • promotional events</a:t>
            </a:r>
            <a:br/>
            <a:br/>
            <a:r>
              <a:t>How it reaches customers:</a:t>
            </a:r>
            <a:br/>
            <a:r>
              <a:t>Encourage repeat visits, referrals and stronger customer relationships.</a:t>
            </a:r>
          </a:p>
        </p:txBody>
      </p:sp>
      <p:sp>
        <p:nvSpPr>
          <p:cNvPr id="13" name="TextBox 12"/>
          <p:cNvSpPr txBox="1"/>
          <p:nvPr/>
        </p:nvSpPr>
        <p:spPr>
          <a:xfrm>
            <a:off x="822960" y="5715000"/>
            <a:ext cx="10607040" cy="457200"/>
          </a:xfrm>
          <a:prstGeom prst="rect">
            <a:avLst/>
          </a:prstGeom>
          <a:noFill/>
        </p:spPr>
        <p:txBody>
          <a:bodyPr wrap="square">
            <a:spAutoFit/>
          </a:bodyPr>
          <a:lstStyle/>
          <a:p>
            <a:pPr algn="ctr">
              <a:defRPr sz="1600" b="1">
                <a:solidFill>
                  <a:srgbClr val="073727"/>
                </a:solidFill>
              </a:defRPr>
            </a:pPr>
            <a:r>
              <a:t>PRIMARY TARGET: adults 18–40 • university students • young professionals • local residents</a:t>
            </a:r>
          </a:p>
        </p:txBody>
      </p:sp>
      <p:sp>
        <p:nvSpPr>
          <p:cNvPr id="14" name="Rectangle 13"/>
          <p:cNvSpPr/>
          <p:nvPr/>
        </p:nvSpPr>
        <p:spPr>
          <a:xfrm>
            <a:off x="502920" y="6519672"/>
            <a:ext cx="11155680" cy="1828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5" name="TextBox 14"/>
          <p:cNvSpPr txBox="1"/>
          <p:nvPr/>
        </p:nvSpPr>
        <p:spPr>
          <a:xfrm>
            <a:off x="530352" y="6556248"/>
            <a:ext cx="8961120" cy="201168"/>
          </a:xfrm>
          <a:prstGeom prst="rect">
            <a:avLst/>
          </a:prstGeom>
          <a:noFill/>
        </p:spPr>
        <p:txBody>
          <a:bodyPr wrap="square">
            <a:spAutoFit/>
          </a:bodyPr>
          <a:lstStyle/>
          <a:p>
            <a:pPr>
              <a:defRPr sz="800">
                <a:solidFill>
                  <a:srgbClr val="5B625B"/>
                </a:solidFill>
              </a:defRPr>
            </a:pPr>
            <a:r>
              <a:t>ABYSSINIA LOUNGE &amp; COFFEE HOUSE  •  INDIVIDUAL PRESENTATION PITCH</a:t>
            </a:r>
          </a:p>
        </p:txBody>
      </p:sp>
      <p:sp>
        <p:nvSpPr>
          <p:cNvPr id="16" name="TextBox 15"/>
          <p:cNvSpPr txBox="1"/>
          <p:nvPr/>
        </p:nvSpPr>
        <p:spPr>
          <a:xfrm>
            <a:off x="11109960" y="6537960"/>
            <a:ext cx="502920" cy="228600"/>
          </a:xfrm>
          <a:prstGeom prst="rect">
            <a:avLst/>
          </a:prstGeom>
          <a:noFill/>
        </p:spPr>
        <p:txBody>
          <a:bodyPr wrap="square">
            <a:spAutoFit/>
          </a:bodyPr>
          <a:lstStyle/>
          <a:p>
            <a:pPr algn="r">
              <a:defRPr sz="900" b="1">
                <a:solidFill>
                  <a:srgbClr val="073727"/>
                </a:solidFill>
              </a:defRPr>
            </a:pPr>
            <a:r>
              <a:t>7</a:t>
            </a:r>
          </a:p>
        </p:txBody>
      </p:sp>
    </p:spTree>
  </p:cSld>
  <p:clrMapOvr>
    <a:masterClrMapping/>
  </p:clrMapOvr>
</p:sld>
</file>

<file path=ppt/slides/slide8.xml><?xml version="1.0" encoding="utf-8"?>
<p:sld xmlns:a="http://schemas.openxmlformats.org/drawingml/2006/main" xmlns:p="http://schemas.openxmlformats.org/presentationml/2006/main" xmlns:r="http://schemas.openxmlformats.org/officeDocument/2006/relationships">
  <p:cSld>
    <p:bg>
      <p:bgPr>
        <a:solidFill>
          <a:srgbClr val="F9F4E7"/>
        </a:solidFill>
        <a:effectLst/>
      </p:bgPr>
    </p:bg>
    <p:spTree>
      <p:nvGrpSpPr>
        <p:cNvPr id="1" name=""/>
        <p:cNvGrpSpPr/>
        <p:nvPr/>
      </p:nvGrpSpPr>
      <p:grpSpPr/>
      <p:sp>
        <p:nvSpPr>
          <p:cNvPr id="2" name="Rectangle 1"/>
          <p:cNvSpPr/>
          <p:nvPr/>
        </p:nvSpPr>
        <p:spPr>
          <a:xfrm>
            <a:off x="0" y="0"/>
            <a:ext cx="12191695" cy="749808"/>
          </a:xfrm>
          <a:prstGeom prst="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 name="TextBox 2"/>
          <p:cNvSpPr txBox="1"/>
          <p:nvPr/>
        </p:nvSpPr>
        <p:spPr>
          <a:xfrm>
            <a:off x="502920" y="128016"/>
            <a:ext cx="8869680" cy="457200"/>
          </a:xfrm>
          <a:prstGeom prst="rect">
            <a:avLst/>
          </a:prstGeom>
          <a:noFill/>
        </p:spPr>
        <p:txBody>
          <a:bodyPr wrap="square">
            <a:spAutoFit/>
          </a:bodyPr>
          <a:lstStyle/>
          <a:p>
            <a:pPr>
              <a:defRPr sz="2600" b="1">
                <a:solidFill>
                  <a:srgbClr val="FFFFFF"/>
                </a:solidFill>
              </a:defRPr>
            </a:pPr>
            <a:r>
              <a:t>Funding Requirement &amp; Allocation</a:t>
            </a:r>
          </a:p>
        </p:txBody>
      </p:sp>
      <p:sp>
        <p:nvSpPr>
          <p:cNvPr id="4" name="TextBox 3"/>
          <p:cNvSpPr txBox="1"/>
          <p:nvPr/>
        </p:nvSpPr>
        <p:spPr>
          <a:xfrm>
            <a:off x="9601200" y="164592"/>
            <a:ext cx="2057400" cy="365760"/>
          </a:xfrm>
          <a:prstGeom prst="rect">
            <a:avLst/>
          </a:prstGeom>
          <a:noFill/>
        </p:spPr>
        <p:txBody>
          <a:bodyPr wrap="square">
            <a:spAutoFit/>
          </a:bodyPr>
          <a:lstStyle/>
          <a:p>
            <a:pPr algn="r">
              <a:defRPr sz="1000" b="1">
                <a:solidFill>
                  <a:srgbClr val="C99734"/>
                </a:solidFill>
              </a:defRPr>
            </a:pPr>
            <a:r>
              <a:t>SECTION 5</a:t>
            </a:r>
          </a:p>
        </p:txBody>
      </p:sp>
      <p:sp>
        <p:nvSpPr>
          <p:cNvPr id="5" name="Rounded Rectangle 4"/>
          <p:cNvSpPr/>
          <p:nvPr/>
        </p:nvSpPr>
        <p:spPr>
          <a:xfrm>
            <a:off x="594360" y="1143000"/>
            <a:ext cx="2971800" cy="4800600"/>
          </a:xfrm>
          <a:prstGeom prst="round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6" name="TextBox 5"/>
          <p:cNvSpPr txBox="1"/>
          <p:nvPr/>
        </p:nvSpPr>
        <p:spPr>
          <a:xfrm>
            <a:off x="868680" y="1417320"/>
            <a:ext cx="2423160" cy="594360"/>
          </a:xfrm>
          <a:prstGeom prst="rect">
            <a:avLst/>
          </a:prstGeom>
          <a:noFill/>
        </p:spPr>
        <p:txBody>
          <a:bodyPr wrap="square">
            <a:spAutoFit/>
          </a:bodyPr>
          <a:lstStyle/>
          <a:p>
            <a:pPr algn="ctr">
              <a:defRPr sz="3400" b="1">
                <a:solidFill>
                  <a:srgbClr val="C99734"/>
                </a:solidFill>
              </a:defRPr>
            </a:pPr>
            <a:r>
              <a:t>£60,000</a:t>
            </a:r>
          </a:p>
        </p:txBody>
      </p:sp>
      <p:sp>
        <p:nvSpPr>
          <p:cNvPr id="7" name="TextBox 6"/>
          <p:cNvSpPr txBox="1"/>
          <p:nvPr/>
        </p:nvSpPr>
        <p:spPr>
          <a:xfrm>
            <a:off x="868680" y="2084831"/>
            <a:ext cx="2423160" cy="365760"/>
          </a:xfrm>
          <a:prstGeom prst="rect">
            <a:avLst/>
          </a:prstGeom>
          <a:noFill/>
        </p:spPr>
        <p:txBody>
          <a:bodyPr wrap="square">
            <a:spAutoFit/>
          </a:bodyPr>
          <a:lstStyle/>
          <a:p>
            <a:pPr algn="ctr">
              <a:defRPr sz="1300" b="1">
                <a:solidFill>
                  <a:srgbClr val="FFFFFF"/>
                </a:solidFill>
              </a:defRPr>
            </a:pPr>
            <a:r>
              <a:t>START-UP CAPITAL</a:t>
            </a:r>
          </a:p>
        </p:txBody>
      </p:sp>
      <p:sp>
        <p:nvSpPr>
          <p:cNvPr id="8" name="TextBox 7"/>
          <p:cNvSpPr txBox="1"/>
          <p:nvPr/>
        </p:nvSpPr>
        <p:spPr>
          <a:xfrm>
            <a:off x="868680" y="2743200"/>
            <a:ext cx="2423160" cy="594360"/>
          </a:xfrm>
          <a:prstGeom prst="rect">
            <a:avLst/>
          </a:prstGeom>
          <a:noFill/>
        </p:spPr>
        <p:txBody>
          <a:bodyPr wrap="square">
            <a:spAutoFit/>
          </a:bodyPr>
          <a:lstStyle/>
          <a:p>
            <a:pPr algn="ctr">
              <a:defRPr sz="2000" b="1">
                <a:solidFill>
                  <a:srgbClr val="FFFFFF"/>
                </a:solidFill>
              </a:defRPr>
            </a:pPr>
            <a:r>
              <a:t>£20,000</a:t>
            </a:r>
          </a:p>
          <a:p>
            <a:pPr algn="ctr">
              <a:defRPr sz="1100">
                <a:solidFill>
                  <a:srgbClr val="F9F4E7"/>
                </a:solidFill>
              </a:defRPr>
            </a:pPr>
            <a:r>
              <a:t>Personal savings</a:t>
            </a:r>
          </a:p>
        </p:txBody>
      </p:sp>
      <p:sp>
        <p:nvSpPr>
          <p:cNvPr id="9" name="TextBox 8"/>
          <p:cNvSpPr txBox="1"/>
          <p:nvPr/>
        </p:nvSpPr>
        <p:spPr>
          <a:xfrm>
            <a:off x="868680" y="3474720"/>
            <a:ext cx="2423160" cy="594360"/>
          </a:xfrm>
          <a:prstGeom prst="rect">
            <a:avLst/>
          </a:prstGeom>
          <a:noFill/>
        </p:spPr>
        <p:txBody>
          <a:bodyPr wrap="square">
            <a:spAutoFit/>
          </a:bodyPr>
          <a:lstStyle/>
          <a:p>
            <a:pPr algn="ctr">
              <a:defRPr sz="2000" b="1">
                <a:solidFill>
                  <a:srgbClr val="FFFFFF"/>
                </a:solidFill>
              </a:defRPr>
            </a:pPr>
            <a:r>
              <a:t>£30,000</a:t>
            </a:r>
          </a:p>
          <a:p>
            <a:pPr algn="ctr">
              <a:defRPr sz="1100">
                <a:solidFill>
                  <a:srgbClr val="F9F4E7"/>
                </a:solidFill>
              </a:defRPr>
            </a:pPr>
            <a:r>
              <a:t>Start Up Loan</a:t>
            </a:r>
          </a:p>
        </p:txBody>
      </p:sp>
      <p:sp>
        <p:nvSpPr>
          <p:cNvPr id="10" name="TextBox 9"/>
          <p:cNvSpPr txBox="1"/>
          <p:nvPr/>
        </p:nvSpPr>
        <p:spPr>
          <a:xfrm>
            <a:off x="868680" y="4206240"/>
            <a:ext cx="2423160" cy="594360"/>
          </a:xfrm>
          <a:prstGeom prst="rect">
            <a:avLst/>
          </a:prstGeom>
          <a:noFill/>
        </p:spPr>
        <p:txBody>
          <a:bodyPr wrap="square">
            <a:spAutoFit/>
          </a:bodyPr>
          <a:lstStyle/>
          <a:p>
            <a:pPr algn="ctr">
              <a:defRPr sz="2000" b="1">
                <a:solidFill>
                  <a:srgbClr val="FFFFFF"/>
                </a:solidFill>
              </a:defRPr>
            </a:pPr>
            <a:r>
              <a:t>£10,000</a:t>
            </a:r>
          </a:p>
          <a:p>
            <a:pPr algn="ctr">
              <a:defRPr sz="1100">
                <a:solidFill>
                  <a:srgbClr val="F9F4E7"/>
                </a:solidFill>
              </a:defRPr>
            </a:pPr>
            <a:r>
              <a:t>Personal investor</a:t>
            </a:r>
          </a:p>
        </p:txBody>
      </p:sp>
      <p:sp>
        <p:nvSpPr>
          <p:cNvPr id="11" name="TextBox 10"/>
          <p:cNvSpPr txBox="1"/>
          <p:nvPr/>
        </p:nvSpPr>
        <p:spPr>
          <a:xfrm>
            <a:off x="3886200" y="1170432"/>
            <a:ext cx="2240280" cy="320040"/>
          </a:xfrm>
          <a:prstGeom prst="rect">
            <a:avLst/>
          </a:prstGeom>
          <a:noFill/>
        </p:spPr>
        <p:txBody>
          <a:bodyPr wrap="square">
            <a:spAutoFit/>
          </a:bodyPr>
          <a:lstStyle/>
          <a:p>
            <a:pPr>
              <a:defRPr sz="1100">
                <a:solidFill>
                  <a:srgbClr val="0D0D0D"/>
                </a:solidFill>
              </a:defRPr>
            </a:pPr>
            <a:r>
              <a:t>Renovation &amp; interior</a:t>
            </a:r>
          </a:p>
        </p:txBody>
      </p:sp>
      <p:sp>
        <p:nvSpPr>
          <p:cNvPr id="12" name="Rectangle 11"/>
          <p:cNvSpPr/>
          <p:nvPr/>
        </p:nvSpPr>
        <p:spPr>
          <a:xfrm>
            <a:off x="6172200" y="1197864"/>
            <a:ext cx="3886200" cy="20116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3" name="TextBox 12"/>
          <p:cNvSpPr txBox="1"/>
          <p:nvPr/>
        </p:nvSpPr>
        <p:spPr>
          <a:xfrm>
            <a:off x="10195560" y="1152144"/>
            <a:ext cx="1051560" cy="292608"/>
          </a:xfrm>
          <a:prstGeom prst="rect">
            <a:avLst/>
          </a:prstGeom>
          <a:noFill/>
        </p:spPr>
        <p:txBody>
          <a:bodyPr wrap="square">
            <a:spAutoFit/>
          </a:bodyPr>
          <a:lstStyle/>
          <a:p>
            <a:pPr algn="r">
              <a:defRPr sz="1100" b="1">
                <a:solidFill>
                  <a:srgbClr val="073727"/>
                </a:solidFill>
              </a:defRPr>
            </a:pPr>
            <a:r>
              <a:t>£12,000</a:t>
            </a:r>
          </a:p>
        </p:txBody>
      </p:sp>
      <p:sp>
        <p:nvSpPr>
          <p:cNvPr id="14" name="TextBox 13"/>
          <p:cNvSpPr txBox="1"/>
          <p:nvPr/>
        </p:nvSpPr>
        <p:spPr>
          <a:xfrm>
            <a:off x="3886200" y="1691640"/>
            <a:ext cx="2240280" cy="320040"/>
          </a:xfrm>
          <a:prstGeom prst="rect">
            <a:avLst/>
          </a:prstGeom>
          <a:noFill/>
        </p:spPr>
        <p:txBody>
          <a:bodyPr wrap="square">
            <a:spAutoFit/>
          </a:bodyPr>
          <a:lstStyle/>
          <a:p>
            <a:pPr>
              <a:defRPr sz="1100">
                <a:solidFill>
                  <a:srgbClr val="0D0D0D"/>
                </a:solidFill>
              </a:defRPr>
            </a:pPr>
            <a:r>
              <a:t>Lease deposit</a:t>
            </a:r>
          </a:p>
        </p:txBody>
      </p:sp>
      <p:sp>
        <p:nvSpPr>
          <p:cNvPr id="15" name="Rectangle 14"/>
          <p:cNvSpPr/>
          <p:nvPr/>
        </p:nvSpPr>
        <p:spPr>
          <a:xfrm>
            <a:off x="6172200" y="1719072"/>
            <a:ext cx="3238500" cy="20116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6" name="TextBox 15"/>
          <p:cNvSpPr txBox="1"/>
          <p:nvPr/>
        </p:nvSpPr>
        <p:spPr>
          <a:xfrm>
            <a:off x="10195560" y="1673352"/>
            <a:ext cx="1051560" cy="292608"/>
          </a:xfrm>
          <a:prstGeom prst="rect">
            <a:avLst/>
          </a:prstGeom>
          <a:noFill/>
        </p:spPr>
        <p:txBody>
          <a:bodyPr wrap="square">
            <a:spAutoFit/>
          </a:bodyPr>
          <a:lstStyle/>
          <a:p>
            <a:pPr algn="r">
              <a:defRPr sz="1100" b="1">
                <a:solidFill>
                  <a:srgbClr val="073727"/>
                </a:solidFill>
              </a:defRPr>
            </a:pPr>
            <a:r>
              <a:t>£10,000</a:t>
            </a:r>
          </a:p>
        </p:txBody>
      </p:sp>
      <p:sp>
        <p:nvSpPr>
          <p:cNvPr id="17" name="TextBox 16"/>
          <p:cNvSpPr txBox="1"/>
          <p:nvPr/>
        </p:nvSpPr>
        <p:spPr>
          <a:xfrm>
            <a:off x="3886200" y="2212848"/>
            <a:ext cx="2240280" cy="320040"/>
          </a:xfrm>
          <a:prstGeom prst="rect">
            <a:avLst/>
          </a:prstGeom>
          <a:noFill/>
        </p:spPr>
        <p:txBody>
          <a:bodyPr wrap="square">
            <a:spAutoFit/>
          </a:bodyPr>
          <a:lstStyle/>
          <a:p>
            <a:pPr>
              <a:defRPr sz="1100">
                <a:solidFill>
                  <a:srgbClr val="0D0D0D"/>
                </a:solidFill>
              </a:defRPr>
            </a:pPr>
            <a:r>
              <a:t>Coffee equipment</a:t>
            </a:r>
          </a:p>
        </p:txBody>
      </p:sp>
      <p:sp>
        <p:nvSpPr>
          <p:cNvPr id="18" name="Rectangle 17"/>
          <p:cNvSpPr/>
          <p:nvPr/>
        </p:nvSpPr>
        <p:spPr>
          <a:xfrm>
            <a:off x="6172200" y="2240279"/>
            <a:ext cx="2590799" cy="20116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9" name="TextBox 18"/>
          <p:cNvSpPr txBox="1"/>
          <p:nvPr/>
        </p:nvSpPr>
        <p:spPr>
          <a:xfrm>
            <a:off x="10195560" y="2194560"/>
            <a:ext cx="1051560" cy="292608"/>
          </a:xfrm>
          <a:prstGeom prst="rect">
            <a:avLst/>
          </a:prstGeom>
          <a:noFill/>
        </p:spPr>
        <p:txBody>
          <a:bodyPr wrap="square">
            <a:spAutoFit/>
          </a:bodyPr>
          <a:lstStyle/>
          <a:p>
            <a:pPr algn="r">
              <a:defRPr sz="1100" b="1">
                <a:solidFill>
                  <a:srgbClr val="073727"/>
                </a:solidFill>
              </a:defRPr>
            </a:pPr>
            <a:r>
              <a:t>£8,000</a:t>
            </a:r>
          </a:p>
        </p:txBody>
      </p:sp>
      <p:sp>
        <p:nvSpPr>
          <p:cNvPr id="20" name="TextBox 19"/>
          <p:cNvSpPr txBox="1"/>
          <p:nvPr/>
        </p:nvSpPr>
        <p:spPr>
          <a:xfrm>
            <a:off x="3886200" y="2734056"/>
            <a:ext cx="2240280" cy="320040"/>
          </a:xfrm>
          <a:prstGeom prst="rect">
            <a:avLst/>
          </a:prstGeom>
          <a:noFill/>
        </p:spPr>
        <p:txBody>
          <a:bodyPr wrap="square">
            <a:spAutoFit/>
          </a:bodyPr>
          <a:lstStyle/>
          <a:p>
            <a:pPr>
              <a:defRPr sz="1100">
                <a:solidFill>
                  <a:srgbClr val="0D0D0D"/>
                </a:solidFill>
              </a:defRPr>
            </a:pPr>
            <a:r>
              <a:t>Furniture</a:t>
            </a:r>
          </a:p>
        </p:txBody>
      </p:sp>
      <p:sp>
        <p:nvSpPr>
          <p:cNvPr id="21" name="Rectangle 20"/>
          <p:cNvSpPr/>
          <p:nvPr/>
        </p:nvSpPr>
        <p:spPr>
          <a:xfrm>
            <a:off x="6172200" y="2761487"/>
            <a:ext cx="2590799" cy="20116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22" name="TextBox 21"/>
          <p:cNvSpPr txBox="1"/>
          <p:nvPr/>
        </p:nvSpPr>
        <p:spPr>
          <a:xfrm>
            <a:off x="10195560" y="2715768"/>
            <a:ext cx="1051560" cy="292608"/>
          </a:xfrm>
          <a:prstGeom prst="rect">
            <a:avLst/>
          </a:prstGeom>
          <a:noFill/>
        </p:spPr>
        <p:txBody>
          <a:bodyPr wrap="square">
            <a:spAutoFit/>
          </a:bodyPr>
          <a:lstStyle/>
          <a:p>
            <a:pPr algn="r">
              <a:defRPr sz="1100" b="1">
                <a:solidFill>
                  <a:srgbClr val="073727"/>
                </a:solidFill>
              </a:defRPr>
            </a:pPr>
            <a:r>
              <a:t>£8,000</a:t>
            </a:r>
          </a:p>
        </p:txBody>
      </p:sp>
      <p:sp>
        <p:nvSpPr>
          <p:cNvPr id="23" name="TextBox 22"/>
          <p:cNvSpPr txBox="1"/>
          <p:nvPr/>
        </p:nvSpPr>
        <p:spPr>
          <a:xfrm>
            <a:off x="3886200" y="3255263"/>
            <a:ext cx="2240280" cy="320040"/>
          </a:xfrm>
          <a:prstGeom prst="rect">
            <a:avLst/>
          </a:prstGeom>
          <a:noFill/>
        </p:spPr>
        <p:txBody>
          <a:bodyPr wrap="square">
            <a:spAutoFit/>
          </a:bodyPr>
          <a:lstStyle/>
          <a:p>
            <a:pPr>
              <a:defRPr sz="1100">
                <a:solidFill>
                  <a:srgbClr val="0D0D0D"/>
                </a:solidFill>
              </a:defRPr>
            </a:pPr>
            <a:r>
              <a:t>Shisha equipment</a:t>
            </a:r>
          </a:p>
        </p:txBody>
      </p:sp>
      <p:sp>
        <p:nvSpPr>
          <p:cNvPr id="24" name="Rectangle 23"/>
          <p:cNvSpPr/>
          <p:nvPr/>
        </p:nvSpPr>
        <p:spPr>
          <a:xfrm>
            <a:off x="6172200" y="3282695"/>
            <a:ext cx="2266950" cy="20116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25" name="TextBox 24"/>
          <p:cNvSpPr txBox="1"/>
          <p:nvPr/>
        </p:nvSpPr>
        <p:spPr>
          <a:xfrm>
            <a:off x="10195560" y="3236975"/>
            <a:ext cx="1051560" cy="292608"/>
          </a:xfrm>
          <a:prstGeom prst="rect">
            <a:avLst/>
          </a:prstGeom>
          <a:noFill/>
        </p:spPr>
        <p:txBody>
          <a:bodyPr wrap="square">
            <a:spAutoFit/>
          </a:bodyPr>
          <a:lstStyle/>
          <a:p>
            <a:pPr algn="r">
              <a:defRPr sz="1100" b="1">
                <a:solidFill>
                  <a:srgbClr val="073727"/>
                </a:solidFill>
              </a:defRPr>
            </a:pPr>
            <a:r>
              <a:t>£7,000</a:t>
            </a:r>
          </a:p>
        </p:txBody>
      </p:sp>
      <p:sp>
        <p:nvSpPr>
          <p:cNvPr id="26" name="TextBox 25"/>
          <p:cNvSpPr txBox="1"/>
          <p:nvPr/>
        </p:nvSpPr>
        <p:spPr>
          <a:xfrm>
            <a:off x="3886200" y="3776472"/>
            <a:ext cx="2240280" cy="320040"/>
          </a:xfrm>
          <a:prstGeom prst="rect">
            <a:avLst/>
          </a:prstGeom>
          <a:noFill/>
        </p:spPr>
        <p:txBody>
          <a:bodyPr wrap="square">
            <a:spAutoFit/>
          </a:bodyPr>
          <a:lstStyle/>
          <a:p>
            <a:pPr>
              <a:defRPr sz="1100">
                <a:solidFill>
                  <a:srgbClr val="0D0D0D"/>
                </a:solidFill>
              </a:defRPr>
            </a:pPr>
            <a:r>
              <a:t>Initial stock</a:t>
            </a:r>
          </a:p>
        </p:txBody>
      </p:sp>
      <p:sp>
        <p:nvSpPr>
          <p:cNvPr id="27" name="Rectangle 26"/>
          <p:cNvSpPr/>
          <p:nvPr/>
        </p:nvSpPr>
        <p:spPr>
          <a:xfrm>
            <a:off x="6172200" y="3803904"/>
            <a:ext cx="1619250" cy="20116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28" name="TextBox 27"/>
          <p:cNvSpPr txBox="1"/>
          <p:nvPr/>
        </p:nvSpPr>
        <p:spPr>
          <a:xfrm>
            <a:off x="10195560" y="3758184"/>
            <a:ext cx="1051560" cy="292608"/>
          </a:xfrm>
          <a:prstGeom prst="rect">
            <a:avLst/>
          </a:prstGeom>
          <a:noFill/>
        </p:spPr>
        <p:txBody>
          <a:bodyPr wrap="square">
            <a:spAutoFit/>
          </a:bodyPr>
          <a:lstStyle/>
          <a:p>
            <a:pPr algn="r">
              <a:defRPr sz="1100" b="1">
                <a:solidFill>
                  <a:srgbClr val="073727"/>
                </a:solidFill>
              </a:defRPr>
            </a:pPr>
            <a:r>
              <a:t>£5,000</a:t>
            </a:r>
          </a:p>
        </p:txBody>
      </p:sp>
      <p:sp>
        <p:nvSpPr>
          <p:cNvPr id="29" name="TextBox 28"/>
          <p:cNvSpPr txBox="1"/>
          <p:nvPr/>
        </p:nvSpPr>
        <p:spPr>
          <a:xfrm>
            <a:off x="3886200" y="4297680"/>
            <a:ext cx="2240280" cy="320040"/>
          </a:xfrm>
          <a:prstGeom prst="rect">
            <a:avLst/>
          </a:prstGeom>
          <a:noFill/>
        </p:spPr>
        <p:txBody>
          <a:bodyPr wrap="square">
            <a:spAutoFit/>
          </a:bodyPr>
          <a:lstStyle/>
          <a:p>
            <a:pPr>
              <a:defRPr sz="1100">
                <a:solidFill>
                  <a:srgbClr val="0D0D0D"/>
                </a:solidFill>
              </a:defRPr>
            </a:pPr>
            <a:r>
              <a:t>Working capital</a:t>
            </a:r>
          </a:p>
        </p:txBody>
      </p:sp>
      <p:sp>
        <p:nvSpPr>
          <p:cNvPr id="30" name="Rectangle 29"/>
          <p:cNvSpPr/>
          <p:nvPr/>
        </p:nvSpPr>
        <p:spPr>
          <a:xfrm>
            <a:off x="6172200" y="4325112"/>
            <a:ext cx="1295399" cy="20116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1" name="TextBox 30"/>
          <p:cNvSpPr txBox="1"/>
          <p:nvPr/>
        </p:nvSpPr>
        <p:spPr>
          <a:xfrm>
            <a:off x="10195560" y="4279392"/>
            <a:ext cx="1051560" cy="292608"/>
          </a:xfrm>
          <a:prstGeom prst="rect">
            <a:avLst/>
          </a:prstGeom>
          <a:noFill/>
        </p:spPr>
        <p:txBody>
          <a:bodyPr wrap="square">
            <a:spAutoFit/>
          </a:bodyPr>
          <a:lstStyle/>
          <a:p>
            <a:pPr algn="r">
              <a:defRPr sz="1100" b="1">
                <a:solidFill>
                  <a:srgbClr val="073727"/>
                </a:solidFill>
              </a:defRPr>
            </a:pPr>
            <a:r>
              <a:t>£4,000</a:t>
            </a:r>
          </a:p>
        </p:txBody>
      </p:sp>
      <p:sp>
        <p:nvSpPr>
          <p:cNvPr id="32" name="TextBox 31"/>
          <p:cNvSpPr txBox="1"/>
          <p:nvPr/>
        </p:nvSpPr>
        <p:spPr>
          <a:xfrm>
            <a:off x="3886200" y="4818888"/>
            <a:ext cx="2240280" cy="320040"/>
          </a:xfrm>
          <a:prstGeom prst="rect">
            <a:avLst/>
          </a:prstGeom>
          <a:noFill/>
        </p:spPr>
        <p:txBody>
          <a:bodyPr wrap="square">
            <a:spAutoFit/>
          </a:bodyPr>
          <a:lstStyle/>
          <a:p>
            <a:pPr>
              <a:defRPr sz="1100">
                <a:solidFill>
                  <a:srgbClr val="0D0D0D"/>
                </a:solidFill>
              </a:defRPr>
            </a:pPr>
            <a:r>
              <a:t>Licences &amp; insurance</a:t>
            </a:r>
          </a:p>
        </p:txBody>
      </p:sp>
      <p:sp>
        <p:nvSpPr>
          <p:cNvPr id="33" name="Rectangle 32"/>
          <p:cNvSpPr/>
          <p:nvPr/>
        </p:nvSpPr>
        <p:spPr>
          <a:xfrm>
            <a:off x="6172200" y="4846320"/>
            <a:ext cx="971550" cy="20116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4" name="TextBox 33"/>
          <p:cNvSpPr txBox="1"/>
          <p:nvPr/>
        </p:nvSpPr>
        <p:spPr>
          <a:xfrm>
            <a:off x="10195560" y="4800600"/>
            <a:ext cx="1051560" cy="292608"/>
          </a:xfrm>
          <a:prstGeom prst="rect">
            <a:avLst/>
          </a:prstGeom>
          <a:noFill/>
        </p:spPr>
        <p:txBody>
          <a:bodyPr wrap="square">
            <a:spAutoFit/>
          </a:bodyPr>
          <a:lstStyle/>
          <a:p>
            <a:pPr algn="r">
              <a:defRPr sz="1100" b="1">
                <a:solidFill>
                  <a:srgbClr val="073727"/>
                </a:solidFill>
              </a:defRPr>
            </a:pPr>
            <a:r>
              <a:t>£3,000</a:t>
            </a:r>
          </a:p>
        </p:txBody>
      </p:sp>
      <p:sp>
        <p:nvSpPr>
          <p:cNvPr id="35" name="TextBox 34"/>
          <p:cNvSpPr txBox="1"/>
          <p:nvPr/>
        </p:nvSpPr>
        <p:spPr>
          <a:xfrm>
            <a:off x="3886200" y="5340096"/>
            <a:ext cx="2240280" cy="320040"/>
          </a:xfrm>
          <a:prstGeom prst="rect">
            <a:avLst/>
          </a:prstGeom>
          <a:noFill/>
        </p:spPr>
        <p:txBody>
          <a:bodyPr wrap="square">
            <a:spAutoFit/>
          </a:bodyPr>
          <a:lstStyle/>
          <a:p>
            <a:pPr>
              <a:defRPr sz="1100">
                <a:solidFill>
                  <a:srgbClr val="0D0D0D"/>
                </a:solidFill>
              </a:defRPr>
            </a:pPr>
            <a:r>
              <a:t>Marketing</a:t>
            </a:r>
          </a:p>
        </p:txBody>
      </p:sp>
      <p:sp>
        <p:nvSpPr>
          <p:cNvPr id="36" name="Rectangle 35"/>
          <p:cNvSpPr/>
          <p:nvPr/>
        </p:nvSpPr>
        <p:spPr>
          <a:xfrm>
            <a:off x="6172200" y="5367528"/>
            <a:ext cx="971550" cy="20116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7" name="TextBox 36"/>
          <p:cNvSpPr txBox="1"/>
          <p:nvPr/>
        </p:nvSpPr>
        <p:spPr>
          <a:xfrm>
            <a:off x="10195560" y="5321808"/>
            <a:ext cx="1051560" cy="292608"/>
          </a:xfrm>
          <a:prstGeom prst="rect">
            <a:avLst/>
          </a:prstGeom>
          <a:noFill/>
        </p:spPr>
        <p:txBody>
          <a:bodyPr wrap="square">
            <a:spAutoFit/>
          </a:bodyPr>
          <a:lstStyle/>
          <a:p>
            <a:pPr algn="r">
              <a:defRPr sz="1100" b="1">
                <a:solidFill>
                  <a:srgbClr val="073727"/>
                </a:solidFill>
              </a:defRPr>
            </a:pPr>
            <a:r>
              <a:t>£3,000</a:t>
            </a:r>
          </a:p>
        </p:txBody>
      </p:sp>
      <p:sp>
        <p:nvSpPr>
          <p:cNvPr id="38" name="Rectangle 37"/>
          <p:cNvSpPr/>
          <p:nvPr/>
        </p:nvSpPr>
        <p:spPr>
          <a:xfrm>
            <a:off x="502920" y="6519672"/>
            <a:ext cx="11155680" cy="1828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9" name="TextBox 38"/>
          <p:cNvSpPr txBox="1"/>
          <p:nvPr/>
        </p:nvSpPr>
        <p:spPr>
          <a:xfrm>
            <a:off x="530352" y="6556248"/>
            <a:ext cx="8961120" cy="201168"/>
          </a:xfrm>
          <a:prstGeom prst="rect">
            <a:avLst/>
          </a:prstGeom>
          <a:noFill/>
        </p:spPr>
        <p:txBody>
          <a:bodyPr wrap="square">
            <a:spAutoFit/>
          </a:bodyPr>
          <a:lstStyle/>
          <a:p>
            <a:pPr>
              <a:defRPr sz="800">
                <a:solidFill>
                  <a:srgbClr val="5B625B"/>
                </a:solidFill>
              </a:defRPr>
            </a:pPr>
            <a:r>
              <a:t>ABYSSINIA LOUNGE &amp; COFFEE HOUSE  •  INDIVIDUAL PRESENTATION PITCH</a:t>
            </a:r>
          </a:p>
        </p:txBody>
      </p:sp>
      <p:sp>
        <p:nvSpPr>
          <p:cNvPr id="40" name="TextBox 39"/>
          <p:cNvSpPr txBox="1"/>
          <p:nvPr/>
        </p:nvSpPr>
        <p:spPr>
          <a:xfrm>
            <a:off x="11109960" y="6537960"/>
            <a:ext cx="502920" cy="228600"/>
          </a:xfrm>
          <a:prstGeom prst="rect">
            <a:avLst/>
          </a:prstGeom>
          <a:noFill/>
        </p:spPr>
        <p:txBody>
          <a:bodyPr wrap="square">
            <a:spAutoFit/>
          </a:bodyPr>
          <a:lstStyle/>
          <a:p>
            <a:pPr algn="r">
              <a:defRPr sz="900" b="1">
                <a:solidFill>
                  <a:srgbClr val="073727"/>
                </a:solidFill>
              </a:defRPr>
            </a:pPr>
            <a:r>
              <a:t>8</a:t>
            </a:r>
          </a:p>
        </p:txBody>
      </p:sp>
    </p:spTree>
  </p:cSld>
  <p:clrMapOvr>
    <a:masterClrMapping/>
  </p:clrMapOvr>
</p:sld>
</file>

<file path=ppt/slides/slide9.xml><?xml version="1.0" encoding="utf-8"?>
<p:sld xmlns:a="http://schemas.openxmlformats.org/drawingml/2006/main" xmlns:p="http://schemas.openxmlformats.org/presentationml/2006/main" xmlns:r="http://schemas.openxmlformats.org/officeDocument/2006/relationships">
  <p:cSld>
    <p:bg>
      <p:bgPr>
        <a:solidFill>
          <a:srgbClr val="F9F4E7"/>
        </a:solidFill>
        <a:effectLst/>
      </p:bgPr>
    </p:bg>
    <p:spTree>
      <p:nvGrpSpPr>
        <p:cNvPr id="1" name=""/>
        <p:cNvGrpSpPr/>
        <p:nvPr/>
      </p:nvGrpSpPr>
      <p:grpSpPr/>
      <p:sp>
        <p:nvSpPr>
          <p:cNvPr id="2" name="Rectangle 1"/>
          <p:cNvSpPr/>
          <p:nvPr/>
        </p:nvSpPr>
        <p:spPr>
          <a:xfrm>
            <a:off x="0" y="0"/>
            <a:ext cx="12191695" cy="749808"/>
          </a:xfrm>
          <a:prstGeom prst="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 name="TextBox 2"/>
          <p:cNvSpPr txBox="1"/>
          <p:nvPr/>
        </p:nvSpPr>
        <p:spPr>
          <a:xfrm>
            <a:off x="502920" y="128016"/>
            <a:ext cx="8869680" cy="457200"/>
          </a:xfrm>
          <a:prstGeom prst="rect">
            <a:avLst/>
          </a:prstGeom>
          <a:noFill/>
        </p:spPr>
        <p:txBody>
          <a:bodyPr wrap="square">
            <a:spAutoFit/>
          </a:bodyPr>
          <a:lstStyle/>
          <a:p>
            <a:pPr>
              <a:defRPr sz="2600" b="1">
                <a:solidFill>
                  <a:srgbClr val="FFFFFF"/>
                </a:solidFill>
              </a:defRPr>
            </a:pPr>
            <a:r>
              <a:t>Six-Month Cash Flow Forecast</a:t>
            </a:r>
          </a:p>
        </p:txBody>
      </p:sp>
      <p:sp>
        <p:nvSpPr>
          <p:cNvPr id="4" name="TextBox 3"/>
          <p:cNvSpPr txBox="1"/>
          <p:nvPr/>
        </p:nvSpPr>
        <p:spPr>
          <a:xfrm>
            <a:off x="9601200" y="164592"/>
            <a:ext cx="2057400" cy="365760"/>
          </a:xfrm>
          <a:prstGeom prst="rect">
            <a:avLst/>
          </a:prstGeom>
          <a:noFill/>
        </p:spPr>
        <p:txBody>
          <a:bodyPr wrap="square">
            <a:spAutoFit/>
          </a:bodyPr>
          <a:lstStyle/>
          <a:p>
            <a:pPr algn="r">
              <a:defRPr sz="1000" b="1">
                <a:solidFill>
                  <a:srgbClr val="C99734"/>
                </a:solidFill>
              </a:defRPr>
            </a:pPr>
            <a:r>
              <a:t>SECTION 5</a:t>
            </a:r>
          </a:p>
        </p:txBody>
      </p:sp>
      <p:graphicFrame>
        <p:nvGraphicFramePr>
          <p:cNvPr id="5" name="Chart 4"/>
          <p:cNvGraphicFramePr>
            <a:graphicFrameLocks noGrp="1"/>
          </p:cNvGraphicFramePr>
          <p:nvPr/>
        </p:nvGraphicFramePr>
        <p:xfrm>
          <a:off x="685800" y="1234440"/>
          <a:ext cx="7315200" cy="4434840"/>
        </p:xfrm>
        <a:graphic>
          <a:graphicData uri="http://schemas.openxmlformats.org/drawingml/2006/chart">
            <c:chart xmlns:c="http://schemas.openxmlformats.org/drawingml/2006/chart" r:id="rId2"/>
          </a:graphicData>
        </a:graphic>
      </p:graphicFrame>
      <p:sp>
        <p:nvSpPr>
          <p:cNvPr id="6" name="Rounded Rectangle 5"/>
          <p:cNvSpPr/>
          <p:nvPr/>
        </p:nvSpPr>
        <p:spPr>
          <a:xfrm>
            <a:off x="8275320" y="1325880"/>
            <a:ext cx="3246120" cy="114300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7" name="Rectangle 6"/>
          <p:cNvSpPr/>
          <p:nvPr/>
        </p:nvSpPr>
        <p:spPr>
          <a:xfrm>
            <a:off x="8275320" y="1325880"/>
            <a:ext cx="73152" cy="1143000"/>
          </a:xfrm>
          <a:prstGeom prst="rect">
            <a:avLst/>
          </a:prstGeom>
          <a:solidFill>
            <a:srgbClr val="B4322D"/>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8" name="TextBox 7"/>
          <p:cNvSpPr txBox="1"/>
          <p:nvPr/>
        </p:nvSpPr>
        <p:spPr>
          <a:xfrm>
            <a:off x="8503920" y="1490472"/>
            <a:ext cx="2834639" cy="365760"/>
          </a:xfrm>
          <a:prstGeom prst="rect">
            <a:avLst/>
          </a:prstGeom>
          <a:noFill/>
        </p:spPr>
        <p:txBody>
          <a:bodyPr wrap="square">
            <a:spAutoFit/>
          </a:bodyPr>
          <a:lstStyle/>
          <a:p>
            <a:pPr>
              <a:defRPr sz="1600" b="1">
                <a:solidFill>
                  <a:srgbClr val="073727"/>
                </a:solidFill>
              </a:defRPr>
            </a:pPr>
            <a:r>
              <a:t>Months 1–3</a:t>
            </a:r>
          </a:p>
        </p:txBody>
      </p:sp>
      <p:sp>
        <p:nvSpPr>
          <p:cNvPr id="9" name="TextBox 8"/>
          <p:cNvSpPr txBox="1"/>
          <p:nvPr/>
        </p:nvSpPr>
        <p:spPr>
          <a:xfrm>
            <a:off x="8503920" y="1947672"/>
            <a:ext cx="2834639" cy="393192"/>
          </a:xfrm>
          <a:prstGeom prst="rect">
            <a:avLst/>
          </a:prstGeom>
          <a:noFill/>
        </p:spPr>
        <p:txBody>
          <a:bodyPr wrap="square">
            <a:spAutoFit/>
          </a:bodyPr>
          <a:lstStyle/>
          <a:p>
            <a:pPr>
              <a:defRPr sz="1250">
                <a:solidFill>
                  <a:srgbClr val="0D0D0D"/>
                </a:solidFill>
              </a:defRPr>
            </a:pPr>
            <a:r>
              <a:t>Negative cash flow while customer demand builds.</a:t>
            </a:r>
          </a:p>
        </p:txBody>
      </p:sp>
      <p:sp>
        <p:nvSpPr>
          <p:cNvPr id="10" name="Rounded Rectangle 9"/>
          <p:cNvSpPr/>
          <p:nvPr/>
        </p:nvSpPr>
        <p:spPr>
          <a:xfrm>
            <a:off x="8275320" y="2743200"/>
            <a:ext cx="3246120" cy="114300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1" name="Rectangle 10"/>
          <p:cNvSpPr/>
          <p:nvPr/>
        </p:nvSpPr>
        <p:spPr>
          <a:xfrm>
            <a:off x="8275320" y="2743200"/>
            <a:ext cx="73152" cy="114300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2" name="TextBox 11"/>
          <p:cNvSpPr txBox="1"/>
          <p:nvPr/>
        </p:nvSpPr>
        <p:spPr>
          <a:xfrm>
            <a:off x="8503920" y="2907792"/>
            <a:ext cx="2834639" cy="365760"/>
          </a:xfrm>
          <a:prstGeom prst="rect">
            <a:avLst/>
          </a:prstGeom>
          <a:noFill/>
        </p:spPr>
        <p:txBody>
          <a:bodyPr wrap="square">
            <a:spAutoFit/>
          </a:bodyPr>
          <a:lstStyle/>
          <a:p>
            <a:pPr>
              <a:defRPr sz="1600" b="1">
                <a:solidFill>
                  <a:srgbClr val="073727"/>
                </a:solidFill>
              </a:defRPr>
            </a:pPr>
            <a:r>
              <a:t>Month 4</a:t>
            </a:r>
          </a:p>
        </p:txBody>
      </p:sp>
      <p:sp>
        <p:nvSpPr>
          <p:cNvPr id="13" name="TextBox 12"/>
          <p:cNvSpPr txBox="1"/>
          <p:nvPr/>
        </p:nvSpPr>
        <p:spPr>
          <a:xfrm>
            <a:off x="8503920" y="3364992"/>
            <a:ext cx="2834639" cy="393192"/>
          </a:xfrm>
          <a:prstGeom prst="rect">
            <a:avLst/>
          </a:prstGeom>
          <a:noFill/>
        </p:spPr>
        <p:txBody>
          <a:bodyPr wrap="square">
            <a:spAutoFit/>
          </a:bodyPr>
          <a:lstStyle/>
          <a:p>
            <a:pPr>
              <a:defRPr sz="1250">
                <a:solidFill>
                  <a:srgbClr val="0D0D0D"/>
                </a:solidFill>
              </a:defRPr>
            </a:pPr>
            <a:r>
              <a:t>Forecast turns positive: +£1,500.</a:t>
            </a:r>
          </a:p>
        </p:txBody>
      </p:sp>
      <p:sp>
        <p:nvSpPr>
          <p:cNvPr id="14" name="Rounded Rectangle 13"/>
          <p:cNvSpPr/>
          <p:nvPr/>
        </p:nvSpPr>
        <p:spPr>
          <a:xfrm>
            <a:off x="8275320" y="4160520"/>
            <a:ext cx="3246120" cy="114300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5" name="Rectangle 14"/>
          <p:cNvSpPr/>
          <p:nvPr/>
        </p:nvSpPr>
        <p:spPr>
          <a:xfrm>
            <a:off x="8275320" y="4160520"/>
            <a:ext cx="73152" cy="114300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6" name="TextBox 15"/>
          <p:cNvSpPr txBox="1"/>
          <p:nvPr/>
        </p:nvSpPr>
        <p:spPr>
          <a:xfrm>
            <a:off x="8503920" y="4325112"/>
            <a:ext cx="2834639" cy="365760"/>
          </a:xfrm>
          <a:prstGeom prst="rect">
            <a:avLst/>
          </a:prstGeom>
          <a:noFill/>
        </p:spPr>
        <p:txBody>
          <a:bodyPr wrap="square">
            <a:spAutoFit/>
          </a:bodyPr>
          <a:lstStyle/>
          <a:p>
            <a:pPr>
              <a:defRPr sz="1600" b="1">
                <a:solidFill>
                  <a:srgbClr val="073727"/>
                </a:solidFill>
              </a:defRPr>
            </a:pPr>
            <a:r>
              <a:t>Month 6</a:t>
            </a:r>
          </a:p>
        </p:txBody>
      </p:sp>
      <p:sp>
        <p:nvSpPr>
          <p:cNvPr id="17" name="TextBox 16"/>
          <p:cNvSpPr txBox="1"/>
          <p:nvPr/>
        </p:nvSpPr>
        <p:spPr>
          <a:xfrm>
            <a:off x="8503920" y="4782312"/>
            <a:ext cx="2834639" cy="393192"/>
          </a:xfrm>
          <a:prstGeom prst="rect">
            <a:avLst/>
          </a:prstGeom>
          <a:noFill/>
        </p:spPr>
        <p:txBody>
          <a:bodyPr wrap="square">
            <a:spAutoFit/>
          </a:bodyPr>
          <a:lstStyle/>
          <a:p>
            <a:pPr>
              <a:defRPr sz="1250">
                <a:solidFill>
                  <a:srgbClr val="0D0D0D"/>
                </a:solidFill>
              </a:defRPr>
            </a:pPr>
            <a:r>
              <a:t>Forecast net cash flow reaches +£3,000.</a:t>
            </a:r>
          </a:p>
        </p:txBody>
      </p:sp>
      <p:sp>
        <p:nvSpPr>
          <p:cNvPr id="18" name="Rectangle 17"/>
          <p:cNvSpPr/>
          <p:nvPr/>
        </p:nvSpPr>
        <p:spPr>
          <a:xfrm>
            <a:off x="502920" y="6519672"/>
            <a:ext cx="11155680" cy="1828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9" name="TextBox 18"/>
          <p:cNvSpPr txBox="1"/>
          <p:nvPr/>
        </p:nvSpPr>
        <p:spPr>
          <a:xfrm>
            <a:off x="530352" y="6556248"/>
            <a:ext cx="8961120" cy="201168"/>
          </a:xfrm>
          <a:prstGeom prst="rect">
            <a:avLst/>
          </a:prstGeom>
          <a:noFill/>
        </p:spPr>
        <p:txBody>
          <a:bodyPr wrap="square">
            <a:spAutoFit/>
          </a:bodyPr>
          <a:lstStyle/>
          <a:p>
            <a:pPr>
              <a:defRPr sz="800">
                <a:solidFill>
                  <a:srgbClr val="5B625B"/>
                </a:solidFill>
              </a:defRPr>
            </a:pPr>
            <a:r>
              <a:t>ABYSSINIA LOUNGE &amp; COFFEE HOUSE  •  INDIVIDUAL PRESENTATION PITCH</a:t>
            </a:r>
          </a:p>
        </p:txBody>
      </p:sp>
      <p:sp>
        <p:nvSpPr>
          <p:cNvPr id="20" name="TextBox 19"/>
          <p:cNvSpPr txBox="1"/>
          <p:nvPr/>
        </p:nvSpPr>
        <p:spPr>
          <a:xfrm>
            <a:off x="11109960" y="6537960"/>
            <a:ext cx="502920" cy="228600"/>
          </a:xfrm>
          <a:prstGeom prst="rect">
            <a:avLst/>
          </a:prstGeom>
          <a:noFill/>
        </p:spPr>
        <p:txBody>
          <a:bodyPr wrap="square">
            <a:spAutoFit/>
          </a:bodyPr>
          <a:lstStyle/>
          <a:p>
            <a:pPr algn="r">
              <a:defRPr sz="900" b="1">
                <a:solidFill>
                  <a:srgbClr val="073727"/>
                </a:solidFill>
              </a:defRPr>
            </a:pPr>
            <a:r>
              <a:t>9</a:t>
            </a:r>
          </a:p>
        </p:txBody>
      </p:sp>
    </p:spTree>
  </p:cSld>
  <p:clrMapOvr>
    <a:masterClrMapping/>
  </p:clrMapOvr>
</p:sld>
</file>

<file path=ppt/slides/slide10.xml><?xml version="1.0" encoding="utf-8"?>
<p:sld xmlns:a="http://schemas.openxmlformats.org/drawingml/2006/main" xmlns:p="http://schemas.openxmlformats.org/presentationml/2006/main" xmlns:r="http://schemas.openxmlformats.org/officeDocument/2006/relationships">
  <p:cSld>
    <p:bg>
      <p:bgPr>
        <a:solidFill>
          <a:srgbClr val="F9F4E7"/>
        </a:solidFill>
        <a:effectLst/>
      </p:bgPr>
    </p:bg>
    <p:spTree>
      <p:nvGrpSpPr>
        <p:cNvPr id="1" name=""/>
        <p:cNvGrpSpPr/>
        <p:nvPr/>
      </p:nvGrpSpPr>
      <p:grpSpPr/>
      <p:sp>
        <p:nvSpPr>
          <p:cNvPr id="2" name="Rectangle 1"/>
          <p:cNvSpPr/>
          <p:nvPr/>
        </p:nvSpPr>
        <p:spPr>
          <a:xfrm>
            <a:off x="0" y="0"/>
            <a:ext cx="12191695" cy="749808"/>
          </a:xfrm>
          <a:prstGeom prst="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 name="TextBox 2"/>
          <p:cNvSpPr txBox="1"/>
          <p:nvPr/>
        </p:nvSpPr>
        <p:spPr>
          <a:xfrm>
            <a:off x="502920" y="128016"/>
            <a:ext cx="8869680" cy="457200"/>
          </a:xfrm>
          <a:prstGeom prst="rect">
            <a:avLst/>
          </a:prstGeom>
          <a:noFill/>
        </p:spPr>
        <p:txBody>
          <a:bodyPr wrap="square">
            <a:spAutoFit/>
          </a:bodyPr>
          <a:lstStyle/>
          <a:p>
            <a:pPr>
              <a:defRPr sz="2600" b="1">
                <a:solidFill>
                  <a:srgbClr val="FFFFFF"/>
                </a:solidFill>
              </a:defRPr>
            </a:pPr>
            <a:r>
              <a:t>Sales Forecast &amp; Break-Even</a:t>
            </a:r>
          </a:p>
        </p:txBody>
      </p:sp>
      <p:sp>
        <p:nvSpPr>
          <p:cNvPr id="4" name="TextBox 3"/>
          <p:cNvSpPr txBox="1"/>
          <p:nvPr/>
        </p:nvSpPr>
        <p:spPr>
          <a:xfrm>
            <a:off x="9601200" y="164592"/>
            <a:ext cx="2057400" cy="365760"/>
          </a:xfrm>
          <a:prstGeom prst="rect">
            <a:avLst/>
          </a:prstGeom>
          <a:noFill/>
        </p:spPr>
        <p:txBody>
          <a:bodyPr wrap="square">
            <a:spAutoFit/>
          </a:bodyPr>
          <a:lstStyle/>
          <a:p>
            <a:pPr algn="r">
              <a:defRPr sz="1000" b="1">
                <a:solidFill>
                  <a:srgbClr val="C99734"/>
                </a:solidFill>
              </a:defRPr>
            </a:pPr>
            <a:r>
              <a:t>FINANCIAL CASE</a:t>
            </a:r>
          </a:p>
        </p:txBody>
      </p:sp>
      <p:graphicFrame>
        <p:nvGraphicFramePr>
          <p:cNvPr id="5" name="Chart 4"/>
          <p:cNvGraphicFramePr>
            <a:graphicFrameLocks noGrp="1"/>
          </p:cNvGraphicFramePr>
          <p:nvPr/>
        </p:nvGraphicFramePr>
        <p:xfrm>
          <a:off x="640080" y="1280160"/>
          <a:ext cx="4754880" cy="4389120"/>
        </p:xfrm>
        <a:graphic>
          <a:graphicData uri="http://schemas.openxmlformats.org/drawingml/2006/chart">
            <c:chart xmlns:c="http://schemas.openxmlformats.org/drawingml/2006/chart" r:id="rId2"/>
          </a:graphicData>
        </a:graphic>
      </p:graphicFrame>
      <p:sp>
        <p:nvSpPr>
          <p:cNvPr id="6" name="Rounded Rectangle 5"/>
          <p:cNvSpPr/>
          <p:nvPr/>
        </p:nvSpPr>
        <p:spPr>
          <a:xfrm>
            <a:off x="5760720" y="1234440"/>
            <a:ext cx="2651760" cy="141732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7" name="Rectangle 6"/>
          <p:cNvSpPr/>
          <p:nvPr/>
        </p:nvSpPr>
        <p:spPr>
          <a:xfrm>
            <a:off x="5760720" y="1234440"/>
            <a:ext cx="73152" cy="141732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8" name="TextBox 7"/>
          <p:cNvSpPr txBox="1"/>
          <p:nvPr/>
        </p:nvSpPr>
        <p:spPr>
          <a:xfrm>
            <a:off x="5989320" y="1399032"/>
            <a:ext cx="2240279" cy="365760"/>
          </a:xfrm>
          <a:prstGeom prst="rect">
            <a:avLst/>
          </a:prstGeom>
          <a:noFill/>
        </p:spPr>
        <p:txBody>
          <a:bodyPr wrap="square">
            <a:spAutoFit/>
          </a:bodyPr>
          <a:lstStyle/>
          <a:p>
            <a:pPr>
              <a:defRPr sz="1600" b="1">
                <a:solidFill>
                  <a:srgbClr val="073727"/>
                </a:solidFill>
              </a:defRPr>
            </a:pPr>
            <a:r>
              <a:t>Break-even Period</a:t>
            </a:r>
          </a:p>
        </p:txBody>
      </p:sp>
      <p:sp>
        <p:nvSpPr>
          <p:cNvPr id="9" name="TextBox 8"/>
          <p:cNvSpPr txBox="1"/>
          <p:nvPr/>
        </p:nvSpPr>
        <p:spPr>
          <a:xfrm>
            <a:off x="5989320" y="1856232"/>
            <a:ext cx="2240279" cy="667512"/>
          </a:xfrm>
          <a:prstGeom prst="rect">
            <a:avLst/>
          </a:prstGeom>
          <a:noFill/>
        </p:spPr>
        <p:txBody>
          <a:bodyPr wrap="square">
            <a:spAutoFit/>
          </a:bodyPr>
          <a:lstStyle/>
          <a:p>
            <a:pPr>
              <a:defRPr sz="1250">
                <a:solidFill>
                  <a:srgbClr val="0D0D0D"/>
                </a:solidFill>
              </a:defRPr>
            </a:pPr>
            <a:r>
              <a:t>10–12 months</a:t>
            </a:r>
          </a:p>
        </p:txBody>
      </p:sp>
      <p:sp>
        <p:nvSpPr>
          <p:cNvPr id="10" name="Rounded Rectangle 9"/>
          <p:cNvSpPr/>
          <p:nvPr/>
        </p:nvSpPr>
        <p:spPr>
          <a:xfrm>
            <a:off x="8732520" y="1234440"/>
            <a:ext cx="2651760" cy="141732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1" name="Rectangle 10"/>
          <p:cNvSpPr/>
          <p:nvPr/>
        </p:nvSpPr>
        <p:spPr>
          <a:xfrm>
            <a:off x="8732520" y="1234440"/>
            <a:ext cx="73152" cy="141732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2" name="TextBox 11"/>
          <p:cNvSpPr txBox="1"/>
          <p:nvPr/>
        </p:nvSpPr>
        <p:spPr>
          <a:xfrm>
            <a:off x="8961120" y="1399032"/>
            <a:ext cx="2240279" cy="365760"/>
          </a:xfrm>
          <a:prstGeom prst="rect">
            <a:avLst/>
          </a:prstGeom>
          <a:noFill/>
        </p:spPr>
        <p:txBody>
          <a:bodyPr wrap="square">
            <a:spAutoFit/>
          </a:bodyPr>
          <a:lstStyle/>
          <a:p>
            <a:pPr>
              <a:defRPr sz="1600" b="1">
                <a:solidFill>
                  <a:srgbClr val="073727"/>
                </a:solidFill>
              </a:defRPr>
            </a:pPr>
            <a:r>
              <a:t>Contribution</a:t>
            </a:r>
          </a:p>
        </p:txBody>
      </p:sp>
      <p:sp>
        <p:nvSpPr>
          <p:cNvPr id="13" name="TextBox 12"/>
          <p:cNvSpPr txBox="1"/>
          <p:nvPr/>
        </p:nvSpPr>
        <p:spPr>
          <a:xfrm>
            <a:off x="8961120" y="1856232"/>
            <a:ext cx="2240279" cy="667512"/>
          </a:xfrm>
          <a:prstGeom prst="rect">
            <a:avLst/>
          </a:prstGeom>
          <a:noFill/>
        </p:spPr>
        <p:txBody>
          <a:bodyPr wrap="square">
            <a:spAutoFit/>
          </a:bodyPr>
          <a:lstStyle/>
          <a:p>
            <a:pPr>
              <a:defRPr sz="1250">
                <a:solidFill>
                  <a:srgbClr val="0D0D0D"/>
                </a:solidFill>
              </a:defRPr>
            </a:pPr>
            <a:r>
              <a:t>£15 per customer</a:t>
            </a:r>
          </a:p>
        </p:txBody>
      </p:sp>
      <p:sp>
        <p:nvSpPr>
          <p:cNvPr id="14" name="Rounded Rectangle 13"/>
          <p:cNvSpPr/>
          <p:nvPr/>
        </p:nvSpPr>
        <p:spPr>
          <a:xfrm>
            <a:off x="5760720" y="2971800"/>
            <a:ext cx="2651760" cy="141732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5" name="Rectangle 14"/>
          <p:cNvSpPr/>
          <p:nvPr/>
        </p:nvSpPr>
        <p:spPr>
          <a:xfrm>
            <a:off x="5760720" y="2971800"/>
            <a:ext cx="73152" cy="141732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6" name="TextBox 15"/>
          <p:cNvSpPr txBox="1"/>
          <p:nvPr/>
        </p:nvSpPr>
        <p:spPr>
          <a:xfrm>
            <a:off x="5989320" y="3136392"/>
            <a:ext cx="2240279" cy="365760"/>
          </a:xfrm>
          <a:prstGeom prst="rect">
            <a:avLst/>
          </a:prstGeom>
          <a:noFill/>
        </p:spPr>
        <p:txBody>
          <a:bodyPr wrap="square">
            <a:spAutoFit/>
          </a:bodyPr>
          <a:lstStyle/>
          <a:p>
            <a:pPr>
              <a:defRPr sz="1600" b="1">
                <a:solidFill>
                  <a:srgbClr val="073727"/>
                </a:solidFill>
              </a:defRPr>
            </a:pPr>
            <a:r>
              <a:t>Break-even Customers</a:t>
            </a:r>
          </a:p>
        </p:txBody>
      </p:sp>
      <p:sp>
        <p:nvSpPr>
          <p:cNvPr id="17" name="TextBox 16"/>
          <p:cNvSpPr txBox="1"/>
          <p:nvPr/>
        </p:nvSpPr>
        <p:spPr>
          <a:xfrm>
            <a:off x="5989320" y="3593592"/>
            <a:ext cx="2240279" cy="667512"/>
          </a:xfrm>
          <a:prstGeom prst="rect">
            <a:avLst/>
          </a:prstGeom>
          <a:noFill/>
        </p:spPr>
        <p:txBody>
          <a:bodyPr wrap="square">
            <a:spAutoFit/>
          </a:bodyPr>
          <a:lstStyle/>
          <a:p>
            <a:pPr>
              <a:defRPr sz="1250">
                <a:solidFill>
                  <a:srgbClr val="0D0D0D"/>
                </a:solidFill>
              </a:defRPr>
            </a:pPr>
            <a:r>
              <a:t>6,634 customers</a:t>
            </a:r>
          </a:p>
        </p:txBody>
      </p:sp>
      <p:sp>
        <p:nvSpPr>
          <p:cNvPr id="18" name="Rounded Rectangle 17"/>
          <p:cNvSpPr/>
          <p:nvPr/>
        </p:nvSpPr>
        <p:spPr>
          <a:xfrm>
            <a:off x="8732520" y="2971800"/>
            <a:ext cx="2651760" cy="141732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9" name="Rectangle 18"/>
          <p:cNvSpPr/>
          <p:nvPr/>
        </p:nvSpPr>
        <p:spPr>
          <a:xfrm>
            <a:off x="8732520" y="2971800"/>
            <a:ext cx="73152" cy="141732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20" name="TextBox 19"/>
          <p:cNvSpPr txBox="1"/>
          <p:nvPr/>
        </p:nvSpPr>
        <p:spPr>
          <a:xfrm>
            <a:off x="8961120" y="3136392"/>
            <a:ext cx="2240279" cy="365760"/>
          </a:xfrm>
          <a:prstGeom prst="rect">
            <a:avLst/>
          </a:prstGeom>
          <a:noFill/>
        </p:spPr>
        <p:txBody>
          <a:bodyPr wrap="square">
            <a:spAutoFit/>
          </a:bodyPr>
          <a:lstStyle/>
          <a:p>
            <a:pPr>
              <a:defRPr sz="1600" b="1">
                <a:solidFill>
                  <a:srgbClr val="073727"/>
                </a:solidFill>
              </a:defRPr>
            </a:pPr>
            <a:r>
              <a:t>Average / Month</a:t>
            </a:r>
          </a:p>
        </p:txBody>
      </p:sp>
      <p:sp>
        <p:nvSpPr>
          <p:cNvPr id="21" name="TextBox 20"/>
          <p:cNvSpPr txBox="1"/>
          <p:nvPr/>
        </p:nvSpPr>
        <p:spPr>
          <a:xfrm>
            <a:off x="8961120" y="3593592"/>
            <a:ext cx="2240279" cy="667512"/>
          </a:xfrm>
          <a:prstGeom prst="rect">
            <a:avLst/>
          </a:prstGeom>
          <a:noFill/>
        </p:spPr>
        <p:txBody>
          <a:bodyPr wrap="square">
            <a:spAutoFit/>
          </a:bodyPr>
          <a:lstStyle/>
          <a:p>
            <a:pPr>
              <a:defRPr sz="1250">
                <a:solidFill>
                  <a:srgbClr val="0D0D0D"/>
                </a:solidFill>
              </a:defRPr>
            </a:pPr>
            <a:r>
              <a:t>553 customers</a:t>
            </a:r>
          </a:p>
        </p:txBody>
      </p:sp>
      <p:sp>
        <p:nvSpPr>
          <p:cNvPr id="22" name="Rounded Rectangle 21"/>
          <p:cNvSpPr/>
          <p:nvPr/>
        </p:nvSpPr>
        <p:spPr>
          <a:xfrm>
            <a:off x="5760720" y="4800600"/>
            <a:ext cx="5623560" cy="777240"/>
          </a:xfrm>
          <a:prstGeom prst="round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23" name="TextBox 22"/>
          <p:cNvSpPr txBox="1"/>
          <p:nvPr/>
        </p:nvSpPr>
        <p:spPr>
          <a:xfrm>
            <a:off x="5989320" y="5010912"/>
            <a:ext cx="5166360" cy="365760"/>
          </a:xfrm>
          <a:prstGeom prst="rect">
            <a:avLst/>
          </a:prstGeom>
          <a:noFill/>
        </p:spPr>
        <p:txBody>
          <a:bodyPr wrap="square">
            <a:spAutoFit/>
          </a:bodyPr>
          <a:lstStyle/>
          <a:p>
            <a:pPr algn="ctr">
              <a:defRPr sz="1800" b="1">
                <a:solidFill>
                  <a:srgbClr val="FFFFFF"/>
                </a:solidFill>
              </a:defRPr>
            </a:pPr>
            <a:r>
              <a:t>45% coffee • 40% shisha • 15% food</a:t>
            </a:r>
          </a:p>
        </p:txBody>
      </p:sp>
      <p:sp>
        <p:nvSpPr>
          <p:cNvPr id="24" name="Rectangle 23"/>
          <p:cNvSpPr/>
          <p:nvPr/>
        </p:nvSpPr>
        <p:spPr>
          <a:xfrm>
            <a:off x="502920" y="6519672"/>
            <a:ext cx="11155680" cy="1828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25" name="TextBox 24"/>
          <p:cNvSpPr txBox="1"/>
          <p:nvPr/>
        </p:nvSpPr>
        <p:spPr>
          <a:xfrm>
            <a:off x="530352" y="6556248"/>
            <a:ext cx="8961120" cy="201168"/>
          </a:xfrm>
          <a:prstGeom prst="rect">
            <a:avLst/>
          </a:prstGeom>
          <a:noFill/>
        </p:spPr>
        <p:txBody>
          <a:bodyPr wrap="square">
            <a:spAutoFit/>
          </a:bodyPr>
          <a:lstStyle/>
          <a:p>
            <a:pPr>
              <a:defRPr sz="800">
                <a:solidFill>
                  <a:srgbClr val="5B625B"/>
                </a:solidFill>
              </a:defRPr>
            </a:pPr>
            <a:r>
              <a:t>ABYSSINIA LOUNGE &amp; COFFEE HOUSE  •  INDIVIDUAL PRESENTATION PITCH</a:t>
            </a:r>
          </a:p>
        </p:txBody>
      </p:sp>
      <p:sp>
        <p:nvSpPr>
          <p:cNvPr id="26" name="TextBox 25"/>
          <p:cNvSpPr txBox="1"/>
          <p:nvPr/>
        </p:nvSpPr>
        <p:spPr>
          <a:xfrm>
            <a:off x="11109960" y="6537960"/>
            <a:ext cx="502920" cy="228600"/>
          </a:xfrm>
          <a:prstGeom prst="rect">
            <a:avLst/>
          </a:prstGeom>
          <a:noFill/>
        </p:spPr>
        <p:txBody>
          <a:bodyPr wrap="square">
            <a:spAutoFit/>
          </a:bodyPr>
          <a:lstStyle/>
          <a:p>
            <a:pPr algn="r">
              <a:defRPr sz="900" b="1">
                <a:solidFill>
                  <a:srgbClr val="073727"/>
                </a:solidFill>
              </a:defRPr>
            </a:pPr>
            <a:r>
              <a:t>10</a:t>
            </a:r>
          </a:p>
        </p:txBody>
      </p:sp>
    </p:spTree>
  </p:cSld>
  <p:clrMapOvr>
    <a:masterClrMapping/>
  </p:clrMapOvr>
</p:sld>
</file>

<file path=ppt/slides/slide11.xml><?xml version="1.0" encoding="utf-8"?>
<p:sld xmlns:a="http://schemas.openxmlformats.org/drawingml/2006/main" xmlns:p="http://schemas.openxmlformats.org/presentationml/2006/main" xmlns:r="http://schemas.openxmlformats.org/officeDocument/2006/relationships">
  <p:cSld>
    <p:bg>
      <p:bgPr>
        <a:solidFill>
          <a:srgbClr val="F9F4E7"/>
        </a:solidFill>
        <a:effectLst/>
      </p:bgPr>
    </p:bg>
    <p:spTree>
      <p:nvGrpSpPr>
        <p:cNvPr id="1" name=""/>
        <p:cNvGrpSpPr/>
        <p:nvPr/>
      </p:nvGrpSpPr>
      <p:grpSpPr/>
      <p:sp>
        <p:nvSpPr>
          <p:cNvPr id="2" name="Rectangle 1"/>
          <p:cNvSpPr/>
          <p:nvPr/>
        </p:nvSpPr>
        <p:spPr>
          <a:xfrm>
            <a:off x="0" y="0"/>
            <a:ext cx="12191695" cy="749808"/>
          </a:xfrm>
          <a:prstGeom prst="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 name="TextBox 2"/>
          <p:cNvSpPr txBox="1"/>
          <p:nvPr/>
        </p:nvSpPr>
        <p:spPr>
          <a:xfrm>
            <a:off x="502920" y="128016"/>
            <a:ext cx="8869680" cy="457200"/>
          </a:xfrm>
          <a:prstGeom prst="rect">
            <a:avLst/>
          </a:prstGeom>
          <a:noFill/>
        </p:spPr>
        <p:txBody>
          <a:bodyPr wrap="square">
            <a:spAutoFit/>
          </a:bodyPr>
          <a:lstStyle/>
          <a:p>
            <a:pPr>
              <a:defRPr sz="2600" b="1">
                <a:solidFill>
                  <a:srgbClr val="FFFFFF"/>
                </a:solidFill>
              </a:defRPr>
            </a:pPr>
            <a:r>
              <a:t>Why Abyssinia?</a:t>
            </a:r>
          </a:p>
        </p:txBody>
      </p:sp>
      <p:sp>
        <p:nvSpPr>
          <p:cNvPr id="4" name="TextBox 3"/>
          <p:cNvSpPr txBox="1"/>
          <p:nvPr/>
        </p:nvSpPr>
        <p:spPr>
          <a:xfrm>
            <a:off x="9601200" y="164592"/>
            <a:ext cx="2057400" cy="365760"/>
          </a:xfrm>
          <a:prstGeom prst="rect">
            <a:avLst/>
          </a:prstGeom>
          <a:noFill/>
        </p:spPr>
        <p:txBody>
          <a:bodyPr wrap="square">
            <a:spAutoFit/>
          </a:bodyPr>
          <a:lstStyle/>
          <a:p>
            <a:pPr algn="r">
              <a:defRPr sz="1000" b="1">
                <a:solidFill>
                  <a:srgbClr val="C99734"/>
                </a:solidFill>
              </a:defRPr>
            </a:pPr>
            <a:r>
              <a:t>SUMMARY</a:t>
            </a:r>
          </a:p>
        </p:txBody>
      </p:sp>
      <p:pic>
        <p:nvPicPr>
          <p:cNvPr id="5" name="Picture 4" descr="image1.png"/>
          <p:cNvPicPr>
            <a:picLocks noChangeAspect="1"/>
          </p:cNvPicPr>
          <p:nvPr/>
        </p:nvPicPr>
        <p:blipFill>
          <a:blip r:embed="rId2"/>
          <a:stretch>
            <a:fillRect/>
          </a:stretch>
        </p:blipFill>
        <p:spPr>
          <a:xfrm>
            <a:off x="594360" y="1143000"/>
            <a:ext cx="3108960" cy="2780128"/>
          </a:xfrm>
          <a:prstGeom prst="rect">
            <a:avLst/>
          </a:prstGeom>
        </p:spPr>
      </p:pic>
      <p:sp>
        <p:nvSpPr>
          <p:cNvPr id="6" name="Rounded Rectangle 5"/>
          <p:cNvSpPr/>
          <p:nvPr/>
        </p:nvSpPr>
        <p:spPr>
          <a:xfrm>
            <a:off x="3977639" y="1143000"/>
            <a:ext cx="3520440" cy="137160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7" name="Rectangle 6"/>
          <p:cNvSpPr/>
          <p:nvPr/>
        </p:nvSpPr>
        <p:spPr>
          <a:xfrm>
            <a:off x="3977639" y="1143000"/>
            <a:ext cx="73152" cy="137160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8" name="TextBox 7"/>
          <p:cNvSpPr txBox="1"/>
          <p:nvPr/>
        </p:nvSpPr>
        <p:spPr>
          <a:xfrm>
            <a:off x="4206240" y="1307592"/>
            <a:ext cx="3108960" cy="365760"/>
          </a:xfrm>
          <a:prstGeom prst="rect">
            <a:avLst/>
          </a:prstGeom>
          <a:noFill/>
        </p:spPr>
        <p:txBody>
          <a:bodyPr wrap="square">
            <a:spAutoFit/>
          </a:bodyPr>
          <a:lstStyle/>
          <a:p>
            <a:pPr>
              <a:defRPr sz="1600" b="1">
                <a:solidFill>
                  <a:srgbClr val="073727"/>
                </a:solidFill>
              </a:defRPr>
            </a:pPr>
            <a:r>
              <a:t>DIFFERENTIATED CONCEPT</a:t>
            </a:r>
          </a:p>
        </p:txBody>
      </p:sp>
      <p:sp>
        <p:nvSpPr>
          <p:cNvPr id="9" name="TextBox 8"/>
          <p:cNvSpPr txBox="1"/>
          <p:nvPr/>
        </p:nvSpPr>
        <p:spPr>
          <a:xfrm>
            <a:off x="4206240" y="1764792"/>
            <a:ext cx="3108960" cy="621792"/>
          </a:xfrm>
          <a:prstGeom prst="rect">
            <a:avLst/>
          </a:prstGeom>
          <a:noFill/>
        </p:spPr>
        <p:txBody>
          <a:bodyPr wrap="square">
            <a:spAutoFit/>
          </a:bodyPr>
          <a:lstStyle/>
          <a:p>
            <a:pPr>
              <a:defRPr sz="1250">
                <a:solidFill>
                  <a:srgbClr val="0D0D0D"/>
                </a:solidFill>
              </a:defRPr>
            </a:pPr>
            <a:r>
              <a:t>Authentic Ethiopian coffee and premium shisha in one culturally inspired venue.</a:t>
            </a:r>
          </a:p>
        </p:txBody>
      </p:sp>
      <p:sp>
        <p:nvSpPr>
          <p:cNvPr id="10" name="Rounded Rectangle 9"/>
          <p:cNvSpPr/>
          <p:nvPr/>
        </p:nvSpPr>
        <p:spPr>
          <a:xfrm>
            <a:off x="7772400" y="1143000"/>
            <a:ext cx="3520440" cy="137160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1" name="Rectangle 10"/>
          <p:cNvSpPr/>
          <p:nvPr/>
        </p:nvSpPr>
        <p:spPr>
          <a:xfrm>
            <a:off x="7772400" y="1143000"/>
            <a:ext cx="73152" cy="137160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2" name="TextBox 11"/>
          <p:cNvSpPr txBox="1"/>
          <p:nvPr/>
        </p:nvSpPr>
        <p:spPr>
          <a:xfrm>
            <a:off x="8001000" y="1307592"/>
            <a:ext cx="3108960" cy="365760"/>
          </a:xfrm>
          <a:prstGeom prst="rect">
            <a:avLst/>
          </a:prstGeom>
          <a:noFill/>
        </p:spPr>
        <p:txBody>
          <a:bodyPr wrap="square">
            <a:spAutoFit/>
          </a:bodyPr>
          <a:lstStyle/>
          <a:p>
            <a:pPr>
              <a:defRPr sz="1600" b="1">
                <a:solidFill>
                  <a:srgbClr val="073727"/>
                </a:solidFill>
              </a:defRPr>
            </a:pPr>
            <a:r>
              <a:t>CLEAR TARGET MARKET</a:t>
            </a:r>
          </a:p>
        </p:txBody>
      </p:sp>
      <p:sp>
        <p:nvSpPr>
          <p:cNvPr id="13" name="TextBox 12"/>
          <p:cNvSpPr txBox="1"/>
          <p:nvPr/>
        </p:nvSpPr>
        <p:spPr>
          <a:xfrm>
            <a:off x="8001000" y="1764792"/>
            <a:ext cx="3108960" cy="621792"/>
          </a:xfrm>
          <a:prstGeom prst="rect">
            <a:avLst/>
          </a:prstGeom>
          <a:noFill/>
        </p:spPr>
        <p:txBody>
          <a:bodyPr wrap="square">
            <a:spAutoFit/>
          </a:bodyPr>
          <a:lstStyle/>
          <a:p>
            <a:pPr>
              <a:defRPr sz="1250">
                <a:solidFill>
                  <a:srgbClr val="0D0D0D"/>
                </a:solidFill>
              </a:defRPr>
            </a:pPr>
            <a:r>
              <a:t>Adults 18–40, especially students, young professionals and local residents.</a:t>
            </a:r>
          </a:p>
        </p:txBody>
      </p:sp>
      <p:sp>
        <p:nvSpPr>
          <p:cNvPr id="14" name="Rounded Rectangle 13"/>
          <p:cNvSpPr/>
          <p:nvPr/>
        </p:nvSpPr>
        <p:spPr>
          <a:xfrm>
            <a:off x="3977639" y="2880360"/>
            <a:ext cx="3520440" cy="137160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5" name="Rectangle 14"/>
          <p:cNvSpPr/>
          <p:nvPr/>
        </p:nvSpPr>
        <p:spPr>
          <a:xfrm>
            <a:off x="3977639" y="2880360"/>
            <a:ext cx="73152" cy="137160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6" name="TextBox 15"/>
          <p:cNvSpPr txBox="1"/>
          <p:nvPr/>
        </p:nvSpPr>
        <p:spPr>
          <a:xfrm>
            <a:off x="4206240" y="3044952"/>
            <a:ext cx="3108960" cy="365760"/>
          </a:xfrm>
          <a:prstGeom prst="rect">
            <a:avLst/>
          </a:prstGeom>
          <a:noFill/>
        </p:spPr>
        <p:txBody>
          <a:bodyPr wrap="square">
            <a:spAutoFit/>
          </a:bodyPr>
          <a:lstStyle/>
          <a:p>
            <a:pPr>
              <a:defRPr sz="1600" b="1">
                <a:solidFill>
                  <a:srgbClr val="073727"/>
                </a:solidFill>
              </a:defRPr>
            </a:pPr>
            <a:r>
              <a:t>SCALABLE AMBITION</a:t>
            </a:r>
          </a:p>
        </p:txBody>
      </p:sp>
      <p:sp>
        <p:nvSpPr>
          <p:cNvPr id="17" name="TextBox 16"/>
          <p:cNvSpPr txBox="1"/>
          <p:nvPr/>
        </p:nvSpPr>
        <p:spPr>
          <a:xfrm>
            <a:off x="4206240" y="3502152"/>
            <a:ext cx="3108960" cy="621792"/>
          </a:xfrm>
          <a:prstGeom prst="rect">
            <a:avLst/>
          </a:prstGeom>
          <a:noFill/>
        </p:spPr>
        <p:txBody>
          <a:bodyPr wrap="square">
            <a:spAutoFit/>
          </a:bodyPr>
          <a:lstStyle/>
          <a:p>
            <a:pPr>
              <a:defRPr sz="1250">
                <a:solidFill>
                  <a:srgbClr val="0D0D0D"/>
                </a:solidFill>
              </a:defRPr>
            </a:pPr>
            <a:r>
              <a:t>Revenue growth target and a second UK branch within five years.</a:t>
            </a:r>
          </a:p>
        </p:txBody>
      </p:sp>
      <p:sp>
        <p:nvSpPr>
          <p:cNvPr id="18" name="Rounded Rectangle 17"/>
          <p:cNvSpPr/>
          <p:nvPr/>
        </p:nvSpPr>
        <p:spPr>
          <a:xfrm>
            <a:off x="7772400" y="2880360"/>
            <a:ext cx="3520440" cy="1371600"/>
          </a:xfrm>
          <a:prstGeom prst="roundRect">
            <a:avLst/>
          </a:prstGeom>
          <a:solidFill>
            <a:srgbClr val="FFFFFF"/>
          </a:solidFill>
          <a:ln>
            <a:solidFill>
              <a:srgbClr val="EBE6D6"/>
            </a:solid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19" name="Rectangle 18"/>
          <p:cNvSpPr/>
          <p:nvPr/>
        </p:nvSpPr>
        <p:spPr>
          <a:xfrm>
            <a:off x="7772400" y="2880360"/>
            <a:ext cx="73152" cy="1371600"/>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20" name="TextBox 19"/>
          <p:cNvSpPr txBox="1"/>
          <p:nvPr/>
        </p:nvSpPr>
        <p:spPr>
          <a:xfrm>
            <a:off x="8001000" y="3044952"/>
            <a:ext cx="3108960" cy="365760"/>
          </a:xfrm>
          <a:prstGeom prst="rect">
            <a:avLst/>
          </a:prstGeom>
          <a:noFill/>
        </p:spPr>
        <p:txBody>
          <a:bodyPr wrap="square">
            <a:spAutoFit/>
          </a:bodyPr>
          <a:lstStyle/>
          <a:p>
            <a:pPr>
              <a:defRPr sz="1600" b="1">
                <a:solidFill>
                  <a:srgbClr val="073727"/>
                </a:solidFill>
              </a:defRPr>
            </a:pPr>
            <a:r>
              <a:t>FINANCIAL PLAN</a:t>
            </a:r>
          </a:p>
        </p:txBody>
      </p:sp>
      <p:sp>
        <p:nvSpPr>
          <p:cNvPr id="21" name="TextBox 20"/>
          <p:cNvSpPr txBox="1"/>
          <p:nvPr/>
        </p:nvSpPr>
        <p:spPr>
          <a:xfrm>
            <a:off x="8001000" y="3502152"/>
            <a:ext cx="3108960" cy="621792"/>
          </a:xfrm>
          <a:prstGeom prst="rect">
            <a:avLst/>
          </a:prstGeom>
          <a:noFill/>
        </p:spPr>
        <p:txBody>
          <a:bodyPr wrap="square">
            <a:spAutoFit/>
          </a:bodyPr>
          <a:lstStyle/>
          <a:p>
            <a:pPr>
              <a:defRPr sz="1250">
                <a:solidFill>
                  <a:srgbClr val="0D0D0D"/>
                </a:solidFill>
              </a:defRPr>
            </a:pPr>
            <a:r>
              <a:t>£60k startup funding, £180k projected first-year sales and 10–12 month break-even.</a:t>
            </a:r>
          </a:p>
        </p:txBody>
      </p:sp>
      <p:sp>
        <p:nvSpPr>
          <p:cNvPr id="22" name="TextBox 21"/>
          <p:cNvSpPr txBox="1"/>
          <p:nvPr/>
        </p:nvSpPr>
        <p:spPr>
          <a:xfrm>
            <a:off x="3977639" y="4892040"/>
            <a:ext cx="7315200" cy="640080"/>
          </a:xfrm>
          <a:prstGeom prst="rect">
            <a:avLst/>
          </a:prstGeom>
          <a:noFill/>
        </p:spPr>
        <p:txBody>
          <a:bodyPr wrap="square">
            <a:spAutoFit/>
          </a:bodyPr>
          <a:lstStyle/>
          <a:p>
            <a:pPr>
              <a:defRPr sz="2400" b="1">
                <a:solidFill>
                  <a:srgbClr val="073727"/>
                </a:solidFill>
              </a:defRPr>
            </a:pPr>
            <a:r>
              <a:t>A premium social experience rooted in Ethiopian hospitality.</a:t>
            </a:r>
          </a:p>
        </p:txBody>
      </p:sp>
      <p:sp>
        <p:nvSpPr>
          <p:cNvPr id="23" name="Rectangle 22"/>
          <p:cNvSpPr/>
          <p:nvPr/>
        </p:nvSpPr>
        <p:spPr>
          <a:xfrm>
            <a:off x="502920" y="6519672"/>
            <a:ext cx="11155680" cy="1828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24" name="TextBox 23"/>
          <p:cNvSpPr txBox="1"/>
          <p:nvPr/>
        </p:nvSpPr>
        <p:spPr>
          <a:xfrm>
            <a:off x="530352" y="6556248"/>
            <a:ext cx="8961120" cy="201168"/>
          </a:xfrm>
          <a:prstGeom prst="rect">
            <a:avLst/>
          </a:prstGeom>
          <a:noFill/>
        </p:spPr>
        <p:txBody>
          <a:bodyPr wrap="square">
            <a:spAutoFit/>
          </a:bodyPr>
          <a:lstStyle/>
          <a:p>
            <a:pPr>
              <a:defRPr sz="800">
                <a:solidFill>
                  <a:srgbClr val="5B625B"/>
                </a:solidFill>
              </a:defRPr>
            </a:pPr>
            <a:r>
              <a:t>ABYSSINIA LOUNGE &amp; COFFEE HOUSE  •  INDIVIDUAL PRESENTATION PITCH</a:t>
            </a:r>
          </a:p>
        </p:txBody>
      </p:sp>
      <p:sp>
        <p:nvSpPr>
          <p:cNvPr id="25" name="TextBox 24"/>
          <p:cNvSpPr txBox="1"/>
          <p:nvPr/>
        </p:nvSpPr>
        <p:spPr>
          <a:xfrm>
            <a:off x="11109960" y="6537960"/>
            <a:ext cx="502920" cy="228600"/>
          </a:xfrm>
          <a:prstGeom prst="rect">
            <a:avLst/>
          </a:prstGeom>
          <a:noFill/>
        </p:spPr>
        <p:txBody>
          <a:bodyPr wrap="square">
            <a:spAutoFit/>
          </a:bodyPr>
          <a:lstStyle/>
          <a:p>
            <a:pPr algn="r">
              <a:defRPr sz="900" b="1">
                <a:solidFill>
                  <a:srgbClr val="073727"/>
                </a:solidFill>
              </a:defRPr>
            </a:pPr>
            <a:r>
              <a:t>11</a:t>
            </a:r>
          </a:p>
        </p:txBody>
      </p:sp>
    </p:spTree>
  </p:cSld>
  <p:clrMapOvr>
    <a:masterClrMapping/>
  </p:clrMapOvr>
</p:sld>
</file>

<file path=ppt/slides/slide12.xml><?xml version="1.0" encoding="utf-8"?>
<p:sld xmlns:a="http://schemas.openxmlformats.org/drawingml/2006/main" xmlns:p="http://schemas.openxmlformats.org/presentationml/2006/main" xmlns:r="http://schemas.openxmlformats.org/officeDocument/2006/relationships">
  <p:cSld>
    <p:bg>
      <p:bgPr>
        <a:solidFill>
          <a:srgbClr val="0D0D0D"/>
        </a:solidFill>
        <a:effectLst/>
      </p:bgPr>
    </p:bg>
    <p:spTree>
      <p:nvGrpSpPr>
        <p:cNvPr id="1" name=""/>
        <p:cNvGrpSpPr/>
        <p:nvPr/>
      </p:nvGrpSpPr>
      <p:grpSpPr/>
      <p:pic>
        <p:nvPicPr>
          <p:cNvPr id="2" name="Picture 1" descr="image1.png"/>
          <p:cNvPicPr>
            <a:picLocks noChangeAspect="1"/>
          </p:cNvPicPr>
          <p:nvPr/>
        </p:nvPicPr>
        <p:blipFill>
          <a:blip r:embed="rId2"/>
          <a:stretch>
            <a:fillRect/>
          </a:stretch>
        </p:blipFill>
        <p:spPr>
          <a:xfrm>
            <a:off x="7543800" y="594360"/>
            <a:ext cx="4023360" cy="3597812"/>
          </a:xfrm>
          <a:prstGeom prst="rect">
            <a:avLst/>
          </a:prstGeom>
        </p:spPr>
      </p:pic>
      <p:sp>
        <p:nvSpPr>
          <p:cNvPr id="3" name="TextBox 2"/>
          <p:cNvSpPr txBox="1"/>
          <p:nvPr/>
        </p:nvSpPr>
        <p:spPr>
          <a:xfrm>
            <a:off x="731520" y="1234440"/>
            <a:ext cx="6217920" cy="1097280"/>
          </a:xfrm>
          <a:prstGeom prst="rect">
            <a:avLst/>
          </a:prstGeom>
          <a:noFill/>
        </p:spPr>
        <p:txBody>
          <a:bodyPr wrap="square">
            <a:spAutoFit/>
          </a:bodyPr>
          <a:lstStyle/>
          <a:p>
            <a:pPr>
              <a:defRPr sz="4600" b="1">
                <a:solidFill>
                  <a:srgbClr val="C99734"/>
                </a:solidFill>
              </a:defRPr>
            </a:pPr>
            <a:r>
              <a:t>Thank You</a:t>
            </a:r>
          </a:p>
        </p:txBody>
      </p:sp>
      <p:sp>
        <p:nvSpPr>
          <p:cNvPr id="4" name="TextBox 3"/>
          <p:cNvSpPr txBox="1"/>
          <p:nvPr/>
        </p:nvSpPr>
        <p:spPr>
          <a:xfrm>
            <a:off x="749808" y="2514600"/>
            <a:ext cx="6035040" cy="1097280"/>
          </a:xfrm>
          <a:prstGeom prst="rect">
            <a:avLst/>
          </a:prstGeom>
          <a:noFill/>
        </p:spPr>
        <p:txBody>
          <a:bodyPr wrap="square">
            <a:spAutoFit/>
          </a:bodyPr>
          <a:lstStyle/>
          <a:p>
            <a:pPr>
              <a:defRPr sz="3800" b="1">
                <a:solidFill>
                  <a:srgbClr val="FFFFFF"/>
                </a:solidFill>
              </a:defRPr>
            </a:pPr>
            <a:r>
              <a:t>Questions?</a:t>
            </a:r>
          </a:p>
        </p:txBody>
      </p:sp>
      <p:sp>
        <p:nvSpPr>
          <p:cNvPr id="5" name="TextBox 4"/>
          <p:cNvSpPr txBox="1"/>
          <p:nvPr/>
        </p:nvSpPr>
        <p:spPr>
          <a:xfrm>
            <a:off x="749808" y="3931920"/>
            <a:ext cx="6217920" cy="1097280"/>
          </a:xfrm>
          <a:prstGeom prst="rect">
            <a:avLst/>
          </a:prstGeom>
          <a:noFill/>
        </p:spPr>
        <p:txBody>
          <a:bodyPr wrap="square">
            <a:spAutoFit/>
          </a:bodyPr>
          <a:lstStyle/>
          <a:p>
            <a:pPr>
              <a:defRPr sz="1700">
                <a:solidFill>
                  <a:srgbClr val="F9F4E7"/>
                </a:solidFill>
              </a:defRPr>
            </a:pPr>
            <a:r>
              <a:t>Abyssinia Lounge &amp; Coffee House</a:t>
            </a:r>
            <a:br/>
            <a:r>
              <a:t>Where Ethiopian coffee meets premium shisha</a:t>
            </a:r>
          </a:p>
        </p:txBody>
      </p:sp>
    </p:spTree>
  </p:cSld>
  <p:clrMapOvr>
    <a:masterClrMapping/>
  </p:clrMapOvr>
</p:sld>
</file>

<file path=ppt/slides/slide13.xml><?xml version="1.0" encoding="utf-8"?>
<p:sld xmlns:a="http://schemas.openxmlformats.org/drawingml/2006/main" xmlns:p="http://schemas.openxmlformats.org/presentationml/2006/main" xmlns:r="http://schemas.openxmlformats.org/officeDocument/2006/relationships">
  <p:cSld>
    <p:bg>
      <p:bgPr>
        <a:solidFill>
          <a:srgbClr val="F9F4E7"/>
        </a:solidFill>
        <a:effectLst/>
      </p:bgPr>
    </p:bg>
    <p:spTree>
      <p:nvGrpSpPr>
        <p:cNvPr id="1" name=""/>
        <p:cNvGrpSpPr/>
        <p:nvPr/>
      </p:nvGrpSpPr>
      <p:grpSpPr/>
      <p:sp>
        <p:nvSpPr>
          <p:cNvPr id="2" name="Rectangle 1"/>
          <p:cNvSpPr/>
          <p:nvPr/>
        </p:nvSpPr>
        <p:spPr>
          <a:xfrm>
            <a:off x="0" y="0"/>
            <a:ext cx="12191695" cy="749808"/>
          </a:xfrm>
          <a:prstGeom prst="rect">
            <a:avLst/>
          </a:prstGeom>
          <a:solidFill>
            <a:srgbClr val="073727"/>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3" name="TextBox 2"/>
          <p:cNvSpPr txBox="1"/>
          <p:nvPr/>
        </p:nvSpPr>
        <p:spPr>
          <a:xfrm>
            <a:off x="502920" y="128016"/>
            <a:ext cx="8869680" cy="457200"/>
          </a:xfrm>
          <a:prstGeom prst="rect">
            <a:avLst/>
          </a:prstGeom>
          <a:noFill/>
        </p:spPr>
        <p:txBody>
          <a:bodyPr wrap="square">
            <a:spAutoFit/>
          </a:bodyPr>
          <a:lstStyle/>
          <a:p>
            <a:pPr>
              <a:defRPr sz="2600" b="1">
                <a:solidFill>
                  <a:srgbClr val="FFFFFF"/>
                </a:solidFill>
              </a:defRPr>
            </a:pPr>
            <a:r>
              <a:t>References</a:t>
            </a:r>
          </a:p>
        </p:txBody>
      </p:sp>
      <p:sp>
        <p:nvSpPr>
          <p:cNvPr id="4" name="TextBox 3"/>
          <p:cNvSpPr txBox="1"/>
          <p:nvPr/>
        </p:nvSpPr>
        <p:spPr>
          <a:xfrm>
            <a:off x="9601200" y="164592"/>
            <a:ext cx="2057400" cy="365760"/>
          </a:xfrm>
          <a:prstGeom prst="rect">
            <a:avLst/>
          </a:prstGeom>
          <a:noFill/>
        </p:spPr>
        <p:txBody>
          <a:bodyPr wrap="square">
            <a:spAutoFit/>
          </a:bodyPr>
          <a:lstStyle/>
          <a:p>
            <a:pPr algn="r">
              <a:defRPr sz="1000" b="1">
                <a:solidFill>
                  <a:srgbClr val="C99734"/>
                </a:solidFill>
              </a:defRPr>
            </a:pPr>
            <a:r>
              <a:t>SUPPORTING SOURCES</a:t>
            </a:r>
          </a:p>
        </p:txBody>
      </p:sp>
      <p:sp>
        <p:nvSpPr>
          <p:cNvPr id="5" name="TextBox 4"/>
          <p:cNvSpPr txBox="1"/>
          <p:nvPr/>
        </p:nvSpPr>
        <p:spPr>
          <a:xfrm>
            <a:off x="777240" y="1143000"/>
            <a:ext cx="10698480" cy="5212080"/>
          </a:xfrm>
          <a:prstGeom prst="rect">
            <a:avLst/>
          </a:prstGeom>
          <a:noFill/>
        </p:spPr>
        <p:txBody>
          <a:bodyPr wrap="square">
            <a:spAutoFit/>
          </a:bodyPr>
          <a:lstStyle/>
          <a:p>
            <a:pPr>
              <a:spcAft>
                <a:spcPts val="500"/>
              </a:spcAft>
              <a:defRPr sz="1400">
                <a:solidFill>
                  <a:srgbClr val="0D0D0D"/>
                </a:solidFill>
              </a:defRPr>
            </a:pPr>
            <a:r>
              <a:t>Atrill, P. and McLaney, E. (2022) Accounting and Finance for Non-Specialists. 12th edn. Pearson.</a:t>
            </a:r>
          </a:p>
          <a:p>
            <a:pPr>
              <a:spcAft>
                <a:spcPts val="500"/>
              </a:spcAft>
              <a:defRPr sz="1400">
                <a:solidFill>
                  <a:srgbClr val="0D0D0D"/>
                </a:solidFill>
              </a:defRPr>
            </a:pPr>
            <a:r>
              <a:t>British Business Bank (2024) Finance Hub.</a:t>
            </a:r>
          </a:p>
          <a:p>
            <a:pPr>
              <a:spcAft>
                <a:spcPts val="500"/>
              </a:spcAft>
              <a:defRPr sz="1400">
                <a:solidFill>
                  <a:srgbClr val="0D0D0D"/>
                </a:solidFill>
              </a:defRPr>
            </a:pPr>
            <a:r>
              <a:t>Burns, P. (2023) Entrepreneurship and Small Business: Start-up, Growth and Maturity. 6th edn.</a:t>
            </a:r>
          </a:p>
          <a:p>
            <a:pPr>
              <a:spcAft>
                <a:spcPts val="500"/>
              </a:spcAft>
              <a:defRPr sz="1400">
                <a:solidFill>
                  <a:srgbClr val="0D0D0D"/>
                </a:solidFill>
              </a:defRPr>
            </a:pPr>
            <a:r>
              <a:t>CIPD (2024) People Management Factsheets.</a:t>
            </a:r>
          </a:p>
          <a:p>
            <a:pPr>
              <a:spcAft>
                <a:spcPts val="500"/>
              </a:spcAft>
              <a:defRPr sz="1400">
                <a:solidFill>
                  <a:srgbClr val="0D0D0D"/>
                </a:solidFill>
              </a:defRPr>
            </a:pPr>
            <a:r>
              <a:t>Fairtrade Foundation (2024) What is Fairtrade?</a:t>
            </a:r>
          </a:p>
          <a:p>
            <a:pPr>
              <a:spcAft>
                <a:spcPts val="500"/>
              </a:spcAft>
              <a:defRPr sz="1400">
                <a:solidFill>
                  <a:srgbClr val="0D0D0D"/>
                </a:solidFill>
              </a:defRPr>
            </a:pPr>
            <a:r>
              <a:t>GOV.UK (2025) Set up a Private Limited Company; Smoking at Work: The Law; Start Up Loans.</a:t>
            </a:r>
          </a:p>
          <a:p>
            <a:pPr>
              <a:spcAft>
                <a:spcPts val="500"/>
              </a:spcAft>
              <a:defRPr sz="1400">
                <a:solidFill>
                  <a:srgbClr val="0D0D0D"/>
                </a:solidFill>
              </a:defRPr>
            </a:pPr>
            <a:r>
              <a:t>Kotler, P., Keller, K.L. and Chernev, A. (2022) Marketing Management. 16th Global edn. Pearson.</a:t>
            </a:r>
          </a:p>
          <a:p>
            <a:pPr>
              <a:spcAft>
                <a:spcPts val="500"/>
              </a:spcAft>
              <a:defRPr sz="1400">
                <a:solidFill>
                  <a:srgbClr val="0D0D0D"/>
                </a:solidFill>
              </a:defRPr>
            </a:pPr>
            <a:r>
              <a:t>Visuals used in this presentation are the original logo and organisational chart already contained in the submitted business plan.</a:t>
            </a:r>
          </a:p>
        </p:txBody>
      </p:sp>
      <p:sp>
        <p:nvSpPr>
          <p:cNvPr id="6" name="Rectangle 5"/>
          <p:cNvSpPr/>
          <p:nvPr/>
        </p:nvSpPr>
        <p:spPr>
          <a:xfrm>
            <a:off x="502920" y="6519672"/>
            <a:ext cx="11155680" cy="18288"/>
          </a:xfrm>
          <a:prstGeom prst="rect">
            <a:avLst/>
          </a:prstGeom>
          <a:solidFill>
            <a:srgbClr val="C99734"/>
          </a:solidFill>
          <a:ln>
            <a:noFill/>
          </a:ln>
        </p:spPr>
        <p:style>
          <a:lnRef idx="1">
            <a:schemeClr val="accent1"/>
          </a:lnRef>
          <a:fillRef idx="3">
            <a:schemeClr val="accent1"/>
          </a:fillRef>
          <a:effectRef idx="2">
            <a:schemeClr val="accent1"/>
          </a:effectRef>
          <a:fontRef idx="minor">
            <a:schemeClr val="lt1"/>
          </a:fontRef>
        </p:style>
        <p:txBody>
          <a:bodyPr rtlCol="0" anchor="ctr" wrap="square"/>
          <a:lstStyle/>
          <a:p>
            <a:pPr algn="ctr"/>
          </a:p>
        </p:txBody>
      </p:sp>
      <p:sp>
        <p:nvSpPr>
          <p:cNvPr id="7" name="TextBox 6"/>
          <p:cNvSpPr txBox="1"/>
          <p:nvPr/>
        </p:nvSpPr>
        <p:spPr>
          <a:xfrm>
            <a:off x="530352" y="6556248"/>
            <a:ext cx="8961120" cy="201168"/>
          </a:xfrm>
          <a:prstGeom prst="rect">
            <a:avLst/>
          </a:prstGeom>
          <a:noFill/>
        </p:spPr>
        <p:txBody>
          <a:bodyPr wrap="square">
            <a:spAutoFit/>
          </a:bodyPr>
          <a:lstStyle/>
          <a:p>
            <a:pPr>
              <a:defRPr sz="800">
                <a:solidFill>
                  <a:srgbClr val="5B625B"/>
                </a:solidFill>
              </a:defRPr>
            </a:pPr>
            <a:r>
              <a:t>ABYSSINIA LOUNGE &amp; COFFEE HOUSE  •  INDIVIDUAL PRESENTATION PITCH</a:t>
            </a:r>
          </a:p>
        </p:txBody>
      </p:sp>
      <p:sp>
        <p:nvSpPr>
          <p:cNvPr id="8" name="TextBox 7"/>
          <p:cNvSpPr txBox="1"/>
          <p:nvPr/>
        </p:nvSpPr>
        <p:spPr>
          <a:xfrm>
            <a:off x="11109960" y="6537960"/>
            <a:ext cx="502920" cy="228600"/>
          </a:xfrm>
          <a:prstGeom prst="rect">
            <a:avLst/>
          </a:prstGeom>
          <a:noFill/>
        </p:spPr>
        <p:txBody>
          <a:bodyPr wrap="square">
            <a:spAutoFit/>
          </a:bodyPr>
          <a:lstStyle/>
          <a:p>
            <a:pPr algn="r">
              <a:defRPr sz="900" b="1">
                <a:solidFill>
                  <a:srgbClr val="073727"/>
                </a:solidFill>
              </a:defRPr>
            </a:pPr>
            <a:r>
              <a:t>13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Macintosh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Manager/>
  <Company/>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Steve Canny</cp:lastModifiedBy>
  <cp:revision>1</cp:revision>
  <dcterms:created xsi:type="dcterms:W3CDTF">2013-01-27T09:14:16Z</dcterms:created>
  <dcterms:modified xsi:type="dcterms:W3CDTF">2013-01-27T09:15:58Z</dcterms:modified>
  <cp:category/>
</cp:coreProperties>
</file>