
<file path=[Content_Types].xml><?xml version="1.0" encoding="utf-8"?>
<Types xmlns="http://schemas.openxmlformats.org/package/2006/content-types">
  <Default Extension="jpeg" ContentType="image/jpeg"/>
  <Default Extension="m4a" ContentType="audio/mp4"/>
  <Default Extension="mov" ContentType="video/quicktime"/>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41"/>
  </p:notesMasterIdLst>
  <p:sldIdLst>
    <p:sldId id="320" r:id="rId2"/>
    <p:sldId id="344" r:id="rId3"/>
    <p:sldId id="354" r:id="rId4"/>
    <p:sldId id="365" r:id="rId5"/>
    <p:sldId id="339" r:id="rId6"/>
    <p:sldId id="340" r:id="rId7"/>
    <p:sldId id="342" r:id="rId8"/>
    <p:sldId id="341" r:id="rId9"/>
    <p:sldId id="355" r:id="rId10"/>
    <p:sldId id="358" r:id="rId11"/>
    <p:sldId id="353" r:id="rId12"/>
    <p:sldId id="362" r:id="rId13"/>
    <p:sldId id="363" r:id="rId14"/>
    <p:sldId id="364" r:id="rId15"/>
    <p:sldId id="368" r:id="rId16"/>
    <p:sldId id="343" r:id="rId17"/>
    <p:sldId id="366" r:id="rId18"/>
    <p:sldId id="348" r:id="rId19"/>
    <p:sldId id="347" r:id="rId20"/>
    <p:sldId id="359" r:id="rId21"/>
    <p:sldId id="324" r:id="rId22"/>
    <p:sldId id="345" r:id="rId23"/>
    <p:sldId id="350" r:id="rId24"/>
    <p:sldId id="351" r:id="rId25"/>
    <p:sldId id="334" r:id="rId26"/>
    <p:sldId id="325" r:id="rId27"/>
    <p:sldId id="372" r:id="rId28"/>
    <p:sldId id="326" r:id="rId29"/>
    <p:sldId id="327" r:id="rId30"/>
    <p:sldId id="328" r:id="rId31"/>
    <p:sldId id="373" r:id="rId32"/>
    <p:sldId id="330" r:id="rId33"/>
    <p:sldId id="360" r:id="rId34"/>
    <p:sldId id="367" r:id="rId35"/>
    <p:sldId id="329" r:id="rId36"/>
    <p:sldId id="331" r:id="rId37"/>
    <p:sldId id="371" r:id="rId38"/>
    <p:sldId id="370" r:id="rId39"/>
    <p:sldId id="332"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mma Yeomans (1901204)" initials="GY(" lastIdx="1" clrIdx="0">
    <p:extLst>
      <p:ext uri="{19B8F6BF-5375-455C-9EA6-DF929625EA0E}">
        <p15:presenceInfo xmlns:p15="http://schemas.microsoft.com/office/powerpoint/2012/main" userId="S::1901204@student.uwtsd.ac.uk::563e1cba-3b54-4188-b242-a7be993187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88"/>
    <p:restoredTop sz="73401"/>
  </p:normalViewPr>
  <p:slideViewPr>
    <p:cSldViewPr snapToGrid="0" snapToObjects="1">
      <p:cViewPr varScale="1">
        <p:scale>
          <a:sx n="92" d="100"/>
          <a:sy n="92" d="100"/>
        </p:scale>
        <p:origin x="25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D54CD-81E6-B348-8595-78C8C80CF9E2}" type="datetimeFigureOut">
              <a:rPr lang="en-US" smtClean="0"/>
              <a:t>5/10/20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8ED210-B6F5-4445-8718-47C35B3EA0A4}" type="slidenum">
              <a:rPr lang="en-US" smtClean="0"/>
              <a:t>‹#›</a:t>
            </a:fld>
            <a:endParaRPr lang="en-US"/>
          </a:p>
        </p:txBody>
      </p:sp>
    </p:spTree>
    <p:extLst>
      <p:ext uri="{BB962C8B-B14F-4D97-AF65-F5344CB8AC3E}">
        <p14:creationId xmlns:p14="http://schemas.microsoft.com/office/powerpoint/2010/main" val="3843824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a:t>
            </a:fld>
            <a:endParaRPr lang="en-US"/>
          </a:p>
        </p:txBody>
      </p:sp>
    </p:spTree>
    <p:extLst>
      <p:ext uri="{BB962C8B-B14F-4D97-AF65-F5344CB8AC3E}">
        <p14:creationId xmlns:p14="http://schemas.microsoft.com/office/powerpoint/2010/main" val="3010009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a:t>
            </a:fld>
            <a:endParaRPr lang="en-US"/>
          </a:p>
        </p:txBody>
      </p:sp>
    </p:spTree>
    <p:extLst>
      <p:ext uri="{BB962C8B-B14F-4D97-AF65-F5344CB8AC3E}">
        <p14:creationId xmlns:p14="http://schemas.microsoft.com/office/powerpoint/2010/main" val="1594451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4</a:t>
            </a:fld>
            <a:endParaRPr lang="en-US"/>
          </a:p>
        </p:txBody>
      </p:sp>
    </p:spTree>
    <p:extLst>
      <p:ext uri="{BB962C8B-B14F-4D97-AF65-F5344CB8AC3E}">
        <p14:creationId xmlns:p14="http://schemas.microsoft.com/office/powerpoint/2010/main" val="1500191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5</a:t>
            </a:fld>
            <a:endParaRPr lang="en-US"/>
          </a:p>
        </p:txBody>
      </p:sp>
    </p:spTree>
    <p:extLst>
      <p:ext uri="{BB962C8B-B14F-4D97-AF65-F5344CB8AC3E}">
        <p14:creationId xmlns:p14="http://schemas.microsoft.com/office/powerpoint/2010/main" val="384973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6</a:t>
            </a:fld>
            <a:endParaRPr lang="en-US"/>
          </a:p>
        </p:txBody>
      </p:sp>
    </p:spTree>
    <p:extLst>
      <p:ext uri="{BB962C8B-B14F-4D97-AF65-F5344CB8AC3E}">
        <p14:creationId xmlns:p14="http://schemas.microsoft.com/office/powerpoint/2010/main" val="1523435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7</a:t>
            </a:fld>
            <a:endParaRPr lang="en-US"/>
          </a:p>
        </p:txBody>
      </p:sp>
    </p:spTree>
    <p:extLst>
      <p:ext uri="{BB962C8B-B14F-4D97-AF65-F5344CB8AC3E}">
        <p14:creationId xmlns:p14="http://schemas.microsoft.com/office/powerpoint/2010/main" val="3177429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8</a:t>
            </a:fld>
            <a:endParaRPr lang="en-US"/>
          </a:p>
        </p:txBody>
      </p:sp>
    </p:spTree>
    <p:extLst>
      <p:ext uri="{BB962C8B-B14F-4D97-AF65-F5344CB8AC3E}">
        <p14:creationId xmlns:p14="http://schemas.microsoft.com/office/powerpoint/2010/main" val="3639563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10</a:t>
            </a:fld>
            <a:endParaRPr lang="en-US"/>
          </a:p>
        </p:txBody>
      </p:sp>
    </p:spTree>
    <p:extLst>
      <p:ext uri="{BB962C8B-B14F-4D97-AF65-F5344CB8AC3E}">
        <p14:creationId xmlns:p14="http://schemas.microsoft.com/office/powerpoint/2010/main" val="2335870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11</a:t>
            </a:fld>
            <a:endParaRPr lang="en-US"/>
          </a:p>
        </p:txBody>
      </p:sp>
    </p:spTree>
    <p:extLst>
      <p:ext uri="{BB962C8B-B14F-4D97-AF65-F5344CB8AC3E}">
        <p14:creationId xmlns:p14="http://schemas.microsoft.com/office/powerpoint/2010/main" val="2263210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13</a:t>
            </a:fld>
            <a:endParaRPr lang="en-US"/>
          </a:p>
        </p:txBody>
      </p:sp>
    </p:spTree>
    <p:extLst>
      <p:ext uri="{BB962C8B-B14F-4D97-AF65-F5344CB8AC3E}">
        <p14:creationId xmlns:p14="http://schemas.microsoft.com/office/powerpoint/2010/main" val="3197449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18</a:t>
            </a:fld>
            <a:endParaRPr lang="en-US"/>
          </a:p>
        </p:txBody>
      </p:sp>
    </p:spTree>
    <p:extLst>
      <p:ext uri="{BB962C8B-B14F-4D97-AF65-F5344CB8AC3E}">
        <p14:creationId xmlns:p14="http://schemas.microsoft.com/office/powerpoint/2010/main" val="801559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19</a:t>
            </a:fld>
            <a:endParaRPr lang="en-US"/>
          </a:p>
        </p:txBody>
      </p:sp>
    </p:spTree>
    <p:extLst>
      <p:ext uri="{BB962C8B-B14F-4D97-AF65-F5344CB8AC3E}">
        <p14:creationId xmlns:p14="http://schemas.microsoft.com/office/powerpoint/2010/main" val="1577962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20</a:t>
            </a:fld>
            <a:endParaRPr lang="en-US"/>
          </a:p>
        </p:txBody>
      </p:sp>
    </p:spTree>
    <p:extLst>
      <p:ext uri="{BB962C8B-B14F-4D97-AF65-F5344CB8AC3E}">
        <p14:creationId xmlns:p14="http://schemas.microsoft.com/office/powerpoint/2010/main" val="38234206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Digital sampling of repeat ideas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21</a:t>
            </a:fld>
            <a:endParaRPr lang="en-US"/>
          </a:p>
        </p:txBody>
      </p:sp>
    </p:spTree>
    <p:extLst>
      <p:ext uri="{BB962C8B-B14F-4D97-AF65-F5344CB8AC3E}">
        <p14:creationId xmlns:p14="http://schemas.microsoft.com/office/powerpoint/2010/main" val="40361202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22</a:t>
            </a:fld>
            <a:endParaRPr lang="en-US"/>
          </a:p>
        </p:txBody>
      </p:sp>
    </p:spTree>
    <p:extLst>
      <p:ext uri="{BB962C8B-B14F-4D97-AF65-F5344CB8AC3E}">
        <p14:creationId xmlns:p14="http://schemas.microsoft.com/office/powerpoint/2010/main" val="34162210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24</a:t>
            </a:fld>
            <a:endParaRPr lang="en-US"/>
          </a:p>
        </p:txBody>
      </p:sp>
    </p:spTree>
    <p:extLst>
      <p:ext uri="{BB962C8B-B14F-4D97-AF65-F5344CB8AC3E}">
        <p14:creationId xmlns:p14="http://schemas.microsoft.com/office/powerpoint/2010/main" val="7427580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25</a:t>
            </a:fld>
            <a:endParaRPr lang="en-US"/>
          </a:p>
        </p:txBody>
      </p:sp>
    </p:spTree>
    <p:extLst>
      <p:ext uri="{BB962C8B-B14F-4D97-AF65-F5344CB8AC3E}">
        <p14:creationId xmlns:p14="http://schemas.microsoft.com/office/powerpoint/2010/main" val="30815976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Digital re-colouring of colour separation artwork for screen</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26</a:t>
            </a:fld>
            <a:endParaRPr lang="en-US"/>
          </a:p>
        </p:txBody>
      </p:sp>
    </p:spTree>
    <p:extLst>
      <p:ext uri="{BB962C8B-B14F-4D97-AF65-F5344CB8AC3E}">
        <p14:creationId xmlns:p14="http://schemas.microsoft.com/office/powerpoint/2010/main" val="70124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27</a:t>
            </a:fld>
            <a:endParaRPr lang="en-US"/>
          </a:p>
        </p:txBody>
      </p:sp>
    </p:spTree>
    <p:extLst>
      <p:ext uri="{BB962C8B-B14F-4D97-AF65-F5344CB8AC3E}">
        <p14:creationId xmlns:p14="http://schemas.microsoft.com/office/powerpoint/2010/main" val="15130336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28</a:t>
            </a:fld>
            <a:endParaRPr lang="en-US"/>
          </a:p>
        </p:txBody>
      </p:sp>
    </p:spTree>
    <p:extLst>
      <p:ext uri="{BB962C8B-B14F-4D97-AF65-F5344CB8AC3E}">
        <p14:creationId xmlns:p14="http://schemas.microsoft.com/office/powerpoint/2010/main" val="2582924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Hand stitch samples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29</a:t>
            </a:fld>
            <a:endParaRPr lang="en-US"/>
          </a:p>
        </p:txBody>
      </p:sp>
    </p:spTree>
    <p:extLst>
      <p:ext uri="{BB962C8B-B14F-4D97-AF65-F5344CB8AC3E}">
        <p14:creationId xmlns:p14="http://schemas.microsoft.com/office/powerpoint/2010/main" val="23152479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Machine stitched repeats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30</a:t>
            </a:fld>
            <a:endParaRPr lang="en-US"/>
          </a:p>
        </p:txBody>
      </p:sp>
    </p:spTree>
    <p:extLst>
      <p:ext uri="{BB962C8B-B14F-4D97-AF65-F5344CB8AC3E}">
        <p14:creationId xmlns:p14="http://schemas.microsoft.com/office/powerpoint/2010/main" val="46835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Machine stitched repeats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32</a:t>
            </a:fld>
            <a:endParaRPr lang="en-US"/>
          </a:p>
        </p:txBody>
      </p:sp>
    </p:spTree>
    <p:extLst>
      <p:ext uri="{BB962C8B-B14F-4D97-AF65-F5344CB8AC3E}">
        <p14:creationId xmlns:p14="http://schemas.microsoft.com/office/powerpoint/2010/main" val="3390767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34</a:t>
            </a:fld>
            <a:endParaRPr lang="en-US"/>
          </a:p>
        </p:txBody>
      </p:sp>
    </p:spTree>
    <p:extLst>
      <p:ext uri="{BB962C8B-B14F-4D97-AF65-F5344CB8AC3E}">
        <p14:creationId xmlns:p14="http://schemas.microsoft.com/office/powerpoint/2010/main" val="37758157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35</a:t>
            </a:fld>
            <a:endParaRPr lang="en-US"/>
          </a:p>
        </p:txBody>
      </p:sp>
    </p:spTree>
    <p:extLst>
      <p:ext uri="{BB962C8B-B14F-4D97-AF65-F5344CB8AC3E}">
        <p14:creationId xmlns:p14="http://schemas.microsoft.com/office/powerpoint/2010/main" val="23886401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New digital work and ideas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36</a:t>
            </a:fld>
            <a:endParaRPr lang="en-US"/>
          </a:p>
        </p:txBody>
      </p:sp>
    </p:spTree>
    <p:extLst>
      <p:ext uri="{BB962C8B-B14F-4D97-AF65-F5344CB8AC3E}">
        <p14:creationId xmlns:p14="http://schemas.microsoft.com/office/powerpoint/2010/main" val="39012285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38</a:t>
            </a:fld>
            <a:endParaRPr lang="en-US"/>
          </a:p>
        </p:txBody>
      </p:sp>
    </p:spTree>
    <p:extLst>
      <p:ext uri="{BB962C8B-B14F-4D97-AF65-F5344CB8AC3E}">
        <p14:creationId xmlns:p14="http://schemas.microsoft.com/office/powerpoint/2010/main" val="14206262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Embellished pieces from found objects</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39</a:t>
            </a:fld>
            <a:endParaRPr lang="en-US"/>
          </a:p>
        </p:txBody>
      </p:sp>
    </p:spTree>
    <p:extLst>
      <p:ext uri="{BB962C8B-B14F-4D97-AF65-F5344CB8AC3E}">
        <p14:creationId xmlns:p14="http://schemas.microsoft.com/office/powerpoint/2010/main" val="2722002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4278969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627812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973450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C27F56-BE81-7D4B-BE15-8115E1BAF275}" type="datetimeFigureOut">
              <a:rPr lang="en-US" smtClean="0"/>
              <a:t>5/10/20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949166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C27F56-BE81-7D4B-BE15-8115E1BAF275}" type="datetimeFigureOut">
              <a:rPr lang="en-US" smtClean="0"/>
              <a:t>5/10/20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549734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C27F56-BE81-7D4B-BE15-8115E1BAF275}" type="datetimeFigureOut">
              <a:rPr lang="en-US" smtClean="0"/>
              <a:t>5/10/20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945625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C27F56-BE81-7D4B-BE15-8115E1BAF275}" type="datetimeFigureOut">
              <a:rPr lang="en-US" smtClean="0"/>
              <a:t>5/10/20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873650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C27F56-BE81-7D4B-BE15-8115E1BAF275}" type="datetimeFigureOut">
              <a:rPr lang="en-US" smtClean="0"/>
              <a:t>5/10/20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56921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C27F56-BE81-7D4B-BE15-8115E1BAF275}" type="datetimeFigureOut">
              <a:rPr lang="en-US" smtClean="0"/>
              <a:t>5/10/20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88395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923044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C27F56-BE81-7D4B-BE15-8115E1BAF275}" type="datetimeFigureOut">
              <a:rPr lang="en-US" smtClean="0"/>
              <a:t>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508080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C27F56-BE81-7D4B-BE15-8115E1BAF275}" type="datetimeFigureOut">
              <a:rPr lang="en-US" smtClean="0"/>
              <a:t>5/10/20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95EBDB-E23B-914C-9C53-4C40319F1A19}" type="slidenum">
              <a:rPr lang="en-US" smtClean="0"/>
              <a:t>‹#›</a:t>
            </a:fld>
            <a:endParaRPr lang="en-US"/>
          </a:p>
        </p:txBody>
      </p:sp>
    </p:spTree>
    <p:extLst>
      <p:ext uri="{BB962C8B-B14F-4D97-AF65-F5344CB8AC3E}">
        <p14:creationId xmlns:p14="http://schemas.microsoft.com/office/powerpoint/2010/main" val="215281955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6.xml"/><Relationship Id="rId3" Type="http://schemas.microsoft.com/office/2007/relationships/media" Target="../media/media2.m4a"/><Relationship Id="rId7" Type="http://schemas.openxmlformats.org/officeDocument/2006/relationships/slideLayout" Target="../slideLayouts/slideLayout7.xml"/><Relationship Id="rId12" Type="http://schemas.openxmlformats.org/officeDocument/2006/relationships/image" Target="../media/image1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image" Target="../media/image16.jpeg"/><Relationship Id="rId5" Type="http://schemas.microsoft.com/office/2007/relationships/media" Target="../media/media3.m4a"/><Relationship Id="rId10" Type="http://schemas.openxmlformats.org/officeDocument/2006/relationships/image" Target="../media/image15.jpeg"/><Relationship Id="rId4" Type="http://schemas.openxmlformats.org/officeDocument/2006/relationships/audio" Target="../media/media2.m4a"/><Relationship Id="rId9"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29.jpeg"/></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4.jpeg"/><Relationship Id="rId5" Type="http://schemas.openxmlformats.org/officeDocument/2006/relationships/image" Target="../media/image33.png"/><Relationship Id="rId4" Type="http://schemas.openxmlformats.org/officeDocument/2006/relationships/image" Target="../media/image32.jpeg"/></Relationships>
</file>

<file path=ppt/slides/_rels/slide1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40.png"/><Relationship Id="rId5" Type="http://schemas.openxmlformats.org/officeDocument/2006/relationships/image" Target="../media/image39.jpeg"/><Relationship Id="rId4" Type="http://schemas.openxmlformats.org/officeDocument/2006/relationships/image" Target="../media/image38.jpeg"/></Relationships>
</file>

<file path=ppt/slides/_rels/slide1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46.jpeg"/></Relationships>
</file>

<file path=ppt/slides/_rels/slide1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48.jpeg"/></Relationships>
</file>

<file path=ppt/slides/_rels/slide2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0.jpeg"/></Relationships>
</file>

<file path=ppt/slides/_rels/slide2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2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2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59.jpeg"/><Relationship Id="rId4" Type="http://schemas.openxmlformats.org/officeDocument/2006/relationships/image" Target="../media/image58.jpeg"/></Relationships>
</file>

<file path=ppt/slides/_rels/slide2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s>
</file>

<file path=ppt/slides/_rels/slide26.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image" Target="../media/image64.jpeg"/><Relationship Id="rId7" Type="http://schemas.openxmlformats.org/officeDocument/2006/relationships/image" Target="../media/image68.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67.jpeg"/><Relationship Id="rId5" Type="http://schemas.openxmlformats.org/officeDocument/2006/relationships/image" Target="../media/image66.jpeg"/><Relationship Id="rId10" Type="http://schemas.openxmlformats.org/officeDocument/2006/relationships/image" Target="../media/image71.jpeg"/><Relationship Id="rId4" Type="http://schemas.openxmlformats.org/officeDocument/2006/relationships/image" Target="../media/image65.jpeg"/><Relationship Id="rId9" Type="http://schemas.openxmlformats.org/officeDocument/2006/relationships/image" Target="../media/image70.jpe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74.png"/><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notesSlide" Target="../notesSlides/notesSlide19.xml"/></Relationships>
</file>

<file path=ppt/slides/_rels/slide2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78.jpeg"/><Relationship Id="rId5" Type="http://schemas.openxmlformats.org/officeDocument/2006/relationships/image" Target="../media/image77.jpeg"/><Relationship Id="rId4" Type="http://schemas.openxmlformats.org/officeDocument/2006/relationships/image" Target="../media/image76.jpeg"/></Relationships>
</file>

<file path=ppt/slides/_rels/slide2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80.jpeg"/></Relationships>
</file>

<file path=ppt/slides/_rels/slide3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82.jpeg"/></Relationships>
</file>

<file path=ppt/slides/_rels/slide31.xml.rels><?xml version="1.0" encoding="UTF-8" standalone="yes"?>
<Relationships xmlns="http://schemas.openxmlformats.org/package/2006/relationships"><Relationship Id="rId3" Type="http://schemas.openxmlformats.org/officeDocument/2006/relationships/image" Target="../media/image84.jpeg"/><Relationship Id="rId7" Type="http://schemas.openxmlformats.org/officeDocument/2006/relationships/image" Target="../media/image88.jpeg"/><Relationship Id="rId2" Type="http://schemas.openxmlformats.org/officeDocument/2006/relationships/image" Target="../media/image83.jpeg"/><Relationship Id="rId1" Type="http://schemas.openxmlformats.org/officeDocument/2006/relationships/slideLayout" Target="../slideLayouts/slideLayout7.xml"/><Relationship Id="rId6" Type="http://schemas.openxmlformats.org/officeDocument/2006/relationships/image" Target="../media/image87.jpeg"/><Relationship Id="rId5" Type="http://schemas.openxmlformats.org/officeDocument/2006/relationships/image" Target="../media/image86.jpeg"/><Relationship Id="rId4" Type="http://schemas.openxmlformats.org/officeDocument/2006/relationships/image" Target="../media/image85.jpeg"/></Relationships>
</file>

<file path=ppt/slides/_rels/slide32.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90.jpeg"/></Relationships>
</file>

<file path=ppt/slides/_rels/slide33.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2.xml"/><Relationship Id="rId4" Type="http://schemas.openxmlformats.org/officeDocument/2006/relationships/image" Target="../media/image93.jpeg"/></Relationships>
</file>

<file path=ppt/slides/_rels/slide3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96.jpeg"/><Relationship Id="rId4" Type="http://schemas.openxmlformats.org/officeDocument/2006/relationships/image" Target="../media/image95.jpeg"/></Relationships>
</file>

<file path=ppt/slides/_rels/slide35.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99.jpeg"/></Relationships>
</file>

<file path=ppt/slides/_rels/slide3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03.jpeg"/></Relationships>
</file>

<file path=ppt/slides/_rels/slide3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106.png"/><Relationship Id="rId4" Type="http://schemas.openxmlformats.org/officeDocument/2006/relationships/image" Target="../media/image10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B842-5C8A-3C4D-8188-7A46C5C0EBA1}"/>
              </a:ext>
            </a:extLst>
          </p:cNvPr>
          <p:cNvSpPr>
            <a:spLocks noGrp="1"/>
          </p:cNvSpPr>
          <p:nvPr>
            <p:ph type="title"/>
          </p:nvPr>
        </p:nvSpPr>
        <p:spPr>
          <a:xfrm>
            <a:off x="838200" y="1715085"/>
            <a:ext cx="10515600" cy="4032462"/>
          </a:xfrm>
        </p:spPr>
        <p:txBody>
          <a:bodyPr>
            <a:normAutofit fontScale="90000"/>
          </a:bodyPr>
          <a:lstStyle/>
          <a:p>
            <a:pPr algn="ctr"/>
            <a:r>
              <a:rPr lang="en-GB" i="1" dirty="0">
                <a:solidFill>
                  <a:srgbClr val="C00000"/>
                </a:solidFill>
                <a:latin typeface="Century Gothic" panose="020B0502020202020204" pitchFamily="34" charset="0"/>
              </a:rPr>
              <a:t>Gemma Yeomans</a:t>
            </a:r>
            <a:br>
              <a:rPr lang="en-GB" i="1" dirty="0">
                <a:solidFill>
                  <a:srgbClr val="C00000"/>
                </a:solidFill>
                <a:latin typeface="Century Gothic" panose="020B0502020202020204" pitchFamily="34" charset="0"/>
              </a:rPr>
            </a:br>
            <a:r>
              <a:rPr lang="en-GB" i="1" dirty="0">
                <a:solidFill>
                  <a:srgbClr val="C00000"/>
                </a:solidFill>
                <a:latin typeface="Century Gothic" panose="020B0502020202020204" pitchFamily="34" charset="0"/>
              </a:rPr>
              <a:t>1901204</a:t>
            </a:r>
            <a:br>
              <a:rPr lang="en-GB" sz="3200" dirty="0">
                <a:solidFill>
                  <a:schemeClr val="bg1">
                    <a:lumMod val="50000"/>
                  </a:schemeClr>
                </a:solidFill>
                <a:latin typeface="Century Gothic" panose="020B0502020202020204" pitchFamily="34" charset="0"/>
              </a:rPr>
            </a:b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B2 – Digital &amp; Material Process</a:t>
            </a:r>
            <a:br>
              <a:rPr lang="en-GB" sz="3200" dirty="0">
                <a:solidFill>
                  <a:schemeClr val="bg1">
                    <a:lumMod val="50000"/>
                  </a:schemeClr>
                </a:solidFill>
                <a:latin typeface="Century Gothic" panose="020B0502020202020204" pitchFamily="34" charset="0"/>
              </a:rPr>
            </a:br>
            <a:br>
              <a:rPr lang="en-GB" sz="3200" dirty="0">
                <a:solidFill>
                  <a:schemeClr val="bg1">
                    <a:lumMod val="50000"/>
                  </a:schemeClr>
                </a:solidFill>
                <a:latin typeface="Century Gothic" panose="020B0502020202020204" pitchFamily="34" charset="0"/>
              </a:rPr>
            </a:br>
            <a:r>
              <a:rPr lang="en-GB" sz="3600" dirty="0">
                <a:solidFill>
                  <a:schemeClr val="bg1">
                    <a:lumMod val="50000"/>
                  </a:schemeClr>
                </a:solidFill>
                <a:latin typeface="Century Gothic" panose="020B0502020202020204" pitchFamily="34" charset="0"/>
              </a:rPr>
              <a:t>M4X02220</a:t>
            </a:r>
            <a:br>
              <a:rPr lang="en-GB" b="1" dirty="0"/>
            </a:b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UWTSD</a:t>
            </a:r>
            <a:br>
              <a:rPr lang="en-GB" dirty="0"/>
            </a:br>
            <a:br>
              <a:rPr lang="en-GB" dirty="0"/>
            </a:br>
            <a:endParaRPr lang="en-US" dirty="0"/>
          </a:p>
        </p:txBody>
      </p:sp>
      <p:pic>
        <p:nvPicPr>
          <p:cNvPr id="3" name="Picture 2">
            <a:extLst>
              <a:ext uri="{FF2B5EF4-FFF2-40B4-BE49-F238E27FC236}">
                <a16:creationId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4" y="5747547"/>
            <a:ext cx="3001112" cy="528946"/>
          </a:xfrm>
          <a:prstGeom prst="rect">
            <a:avLst/>
          </a:prstGeom>
        </p:spPr>
      </p:pic>
    </p:spTree>
    <p:extLst>
      <p:ext uri="{BB962C8B-B14F-4D97-AF65-F5344CB8AC3E}">
        <p14:creationId xmlns:p14="http://schemas.microsoft.com/office/powerpoint/2010/main" val="1140111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indoor, table, kitchen, white&#10;&#10;Description automatically generated">
            <a:extLst>
              <a:ext uri="{FF2B5EF4-FFF2-40B4-BE49-F238E27FC236}">
                <a16:creationId xmlns:a16="http://schemas.microsoft.com/office/drawing/2014/main" id="{04FDDD8E-D0B6-9445-94DD-70CEB1949B2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E8317537-6DC4-7D48-A347-AEDB81E09138}"/>
              </a:ext>
            </a:extLst>
          </p:cNvPr>
          <p:cNvSpPr/>
          <p:nvPr/>
        </p:nvSpPr>
        <p:spPr>
          <a:xfrm>
            <a:off x="3153214" y="0"/>
            <a:ext cx="8096677" cy="1754326"/>
          </a:xfrm>
          <a:prstGeom prst="rect">
            <a:avLst/>
          </a:prstGeom>
          <a:noFill/>
        </p:spPr>
        <p:txBody>
          <a:bodyPr wrap="square" lIns="91440" tIns="45720" rIns="91440" bIns="45720">
            <a:spAutoFit/>
          </a:bodyPr>
          <a:lstStyle/>
          <a:p>
            <a:pPr algn="ctr"/>
            <a:r>
              <a:rPr lang="en-GB" sz="5400" dirty="0">
                <a:ln w="0"/>
                <a:effectLst>
                  <a:outerShdw blurRad="38100" dist="19050" dir="2700000" algn="tl" rotWithShape="0">
                    <a:schemeClr val="dk1">
                      <a:alpha val="40000"/>
                    </a:schemeClr>
                  </a:outerShdw>
                </a:effectLst>
              </a:rPr>
              <a:t>Material Processes and Samples</a:t>
            </a:r>
            <a:endParaRPr lang="en-GB"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085887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rawing of a face&#10;&#10;Description automatically generated">
            <a:extLst>
              <a:ext uri="{FF2B5EF4-FFF2-40B4-BE49-F238E27FC236}">
                <a16:creationId xmlns:a16="http://schemas.microsoft.com/office/drawing/2014/main" id="{DD0B474C-603C-6843-8EF3-98169D36D74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421035" y="643467"/>
            <a:ext cx="5129784" cy="5571066"/>
          </a:xfrm>
          <a:prstGeom prst="rect">
            <a:avLst/>
          </a:prstGeom>
        </p:spPr>
      </p:pic>
      <p:sp>
        <p:nvSpPr>
          <p:cNvPr id="14" name="Rectangle 13">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plant&#10;&#10;Description automatically generated">
            <a:extLst>
              <a:ext uri="{FF2B5EF4-FFF2-40B4-BE49-F238E27FC236}">
                <a16:creationId xmlns:a16="http://schemas.microsoft.com/office/drawing/2014/main" id="{ACC09335-4066-6B42-978E-ECD9E43FD53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41180" y="643467"/>
            <a:ext cx="5129784" cy="5571066"/>
          </a:xfrm>
          <a:prstGeom prst="rect">
            <a:avLst/>
          </a:prstGeom>
        </p:spPr>
      </p:pic>
      <p:sp>
        <p:nvSpPr>
          <p:cNvPr id="2" name="TextBox 1">
            <a:extLst>
              <a:ext uri="{FF2B5EF4-FFF2-40B4-BE49-F238E27FC236}">
                <a16:creationId xmlns:a16="http://schemas.microsoft.com/office/drawing/2014/main" id="{83B4AAA4-DD90-A445-A957-B71E0EB6097B}"/>
              </a:ext>
            </a:extLst>
          </p:cNvPr>
          <p:cNvSpPr txBox="1"/>
          <p:nvPr/>
        </p:nvSpPr>
        <p:spPr>
          <a:xfrm>
            <a:off x="3856144" y="63305"/>
            <a:ext cx="5129783" cy="369332"/>
          </a:xfrm>
          <a:prstGeom prst="rect">
            <a:avLst/>
          </a:prstGeom>
          <a:noFill/>
        </p:spPr>
        <p:txBody>
          <a:bodyPr wrap="square" rtlCol="0">
            <a:spAutoFit/>
          </a:bodyPr>
          <a:lstStyle/>
          <a:p>
            <a:r>
              <a:rPr lang="en-US" dirty="0">
                <a:solidFill>
                  <a:schemeClr val="bg1"/>
                </a:solidFill>
              </a:rPr>
              <a:t>Block and Line Screen Print Separation Artwork</a:t>
            </a:r>
          </a:p>
        </p:txBody>
      </p:sp>
      <p:sp>
        <p:nvSpPr>
          <p:cNvPr id="4" name="TextBox 3">
            <a:extLst>
              <a:ext uri="{FF2B5EF4-FFF2-40B4-BE49-F238E27FC236}">
                <a16:creationId xmlns:a16="http://schemas.microsoft.com/office/drawing/2014/main" id="{E8AE5F1B-40A0-2144-AE58-DA4FD5A7F86E}"/>
              </a:ext>
            </a:extLst>
          </p:cNvPr>
          <p:cNvSpPr txBox="1"/>
          <p:nvPr/>
        </p:nvSpPr>
        <p:spPr>
          <a:xfrm>
            <a:off x="2701090" y="6417446"/>
            <a:ext cx="8132618" cy="338554"/>
          </a:xfrm>
          <a:prstGeom prst="rect">
            <a:avLst/>
          </a:prstGeom>
          <a:noFill/>
        </p:spPr>
        <p:txBody>
          <a:bodyPr wrap="square" rtlCol="0">
            <a:spAutoFit/>
          </a:bodyPr>
          <a:lstStyle/>
          <a:p>
            <a:r>
              <a:rPr lang="en-US" sz="1600" dirty="0">
                <a:solidFill>
                  <a:schemeClr val="bg1"/>
                </a:solidFill>
              </a:rPr>
              <a:t>Black Sharpie Pen, Pentel </a:t>
            </a:r>
            <a:r>
              <a:rPr lang="en-US" sz="1600" dirty="0" err="1">
                <a:solidFill>
                  <a:schemeClr val="bg1"/>
                </a:solidFill>
              </a:rPr>
              <a:t>Watercolour</a:t>
            </a:r>
            <a:r>
              <a:rPr lang="en-US" sz="1600" dirty="0">
                <a:solidFill>
                  <a:schemeClr val="bg1"/>
                </a:solidFill>
              </a:rPr>
              <a:t> Brush Pen and </a:t>
            </a:r>
            <a:r>
              <a:rPr lang="en-US" sz="1600" dirty="0" err="1">
                <a:solidFill>
                  <a:schemeClr val="bg1"/>
                </a:solidFill>
              </a:rPr>
              <a:t>Tombow</a:t>
            </a:r>
            <a:r>
              <a:rPr lang="en-US" sz="1600" dirty="0">
                <a:solidFill>
                  <a:schemeClr val="bg1"/>
                </a:solidFill>
              </a:rPr>
              <a:t> Calligraphy Pen</a:t>
            </a:r>
          </a:p>
        </p:txBody>
      </p:sp>
    </p:spTree>
    <p:extLst>
      <p:ext uri="{BB962C8B-B14F-4D97-AF65-F5344CB8AC3E}">
        <p14:creationId xmlns:p14="http://schemas.microsoft.com/office/powerpoint/2010/main" val="3488326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ffiti on a wall&#10;&#10;Description automatically generated">
            <a:extLst>
              <a:ext uri="{FF2B5EF4-FFF2-40B4-BE49-F238E27FC236}">
                <a16:creationId xmlns:a16="http://schemas.microsoft.com/office/drawing/2014/main" id="{789B1B64-B13A-0241-A4AB-6385B233082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1" y="0"/>
            <a:ext cx="5293207" cy="6858000"/>
          </a:xfrm>
          <a:prstGeom prst="rect">
            <a:avLst/>
          </a:prstGeom>
        </p:spPr>
      </p:pic>
      <p:pic>
        <p:nvPicPr>
          <p:cNvPr id="5" name="Picture 4" descr="A painting on the wall&#10;&#10;Description automatically generated">
            <a:extLst>
              <a:ext uri="{FF2B5EF4-FFF2-40B4-BE49-F238E27FC236}">
                <a16:creationId xmlns:a16="http://schemas.microsoft.com/office/drawing/2014/main" id="{2ED2BDB3-CC37-214A-82BB-EEC8FAD86B2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300360" y="193964"/>
            <a:ext cx="3517567" cy="3602181"/>
          </a:xfrm>
          <a:prstGeom prst="rect">
            <a:avLst/>
          </a:prstGeom>
        </p:spPr>
      </p:pic>
      <p:pic>
        <p:nvPicPr>
          <p:cNvPr id="7" name="Picture 6" descr="Graffiti on a wall&#10;&#10;Description automatically generated">
            <a:extLst>
              <a:ext uri="{FF2B5EF4-FFF2-40B4-BE49-F238E27FC236}">
                <a16:creationId xmlns:a16="http://schemas.microsoft.com/office/drawing/2014/main" id="{9BB650B0-CEEC-E348-8C37-C8294BED00A1}"/>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656643" y="3468146"/>
            <a:ext cx="2878281" cy="3036536"/>
          </a:xfrm>
          <a:prstGeom prst="rect">
            <a:avLst/>
          </a:prstGeom>
        </p:spPr>
      </p:pic>
      <p:sp>
        <p:nvSpPr>
          <p:cNvPr id="8" name="TextBox 7">
            <a:extLst>
              <a:ext uri="{FF2B5EF4-FFF2-40B4-BE49-F238E27FC236}">
                <a16:creationId xmlns:a16="http://schemas.microsoft.com/office/drawing/2014/main" id="{F69DA596-24E6-8D4C-BDF7-61159C9329AB}"/>
              </a:ext>
            </a:extLst>
          </p:cNvPr>
          <p:cNvSpPr txBox="1"/>
          <p:nvPr/>
        </p:nvSpPr>
        <p:spPr>
          <a:xfrm>
            <a:off x="5445923" y="-56466"/>
            <a:ext cx="3138645" cy="646331"/>
          </a:xfrm>
          <a:prstGeom prst="rect">
            <a:avLst/>
          </a:prstGeom>
          <a:noFill/>
        </p:spPr>
        <p:txBody>
          <a:bodyPr wrap="square" rtlCol="0">
            <a:spAutoFit/>
          </a:bodyPr>
          <a:lstStyle/>
          <a:p>
            <a:r>
              <a:rPr lang="en-US" i="1" u="sng" dirty="0"/>
              <a:t>Screen with Line and Block Artwork for Screen Printing</a:t>
            </a:r>
          </a:p>
        </p:txBody>
      </p:sp>
      <p:pic>
        <p:nvPicPr>
          <p:cNvPr id="4" name="Picture 3" descr="A drawing of a face&#10;&#10;Description automatically generated">
            <a:extLst>
              <a:ext uri="{FF2B5EF4-FFF2-40B4-BE49-F238E27FC236}">
                <a16:creationId xmlns:a16="http://schemas.microsoft.com/office/drawing/2014/main" id="{5F5FAFD6-4176-764C-92BE-F0B3E7B778D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432110" y="554066"/>
            <a:ext cx="2729345" cy="2729345"/>
          </a:xfrm>
          <a:prstGeom prst="rect">
            <a:avLst/>
          </a:prstGeom>
        </p:spPr>
      </p:pic>
      <p:pic>
        <p:nvPicPr>
          <p:cNvPr id="9" name="Picture 8" descr="A close up of a plant&#10;&#10;Description automatically generated">
            <a:extLst>
              <a:ext uri="{FF2B5EF4-FFF2-40B4-BE49-F238E27FC236}">
                <a16:creationId xmlns:a16="http://schemas.microsoft.com/office/drawing/2014/main" id="{C6E2531D-FEB6-DD4F-A64F-D3935AD121B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737285" y="3796145"/>
            <a:ext cx="2878281" cy="2878281"/>
          </a:xfrm>
          <a:prstGeom prst="rect">
            <a:avLst/>
          </a:prstGeom>
        </p:spPr>
      </p:pic>
    </p:spTree>
    <p:extLst>
      <p:ext uri="{BB962C8B-B14F-4D97-AF65-F5344CB8AC3E}">
        <p14:creationId xmlns:p14="http://schemas.microsoft.com/office/powerpoint/2010/main" val="1748577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E9AB22-78FA-BE4D-8889-3303D98344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3551239" y="1781894"/>
            <a:ext cx="5267934" cy="3673149"/>
          </a:xfrm>
          <a:prstGeom prst="rect">
            <a:avLst/>
          </a:prstGeom>
        </p:spPr>
      </p:pic>
      <p:pic>
        <p:nvPicPr>
          <p:cNvPr id="7" name="Picture 6">
            <a:extLst>
              <a:ext uri="{FF2B5EF4-FFF2-40B4-BE49-F238E27FC236}">
                <a16:creationId xmlns:a16="http://schemas.microsoft.com/office/drawing/2014/main" id="{8F016D02-B7B2-6747-9DEE-7E667BFA3B4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476036" y="1784592"/>
            <a:ext cx="5262537" cy="3673149"/>
          </a:xfrm>
          <a:prstGeom prst="rect">
            <a:avLst/>
          </a:prstGeom>
        </p:spPr>
      </p:pic>
      <p:sp>
        <p:nvSpPr>
          <p:cNvPr id="10" name="TextBox 9">
            <a:extLst>
              <a:ext uri="{FF2B5EF4-FFF2-40B4-BE49-F238E27FC236}">
                <a16:creationId xmlns:a16="http://schemas.microsoft.com/office/drawing/2014/main" id="{65E5D5E1-875D-464B-9505-BF3883F44D66}"/>
              </a:ext>
            </a:extLst>
          </p:cNvPr>
          <p:cNvSpPr txBox="1"/>
          <p:nvPr/>
        </p:nvSpPr>
        <p:spPr>
          <a:xfrm>
            <a:off x="8378605" y="1865867"/>
            <a:ext cx="2889554" cy="3693319"/>
          </a:xfrm>
          <a:prstGeom prst="rect">
            <a:avLst/>
          </a:prstGeom>
          <a:noFill/>
        </p:spPr>
        <p:txBody>
          <a:bodyPr wrap="square" rtlCol="0">
            <a:spAutoFit/>
          </a:bodyPr>
          <a:lstStyle/>
          <a:p>
            <a:r>
              <a:rPr lang="en-US" dirty="0"/>
              <a:t>Lilac Opaque Pigment = 46.5% opaque binder + 46.5% translucent binder + 2% purple pigment + 3% yellow pigment</a:t>
            </a:r>
          </a:p>
          <a:p>
            <a:endParaRPr lang="en-US" dirty="0"/>
          </a:p>
          <a:p>
            <a:r>
              <a:rPr lang="en-US" dirty="0"/>
              <a:t>Mint green opaque pigment = 46.5% opaque binder + 46.5% translucent binder + 2% bottle green pigment + 3% yellow pigment </a:t>
            </a:r>
          </a:p>
          <a:p>
            <a:endParaRPr lang="en-US" dirty="0"/>
          </a:p>
          <a:p>
            <a:endParaRPr lang="en-US" dirty="0"/>
          </a:p>
        </p:txBody>
      </p:sp>
      <p:sp>
        <p:nvSpPr>
          <p:cNvPr id="16" name="TextBox 15">
            <a:extLst>
              <a:ext uri="{FF2B5EF4-FFF2-40B4-BE49-F238E27FC236}">
                <a16:creationId xmlns:a16="http://schemas.microsoft.com/office/drawing/2014/main" id="{89A83A95-99FA-C343-8DDF-9A712FF33B80}"/>
              </a:ext>
            </a:extLst>
          </p:cNvPr>
          <p:cNvSpPr txBox="1"/>
          <p:nvPr/>
        </p:nvSpPr>
        <p:spPr>
          <a:xfrm>
            <a:off x="3061854" y="233117"/>
            <a:ext cx="5486400" cy="523220"/>
          </a:xfrm>
          <a:prstGeom prst="rect">
            <a:avLst/>
          </a:prstGeom>
          <a:noFill/>
        </p:spPr>
        <p:txBody>
          <a:bodyPr wrap="square" rtlCol="0">
            <a:spAutoFit/>
          </a:bodyPr>
          <a:lstStyle/>
          <a:p>
            <a:r>
              <a:rPr lang="en-US" sz="2800" i="1" u="sng" dirty="0"/>
              <a:t>Screen Prints</a:t>
            </a:r>
          </a:p>
        </p:txBody>
      </p:sp>
      <p:sp>
        <p:nvSpPr>
          <p:cNvPr id="2" name="TextBox 1">
            <a:extLst>
              <a:ext uri="{FF2B5EF4-FFF2-40B4-BE49-F238E27FC236}">
                <a16:creationId xmlns:a16="http://schemas.microsoft.com/office/drawing/2014/main" id="{9C7E6AAE-9143-9040-8BEC-7AF0DA91290C}"/>
              </a:ext>
            </a:extLst>
          </p:cNvPr>
          <p:cNvSpPr txBox="1"/>
          <p:nvPr/>
        </p:nvSpPr>
        <p:spPr>
          <a:xfrm>
            <a:off x="520397" y="6263621"/>
            <a:ext cx="3269669" cy="369332"/>
          </a:xfrm>
          <a:prstGeom prst="rect">
            <a:avLst/>
          </a:prstGeom>
          <a:noFill/>
        </p:spPr>
        <p:txBody>
          <a:bodyPr wrap="square" rtlCol="0">
            <a:spAutoFit/>
          </a:bodyPr>
          <a:lstStyle/>
          <a:p>
            <a:r>
              <a:rPr lang="en-US" dirty="0"/>
              <a:t>Single screen print layer in lilac</a:t>
            </a:r>
          </a:p>
        </p:txBody>
      </p:sp>
      <p:sp>
        <p:nvSpPr>
          <p:cNvPr id="3" name="TextBox 2">
            <a:extLst>
              <a:ext uri="{FF2B5EF4-FFF2-40B4-BE49-F238E27FC236}">
                <a16:creationId xmlns:a16="http://schemas.microsoft.com/office/drawing/2014/main" id="{349DC03C-0095-1045-A85D-EBE998B0BE84}"/>
              </a:ext>
            </a:extLst>
          </p:cNvPr>
          <p:cNvSpPr txBox="1"/>
          <p:nvPr/>
        </p:nvSpPr>
        <p:spPr>
          <a:xfrm>
            <a:off x="4502727" y="6252435"/>
            <a:ext cx="3697468" cy="646331"/>
          </a:xfrm>
          <a:prstGeom prst="rect">
            <a:avLst/>
          </a:prstGeom>
          <a:noFill/>
        </p:spPr>
        <p:txBody>
          <a:bodyPr wrap="square" rtlCol="0">
            <a:spAutoFit/>
          </a:bodyPr>
          <a:lstStyle/>
          <a:p>
            <a:r>
              <a:rPr lang="en-US" dirty="0"/>
              <a:t>Lilac pigment layered over mint green pigment</a:t>
            </a:r>
          </a:p>
        </p:txBody>
      </p:sp>
    </p:spTree>
    <p:extLst>
      <p:ext uri="{BB962C8B-B14F-4D97-AF65-F5344CB8AC3E}">
        <p14:creationId xmlns:p14="http://schemas.microsoft.com/office/powerpoint/2010/main" val="3500458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able, computer, white&#10;&#10;Description automatically generated">
            <a:extLst>
              <a:ext uri="{FF2B5EF4-FFF2-40B4-BE49-F238E27FC236}">
                <a16:creationId xmlns:a16="http://schemas.microsoft.com/office/drawing/2014/main" id="{AF0A41D8-18C5-9944-BE27-6F3994BB36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1411599" y="426423"/>
            <a:ext cx="3743853" cy="5291666"/>
          </a:xfrm>
          <a:prstGeom prst="rect">
            <a:avLst/>
          </a:prstGeom>
        </p:spPr>
      </p:pic>
      <p:pic>
        <p:nvPicPr>
          <p:cNvPr id="7" name="Picture 6" descr="A close up of a logo&#10;&#10;Description automatically generated">
            <a:extLst>
              <a:ext uri="{FF2B5EF4-FFF2-40B4-BE49-F238E27FC236}">
                <a16:creationId xmlns:a16="http://schemas.microsoft.com/office/drawing/2014/main" id="{08A83F87-CB32-8F46-8A43-DBBE7947BD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7036547" y="426423"/>
            <a:ext cx="3743854" cy="5291667"/>
          </a:xfrm>
          <a:prstGeom prst="rect">
            <a:avLst/>
          </a:prstGeom>
        </p:spPr>
      </p:pic>
      <p:sp>
        <p:nvSpPr>
          <p:cNvPr id="3" name="TextBox 2">
            <a:extLst>
              <a:ext uri="{FF2B5EF4-FFF2-40B4-BE49-F238E27FC236}">
                <a16:creationId xmlns:a16="http://schemas.microsoft.com/office/drawing/2014/main" id="{3F8AA8BA-111C-7B4F-A8DA-C21E5E18CF03}"/>
              </a:ext>
            </a:extLst>
          </p:cNvPr>
          <p:cNvSpPr txBox="1"/>
          <p:nvPr/>
        </p:nvSpPr>
        <p:spPr>
          <a:xfrm>
            <a:off x="1349664" y="5309329"/>
            <a:ext cx="3867721" cy="923330"/>
          </a:xfrm>
          <a:prstGeom prst="rect">
            <a:avLst/>
          </a:prstGeom>
          <a:noFill/>
        </p:spPr>
        <p:txBody>
          <a:bodyPr wrap="square" rtlCol="0">
            <a:spAutoFit/>
          </a:bodyPr>
          <a:lstStyle/>
          <a:p>
            <a:r>
              <a:rPr lang="en-US" dirty="0"/>
              <a:t>Light blue pearl pigment = 98% pearl binder + 2% sky blue pigment </a:t>
            </a:r>
          </a:p>
          <a:p>
            <a:endParaRPr lang="en-US" dirty="0"/>
          </a:p>
        </p:txBody>
      </p:sp>
      <p:sp>
        <p:nvSpPr>
          <p:cNvPr id="6" name="TextBox 5">
            <a:extLst>
              <a:ext uri="{FF2B5EF4-FFF2-40B4-BE49-F238E27FC236}">
                <a16:creationId xmlns:a16="http://schemas.microsoft.com/office/drawing/2014/main" id="{2F4C63A8-112D-E949-A970-3EA4E62BF817}"/>
              </a:ext>
            </a:extLst>
          </p:cNvPr>
          <p:cNvSpPr txBox="1"/>
          <p:nvPr/>
        </p:nvSpPr>
        <p:spPr>
          <a:xfrm>
            <a:off x="6899180" y="5170830"/>
            <a:ext cx="4488873" cy="1200329"/>
          </a:xfrm>
          <a:prstGeom prst="rect">
            <a:avLst/>
          </a:prstGeom>
          <a:noFill/>
        </p:spPr>
        <p:txBody>
          <a:bodyPr wrap="square" rtlCol="0">
            <a:spAutoFit/>
          </a:bodyPr>
          <a:lstStyle/>
          <a:p>
            <a:r>
              <a:rPr lang="en-US" dirty="0"/>
              <a:t>Lilac Opaque Pigment = 46.5% opaque binder + 46.5% translucent binder + 2% purple pigment + 3% yellow pigment</a:t>
            </a:r>
          </a:p>
          <a:p>
            <a:endParaRPr lang="en-US" dirty="0"/>
          </a:p>
        </p:txBody>
      </p:sp>
      <p:sp>
        <p:nvSpPr>
          <p:cNvPr id="2" name="TextBox 1">
            <a:extLst>
              <a:ext uri="{FF2B5EF4-FFF2-40B4-BE49-F238E27FC236}">
                <a16:creationId xmlns:a16="http://schemas.microsoft.com/office/drawing/2014/main" id="{D36C71A1-8077-8E44-970C-F713F3DF6CE5}"/>
              </a:ext>
            </a:extLst>
          </p:cNvPr>
          <p:cNvSpPr txBox="1"/>
          <p:nvPr/>
        </p:nvSpPr>
        <p:spPr>
          <a:xfrm>
            <a:off x="3642210" y="486841"/>
            <a:ext cx="6181431" cy="369332"/>
          </a:xfrm>
          <a:prstGeom prst="rect">
            <a:avLst/>
          </a:prstGeom>
          <a:noFill/>
        </p:spPr>
        <p:txBody>
          <a:bodyPr wrap="square" rtlCol="0">
            <a:spAutoFit/>
          </a:bodyPr>
          <a:lstStyle/>
          <a:p>
            <a:r>
              <a:rPr lang="en-US" i="1" u="sng" dirty="0"/>
              <a:t>Single Layer of Pigment Over </a:t>
            </a:r>
            <a:r>
              <a:rPr lang="en-US" i="1" u="sng" dirty="0" err="1"/>
              <a:t>Coloured</a:t>
            </a:r>
            <a:r>
              <a:rPr lang="en-US" i="1" u="sng" dirty="0"/>
              <a:t> Paper Grounds</a:t>
            </a:r>
          </a:p>
        </p:txBody>
      </p:sp>
    </p:spTree>
    <p:extLst>
      <p:ext uri="{BB962C8B-B14F-4D97-AF65-F5344CB8AC3E}">
        <p14:creationId xmlns:p14="http://schemas.microsoft.com/office/powerpoint/2010/main" val="3876575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room, flower&#10;&#10;Description automatically generated">
            <a:extLst>
              <a:ext uri="{FF2B5EF4-FFF2-40B4-BE49-F238E27FC236}">
                <a16:creationId xmlns:a16="http://schemas.microsoft.com/office/drawing/2014/main" id="{879D5AF8-C445-E243-9FF8-E1B1D2E035B5}"/>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396108" y="922865"/>
            <a:ext cx="2896745" cy="5012267"/>
          </a:xfrm>
          <a:prstGeom prst="rect">
            <a:avLst/>
          </a:prstGeom>
        </p:spPr>
      </p:pic>
      <p:pic>
        <p:nvPicPr>
          <p:cNvPr id="7" name="Picture 6" descr="A picture containing honeycomb, sitting, cake, white&#10;&#10;Description automatically generated">
            <a:extLst>
              <a:ext uri="{FF2B5EF4-FFF2-40B4-BE49-F238E27FC236}">
                <a16:creationId xmlns:a16="http://schemas.microsoft.com/office/drawing/2014/main" id="{61D58A67-C1CE-B84E-9055-98550A727EF2}"/>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4442567" y="1025316"/>
            <a:ext cx="3115432" cy="5012268"/>
          </a:xfrm>
          <a:prstGeom prst="rect">
            <a:avLst/>
          </a:prstGeom>
        </p:spPr>
      </p:pic>
      <p:pic>
        <p:nvPicPr>
          <p:cNvPr id="5" name="Picture 4" descr="A picture containing indoor, cup, photo, white&#10;&#10;Description automatically generated">
            <a:extLst>
              <a:ext uri="{FF2B5EF4-FFF2-40B4-BE49-F238E27FC236}">
                <a16:creationId xmlns:a16="http://schemas.microsoft.com/office/drawing/2014/main" id="{F8AB9301-0E4F-8E4A-BBC9-D090558A6A8D}"/>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8707713" y="922865"/>
            <a:ext cx="3088179" cy="5012267"/>
          </a:xfrm>
          <a:prstGeom prst="rect">
            <a:avLst/>
          </a:prstGeom>
        </p:spPr>
      </p:pic>
      <p:sp>
        <p:nvSpPr>
          <p:cNvPr id="2" name="TextBox 1">
            <a:extLst>
              <a:ext uri="{FF2B5EF4-FFF2-40B4-BE49-F238E27FC236}">
                <a16:creationId xmlns:a16="http://schemas.microsoft.com/office/drawing/2014/main" id="{4A1F563E-845A-6346-880D-3A47907AFBB5}"/>
              </a:ext>
            </a:extLst>
          </p:cNvPr>
          <p:cNvSpPr txBox="1"/>
          <p:nvPr/>
        </p:nvSpPr>
        <p:spPr>
          <a:xfrm>
            <a:off x="4123551" y="41545"/>
            <a:ext cx="5874328" cy="369332"/>
          </a:xfrm>
          <a:prstGeom prst="rect">
            <a:avLst/>
          </a:prstGeom>
          <a:noFill/>
        </p:spPr>
        <p:txBody>
          <a:bodyPr wrap="square" rtlCol="0">
            <a:spAutoFit/>
          </a:bodyPr>
          <a:lstStyle/>
          <a:p>
            <a:r>
              <a:rPr lang="en-US" i="1" u="sng" dirty="0"/>
              <a:t>Screen print layered on reactive dye</a:t>
            </a:r>
          </a:p>
        </p:txBody>
      </p:sp>
      <p:sp>
        <p:nvSpPr>
          <p:cNvPr id="4" name="TextBox 3">
            <a:extLst>
              <a:ext uri="{FF2B5EF4-FFF2-40B4-BE49-F238E27FC236}">
                <a16:creationId xmlns:a16="http://schemas.microsoft.com/office/drawing/2014/main" id="{68A297D3-5EAA-A04C-A25F-B139EDE7BF5D}"/>
              </a:ext>
            </a:extLst>
          </p:cNvPr>
          <p:cNvSpPr txBox="1"/>
          <p:nvPr/>
        </p:nvSpPr>
        <p:spPr>
          <a:xfrm>
            <a:off x="601946" y="287210"/>
            <a:ext cx="2485067" cy="584775"/>
          </a:xfrm>
          <a:prstGeom prst="rect">
            <a:avLst/>
          </a:prstGeom>
          <a:noFill/>
        </p:spPr>
        <p:txBody>
          <a:bodyPr wrap="square" rtlCol="0">
            <a:spAutoFit/>
          </a:bodyPr>
          <a:lstStyle/>
          <a:p>
            <a:r>
              <a:rPr lang="en-US" sz="1600" dirty="0"/>
              <a:t>Single layer of screen print over reactive dye ground </a:t>
            </a:r>
          </a:p>
        </p:txBody>
      </p:sp>
      <p:sp>
        <p:nvSpPr>
          <p:cNvPr id="6" name="TextBox 5">
            <a:extLst>
              <a:ext uri="{FF2B5EF4-FFF2-40B4-BE49-F238E27FC236}">
                <a16:creationId xmlns:a16="http://schemas.microsoft.com/office/drawing/2014/main" id="{4E834917-7497-6843-A979-D304C13A107E}"/>
              </a:ext>
            </a:extLst>
          </p:cNvPr>
          <p:cNvSpPr txBox="1"/>
          <p:nvPr/>
        </p:nvSpPr>
        <p:spPr>
          <a:xfrm>
            <a:off x="9066253" y="287210"/>
            <a:ext cx="2781793" cy="861774"/>
          </a:xfrm>
          <a:prstGeom prst="rect">
            <a:avLst/>
          </a:prstGeom>
          <a:noFill/>
        </p:spPr>
        <p:txBody>
          <a:bodyPr wrap="square" rtlCol="0">
            <a:spAutoFit/>
          </a:bodyPr>
          <a:lstStyle/>
          <a:p>
            <a:r>
              <a:rPr lang="en-US" sz="1600" dirty="0"/>
              <a:t>Single layer of screen print over reactive dye ground </a:t>
            </a:r>
          </a:p>
          <a:p>
            <a:endParaRPr lang="en-US" dirty="0"/>
          </a:p>
        </p:txBody>
      </p:sp>
      <p:sp>
        <p:nvSpPr>
          <p:cNvPr id="8" name="TextBox 7">
            <a:extLst>
              <a:ext uri="{FF2B5EF4-FFF2-40B4-BE49-F238E27FC236}">
                <a16:creationId xmlns:a16="http://schemas.microsoft.com/office/drawing/2014/main" id="{2C25A84C-D03B-1746-AD84-4098B7205481}"/>
              </a:ext>
            </a:extLst>
          </p:cNvPr>
          <p:cNvSpPr txBox="1"/>
          <p:nvPr/>
        </p:nvSpPr>
        <p:spPr>
          <a:xfrm>
            <a:off x="3961387" y="425709"/>
            <a:ext cx="4230491" cy="584775"/>
          </a:xfrm>
          <a:prstGeom prst="rect">
            <a:avLst/>
          </a:prstGeom>
          <a:noFill/>
        </p:spPr>
        <p:txBody>
          <a:bodyPr wrap="square" rtlCol="0">
            <a:spAutoFit/>
          </a:bodyPr>
          <a:lstStyle/>
          <a:p>
            <a:r>
              <a:rPr lang="en-US" sz="1600" dirty="0"/>
              <a:t>Sky blue pearl pigment printed over translucent green pigment over a reactive dye ground</a:t>
            </a:r>
          </a:p>
        </p:txBody>
      </p:sp>
      <p:sp>
        <p:nvSpPr>
          <p:cNvPr id="9" name="TextBox 8">
            <a:extLst>
              <a:ext uri="{FF2B5EF4-FFF2-40B4-BE49-F238E27FC236}">
                <a16:creationId xmlns:a16="http://schemas.microsoft.com/office/drawing/2014/main" id="{F203EC7E-19B2-054A-A5F7-3619FEF1098B}"/>
              </a:ext>
            </a:extLst>
          </p:cNvPr>
          <p:cNvSpPr txBox="1"/>
          <p:nvPr/>
        </p:nvSpPr>
        <p:spPr>
          <a:xfrm>
            <a:off x="178170" y="5935132"/>
            <a:ext cx="3332618" cy="1107996"/>
          </a:xfrm>
          <a:prstGeom prst="rect">
            <a:avLst/>
          </a:prstGeom>
          <a:noFill/>
        </p:spPr>
        <p:txBody>
          <a:bodyPr wrap="square" rtlCol="0">
            <a:spAutoFit/>
          </a:bodyPr>
          <a:lstStyle/>
          <a:p>
            <a:r>
              <a:rPr lang="en-US" sz="1600" dirty="0"/>
              <a:t>Dark green translucent pigment = 95% translucent binder + 3% bottle green pigment + 2% sky blue pigment </a:t>
            </a:r>
          </a:p>
          <a:p>
            <a:endParaRPr lang="en-US" dirty="0"/>
          </a:p>
        </p:txBody>
      </p:sp>
      <p:sp>
        <p:nvSpPr>
          <p:cNvPr id="10" name="TextBox 9">
            <a:extLst>
              <a:ext uri="{FF2B5EF4-FFF2-40B4-BE49-F238E27FC236}">
                <a16:creationId xmlns:a16="http://schemas.microsoft.com/office/drawing/2014/main" id="{C65FFAC3-7CFF-6840-BDED-FA5DBC86079F}"/>
              </a:ext>
            </a:extLst>
          </p:cNvPr>
          <p:cNvSpPr txBox="1"/>
          <p:nvPr/>
        </p:nvSpPr>
        <p:spPr>
          <a:xfrm>
            <a:off x="8790840" y="5981298"/>
            <a:ext cx="3332618" cy="1015663"/>
          </a:xfrm>
          <a:prstGeom prst="rect">
            <a:avLst/>
          </a:prstGeom>
          <a:noFill/>
        </p:spPr>
        <p:txBody>
          <a:bodyPr wrap="square" rtlCol="0">
            <a:spAutoFit/>
          </a:bodyPr>
          <a:lstStyle/>
          <a:p>
            <a:r>
              <a:rPr lang="en-US" sz="1400" dirty="0"/>
              <a:t>Dark green translucent pigment = 95% translucent binder + 3% bottle green pigment + 2% sky blue pigment </a:t>
            </a:r>
          </a:p>
          <a:p>
            <a:endParaRPr lang="en-US" dirty="0"/>
          </a:p>
        </p:txBody>
      </p:sp>
      <p:sp>
        <p:nvSpPr>
          <p:cNvPr id="11" name="TextBox 10">
            <a:extLst>
              <a:ext uri="{FF2B5EF4-FFF2-40B4-BE49-F238E27FC236}">
                <a16:creationId xmlns:a16="http://schemas.microsoft.com/office/drawing/2014/main" id="{6DF68527-DA9D-5D40-99DC-566E924926E3}"/>
              </a:ext>
            </a:extLst>
          </p:cNvPr>
          <p:cNvSpPr txBox="1"/>
          <p:nvPr/>
        </p:nvSpPr>
        <p:spPr>
          <a:xfrm>
            <a:off x="3644411" y="6052416"/>
            <a:ext cx="5104866" cy="1292662"/>
          </a:xfrm>
          <a:prstGeom prst="rect">
            <a:avLst/>
          </a:prstGeom>
          <a:noFill/>
        </p:spPr>
        <p:txBody>
          <a:bodyPr wrap="square" rtlCol="0">
            <a:spAutoFit/>
          </a:bodyPr>
          <a:lstStyle/>
          <a:p>
            <a:r>
              <a:rPr lang="en-US" sz="1400" dirty="0"/>
              <a:t>Dark green translucent pigment = 95% translucent binder + 3% bottle green pigment + 2% sky blue pigment </a:t>
            </a:r>
          </a:p>
          <a:p>
            <a:r>
              <a:rPr lang="en-US" sz="1400" dirty="0"/>
              <a:t>Light blue pearl pigment = 98% pearl binder + 2% sky blue pigment </a:t>
            </a:r>
          </a:p>
          <a:p>
            <a:endParaRPr lang="en-US" dirty="0"/>
          </a:p>
          <a:p>
            <a:endParaRPr lang="en-US" dirty="0"/>
          </a:p>
        </p:txBody>
      </p:sp>
      <p:pic>
        <p:nvPicPr>
          <p:cNvPr id="12" name="Print on Left" descr="Print on Left">
            <a:hlinkClick r:id="" action="ppaction://media"/>
            <a:extLst>
              <a:ext uri="{FF2B5EF4-FFF2-40B4-BE49-F238E27FC236}">
                <a16:creationId xmlns:a16="http://schemas.microsoft.com/office/drawing/2014/main" id="{9C06E262-CFA4-CE4A-AF99-BFA373397C1A}"/>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09963" y="922865"/>
            <a:ext cx="584775" cy="584775"/>
          </a:xfrm>
          <a:prstGeom prst="rect">
            <a:avLst/>
          </a:prstGeom>
        </p:spPr>
      </p:pic>
      <p:pic>
        <p:nvPicPr>
          <p:cNvPr id="13" name="Recorded Sound" descr="Recorded Sound">
            <a:hlinkClick r:id="" action="ppaction://media"/>
            <a:extLst>
              <a:ext uri="{FF2B5EF4-FFF2-40B4-BE49-F238E27FC236}">
                <a16:creationId xmlns:a16="http://schemas.microsoft.com/office/drawing/2014/main" id="{715E91D8-2566-844E-9E67-B88DE0E783D5}"/>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4543190" y="1025316"/>
            <a:ext cx="584776" cy="584776"/>
          </a:xfrm>
          <a:prstGeom prst="rect">
            <a:avLst/>
          </a:prstGeom>
        </p:spPr>
      </p:pic>
      <p:pic>
        <p:nvPicPr>
          <p:cNvPr id="14" name="Recorded Sound" descr="Recorded Sound">
            <a:hlinkClick r:id="" action="ppaction://media"/>
            <a:extLst>
              <a:ext uri="{FF2B5EF4-FFF2-40B4-BE49-F238E27FC236}">
                <a16:creationId xmlns:a16="http://schemas.microsoft.com/office/drawing/2014/main" id="{66523E2C-F090-0947-9B97-E6DEF8529706}"/>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8831268" y="922865"/>
            <a:ext cx="584777" cy="584777"/>
          </a:xfrm>
          <a:prstGeom prst="rect">
            <a:avLst/>
          </a:prstGeom>
        </p:spPr>
      </p:pic>
    </p:spTree>
    <p:extLst>
      <p:ext uri="{BB962C8B-B14F-4D97-AF65-F5344CB8AC3E}">
        <p14:creationId xmlns:p14="http://schemas.microsoft.com/office/powerpoint/2010/main" val="288285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625"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7577" fill="hold"/>
                                        <p:tgtEl>
                                          <p:spTgt spid="13"/>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0038"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12"/>
                </p:tgtEl>
              </p:cMediaNode>
            </p:audio>
            <p:audio>
              <p:cMediaNode vol="80000">
                <p:cTn id="16" fill="hold" display="0">
                  <p:stCondLst>
                    <p:cond delay="indefinite"/>
                  </p:stCondLst>
                  <p:endCondLst>
                    <p:cond evt="onStopAudio" delay="0">
                      <p:tgtEl>
                        <p:sldTgt/>
                      </p:tgtEl>
                    </p:cond>
                  </p:endCondLst>
                </p:cTn>
                <p:tgtEl>
                  <p:spTgt spid="13"/>
                </p:tgtEl>
              </p:cMediaNode>
            </p:audio>
            <p:audio>
              <p:cMediaNode vol="80000">
                <p:cTn id="1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vase of flowers on a table&#10;&#10;Description automatically generated">
            <a:extLst>
              <a:ext uri="{FF2B5EF4-FFF2-40B4-BE49-F238E27FC236}">
                <a16:creationId xmlns:a16="http://schemas.microsoft.com/office/drawing/2014/main" id="{845FA80C-5D0F-3D48-8FBD-310F99FBF06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123094" y="1669932"/>
            <a:ext cx="5303096" cy="3518130"/>
          </a:xfrm>
          <a:prstGeom prst="rect">
            <a:avLst/>
          </a:prstGeom>
        </p:spPr>
      </p:pic>
      <p:pic>
        <p:nvPicPr>
          <p:cNvPr id="5" name="Picture 4" descr="A picture containing indoor, white, window, table&#10;&#10;Description automatically generated">
            <a:extLst>
              <a:ext uri="{FF2B5EF4-FFF2-40B4-BE49-F238E27FC236}">
                <a16:creationId xmlns:a16="http://schemas.microsoft.com/office/drawing/2014/main" id="{2C5B6FEB-05F4-5642-BF70-083317AD5AA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4026343" y="1573239"/>
            <a:ext cx="5303097" cy="3711516"/>
          </a:xfrm>
          <a:prstGeom prst="rect">
            <a:avLst/>
          </a:prstGeom>
        </p:spPr>
      </p:pic>
      <p:sp>
        <p:nvSpPr>
          <p:cNvPr id="3" name="TextBox 2">
            <a:extLst>
              <a:ext uri="{FF2B5EF4-FFF2-40B4-BE49-F238E27FC236}">
                <a16:creationId xmlns:a16="http://schemas.microsoft.com/office/drawing/2014/main" id="{BE06B8D6-6BB0-B242-A2BE-E0B0519D4AC5}"/>
              </a:ext>
            </a:extLst>
          </p:cNvPr>
          <p:cNvSpPr txBox="1"/>
          <p:nvPr/>
        </p:nvSpPr>
        <p:spPr>
          <a:xfrm>
            <a:off x="3276598" y="132627"/>
            <a:ext cx="5860473" cy="369332"/>
          </a:xfrm>
          <a:prstGeom prst="rect">
            <a:avLst/>
          </a:prstGeom>
          <a:noFill/>
        </p:spPr>
        <p:txBody>
          <a:bodyPr wrap="square" rtlCol="0">
            <a:spAutoFit/>
          </a:bodyPr>
          <a:lstStyle/>
          <a:p>
            <a:r>
              <a:rPr lang="en-US" i="1" u="sng" dirty="0"/>
              <a:t>Screen printing on photocopied pages of botanical books</a:t>
            </a:r>
          </a:p>
        </p:txBody>
      </p:sp>
      <p:sp>
        <p:nvSpPr>
          <p:cNvPr id="4" name="TextBox 3">
            <a:extLst>
              <a:ext uri="{FF2B5EF4-FFF2-40B4-BE49-F238E27FC236}">
                <a16:creationId xmlns:a16="http://schemas.microsoft.com/office/drawing/2014/main" id="{E3E1E2A8-F44F-D34D-A231-510246DD52BD}"/>
              </a:ext>
            </a:extLst>
          </p:cNvPr>
          <p:cNvSpPr txBox="1"/>
          <p:nvPr/>
        </p:nvSpPr>
        <p:spPr>
          <a:xfrm>
            <a:off x="185798" y="6171481"/>
            <a:ext cx="4862945" cy="800219"/>
          </a:xfrm>
          <a:prstGeom prst="rect">
            <a:avLst/>
          </a:prstGeom>
          <a:noFill/>
        </p:spPr>
        <p:txBody>
          <a:bodyPr wrap="square" rtlCol="0">
            <a:spAutoFit/>
          </a:bodyPr>
          <a:lstStyle/>
          <a:p>
            <a:r>
              <a:rPr lang="en-US" sz="1400" dirty="0"/>
              <a:t>Lilac Opaque Pigment = 46.5% opaque binder + 46.5% translucent binder + 2% purple pigment + 3% yellow pigment</a:t>
            </a:r>
          </a:p>
          <a:p>
            <a:endParaRPr lang="en-US" dirty="0"/>
          </a:p>
        </p:txBody>
      </p:sp>
      <p:sp>
        <p:nvSpPr>
          <p:cNvPr id="6" name="TextBox 5">
            <a:extLst>
              <a:ext uri="{FF2B5EF4-FFF2-40B4-BE49-F238E27FC236}">
                <a16:creationId xmlns:a16="http://schemas.microsoft.com/office/drawing/2014/main" id="{8E56A30A-FD5E-2645-B261-AD9A4D9CEEF5}"/>
              </a:ext>
            </a:extLst>
          </p:cNvPr>
          <p:cNvSpPr txBox="1"/>
          <p:nvPr/>
        </p:nvSpPr>
        <p:spPr>
          <a:xfrm>
            <a:off x="4864473" y="6171481"/>
            <a:ext cx="4369897" cy="523220"/>
          </a:xfrm>
          <a:prstGeom prst="rect">
            <a:avLst/>
          </a:prstGeom>
          <a:noFill/>
        </p:spPr>
        <p:txBody>
          <a:bodyPr wrap="square" rtlCol="0">
            <a:spAutoFit/>
          </a:bodyPr>
          <a:lstStyle/>
          <a:p>
            <a:r>
              <a:rPr lang="en-US" sz="1400" dirty="0"/>
              <a:t>Dark green translucent pigment = 95% translucent binder + 3% bottle green pigment + 2% sky blue pigment </a:t>
            </a:r>
          </a:p>
        </p:txBody>
      </p:sp>
      <p:sp>
        <p:nvSpPr>
          <p:cNvPr id="8" name="TextBox 7">
            <a:extLst>
              <a:ext uri="{FF2B5EF4-FFF2-40B4-BE49-F238E27FC236}">
                <a16:creationId xmlns:a16="http://schemas.microsoft.com/office/drawing/2014/main" id="{1B3B28E1-A84D-8444-AB02-1E53F5346F06}"/>
              </a:ext>
            </a:extLst>
          </p:cNvPr>
          <p:cNvSpPr txBox="1"/>
          <p:nvPr/>
        </p:nvSpPr>
        <p:spPr>
          <a:xfrm>
            <a:off x="9234370" y="525697"/>
            <a:ext cx="2452255" cy="2585323"/>
          </a:xfrm>
          <a:prstGeom prst="rect">
            <a:avLst/>
          </a:prstGeom>
          <a:noFill/>
        </p:spPr>
        <p:txBody>
          <a:bodyPr wrap="square" rtlCol="0">
            <a:spAutoFit/>
          </a:bodyPr>
          <a:lstStyle/>
          <a:p>
            <a:r>
              <a:rPr lang="en-US" dirty="0"/>
              <a:t>I used a dark green translucent pigment to create this print but before printing over this photocopy, I printed on a reactive dye print which resulted in a pattern forming on the second print.</a:t>
            </a:r>
          </a:p>
        </p:txBody>
      </p:sp>
      <p:pic>
        <p:nvPicPr>
          <p:cNvPr id="9" name="Picture 8" descr="A picture containing honeycomb, sitting, cake, white&#10;&#10;Description automatically generated">
            <a:extLst>
              <a:ext uri="{FF2B5EF4-FFF2-40B4-BE49-F238E27FC236}">
                <a16:creationId xmlns:a16="http://schemas.microsoft.com/office/drawing/2014/main" id="{97691FCA-3B52-5B4D-809C-BF28418B936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16200000">
            <a:off x="9613369" y="4301869"/>
            <a:ext cx="2991040" cy="1794625"/>
          </a:xfrm>
          <a:prstGeom prst="rect">
            <a:avLst/>
          </a:prstGeom>
        </p:spPr>
      </p:pic>
      <p:pic>
        <p:nvPicPr>
          <p:cNvPr id="11" name="Picture 10" descr="A picture containing indoor, white, window, table&#10;&#10;Description automatically generated">
            <a:extLst>
              <a:ext uri="{FF2B5EF4-FFF2-40B4-BE49-F238E27FC236}">
                <a16:creationId xmlns:a16="http://schemas.microsoft.com/office/drawing/2014/main" id="{78B3E68B-FA69-0349-B341-93B8331CE067}"/>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8847253" y="3150999"/>
            <a:ext cx="1952812" cy="2143552"/>
          </a:xfrm>
          <a:prstGeom prst="rect">
            <a:avLst/>
          </a:prstGeom>
        </p:spPr>
      </p:pic>
    </p:spTree>
    <p:extLst>
      <p:ext uri="{BB962C8B-B14F-4D97-AF65-F5344CB8AC3E}">
        <p14:creationId xmlns:p14="http://schemas.microsoft.com/office/powerpoint/2010/main" val="3243696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lose up of a plant&#10;&#10;Description automatically generated">
            <a:extLst>
              <a:ext uri="{FF2B5EF4-FFF2-40B4-BE49-F238E27FC236}">
                <a16:creationId xmlns:a16="http://schemas.microsoft.com/office/drawing/2014/main" id="{A57E532A-EFF4-D64E-98FA-4D374925BD3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2"/>
          <a:stretch/>
        </p:blipFill>
        <p:spPr>
          <a:xfrm>
            <a:off x="544414" y="321732"/>
            <a:ext cx="5551586" cy="6022558"/>
          </a:xfrm>
          <a:prstGeom prst="rect">
            <a:avLst/>
          </a:prstGeom>
        </p:spPr>
      </p:pic>
      <p:pic>
        <p:nvPicPr>
          <p:cNvPr id="5" name="Picture 4" descr="A drawing of a tree&#10;&#10;Description automatically generated">
            <a:extLst>
              <a:ext uri="{FF2B5EF4-FFF2-40B4-BE49-F238E27FC236}">
                <a16:creationId xmlns:a16="http://schemas.microsoft.com/office/drawing/2014/main" id="{5C981408-1BF8-0845-B673-759A089A9C1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6534496" y="411987"/>
            <a:ext cx="5468388" cy="5932303"/>
          </a:xfrm>
          <a:prstGeom prst="rect">
            <a:avLst/>
          </a:prstGeom>
        </p:spPr>
      </p:pic>
      <p:sp>
        <p:nvSpPr>
          <p:cNvPr id="6" name="TextBox 5">
            <a:extLst>
              <a:ext uri="{FF2B5EF4-FFF2-40B4-BE49-F238E27FC236}">
                <a16:creationId xmlns:a16="http://schemas.microsoft.com/office/drawing/2014/main" id="{53BC2513-AB8B-6146-84F6-AA852642DC64}"/>
              </a:ext>
            </a:extLst>
          </p:cNvPr>
          <p:cNvSpPr txBox="1"/>
          <p:nvPr/>
        </p:nvSpPr>
        <p:spPr>
          <a:xfrm>
            <a:off x="4738254" y="0"/>
            <a:ext cx="4530436" cy="369332"/>
          </a:xfrm>
          <a:prstGeom prst="rect">
            <a:avLst/>
          </a:prstGeom>
          <a:noFill/>
        </p:spPr>
        <p:txBody>
          <a:bodyPr wrap="square" rtlCol="0">
            <a:spAutoFit/>
          </a:bodyPr>
          <a:lstStyle/>
          <a:p>
            <a:r>
              <a:rPr lang="en-US" i="1" u="sng" dirty="0"/>
              <a:t>Editing Screen Prints Digitally</a:t>
            </a:r>
          </a:p>
        </p:txBody>
      </p:sp>
      <p:sp>
        <p:nvSpPr>
          <p:cNvPr id="2" name="TextBox 1">
            <a:extLst>
              <a:ext uri="{FF2B5EF4-FFF2-40B4-BE49-F238E27FC236}">
                <a16:creationId xmlns:a16="http://schemas.microsoft.com/office/drawing/2014/main" id="{4182EAB1-52FE-444B-BB7D-D9386AC23A11}"/>
              </a:ext>
            </a:extLst>
          </p:cNvPr>
          <p:cNvSpPr txBox="1"/>
          <p:nvPr/>
        </p:nvSpPr>
        <p:spPr>
          <a:xfrm>
            <a:off x="2334490" y="6213102"/>
            <a:ext cx="7523019" cy="646331"/>
          </a:xfrm>
          <a:prstGeom prst="rect">
            <a:avLst/>
          </a:prstGeom>
          <a:noFill/>
        </p:spPr>
        <p:txBody>
          <a:bodyPr wrap="square" rtlCol="0">
            <a:spAutoFit/>
          </a:bodyPr>
          <a:lstStyle/>
          <a:p>
            <a:r>
              <a:rPr lang="en-US" dirty="0"/>
              <a:t>Using scans of my separation artwork, I edited the </a:t>
            </a:r>
            <a:r>
              <a:rPr lang="en-US" dirty="0" err="1"/>
              <a:t>colours</a:t>
            </a:r>
            <a:r>
              <a:rPr lang="en-US" dirty="0"/>
              <a:t> of my screen print motifs using select </a:t>
            </a:r>
            <a:r>
              <a:rPr lang="en-US" dirty="0" err="1"/>
              <a:t>colour</a:t>
            </a:r>
            <a:r>
              <a:rPr lang="en-US" dirty="0"/>
              <a:t> range and then changing the hue/saturation</a:t>
            </a:r>
          </a:p>
        </p:txBody>
      </p:sp>
    </p:spTree>
    <p:extLst>
      <p:ext uri="{BB962C8B-B14F-4D97-AF65-F5344CB8AC3E}">
        <p14:creationId xmlns:p14="http://schemas.microsoft.com/office/powerpoint/2010/main" val="369334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alm trees&#10;&#10;Description automatically generated">
            <a:extLst>
              <a:ext uri="{FF2B5EF4-FFF2-40B4-BE49-F238E27FC236}">
                <a16:creationId xmlns:a16="http://schemas.microsoft.com/office/drawing/2014/main" id="{AB575F40-91D8-BC45-AA04-032F179893E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321731" y="321732"/>
            <a:ext cx="5728548" cy="6214533"/>
          </a:xfrm>
          <a:prstGeom prst="rect">
            <a:avLst/>
          </a:prstGeom>
        </p:spPr>
      </p:pic>
      <p:pic>
        <p:nvPicPr>
          <p:cNvPr id="3" name="Picture 2" descr="A group of palm trees&#10;&#10;Description automatically generated">
            <a:extLst>
              <a:ext uri="{FF2B5EF4-FFF2-40B4-BE49-F238E27FC236}">
                <a16:creationId xmlns:a16="http://schemas.microsoft.com/office/drawing/2014/main" id="{8A85A354-A2BC-1B40-A651-86696FD54EC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1"/>
          <a:stretch/>
        </p:blipFill>
        <p:spPr>
          <a:xfrm>
            <a:off x="6141721" y="321732"/>
            <a:ext cx="5728547" cy="6214533"/>
          </a:xfrm>
          <a:prstGeom prst="rect">
            <a:avLst/>
          </a:prstGeom>
        </p:spPr>
      </p:pic>
      <p:sp>
        <p:nvSpPr>
          <p:cNvPr id="2" name="TextBox 1">
            <a:extLst>
              <a:ext uri="{FF2B5EF4-FFF2-40B4-BE49-F238E27FC236}">
                <a16:creationId xmlns:a16="http://schemas.microsoft.com/office/drawing/2014/main" id="{C5F206D7-E88D-BF45-A3AB-2CB76F4D30D4}"/>
              </a:ext>
            </a:extLst>
          </p:cNvPr>
          <p:cNvSpPr txBox="1"/>
          <p:nvPr/>
        </p:nvSpPr>
        <p:spPr>
          <a:xfrm>
            <a:off x="4017817" y="0"/>
            <a:ext cx="5292437" cy="369332"/>
          </a:xfrm>
          <a:prstGeom prst="rect">
            <a:avLst/>
          </a:prstGeom>
          <a:noFill/>
        </p:spPr>
        <p:txBody>
          <a:bodyPr wrap="square" rtlCol="0">
            <a:spAutoFit/>
          </a:bodyPr>
          <a:lstStyle/>
          <a:p>
            <a:r>
              <a:rPr lang="en-US" dirty="0"/>
              <a:t>Layering and Repeating Screen Print Motifs</a:t>
            </a:r>
          </a:p>
        </p:txBody>
      </p:sp>
      <p:sp>
        <p:nvSpPr>
          <p:cNvPr id="4" name="TextBox 3">
            <a:extLst>
              <a:ext uri="{FF2B5EF4-FFF2-40B4-BE49-F238E27FC236}">
                <a16:creationId xmlns:a16="http://schemas.microsoft.com/office/drawing/2014/main" id="{344247BA-188C-114D-8EE8-BADFB02B1DB9}"/>
              </a:ext>
            </a:extLst>
          </p:cNvPr>
          <p:cNvSpPr txBox="1"/>
          <p:nvPr/>
        </p:nvSpPr>
        <p:spPr>
          <a:xfrm>
            <a:off x="2466109" y="6536265"/>
            <a:ext cx="6539885" cy="369332"/>
          </a:xfrm>
          <a:prstGeom prst="rect">
            <a:avLst/>
          </a:prstGeom>
          <a:noFill/>
        </p:spPr>
        <p:txBody>
          <a:bodyPr wrap="square" rtlCol="0">
            <a:spAutoFit/>
          </a:bodyPr>
          <a:lstStyle/>
          <a:p>
            <a:r>
              <a:rPr lang="en-US" dirty="0"/>
              <a:t>Put in repeat using edit, define pattern and layering both patterns</a:t>
            </a:r>
          </a:p>
        </p:txBody>
      </p:sp>
    </p:spTree>
    <p:extLst>
      <p:ext uri="{BB962C8B-B14F-4D97-AF65-F5344CB8AC3E}">
        <p14:creationId xmlns:p14="http://schemas.microsoft.com/office/powerpoint/2010/main" val="3038069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85C3C0-FDAD-B640-97A2-99BBF17F63D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2488521"/>
            <a:ext cx="12340624" cy="17461764"/>
          </a:xfrm>
          <a:prstGeom prst="rect">
            <a:avLst/>
          </a:prstGeom>
        </p:spPr>
      </p:pic>
      <p:sp>
        <p:nvSpPr>
          <p:cNvPr id="5" name="Rectangle 4">
            <a:extLst>
              <a:ext uri="{FF2B5EF4-FFF2-40B4-BE49-F238E27FC236}">
                <a16:creationId xmlns:a16="http://schemas.microsoft.com/office/drawing/2014/main" id="{E15CC993-ED64-D547-BAC8-50872AAE0EB4}"/>
              </a:ext>
            </a:extLst>
          </p:cNvPr>
          <p:cNvSpPr/>
          <p:nvPr/>
        </p:nvSpPr>
        <p:spPr>
          <a:xfrm>
            <a:off x="3750105" y="2967335"/>
            <a:ext cx="4691798" cy="923330"/>
          </a:xfrm>
          <a:prstGeom prst="rect">
            <a:avLst/>
          </a:prstGeom>
          <a:noFill/>
        </p:spPr>
        <p:txBody>
          <a:bodyPr wrap="none" lIns="91440" tIns="45720" rIns="91440" bIns="45720">
            <a:spAutoFit/>
          </a:bodyPr>
          <a:lstStyle/>
          <a:p>
            <a:pPr algn="ctr"/>
            <a:r>
              <a:rPr lang="en-GB" sz="5400" b="1" cap="none" spc="0" dirty="0">
                <a:ln w="6600">
                  <a:solidFill>
                    <a:schemeClr val="accent2"/>
                  </a:solidFill>
                  <a:prstDash val="solid"/>
                </a:ln>
                <a:solidFill>
                  <a:srgbClr val="FFFFFF"/>
                </a:solidFill>
                <a:effectLst>
                  <a:outerShdw dist="38100" dir="2700000" algn="tl" rotWithShape="0">
                    <a:schemeClr val="accent2"/>
                  </a:outerShdw>
                </a:effectLst>
              </a:rPr>
              <a:t>Repeat Syste</a:t>
            </a:r>
            <a:r>
              <a:rPr lang="en-GB" sz="5400" b="1" dirty="0">
                <a:ln w="6600">
                  <a:solidFill>
                    <a:schemeClr val="accent2"/>
                  </a:solidFill>
                  <a:prstDash val="solid"/>
                </a:ln>
                <a:solidFill>
                  <a:srgbClr val="FFFFFF"/>
                </a:solidFill>
                <a:effectLst>
                  <a:outerShdw dist="38100" dir="2700000" algn="tl" rotWithShape="0">
                    <a:schemeClr val="accent2"/>
                  </a:outerShdw>
                </a:effectLst>
              </a:rPr>
              <a:t>ms</a:t>
            </a:r>
            <a:endParaRPr lang="en-GB"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97735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469BB1-46B5-A341-84F7-162E5517DA93}"/>
              </a:ext>
            </a:extLst>
          </p:cNvPr>
          <p:cNvSpPr txBox="1"/>
          <p:nvPr/>
        </p:nvSpPr>
        <p:spPr>
          <a:xfrm>
            <a:off x="561108" y="323392"/>
            <a:ext cx="4890655" cy="369332"/>
          </a:xfrm>
          <a:prstGeom prst="rect">
            <a:avLst/>
          </a:prstGeom>
          <a:noFill/>
        </p:spPr>
        <p:txBody>
          <a:bodyPr wrap="square" rtlCol="0">
            <a:spAutoFit/>
          </a:bodyPr>
          <a:lstStyle/>
          <a:p>
            <a:r>
              <a:rPr lang="en-US" i="1" u="sng" dirty="0"/>
              <a:t>Hand Rendered Half Drop Repeats</a:t>
            </a:r>
          </a:p>
        </p:txBody>
      </p:sp>
      <p:pic>
        <p:nvPicPr>
          <p:cNvPr id="4" name="Picture 3" descr="A close up of a piece of paper&#10;&#10;Description automatically generated">
            <a:extLst>
              <a:ext uri="{FF2B5EF4-FFF2-40B4-BE49-F238E27FC236}">
                <a16:creationId xmlns:a16="http://schemas.microsoft.com/office/drawing/2014/main" id="{AFACBE25-AE47-974A-AB7E-22E9088F03F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177973" y="1817730"/>
            <a:ext cx="4567728" cy="2469688"/>
          </a:xfrm>
          <a:prstGeom prst="rect">
            <a:avLst/>
          </a:prstGeom>
        </p:spPr>
      </p:pic>
      <p:pic>
        <p:nvPicPr>
          <p:cNvPr id="6" name="Picture 5" descr="A close up of a piece of paper&#10;&#10;Description automatically generated">
            <a:extLst>
              <a:ext uri="{FF2B5EF4-FFF2-40B4-BE49-F238E27FC236}">
                <a16:creationId xmlns:a16="http://schemas.microsoft.com/office/drawing/2014/main" id="{88F890D9-A466-7246-B31F-7877B8BE4E6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8168956" y="2231269"/>
            <a:ext cx="4918317" cy="2625437"/>
          </a:xfrm>
          <a:prstGeom prst="rect">
            <a:avLst/>
          </a:prstGeom>
        </p:spPr>
      </p:pic>
      <p:pic>
        <p:nvPicPr>
          <p:cNvPr id="8" name="Picture 7" descr="A picture containing table, white&#10;&#10;Description automatically generated">
            <a:extLst>
              <a:ext uri="{FF2B5EF4-FFF2-40B4-BE49-F238E27FC236}">
                <a16:creationId xmlns:a16="http://schemas.microsoft.com/office/drawing/2014/main" id="{13D8FFCA-9A42-0B49-87A7-1FA1821FDA4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5440056" y="2268258"/>
            <a:ext cx="4918317" cy="2598719"/>
          </a:xfrm>
          <a:prstGeom prst="rect">
            <a:avLst/>
          </a:prstGeom>
        </p:spPr>
      </p:pic>
      <p:pic>
        <p:nvPicPr>
          <p:cNvPr id="10" name="Picture 9" descr="A picture containing indoor, table, computer, sitting&#10;&#10;Description automatically generated">
            <a:extLst>
              <a:ext uri="{FF2B5EF4-FFF2-40B4-BE49-F238E27FC236}">
                <a16:creationId xmlns:a16="http://schemas.microsoft.com/office/drawing/2014/main" id="{0831EE50-D4DF-DD44-A85C-836FFF19BE7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2740435" y="2291223"/>
            <a:ext cx="4886478" cy="2598719"/>
          </a:xfrm>
          <a:prstGeom prst="rect">
            <a:avLst/>
          </a:prstGeom>
        </p:spPr>
      </p:pic>
      <p:sp>
        <p:nvSpPr>
          <p:cNvPr id="11" name="TextBox 10">
            <a:extLst>
              <a:ext uri="{FF2B5EF4-FFF2-40B4-BE49-F238E27FC236}">
                <a16:creationId xmlns:a16="http://schemas.microsoft.com/office/drawing/2014/main" id="{1C760039-B006-2F40-AFCF-19C3D851875C}"/>
              </a:ext>
            </a:extLst>
          </p:cNvPr>
          <p:cNvSpPr txBox="1"/>
          <p:nvPr/>
        </p:nvSpPr>
        <p:spPr>
          <a:xfrm>
            <a:off x="801189" y="5348558"/>
            <a:ext cx="2907131" cy="584775"/>
          </a:xfrm>
          <a:prstGeom prst="rect">
            <a:avLst/>
          </a:prstGeom>
          <a:noFill/>
        </p:spPr>
        <p:txBody>
          <a:bodyPr wrap="square" rtlCol="0">
            <a:spAutoFit/>
          </a:bodyPr>
          <a:lstStyle/>
          <a:p>
            <a:r>
              <a:rPr lang="en-US" sz="1600" dirty="0"/>
              <a:t>Pentel Brush Pen, Pencil and </a:t>
            </a:r>
            <a:r>
              <a:rPr lang="en-US" sz="1600" dirty="0" err="1"/>
              <a:t>Tombow</a:t>
            </a:r>
            <a:r>
              <a:rPr lang="en-US" sz="1600" dirty="0"/>
              <a:t> Calligraphy Pen</a:t>
            </a:r>
          </a:p>
        </p:txBody>
      </p:sp>
      <p:sp>
        <p:nvSpPr>
          <p:cNvPr id="12" name="TextBox 11">
            <a:extLst>
              <a:ext uri="{FF2B5EF4-FFF2-40B4-BE49-F238E27FC236}">
                <a16:creationId xmlns:a16="http://schemas.microsoft.com/office/drawing/2014/main" id="{6186F420-C3CB-3F46-B4A3-C447A24F7507}"/>
              </a:ext>
            </a:extLst>
          </p:cNvPr>
          <p:cNvSpPr txBox="1"/>
          <p:nvPr/>
        </p:nvSpPr>
        <p:spPr>
          <a:xfrm>
            <a:off x="6082145" y="307179"/>
            <a:ext cx="4003964" cy="646331"/>
          </a:xfrm>
          <a:prstGeom prst="rect">
            <a:avLst/>
          </a:prstGeom>
          <a:noFill/>
        </p:spPr>
        <p:txBody>
          <a:bodyPr wrap="square" rtlCol="0">
            <a:spAutoFit/>
          </a:bodyPr>
          <a:lstStyle/>
          <a:p>
            <a:r>
              <a:rPr lang="en-US" dirty="0"/>
              <a:t>To explore </a:t>
            </a:r>
            <a:r>
              <a:rPr lang="en-US" dirty="0" err="1"/>
              <a:t>colour</a:t>
            </a:r>
            <a:r>
              <a:rPr lang="en-US" dirty="0"/>
              <a:t> ways, I used the photocopier to copy in one single </a:t>
            </a:r>
            <a:r>
              <a:rPr lang="en-US" dirty="0" err="1"/>
              <a:t>colour</a:t>
            </a:r>
            <a:endParaRPr lang="en-US" dirty="0"/>
          </a:p>
        </p:txBody>
      </p:sp>
      <p:sp>
        <p:nvSpPr>
          <p:cNvPr id="13" name="TextBox 12">
            <a:extLst>
              <a:ext uri="{FF2B5EF4-FFF2-40B4-BE49-F238E27FC236}">
                <a16:creationId xmlns:a16="http://schemas.microsoft.com/office/drawing/2014/main" id="{CF19D42F-68CD-DE4F-8B17-725FEBE1434D}"/>
              </a:ext>
            </a:extLst>
          </p:cNvPr>
          <p:cNvSpPr txBox="1"/>
          <p:nvPr/>
        </p:nvSpPr>
        <p:spPr>
          <a:xfrm>
            <a:off x="10109255" y="5980610"/>
            <a:ext cx="2272145" cy="369332"/>
          </a:xfrm>
          <a:prstGeom prst="rect">
            <a:avLst/>
          </a:prstGeom>
          <a:noFill/>
        </p:spPr>
        <p:txBody>
          <a:bodyPr wrap="square" rtlCol="0">
            <a:spAutoFit/>
          </a:bodyPr>
          <a:lstStyle/>
          <a:p>
            <a:r>
              <a:rPr lang="en-US" dirty="0"/>
              <a:t>Magenta</a:t>
            </a:r>
          </a:p>
        </p:txBody>
      </p:sp>
      <p:sp>
        <p:nvSpPr>
          <p:cNvPr id="14" name="TextBox 13">
            <a:extLst>
              <a:ext uri="{FF2B5EF4-FFF2-40B4-BE49-F238E27FC236}">
                <a16:creationId xmlns:a16="http://schemas.microsoft.com/office/drawing/2014/main" id="{87B7E0F2-E92F-3F49-B9A0-783BBE22069A}"/>
              </a:ext>
            </a:extLst>
          </p:cNvPr>
          <p:cNvSpPr txBox="1"/>
          <p:nvPr/>
        </p:nvSpPr>
        <p:spPr>
          <a:xfrm>
            <a:off x="7585365" y="6026776"/>
            <a:ext cx="1911928" cy="369332"/>
          </a:xfrm>
          <a:prstGeom prst="rect">
            <a:avLst/>
          </a:prstGeom>
          <a:noFill/>
        </p:spPr>
        <p:txBody>
          <a:bodyPr wrap="square" rtlCol="0">
            <a:spAutoFit/>
          </a:bodyPr>
          <a:lstStyle/>
          <a:p>
            <a:r>
              <a:rPr lang="en-US" dirty="0"/>
              <a:t>Cyan</a:t>
            </a:r>
          </a:p>
        </p:txBody>
      </p:sp>
      <p:sp>
        <p:nvSpPr>
          <p:cNvPr id="15" name="TextBox 14">
            <a:extLst>
              <a:ext uri="{FF2B5EF4-FFF2-40B4-BE49-F238E27FC236}">
                <a16:creationId xmlns:a16="http://schemas.microsoft.com/office/drawing/2014/main" id="{A267FF10-B197-9B47-9F2D-41EE68A8224F}"/>
              </a:ext>
            </a:extLst>
          </p:cNvPr>
          <p:cNvSpPr txBox="1"/>
          <p:nvPr/>
        </p:nvSpPr>
        <p:spPr>
          <a:xfrm>
            <a:off x="4895700" y="6033822"/>
            <a:ext cx="2021870" cy="369332"/>
          </a:xfrm>
          <a:prstGeom prst="rect">
            <a:avLst/>
          </a:prstGeom>
          <a:noFill/>
        </p:spPr>
        <p:txBody>
          <a:bodyPr wrap="square" rtlCol="0">
            <a:spAutoFit/>
          </a:bodyPr>
          <a:lstStyle/>
          <a:p>
            <a:r>
              <a:rPr lang="en-US" dirty="0"/>
              <a:t>Yellow</a:t>
            </a:r>
          </a:p>
        </p:txBody>
      </p:sp>
      <p:sp>
        <p:nvSpPr>
          <p:cNvPr id="16" name="TextBox 15">
            <a:extLst>
              <a:ext uri="{FF2B5EF4-FFF2-40B4-BE49-F238E27FC236}">
                <a16:creationId xmlns:a16="http://schemas.microsoft.com/office/drawing/2014/main" id="{2200734B-D0C7-3249-9116-F332E35FD46E}"/>
              </a:ext>
            </a:extLst>
          </p:cNvPr>
          <p:cNvSpPr txBox="1"/>
          <p:nvPr/>
        </p:nvSpPr>
        <p:spPr>
          <a:xfrm>
            <a:off x="67010" y="6033822"/>
            <a:ext cx="3943236" cy="738664"/>
          </a:xfrm>
          <a:prstGeom prst="rect">
            <a:avLst/>
          </a:prstGeom>
          <a:noFill/>
        </p:spPr>
        <p:txBody>
          <a:bodyPr wrap="square" rtlCol="0">
            <a:spAutoFit/>
          </a:bodyPr>
          <a:lstStyle/>
          <a:p>
            <a:r>
              <a:rPr lang="en-US" sz="1400" dirty="0"/>
              <a:t>Created by filling in a 13cm x 26cm rectangle with elements from my sketchbook, then the drawing is turned inside out to create a half drop repeat tile</a:t>
            </a:r>
          </a:p>
        </p:txBody>
      </p:sp>
    </p:spTree>
    <p:extLst>
      <p:ext uri="{BB962C8B-B14F-4D97-AF65-F5344CB8AC3E}">
        <p14:creationId xmlns:p14="http://schemas.microsoft.com/office/powerpoint/2010/main" val="2589535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6F6684-CB67-324E-9D22-93F980CF4E9E}"/>
              </a:ext>
            </a:extLst>
          </p:cNvPr>
          <p:cNvSpPr txBox="1"/>
          <p:nvPr/>
        </p:nvSpPr>
        <p:spPr>
          <a:xfrm>
            <a:off x="1260763" y="277091"/>
            <a:ext cx="3962400" cy="369332"/>
          </a:xfrm>
          <a:prstGeom prst="rect">
            <a:avLst/>
          </a:prstGeom>
          <a:noFill/>
        </p:spPr>
        <p:txBody>
          <a:bodyPr wrap="square" rtlCol="0">
            <a:spAutoFit/>
          </a:bodyPr>
          <a:lstStyle/>
          <a:p>
            <a:r>
              <a:rPr lang="en-US" i="1" u="sng" dirty="0"/>
              <a:t>Triangle Repeat </a:t>
            </a:r>
          </a:p>
        </p:txBody>
      </p:sp>
      <p:pic>
        <p:nvPicPr>
          <p:cNvPr id="10" name="Picture 9" descr="A picture containing clothing, orange, shower, fabric&#10;&#10;Description automatically generated">
            <a:extLst>
              <a:ext uri="{FF2B5EF4-FFF2-40B4-BE49-F238E27FC236}">
                <a16:creationId xmlns:a16="http://schemas.microsoft.com/office/drawing/2014/main" id="{CB48D3A7-24CF-714B-BA9D-AA10B8098C9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83709" y="842296"/>
            <a:ext cx="3882261" cy="5493329"/>
          </a:xfrm>
          <a:prstGeom prst="rect">
            <a:avLst/>
          </a:prstGeom>
        </p:spPr>
      </p:pic>
      <p:pic>
        <p:nvPicPr>
          <p:cNvPr id="12" name="Picture 11" descr="A fabric surface&#10;&#10;Description automatically generated">
            <a:extLst>
              <a:ext uri="{FF2B5EF4-FFF2-40B4-BE49-F238E27FC236}">
                <a16:creationId xmlns:a16="http://schemas.microsoft.com/office/drawing/2014/main" id="{AE702E38-D1CB-FA41-BDE7-5CBF8DF77ED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238654" y="166254"/>
            <a:ext cx="3602424" cy="5097366"/>
          </a:xfrm>
          <a:prstGeom prst="rect">
            <a:avLst/>
          </a:prstGeom>
        </p:spPr>
      </p:pic>
      <p:pic>
        <p:nvPicPr>
          <p:cNvPr id="15" name="Picture 14" descr="A close up of a flower&#10;&#10;Description automatically generated">
            <a:extLst>
              <a:ext uri="{FF2B5EF4-FFF2-40B4-BE49-F238E27FC236}">
                <a16:creationId xmlns:a16="http://schemas.microsoft.com/office/drawing/2014/main" id="{B6DE583B-2EBE-1D45-9618-7CD23B20B28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46877" y="1967345"/>
            <a:ext cx="3260510" cy="4613564"/>
          </a:xfrm>
          <a:prstGeom prst="rect">
            <a:avLst/>
          </a:prstGeom>
        </p:spPr>
      </p:pic>
      <p:sp>
        <p:nvSpPr>
          <p:cNvPr id="16" name="TextBox 15">
            <a:extLst>
              <a:ext uri="{FF2B5EF4-FFF2-40B4-BE49-F238E27FC236}">
                <a16:creationId xmlns:a16="http://schemas.microsoft.com/office/drawing/2014/main" id="{D9E347DB-3B18-164E-808C-A4CB20279E7D}"/>
              </a:ext>
            </a:extLst>
          </p:cNvPr>
          <p:cNvSpPr txBox="1"/>
          <p:nvPr/>
        </p:nvSpPr>
        <p:spPr>
          <a:xfrm>
            <a:off x="376523" y="704689"/>
            <a:ext cx="3260509" cy="1323439"/>
          </a:xfrm>
          <a:prstGeom prst="rect">
            <a:avLst/>
          </a:prstGeom>
          <a:noFill/>
        </p:spPr>
        <p:txBody>
          <a:bodyPr wrap="square" rtlCol="0">
            <a:spAutoFit/>
          </a:bodyPr>
          <a:lstStyle/>
          <a:p>
            <a:r>
              <a:rPr lang="en-US" sz="1600" dirty="0"/>
              <a:t>Hand rendered triangle repeat – first drawn onto graph paper (53x26cm), then traced onto 90gsm paper (using a lightbox) with blue and purple transfer dye</a:t>
            </a:r>
          </a:p>
        </p:txBody>
      </p:sp>
      <p:sp>
        <p:nvSpPr>
          <p:cNvPr id="17" name="TextBox 16">
            <a:extLst>
              <a:ext uri="{FF2B5EF4-FFF2-40B4-BE49-F238E27FC236}">
                <a16:creationId xmlns:a16="http://schemas.microsoft.com/office/drawing/2014/main" id="{C796F848-9D47-DA41-83E7-D84DC5601029}"/>
              </a:ext>
            </a:extLst>
          </p:cNvPr>
          <p:cNvSpPr txBox="1"/>
          <p:nvPr/>
        </p:nvSpPr>
        <p:spPr>
          <a:xfrm>
            <a:off x="8834954" y="48427"/>
            <a:ext cx="3188668" cy="830997"/>
          </a:xfrm>
          <a:prstGeom prst="rect">
            <a:avLst/>
          </a:prstGeom>
          <a:noFill/>
        </p:spPr>
        <p:txBody>
          <a:bodyPr wrap="square" rtlCol="0">
            <a:spAutoFit/>
          </a:bodyPr>
          <a:lstStyle/>
          <a:p>
            <a:r>
              <a:rPr lang="en-US" sz="1600" dirty="0"/>
              <a:t>Digitally rendered triangle repeat - Repeated digitally using edit, define brush pattern</a:t>
            </a:r>
          </a:p>
        </p:txBody>
      </p:sp>
      <p:pic>
        <p:nvPicPr>
          <p:cNvPr id="19" name="Picture 18" descr="A picture containing room&#10;&#10;Description automatically generated">
            <a:extLst>
              <a:ext uri="{FF2B5EF4-FFF2-40B4-BE49-F238E27FC236}">
                <a16:creationId xmlns:a16="http://schemas.microsoft.com/office/drawing/2014/main" id="{58D2FC57-6F3F-8E49-B711-977858D004D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806788" y="1853696"/>
            <a:ext cx="2315097" cy="3122969"/>
          </a:xfrm>
          <a:prstGeom prst="rect">
            <a:avLst/>
          </a:prstGeom>
        </p:spPr>
      </p:pic>
      <p:sp>
        <p:nvSpPr>
          <p:cNvPr id="20" name="TextBox 19">
            <a:extLst>
              <a:ext uri="{FF2B5EF4-FFF2-40B4-BE49-F238E27FC236}">
                <a16:creationId xmlns:a16="http://schemas.microsoft.com/office/drawing/2014/main" id="{89A7856F-814E-6741-9D09-ADB2610E95DA}"/>
              </a:ext>
            </a:extLst>
          </p:cNvPr>
          <p:cNvSpPr txBox="1"/>
          <p:nvPr/>
        </p:nvSpPr>
        <p:spPr>
          <a:xfrm>
            <a:off x="3023184" y="5090314"/>
            <a:ext cx="1882303" cy="1077218"/>
          </a:xfrm>
          <a:prstGeom prst="rect">
            <a:avLst/>
          </a:prstGeom>
          <a:noFill/>
        </p:spPr>
        <p:txBody>
          <a:bodyPr wrap="square" rtlCol="0">
            <a:spAutoFit/>
          </a:bodyPr>
          <a:lstStyle/>
          <a:p>
            <a:r>
              <a:rPr lang="en-US" sz="1600" dirty="0"/>
              <a:t>Transfer onto fabric using heat press at 200*c for 40 – 60 seconds</a:t>
            </a:r>
          </a:p>
        </p:txBody>
      </p:sp>
    </p:spTree>
    <p:extLst>
      <p:ext uri="{BB962C8B-B14F-4D97-AF65-F5344CB8AC3E}">
        <p14:creationId xmlns:p14="http://schemas.microsoft.com/office/powerpoint/2010/main" val="1971213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DBAB26-6FEF-FA48-9365-2CF4AB31FF86}"/>
              </a:ext>
            </a:extLst>
          </p:cNvPr>
          <p:cNvSpPr txBox="1"/>
          <p:nvPr/>
        </p:nvSpPr>
        <p:spPr>
          <a:xfrm>
            <a:off x="1953491" y="346364"/>
            <a:ext cx="4239491" cy="369332"/>
          </a:xfrm>
          <a:prstGeom prst="rect">
            <a:avLst/>
          </a:prstGeom>
          <a:noFill/>
        </p:spPr>
        <p:txBody>
          <a:bodyPr wrap="square" rtlCol="0">
            <a:spAutoFit/>
          </a:bodyPr>
          <a:lstStyle/>
          <a:p>
            <a:r>
              <a:rPr lang="en-US" i="1" u="sng" dirty="0"/>
              <a:t>Scatter Repeat</a:t>
            </a:r>
          </a:p>
        </p:txBody>
      </p:sp>
      <p:pic>
        <p:nvPicPr>
          <p:cNvPr id="4" name="Picture 3" descr="A whiteboard with black text&#10;&#10;Description automatically generated">
            <a:extLst>
              <a:ext uri="{FF2B5EF4-FFF2-40B4-BE49-F238E27FC236}">
                <a16:creationId xmlns:a16="http://schemas.microsoft.com/office/drawing/2014/main" id="{4F8AAA95-8DFE-324C-B5B5-D0751C2B8BC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332253" y="1052945"/>
            <a:ext cx="5043566" cy="4752110"/>
          </a:xfrm>
          <a:prstGeom prst="rect">
            <a:avLst/>
          </a:prstGeom>
        </p:spPr>
      </p:pic>
      <p:pic>
        <p:nvPicPr>
          <p:cNvPr id="6" name="Picture 5" descr="A picture containing person, man, holding, young&#10;&#10;Description automatically generated">
            <a:extLst>
              <a:ext uri="{FF2B5EF4-FFF2-40B4-BE49-F238E27FC236}">
                <a16:creationId xmlns:a16="http://schemas.microsoft.com/office/drawing/2014/main" id="{BCE920F6-51F2-A047-A1E4-65C3C1A238D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512155" y="394599"/>
            <a:ext cx="4250387" cy="4447309"/>
          </a:xfrm>
          <a:prstGeom prst="rect">
            <a:avLst/>
          </a:prstGeom>
        </p:spPr>
      </p:pic>
      <p:pic>
        <p:nvPicPr>
          <p:cNvPr id="10" name="Picture 9" descr="A picture containing photo, table, sitting, man&#10;&#10;Description automatically generated">
            <a:extLst>
              <a:ext uri="{FF2B5EF4-FFF2-40B4-BE49-F238E27FC236}">
                <a16:creationId xmlns:a16="http://schemas.microsoft.com/office/drawing/2014/main" id="{F3207E3F-A67A-CF4D-983F-6AFA304473B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637349" y="2369128"/>
            <a:ext cx="3977203" cy="3890685"/>
          </a:xfrm>
          <a:prstGeom prst="rect">
            <a:avLst/>
          </a:prstGeom>
        </p:spPr>
      </p:pic>
      <p:sp>
        <p:nvSpPr>
          <p:cNvPr id="11" name="TextBox 10">
            <a:extLst>
              <a:ext uri="{FF2B5EF4-FFF2-40B4-BE49-F238E27FC236}">
                <a16:creationId xmlns:a16="http://schemas.microsoft.com/office/drawing/2014/main" id="{C6BF53F7-85DE-484C-B54D-377784E75329}"/>
              </a:ext>
            </a:extLst>
          </p:cNvPr>
          <p:cNvSpPr txBox="1"/>
          <p:nvPr/>
        </p:nvSpPr>
        <p:spPr>
          <a:xfrm>
            <a:off x="602673" y="5971821"/>
            <a:ext cx="4627418" cy="830997"/>
          </a:xfrm>
          <a:prstGeom prst="rect">
            <a:avLst/>
          </a:prstGeom>
          <a:noFill/>
        </p:spPr>
        <p:txBody>
          <a:bodyPr wrap="square" rtlCol="0">
            <a:spAutoFit/>
          </a:bodyPr>
          <a:lstStyle/>
          <a:p>
            <a:r>
              <a:rPr lang="en-US" sz="1600" dirty="0"/>
              <a:t>Created by drawing out a series of nine 6cm x 6cm boxes and filling each of the boxes with the same motif</a:t>
            </a:r>
          </a:p>
        </p:txBody>
      </p:sp>
      <p:sp>
        <p:nvSpPr>
          <p:cNvPr id="12" name="TextBox 11">
            <a:extLst>
              <a:ext uri="{FF2B5EF4-FFF2-40B4-BE49-F238E27FC236}">
                <a16:creationId xmlns:a16="http://schemas.microsoft.com/office/drawing/2014/main" id="{64D7A839-D91B-6A4A-888C-A9101D843F76}"/>
              </a:ext>
            </a:extLst>
          </p:cNvPr>
          <p:cNvSpPr txBox="1"/>
          <p:nvPr/>
        </p:nvSpPr>
        <p:spPr>
          <a:xfrm>
            <a:off x="5041101" y="45526"/>
            <a:ext cx="6996545" cy="338554"/>
          </a:xfrm>
          <a:prstGeom prst="rect">
            <a:avLst/>
          </a:prstGeom>
          <a:noFill/>
        </p:spPr>
        <p:txBody>
          <a:bodyPr wrap="square" rtlCol="0">
            <a:spAutoFit/>
          </a:bodyPr>
          <a:lstStyle/>
          <a:p>
            <a:r>
              <a:rPr lang="en-US" sz="1600" dirty="0"/>
              <a:t>Using a light box, I redrew the motifs onto another sheet of paper</a:t>
            </a:r>
          </a:p>
        </p:txBody>
      </p:sp>
      <p:sp>
        <p:nvSpPr>
          <p:cNvPr id="13" name="TextBox 12">
            <a:extLst>
              <a:ext uri="{FF2B5EF4-FFF2-40B4-BE49-F238E27FC236}">
                <a16:creationId xmlns:a16="http://schemas.microsoft.com/office/drawing/2014/main" id="{CBDFCCB4-2428-CF41-813D-DDFDBA127AE5}"/>
              </a:ext>
            </a:extLst>
          </p:cNvPr>
          <p:cNvSpPr txBox="1"/>
          <p:nvPr/>
        </p:nvSpPr>
        <p:spPr>
          <a:xfrm>
            <a:off x="9762543" y="1527612"/>
            <a:ext cx="1852010" cy="830997"/>
          </a:xfrm>
          <a:prstGeom prst="rect">
            <a:avLst/>
          </a:prstGeom>
          <a:noFill/>
        </p:spPr>
        <p:txBody>
          <a:bodyPr wrap="square" rtlCol="0">
            <a:spAutoFit/>
          </a:bodyPr>
          <a:lstStyle/>
          <a:p>
            <a:r>
              <a:rPr lang="en-US" sz="1600" dirty="0" err="1"/>
              <a:t>Copic</a:t>
            </a:r>
            <a:r>
              <a:rPr lang="en-US" sz="1600" dirty="0"/>
              <a:t> Ciao Markers, </a:t>
            </a:r>
            <a:r>
              <a:rPr lang="en-US" sz="1600" dirty="0" err="1"/>
              <a:t>Triblend</a:t>
            </a:r>
            <a:r>
              <a:rPr lang="en-US" sz="1600" dirty="0"/>
              <a:t> Markers and </a:t>
            </a:r>
            <a:r>
              <a:rPr lang="en-US" sz="1600" dirty="0" err="1"/>
              <a:t>Copic</a:t>
            </a:r>
            <a:r>
              <a:rPr lang="en-US" sz="1600" dirty="0"/>
              <a:t> </a:t>
            </a:r>
            <a:r>
              <a:rPr lang="en-US" sz="1600" dirty="0" err="1"/>
              <a:t>Multiliner</a:t>
            </a:r>
            <a:endParaRPr lang="en-US" sz="1600" dirty="0"/>
          </a:p>
        </p:txBody>
      </p:sp>
      <p:sp>
        <p:nvSpPr>
          <p:cNvPr id="14" name="TextBox 13">
            <a:extLst>
              <a:ext uri="{FF2B5EF4-FFF2-40B4-BE49-F238E27FC236}">
                <a16:creationId xmlns:a16="http://schemas.microsoft.com/office/drawing/2014/main" id="{E5385A47-9AE4-344E-B1EF-FF04C4F8B1B5}"/>
              </a:ext>
            </a:extLst>
          </p:cNvPr>
          <p:cNvSpPr txBox="1"/>
          <p:nvPr/>
        </p:nvSpPr>
        <p:spPr>
          <a:xfrm>
            <a:off x="6961911" y="6273225"/>
            <a:ext cx="5175678" cy="584775"/>
          </a:xfrm>
          <a:prstGeom prst="rect">
            <a:avLst/>
          </a:prstGeom>
          <a:noFill/>
        </p:spPr>
        <p:txBody>
          <a:bodyPr wrap="square" rtlCol="0">
            <a:spAutoFit/>
          </a:bodyPr>
          <a:lstStyle/>
          <a:p>
            <a:r>
              <a:rPr lang="en-US" sz="1600" dirty="0"/>
              <a:t>Then I developed my design by adding elements that allude to the theme of New Zeitgeist like map paths and shadows</a:t>
            </a:r>
          </a:p>
        </p:txBody>
      </p:sp>
    </p:spTree>
    <p:extLst>
      <p:ext uri="{BB962C8B-B14F-4D97-AF65-F5344CB8AC3E}">
        <p14:creationId xmlns:p14="http://schemas.microsoft.com/office/powerpoint/2010/main" val="3560845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iece of paper&#10;&#10;Description automatically generated">
            <a:extLst>
              <a:ext uri="{FF2B5EF4-FFF2-40B4-BE49-F238E27FC236}">
                <a16:creationId xmlns:a16="http://schemas.microsoft.com/office/drawing/2014/main" id="{B096FC34-2A7A-4648-BE63-1A45BB0EE1D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35050" y="664855"/>
            <a:ext cx="2520019" cy="5060416"/>
          </a:xfrm>
          <a:prstGeom prst="rect">
            <a:avLst/>
          </a:prstGeom>
        </p:spPr>
      </p:pic>
      <p:sp>
        <p:nvSpPr>
          <p:cNvPr id="5" name="TextBox 4">
            <a:extLst>
              <a:ext uri="{FF2B5EF4-FFF2-40B4-BE49-F238E27FC236}">
                <a16:creationId xmlns:a16="http://schemas.microsoft.com/office/drawing/2014/main" id="{BE7CE152-E69B-E745-BE98-4CAF4100F523}"/>
              </a:ext>
            </a:extLst>
          </p:cNvPr>
          <p:cNvSpPr txBox="1"/>
          <p:nvPr/>
        </p:nvSpPr>
        <p:spPr>
          <a:xfrm>
            <a:off x="776490" y="79963"/>
            <a:ext cx="5694218" cy="369332"/>
          </a:xfrm>
          <a:prstGeom prst="rect">
            <a:avLst/>
          </a:prstGeom>
          <a:noFill/>
        </p:spPr>
        <p:txBody>
          <a:bodyPr wrap="square" rtlCol="0">
            <a:spAutoFit/>
          </a:bodyPr>
          <a:lstStyle/>
          <a:p>
            <a:r>
              <a:rPr lang="en-US" i="1" u="sng" dirty="0"/>
              <a:t>Cut Through Half Drop</a:t>
            </a:r>
          </a:p>
        </p:txBody>
      </p:sp>
      <p:pic>
        <p:nvPicPr>
          <p:cNvPr id="7" name="Picture 6" descr="A picture containing whiteboard, text, refrigerator, computer&#10;&#10;Description automatically generated">
            <a:extLst>
              <a:ext uri="{FF2B5EF4-FFF2-40B4-BE49-F238E27FC236}">
                <a16:creationId xmlns:a16="http://schemas.microsoft.com/office/drawing/2014/main" id="{87F9F4A8-849F-DC42-897C-573166F4A53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2907797" y="1731434"/>
            <a:ext cx="5339797" cy="2713689"/>
          </a:xfrm>
          <a:prstGeom prst="rect">
            <a:avLst/>
          </a:prstGeom>
        </p:spPr>
      </p:pic>
      <p:pic>
        <p:nvPicPr>
          <p:cNvPr id="8" name="IMG_0709_MemJM5.mp4" descr="IMG_0709_MemJM5.mp4">
            <a:hlinkClick r:id="" action="ppaction://media"/>
            <a:extLst>
              <a:ext uri="{FF2B5EF4-FFF2-40B4-BE49-F238E27FC236}">
                <a16:creationId xmlns:a16="http://schemas.microsoft.com/office/drawing/2014/main" id="{2AC356E8-C547-A546-8FF1-FF1A856C4D06}"/>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000322" y="766259"/>
            <a:ext cx="2995583" cy="5325481"/>
          </a:xfrm>
          <a:prstGeom prst="rect">
            <a:avLst/>
          </a:prstGeom>
        </p:spPr>
      </p:pic>
      <p:sp>
        <p:nvSpPr>
          <p:cNvPr id="9" name="TextBox 8">
            <a:extLst>
              <a:ext uri="{FF2B5EF4-FFF2-40B4-BE49-F238E27FC236}">
                <a16:creationId xmlns:a16="http://schemas.microsoft.com/office/drawing/2014/main" id="{E97BDAD8-45A5-7C4B-8134-B832A3CE154F}"/>
              </a:ext>
            </a:extLst>
          </p:cNvPr>
          <p:cNvSpPr txBox="1"/>
          <p:nvPr/>
        </p:nvSpPr>
        <p:spPr>
          <a:xfrm>
            <a:off x="133164" y="5780782"/>
            <a:ext cx="3766616" cy="1077218"/>
          </a:xfrm>
          <a:prstGeom prst="rect">
            <a:avLst/>
          </a:prstGeom>
          <a:noFill/>
        </p:spPr>
        <p:txBody>
          <a:bodyPr wrap="square" rtlCol="0">
            <a:spAutoFit/>
          </a:bodyPr>
          <a:lstStyle/>
          <a:p>
            <a:r>
              <a:rPr lang="en-US" sz="1600" dirty="0"/>
              <a:t>Using imagery from my sketchbook, I cut out foliage shaped silhouettes which I then photocopied and added detail with a </a:t>
            </a:r>
            <a:r>
              <a:rPr lang="en-US" sz="1600" dirty="0" err="1"/>
              <a:t>fineliner</a:t>
            </a:r>
            <a:r>
              <a:rPr lang="en-US" sz="1600" dirty="0"/>
              <a:t> pen to reach my final design</a:t>
            </a:r>
          </a:p>
        </p:txBody>
      </p:sp>
      <p:sp>
        <p:nvSpPr>
          <p:cNvPr id="10" name="TextBox 9">
            <a:extLst>
              <a:ext uri="{FF2B5EF4-FFF2-40B4-BE49-F238E27FC236}">
                <a16:creationId xmlns:a16="http://schemas.microsoft.com/office/drawing/2014/main" id="{19E19BE5-A4BC-4548-8F3E-0919C7E81ABE}"/>
              </a:ext>
            </a:extLst>
          </p:cNvPr>
          <p:cNvSpPr txBox="1"/>
          <p:nvPr/>
        </p:nvSpPr>
        <p:spPr>
          <a:xfrm>
            <a:off x="4260028" y="5725271"/>
            <a:ext cx="2995583" cy="1077218"/>
          </a:xfrm>
          <a:prstGeom prst="rect">
            <a:avLst/>
          </a:prstGeom>
          <a:noFill/>
        </p:spPr>
        <p:txBody>
          <a:bodyPr wrap="square" rtlCol="0">
            <a:spAutoFit/>
          </a:bodyPr>
          <a:lstStyle/>
          <a:p>
            <a:r>
              <a:rPr lang="en-US" sz="1600" dirty="0"/>
              <a:t>Once my design was drawn, I made a cut through the </a:t>
            </a:r>
            <a:r>
              <a:rPr lang="en-US" sz="1600" dirty="0" err="1"/>
              <a:t>centre</a:t>
            </a:r>
            <a:r>
              <a:rPr lang="en-US" sz="1600" dirty="0"/>
              <a:t>, flipped the design and filled the empty space with more imagery</a:t>
            </a:r>
          </a:p>
        </p:txBody>
      </p:sp>
      <p:sp>
        <p:nvSpPr>
          <p:cNvPr id="11" name="TextBox 10">
            <a:extLst>
              <a:ext uri="{FF2B5EF4-FFF2-40B4-BE49-F238E27FC236}">
                <a16:creationId xmlns:a16="http://schemas.microsoft.com/office/drawing/2014/main" id="{C00AE26E-2657-EC44-94C0-BBDB478EA44A}"/>
              </a:ext>
            </a:extLst>
          </p:cNvPr>
          <p:cNvSpPr txBox="1"/>
          <p:nvPr/>
        </p:nvSpPr>
        <p:spPr>
          <a:xfrm>
            <a:off x="7883465" y="6150114"/>
            <a:ext cx="3510353" cy="338554"/>
          </a:xfrm>
          <a:prstGeom prst="rect">
            <a:avLst/>
          </a:prstGeom>
          <a:noFill/>
        </p:spPr>
        <p:txBody>
          <a:bodyPr wrap="square" rtlCol="0">
            <a:spAutoFit/>
          </a:bodyPr>
          <a:lstStyle/>
          <a:p>
            <a:r>
              <a:rPr lang="en-US" sz="1600" dirty="0"/>
              <a:t>This is a video of the design in repeat</a:t>
            </a:r>
          </a:p>
        </p:txBody>
      </p:sp>
      <p:sp>
        <p:nvSpPr>
          <p:cNvPr id="13" name="TextBox 12">
            <a:extLst>
              <a:ext uri="{FF2B5EF4-FFF2-40B4-BE49-F238E27FC236}">
                <a16:creationId xmlns:a16="http://schemas.microsoft.com/office/drawing/2014/main" id="{DB48F67F-1820-E149-AF7F-A44675AFEE37}"/>
              </a:ext>
            </a:extLst>
          </p:cNvPr>
          <p:cNvSpPr txBox="1"/>
          <p:nvPr/>
        </p:nvSpPr>
        <p:spPr>
          <a:xfrm>
            <a:off x="776490" y="326301"/>
            <a:ext cx="2479963" cy="338554"/>
          </a:xfrm>
          <a:prstGeom prst="rect">
            <a:avLst/>
          </a:prstGeom>
          <a:noFill/>
        </p:spPr>
        <p:txBody>
          <a:bodyPr wrap="square" rtlCol="0">
            <a:spAutoFit/>
          </a:bodyPr>
          <a:lstStyle/>
          <a:p>
            <a:r>
              <a:rPr lang="en-US" sz="1600" dirty="0"/>
              <a:t>Journey to the design -</a:t>
            </a:r>
          </a:p>
        </p:txBody>
      </p:sp>
      <p:sp>
        <p:nvSpPr>
          <p:cNvPr id="14" name="TextBox 13">
            <a:extLst>
              <a:ext uri="{FF2B5EF4-FFF2-40B4-BE49-F238E27FC236}">
                <a16:creationId xmlns:a16="http://schemas.microsoft.com/office/drawing/2014/main" id="{2A266D5A-FA13-DC48-BEA7-4404D8A54724}"/>
              </a:ext>
            </a:extLst>
          </p:cNvPr>
          <p:cNvSpPr txBox="1"/>
          <p:nvPr/>
        </p:nvSpPr>
        <p:spPr>
          <a:xfrm>
            <a:off x="4450650" y="79895"/>
            <a:ext cx="2614338" cy="338554"/>
          </a:xfrm>
          <a:prstGeom prst="rect">
            <a:avLst/>
          </a:prstGeom>
          <a:noFill/>
        </p:spPr>
        <p:txBody>
          <a:bodyPr wrap="square" rtlCol="0">
            <a:spAutoFit/>
          </a:bodyPr>
          <a:lstStyle/>
          <a:p>
            <a:r>
              <a:rPr lang="en-US" sz="1600" dirty="0"/>
              <a:t>Creating the repeat tile -</a:t>
            </a:r>
          </a:p>
        </p:txBody>
      </p:sp>
      <p:sp>
        <p:nvSpPr>
          <p:cNvPr id="15" name="TextBox 14">
            <a:extLst>
              <a:ext uri="{FF2B5EF4-FFF2-40B4-BE49-F238E27FC236}">
                <a16:creationId xmlns:a16="http://schemas.microsoft.com/office/drawing/2014/main" id="{2B25CF3A-A123-F146-B6D4-8CAC9E67A991}"/>
              </a:ext>
            </a:extLst>
          </p:cNvPr>
          <p:cNvSpPr txBox="1"/>
          <p:nvPr/>
        </p:nvSpPr>
        <p:spPr>
          <a:xfrm>
            <a:off x="8496941" y="379887"/>
            <a:ext cx="3131127" cy="338554"/>
          </a:xfrm>
          <a:prstGeom prst="rect">
            <a:avLst/>
          </a:prstGeom>
          <a:noFill/>
        </p:spPr>
        <p:txBody>
          <a:bodyPr wrap="square" rtlCol="0">
            <a:spAutoFit/>
          </a:bodyPr>
          <a:lstStyle/>
          <a:p>
            <a:r>
              <a:rPr lang="en-US" sz="1600" dirty="0"/>
              <a:t>The final design -</a:t>
            </a:r>
          </a:p>
        </p:txBody>
      </p:sp>
    </p:spTree>
    <p:extLst>
      <p:ext uri="{BB962C8B-B14F-4D97-AF65-F5344CB8AC3E}">
        <p14:creationId xmlns:p14="http://schemas.microsoft.com/office/powerpoint/2010/main" val="3273738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9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B1DB20-2125-2E46-B125-23017D5629CE}"/>
              </a:ext>
            </a:extLst>
          </p:cNvPr>
          <p:cNvSpPr txBox="1"/>
          <p:nvPr/>
        </p:nvSpPr>
        <p:spPr>
          <a:xfrm>
            <a:off x="3816928" y="305737"/>
            <a:ext cx="4946072" cy="1231106"/>
          </a:xfrm>
          <a:prstGeom prst="rect">
            <a:avLst/>
          </a:prstGeom>
          <a:noFill/>
        </p:spPr>
        <p:txBody>
          <a:bodyPr wrap="square" rtlCol="0">
            <a:spAutoFit/>
          </a:bodyPr>
          <a:lstStyle/>
          <a:p>
            <a:r>
              <a:rPr lang="en-US" sz="2800" i="1" u="sng" dirty="0"/>
              <a:t>Stitch Samples – </a:t>
            </a:r>
          </a:p>
          <a:p>
            <a:endParaRPr lang="en-US" sz="2800" i="1" u="sng" dirty="0"/>
          </a:p>
          <a:p>
            <a:endParaRPr lang="en-US" dirty="0"/>
          </a:p>
        </p:txBody>
      </p:sp>
      <p:pic>
        <p:nvPicPr>
          <p:cNvPr id="4" name="Picture 3" descr="A picture containing black, white, sitting, table&#10;&#10;Description automatically generated">
            <a:extLst>
              <a:ext uri="{FF2B5EF4-FFF2-40B4-BE49-F238E27FC236}">
                <a16:creationId xmlns:a16="http://schemas.microsoft.com/office/drawing/2014/main" id="{0305BEC8-107F-0449-B9FE-3BD51ABA896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16200000">
            <a:off x="86803" y="1665969"/>
            <a:ext cx="4971831" cy="3526064"/>
          </a:xfrm>
          <a:prstGeom prst="rect">
            <a:avLst/>
          </a:prstGeom>
        </p:spPr>
      </p:pic>
      <p:pic>
        <p:nvPicPr>
          <p:cNvPr id="6" name="Picture 5" descr="A blackboard near a window&#10;&#10;Description automatically generated">
            <a:extLst>
              <a:ext uri="{FF2B5EF4-FFF2-40B4-BE49-F238E27FC236}">
                <a16:creationId xmlns:a16="http://schemas.microsoft.com/office/drawing/2014/main" id="{7D8277C4-B5EC-D44E-A279-8AEAEEC0086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59846" y="796598"/>
            <a:ext cx="7010396" cy="4971831"/>
          </a:xfrm>
          <a:prstGeom prst="rect">
            <a:avLst/>
          </a:prstGeom>
        </p:spPr>
      </p:pic>
      <p:sp>
        <p:nvSpPr>
          <p:cNvPr id="3" name="TextBox 2">
            <a:extLst>
              <a:ext uri="{FF2B5EF4-FFF2-40B4-BE49-F238E27FC236}">
                <a16:creationId xmlns:a16="http://schemas.microsoft.com/office/drawing/2014/main" id="{5525CA79-0470-C441-B772-5B2D64478EDD}"/>
              </a:ext>
            </a:extLst>
          </p:cNvPr>
          <p:cNvSpPr txBox="1"/>
          <p:nvPr/>
        </p:nvSpPr>
        <p:spPr>
          <a:xfrm>
            <a:off x="2050072" y="6090013"/>
            <a:ext cx="7537274" cy="338554"/>
          </a:xfrm>
          <a:prstGeom prst="rect">
            <a:avLst/>
          </a:prstGeom>
          <a:noFill/>
        </p:spPr>
        <p:txBody>
          <a:bodyPr wrap="square" rtlCol="0">
            <a:spAutoFit/>
          </a:bodyPr>
          <a:lstStyle/>
          <a:p>
            <a:r>
              <a:rPr lang="en-US" sz="1600" dirty="0"/>
              <a:t>Free machine embroidery with white sewing thread on black polycotton fabric</a:t>
            </a:r>
          </a:p>
        </p:txBody>
      </p:sp>
    </p:spTree>
    <p:extLst>
      <p:ext uri="{BB962C8B-B14F-4D97-AF65-F5344CB8AC3E}">
        <p14:creationId xmlns:p14="http://schemas.microsoft.com/office/powerpoint/2010/main" val="2454958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blackboard&#10;&#10;Description automatically generated">
            <a:extLst>
              <a:ext uri="{FF2B5EF4-FFF2-40B4-BE49-F238E27FC236}">
                <a16:creationId xmlns:a16="http://schemas.microsoft.com/office/drawing/2014/main" id="{1F1B5E29-F24F-324F-8EF5-C68672EF95C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16200000">
            <a:off x="503767" y="1339850"/>
            <a:ext cx="5571066" cy="4178299"/>
          </a:xfrm>
          <a:prstGeom prst="rect">
            <a:avLst/>
          </a:prstGeom>
        </p:spPr>
      </p:pic>
      <p:pic>
        <p:nvPicPr>
          <p:cNvPr id="3" name="Picture 2" descr="A close up of a blackboard&#10;&#10;Description automatically generated">
            <a:extLst>
              <a:ext uri="{FF2B5EF4-FFF2-40B4-BE49-F238E27FC236}">
                <a16:creationId xmlns:a16="http://schemas.microsoft.com/office/drawing/2014/main" id="{DA703F8F-C887-C141-AFE7-60FDFE603A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800000">
            <a:off x="6256865" y="1444625"/>
            <a:ext cx="5291667" cy="3968750"/>
          </a:xfrm>
          <a:prstGeom prst="rect">
            <a:avLst/>
          </a:prstGeom>
        </p:spPr>
      </p:pic>
      <p:sp>
        <p:nvSpPr>
          <p:cNvPr id="6" name="TextBox 5">
            <a:extLst>
              <a:ext uri="{FF2B5EF4-FFF2-40B4-BE49-F238E27FC236}">
                <a16:creationId xmlns:a16="http://schemas.microsoft.com/office/drawing/2014/main" id="{42771FEC-8315-4545-98D6-45EC5C7BA093}"/>
              </a:ext>
            </a:extLst>
          </p:cNvPr>
          <p:cNvSpPr txBox="1"/>
          <p:nvPr/>
        </p:nvSpPr>
        <p:spPr>
          <a:xfrm>
            <a:off x="3061855" y="6359236"/>
            <a:ext cx="6968836" cy="615553"/>
          </a:xfrm>
          <a:prstGeom prst="rect">
            <a:avLst/>
          </a:prstGeom>
          <a:noFill/>
        </p:spPr>
        <p:txBody>
          <a:bodyPr wrap="square" rtlCol="0">
            <a:spAutoFit/>
          </a:bodyPr>
          <a:lstStyle/>
          <a:p>
            <a:r>
              <a:rPr lang="en-US" sz="1600" dirty="0"/>
              <a:t>Free machine embroidery with white sewing thread on black polycotton fabric</a:t>
            </a:r>
          </a:p>
          <a:p>
            <a:endParaRPr lang="en-US" dirty="0"/>
          </a:p>
        </p:txBody>
      </p:sp>
    </p:spTree>
    <p:extLst>
      <p:ext uri="{BB962C8B-B14F-4D97-AF65-F5344CB8AC3E}">
        <p14:creationId xmlns:p14="http://schemas.microsoft.com/office/powerpoint/2010/main" val="1798496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lose up of a blackboard&#10;&#10;Description automatically generated">
            <a:extLst>
              <a:ext uri="{FF2B5EF4-FFF2-40B4-BE49-F238E27FC236}">
                <a16:creationId xmlns:a16="http://schemas.microsoft.com/office/drawing/2014/main" id="{C44006F0-5932-2C4D-8809-5966439DC51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
            <a:ext cx="5143500" cy="6858000"/>
          </a:xfrm>
          <a:prstGeom prst="rect">
            <a:avLst/>
          </a:prstGeom>
        </p:spPr>
      </p:pic>
      <p:sp>
        <p:nvSpPr>
          <p:cNvPr id="2" name="TextBox 1">
            <a:extLst>
              <a:ext uri="{FF2B5EF4-FFF2-40B4-BE49-F238E27FC236}">
                <a16:creationId xmlns:a16="http://schemas.microsoft.com/office/drawing/2014/main" id="{134E5912-77CA-0F4A-A53B-3A316DCBBDD4}"/>
              </a:ext>
            </a:extLst>
          </p:cNvPr>
          <p:cNvSpPr txBox="1"/>
          <p:nvPr/>
        </p:nvSpPr>
        <p:spPr>
          <a:xfrm>
            <a:off x="5399811" y="318654"/>
            <a:ext cx="3297382" cy="923330"/>
          </a:xfrm>
          <a:prstGeom prst="rect">
            <a:avLst/>
          </a:prstGeom>
          <a:noFill/>
        </p:spPr>
        <p:txBody>
          <a:bodyPr wrap="square" rtlCol="0">
            <a:spAutoFit/>
          </a:bodyPr>
          <a:lstStyle/>
          <a:p>
            <a:r>
              <a:rPr lang="en-US"/>
              <a:t>Machine embroidery using normal and zigzag stitch to create a scatter repeat system</a:t>
            </a:r>
            <a:endParaRPr lang="en-US" dirty="0"/>
          </a:p>
        </p:txBody>
      </p:sp>
      <p:pic>
        <p:nvPicPr>
          <p:cNvPr id="5" name="Picture 4" descr="A close up of a blackboard&#10;&#10;Description automatically generated">
            <a:extLst>
              <a:ext uri="{FF2B5EF4-FFF2-40B4-BE49-F238E27FC236}">
                <a16:creationId xmlns:a16="http://schemas.microsoft.com/office/drawing/2014/main" id="{6BC62426-4618-644F-AE20-9E44C259FCB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399811" y="1241984"/>
            <a:ext cx="5759063" cy="5330478"/>
          </a:xfrm>
          <a:prstGeom prst="rect">
            <a:avLst/>
          </a:prstGeom>
        </p:spPr>
      </p:pic>
      <p:sp>
        <p:nvSpPr>
          <p:cNvPr id="4" name="TextBox 3">
            <a:extLst>
              <a:ext uri="{FF2B5EF4-FFF2-40B4-BE49-F238E27FC236}">
                <a16:creationId xmlns:a16="http://schemas.microsoft.com/office/drawing/2014/main" id="{0BC72D2F-49FC-514C-9A18-1D7BEFC605DD}"/>
              </a:ext>
            </a:extLst>
          </p:cNvPr>
          <p:cNvSpPr txBox="1"/>
          <p:nvPr/>
        </p:nvSpPr>
        <p:spPr>
          <a:xfrm>
            <a:off x="6732349" y="6539346"/>
            <a:ext cx="4682836" cy="338554"/>
          </a:xfrm>
          <a:prstGeom prst="rect">
            <a:avLst/>
          </a:prstGeom>
          <a:noFill/>
        </p:spPr>
        <p:txBody>
          <a:bodyPr wrap="square" rtlCol="0">
            <a:spAutoFit/>
          </a:bodyPr>
          <a:lstStyle/>
          <a:p>
            <a:r>
              <a:rPr lang="en-US" sz="1600" dirty="0"/>
              <a:t>White sewing thread and black fleece material</a:t>
            </a:r>
          </a:p>
        </p:txBody>
      </p:sp>
    </p:spTree>
    <p:extLst>
      <p:ext uri="{BB962C8B-B14F-4D97-AF65-F5344CB8AC3E}">
        <p14:creationId xmlns:p14="http://schemas.microsoft.com/office/powerpoint/2010/main" val="2295821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elephant, indoor, little, small&#10;&#10;Description automatically generated">
            <a:extLst>
              <a:ext uri="{FF2B5EF4-FFF2-40B4-BE49-F238E27FC236}">
                <a16:creationId xmlns:a16="http://schemas.microsoft.com/office/drawing/2014/main" id="{7F1FA3E3-2D2A-8946-ADA2-B3078F4C993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2" b="-2"/>
          <a:stretch/>
        </p:blipFill>
        <p:spPr>
          <a:xfrm>
            <a:off x="321733" y="321732"/>
            <a:ext cx="4367277" cy="6214533"/>
          </a:xfrm>
          <a:prstGeom prst="rect">
            <a:avLst/>
          </a:prstGeom>
        </p:spPr>
      </p:pic>
      <p:pic>
        <p:nvPicPr>
          <p:cNvPr id="5" name="Picture 4" descr="A picture containing indoor, sitting, table, piece&#10;&#10;Description automatically generated">
            <a:extLst>
              <a:ext uri="{FF2B5EF4-FFF2-40B4-BE49-F238E27FC236}">
                <a16:creationId xmlns:a16="http://schemas.microsoft.com/office/drawing/2014/main" id="{CD2D08F5-CD19-0543-8C11-8EA24769737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1"/>
          <a:stretch/>
        </p:blipFill>
        <p:spPr>
          <a:xfrm>
            <a:off x="4772525" y="321732"/>
            <a:ext cx="7097742" cy="6214533"/>
          </a:xfrm>
          <a:prstGeom prst="rect">
            <a:avLst/>
          </a:prstGeom>
        </p:spPr>
      </p:pic>
      <p:sp>
        <p:nvSpPr>
          <p:cNvPr id="2" name="TextBox 1">
            <a:extLst>
              <a:ext uri="{FF2B5EF4-FFF2-40B4-BE49-F238E27FC236}">
                <a16:creationId xmlns:a16="http://schemas.microsoft.com/office/drawing/2014/main" id="{555CD61D-6459-4A44-BBA9-7867A82027E3}"/>
              </a:ext>
            </a:extLst>
          </p:cNvPr>
          <p:cNvSpPr txBox="1"/>
          <p:nvPr/>
        </p:nvSpPr>
        <p:spPr>
          <a:xfrm>
            <a:off x="2244436" y="0"/>
            <a:ext cx="8174182" cy="369332"/>
          </a:xfrm>
          <a:prstGeom prst="rect">
            <a:avLst/>
          </a:prstGeom>
          <a:noFill/>
        </p:spPr>
        <p:txBody>
          <a:bodyPr wrap="square" rtlCol="0">
            <a:spAutoFit/>
          </a:bodyPr>
          <a:lstStyle/>
          <a:p>
            <a:r>
              <a:rPr lang="en-US" dirty="0"/>
              <a:t>Machine embroidered leaf motif (scatter repeat) with hand sewn embellishments </a:t>
            </a:r>
          </a:p>
        </p:txBody>
      </p:sp>
      <p:sp>
        <p:nvSpPr>
          <p:cNvPr id="4" name="TextBox 3">
            <a:extLst>
              <a:ext uri="{FF2B5EF4-FFF2-40B4-BE49-F238E27FC236}">
                <a16:creationId xmlns:a16="http://schemas.microsoft.com/office/drawing/2014/main" id="{390B89EA-7285-514E-8552-D54ADA33E249}"/>
              </a:ext>
            </a:extLst>
          </p:cNvPr>
          <p:cNvSpPr txBox="1"/>
          <p:nvPr/>
        </p:nvSpPr>
        <p:spPr>
          <a:xfrm>
            <a:off x="875915" y="6536265"/>
            <a:ext cx="11734800" cy="338554"/>
          </a:xfrm>
          <a:prstGeom prst="rect">
            <a:avLst/>
          </a:prstGeom>
          <a:noFill/>
        </p:spPr>
        <p:txBody>
          <a:bodyPr wrap="square" rtlCol="0">
            <a:spAutoFit/>
          </a:bodyPr>
          <a:lstStyle/>
          <a:p>
            <a:r>
              <a:rPr lang="en-US" sz="1600" dirty="0"/>
              <a:t>White fleece fabric, embroidery thread, sewing thread, green split pins, green wooden beads and yellow seed beads </a:t>
            </a:r>
          </a:p>
        </p:txBody>
      </p:sp>
    </p:spTree>
    <p:extLst>
      <p:ext uri="{BB962C8B-B14F-4D97-AF65-F5344CB8AC3E}">
        <p14:creationId xmlns:p14="http://schemas.microsoft.com/office/powerpoint/2010/main" val="867203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able, black, sitting, laying&#10;&#10;Description automatically generated">
            <a:extLst>
              <a:ext uri="{FF2B5EF4-FFF2-40B4-BE49-F238E27FC236}">
                <a16:creationId xmlns:a16="http://schemas.microsoft.com/office/drawing/2014/main" id="{8BE38E1A-F68C-254D-A22F-E31D295BB44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503767" y="1406619"/>
            <a:ext cx="5571066" cy="4044761"/>
          </a:xfrm>
          <a:prstGeom prst="rect">
            <a:avLst/>
          </a:prstGeom>
        </p:spPr>
      </p:pic>
      <p:pic>
        <p:nvPicPr>
          <p:cNvPr id="5" name="Picture 4" descr="A picture containing table, black, sitting, laying&#10;&#10;Description automatically generated">
            <a:extLst>
              <a:ext uri="{FF2B5EF4-FFF2-40B4-BE49-F238E27FC236}">
                <a16:creationId xmlns:a16="http://schemas.microsoft.com/office/drawing/2014/main" id="{BE9F2D5E-73DC-5C49-AE40-ABAD94C5155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6399350" y="783166"/>
            <a:ext cx="5006696" cy="5291667"/>
          </a:xfrm>
          <a:prstGeom prst="rect">
            <a:avLst/>
          </a:prstGeom>
        </p:spPr>
      </p:pic>
      <p:sp>
        <p:nvSpPr>
          <p:cNvPr id="2" name="TextBox 1">
            <a:extLst>
              <a:ext uri="{FF2B5EF4-FFF2-40B4-BE49-F238E27FC236}">
                <a16:creationId xmlns:a16="http://schemas.microsoft.com/office/drawing/2014/main" id="{D7AB2BA9-A849-1049-B35C-18E97F661299}"/>
              </a:ext>
            </a:extLst>
          </p:cNvPr>
          <p:cNvSpPr txBox="1"/>
          <p:nvPr/>
        </p:nvSpPr>
        <p:spPr>
          <a:xfrm>
            <a:off x="3763045" y="152400"/>
            <a:ext cx="5602627" cy="369332"/>
          </a:xfrm>
          <a:prstGeom prst="rect">
            <a:avLst/>
          </a:prstGeom>
          <a:noFill/>
        </p:spPr>
        <p:txBody>
          <a:bodyPr wrap="square" rtlCol="0">
            <a:spAutoFit/>
          </a:bodyPr>
          <a:lstStyle/>
          <a:p>
            <a:r>
              <a:rPr lang="en-US" i="1" u="sng" dirty="0"/>
              <a:t>Free machine sewing with hand stitched embellishments</a:t>
            </a:r>
          </a:p>
        </p:txBody>
      </p:sp>
      <p:sp>
        <p:nvSpPr>
          <p:cNvPr id="4" name="TextBox 3">
            <a:extLst>
              <a:ext uri="{FF2B5EF4-FFF2-40B4-BE49-F238E27FC236}">
                <a16:creationId xmlns:a16="http://schemas.microsoft.com/office/drawing/2014/main" id="{5755E048-B33B-7741-B843-EBE950826CDA}"/>
              </a:ext>
            </a:extLst>
          </p:cNvPr>
          <p:cNvSpPr txBox="1"/>
          <p:nvPr/>
        </p:nvSpPr>
        <p:spPr>
          <a:xfrm>
            <a:off x="2913685" y="6367046"/>
            <a:ext cx="7301346" cy="338554"/>
          </a:xfrm>
          <a:prstGeom prst="rect">
            <a:avLst/>
          </a:prstGeom>
          <a:noFill/>
        </p:spPr>
        <p:txBody>
          <a:bodyPr wrap="square" rtlCol="0">
            <a:spAutoFit/>
          </a:bodyPr>
          <a:lstStyle/>
          <a:p>
            <a:r>
              <a:rPr lang="en-US" sz="1600" dirty="0"/>
              <a:t>White sewing thread, embroidery thread, sequins, ribbon and gold beads</a:t>
            </a:r>
          </a:p>
        </p:txBody>
      </p:sp>
    </p:spTree>
    <p:extLst>
      <p:ext uri="{BB962C8B-B14F-4D97-AF65-F5344CB8AC3E}">
        <p14:creationId xmlns:p14="http://schemas.microsoft.com/office/powerpoint/2010/main" val="3600963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book, drawing&#10;&#10;Description automatically generated">
            <a:extLst>
              <a:ext uri="{FF2B5EF4-FFF2-40B4-BE49-F238E27FC236}">
                <a16:creationId xmlns:a16="http://schemas.microsoft.com/office/drawing/2014/main" id="{A84D43B8-E25F-824F-9850-4698CC9668D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838200" y="-3810"/>
            <a:ext cx="9928860" cy="6858001"/>
          </a:xfrm>
          <a:prstGeom prst="rect">
            <a:avLst/>
          </a:prstGeom>
        </p:spPr>
      </p:pic>
      <p:pic>
        <p:nvPicPr>
          <p:cNvPr id="8" name="Picture 7">
            <a:extLst>
              <a:ext uri="{FF2B5EF4-FFF2-40B4-BE49-F238E27FC236}">
                <a16:creationId xmlns:a16="http://schemas.microsoft.com/office/drawing/2014/main" id="{CB607B98-7700-4DC9-8BE8-A876255F9C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4" name="Rectangle 3" descr="D">
            <a:extLst>
              <a:ext uri="{FF2B5EF4-FFF2-40B4-BE49-F238E27FC236}">
                <a16:creationId xmlns:a16="http://schemas.microsoft.com/office/drawing/2014/main" id="{444D54F3-7C27-6446-A820-42E9237C0FE2}"/>
              </a:ext>
            </a:extLst>
          </p:cNvPr>
          <p:cNvSpPr/>
          <p:nvPr/>
        </p:nvSpPr>
        <p:spPr>
          <a:xfrm>
            <a:off x="1676401" y="2967335"/>
            <a:ext cx="8714508" cy="923330"/>
          </a:xfrm>
          <a:prstGeom prst="rect">
            <a:avLst/>
          </a:prstGeom>
          <a:solidFill>
            <a:schemeClr val="bg1"/>
          </a:solidFill>
          <a:ln>
            <a:solidFill>
              <a:schemeClr val="bg1"/>
            </a:solidFill>
          </a:ln>
        </p:spPr>
        <p:txBody>
          <a:bodyPr wrap="square" lIns="91440" tIns="45720" rIns="91440" bIns="45720">
            <a:sp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Digital Process and Samples</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2193854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book, drawing&#10;&#10;Description automatically generated">
            <a:extLst>
              <a:ext uri="{FF2B5EF4-FFF2-40B4-BE49-F238E27FC236}">
                <a16:creationId xmlns:a16="http://schemas.microsoft.com/office/drawing/2014/main" id="{0AFA1DAF-2A76-B243-A2BE-2D458A13E9A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321731" y="321732"/>
            <a:ext cx="5728548" cy="6214533"/>
          </a:xfrm>
          <a:prstGeom prst="rect">
            <a:avLst/>
          </a:prstGeom>
        </p:spPr>
      </p:pic>
      <p:pic>
        <p:nvPicPr>
          <p:cNvPr id="7" name="Picture 6" descr="A picture containing fabric, drawing&#10;&#10;Description automatically generated">
            <a:extLst>
              <a:ext uri="{FF2B5EF4-FFF2-40B4-BE49-F238E27FC236}">
                <a16:creationId xmlns:a16="http://schemas.microsoft.com/office/drawing/2014/main" id="{74248F02-C6BF-8847-B295-CC9DF2647A6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2"/>
          <a:stretch/>
        </p:blipFill>
        <p:spPr>
          <a:xfrm>
            <a:off x="6141721" y="321732"/>
            <a:ext cx="5728547" cy="6214533"/>
          </a:xfrm>
          <a:prstGeom prst="rect">
            <a:avLst/>
          </a:prstGeom>
        </p:spPr>
      </p:pic>
      <p:sp>
        <p:nvSpPr>
          <p:cNvPr id="8" name="TextBox 7">
            <a:extLst>
              <a:ext uri="{FF2B5EF4-FFF2-40B4-BE49-F238E27FC236}">
                <a16:creationId xmlns:a16="http://schemas.microsoft.com/office/drawing/2014/main" id="{1A49A913-5FAA-E642-8122-562ACC63CF16}"/>
              </a:ext>
            </a:extLst>
          </p:cNvPr>
          <p:cNvSpPr txBox="1"/>
          <p:nvPr/>
        </p:nvSpPr>
        <p:spPr>
          <a:xfrm>
            <a:off x="1001685" y="0"/>
            <a:ext cx="5140036" cy="369332"/>
          </a:xfrm>
          <a:prstGeom prst="rect">
            <a:avLst/>
          </a:prstGeom>
          <a:noFill/>
        </p:spPr>
        <p:txBody>
          <a:bodyPr wrap="square" rtlCol="0">
            <a:spAutoFit/>
          </a:bodyPr>
          <a:lstStyle/>
          <a:p>
            <a:r>
              <a:rPr lang="en-US" dirty="0"/>
              <a:t>Transforming a drawing into a repeat pattern</a:t>
            </a:r>
          </a:p>
        </p:txBody>
      </p:sp>
      <p:sp>
        <p:nvSpPr>
          <p:cNvPr id="2" name="TextBox 1">
            <a:extLst>
              <a:ext uri="{FF2B5EF4-FFF2-40B4-BE49-F238E27FC236}">
                <a16:creationId xmlns:a16="http://schemas.microsoft.com/office/drawing/2014/main" id="{11904006-27D1-E64A-B257-4842D3FF4F96}"/>
              </a:ext>
            </a:extLst>
          </p:cNvPr>
          <p:cNvSpPr txBox="1"/>
          <p:nvPr/>
        </p:nvSpPr>
        <p:spPr>
          <a:xfrm>
            <a:off x="7938655" y="6488665"/>
            <a:ext cx="4627418" cy="369332"/>
          </a:xfrm>
          <a:prstGeom prst="rect">
            <a:avLst/>
          </a:prstGeom>
          <a:noFill/>
        </p:spPr>
        <p:txBody>
          <a:bodyPr wrap="square" rtlCol="0">
            <a:spAutoFit/>
          </a:bodyPr>
          <a:lstStyle/>
          <a:p>
            <a:r>
              <a:rPr lang="en-US" dirty="0"/>
              <a:t>Filter, Other, Offset </a:t>
            </a:r>
          </a:p>
        </p:txBody>
      </p:sp>
    </p:spTree>
    <p:extLst>
      <p:ext uri="{BB962C8B-B14F-4D97-AF65-F5344CB8AC3E}">
        <p14:creationId xmlns:p14="http://schemas.microsoft.com/office/powerpoint/2010/main" val="3752765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abric, drawing&#10;&#10;Description automatically generated">
            <a:extLst>
              <a:ext uri="{FF2B5EF4-FFF2-40B4-BE49-F238E27FC236}">
                <a16:creationId xmlns:a16="http://schemas.microsoft.com/office/drawing/2014/main" id="{BAAB408D-5E4B-DA4A-808C-57535A84226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42110" y="418715"/>
            <a:ext cx="5888737" cy="5888737"/>
          </a:xfrm>
          <a:prstGeom prst="rect">
            <a:avLst/>
          </a:prstGeom>
        </p:spPr>
      </p:pic>
      <p:pic>
        <p:nvPicPr>
          <p:cNvPr id="7" name="Picture 6" descr="A picture containing fabric, drawing&#10;&#10;Description automatically generated">
            <a:extLst>
              <a:ext uri="{FF2B5EF4-FFF2-40B4-BE49-F238E27FC236}">
                <a16:creationId xmlns:a16="http://schemas.microsoft.com/office/drawing/2014/main" id="{7DFFE205-0D39-DB41-8BE7-71B95F640DD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534655" y="484632"/>
            <a:ext cx="4166281" cy="5888737"/>
          </a:xfrm>
          <a:prstGeom prst="rect">
            <a:avLst/>
          </a:prstGeom>
        </p:spPr>
      </p:pic>
      <p:sp>
        <p:nvSpPr>
          <p:cNvPr id="9" name="TextBox 8">
            <a:extLst>
              <a:ext uri="{FF2B5EF4-FFF2-40B4-BE49-F238E27FC236}">
                <a16:creationId xmlns:a16="http://schemas.microsoft.com/office/drawing/2014/main" id="{FDE3B61D-28C7-1C43-BE31-5F3B952D46A0}"/>
              </a:ext>
            </a:extLst>
          </p:cNvPr>
          <p:cNvSpPr txBox="1"/>
          <p:nvPr/>
        </p:nvSpPr>
        <p:spPr>
          <a:xfrm>
            <a:off x="1496291" y="49383"/>
            <a:ext cx="4780374" cy="369332"/>
          </a:xfrm>
          <a:prstGeom prst="rect">
            <a:avLst/>
          </a:prstGeom>
          <a:noFill/>
        </p:spPr>
        <p:txBody>
          <a:bodyPr wrap="square" rtlCol="0">
            <a:spAutoFit/>
          </a:bodyPr>
          <a:lstStyle/>
          <a:p>
            <a:r>
              <a:rPr lang="en-US" dirty="0"/>
              <a:t>Fill the tile’s blank spaces with more elements</a:t>
            </a:r>
          </a:p>
        </p:txBody>
      </p:sp>
      <p:sp>
        <p:nvSpPr>
          <p:cNvPr id="10" name="TextBox 9">
            <a:extLst>
              <a:ext uri="{FF2B5EF4-FFF2-40B4-BE49-F238E27FC236}">
                <a16:creationId xmlns:a16="http://schemas.microsoft.com/office/drawing/2014/main" id="{46D9F3C3-0B08-D140-9622-D323D41FC3F2}"/>
              </a:ext>
            </a:extLst>
          </p:cNvPr>
          <p:cNvSpPr txBox="1"/>
          <p:nvPr/>
        </p:nvSpPr>
        <p:spPr>
          <a:xfrm>
            <a:off x="8991600" y="6405818"/>
            <a:ext cx="2978727" cy="369332"/>
          </a:xfrm>
          <a:prstGeom prst="rect">
            <a:avLst/>
          </a:prstGeom>
          <a:noFill/>
        </p:spPr>
        <p:txBody>
          <a:bodyPr wrap="square" rtlCol="0">
            <a:spAutoFit/>
          </a:bodyPr>
          <a:lstStyle/>
          <a:p>
            <a:r>
              <a:rPr lang="en-US" dirty="0"/>
              <a:t>Tile in repeat</a:t>
            </a:r>
          </a:p>
        </p:txBody>
      </p:sp>
    </p:spTree>
    <p:extLst>
      <p:ext uri="{BB962C8B-B14F-4D97-AF65-F5344CB8AC3E}">
        <p14:creationId xmlns:p14="http://schemas.microsoft.com/office/powerpoint/2010/main" val="42082584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snow, fabric, man, posing&#10;&#10;Description automatically generated">
            <a:extLst>
              <a:ext uri="{FF2B5EF4-FFF2-40B4-BE49-F238E27FC236}">
                <a16:creationId xmlns:a16="http://schemas.microsoft.com/office/drawing/2014/main" id="{B5140151-5C92-8D4A-B643-4F77F6B364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321733" y="321732"/>
            <a:ext cx="3777025" cy="6214533"/>
          </a:xfrm>
          <a:prstGeom prst="rect">
            <a:avLst/>
          </a:prstGeom>
        </p:spPr>
      </p:pic>
      <p:pic>
        <p:nvPicPr>
          <p:cNvPr id="3" name="Picture 2" descr="A group of fabric&#10;&#10;Description automatically generated">
            <a:extLst>
              <a:ext uri="{FF2B5EF4-FFF2-40B4-BE49-F238E27FC236}">
                <a16:creationId xmlns:a16="http://schemas.microsoft.com/office/drawing/2014/main" id="{C689BF99-7E4F-6A4F-AE32-74365046863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2"/>
          <a:stretch/>
        </p:blipFill>
        <p:spPr>
          <a:xfrm>
            <a:off x="4184538" y="321732"/>
            <a:ext cx="3822924" cy="6214533"/>
          </a:xfrm>
          <a:prstGeom prst="rect">
            <a:avLst/>
          </a:prstGeom>
        </p:spPr>
      </p:pic>
      <p:pic>
        <p:nvPicPr>
          <p:cNvPr id="7" name="Picture 6" descr="A picture containing snow, photo, man, large&#10;&#10;Description automatically generated">
            <a:extLst>
              <a:ext uri="{FF2B5EF4-FFF2-40B4-BE49-F238E27FC236}">
                <a16:creationId xmlns:a16="http://schemas.microsoft.com/office/drawing/2014/main" id="{EEE071DF-8E53-8E4A-A895-FD827D21539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b="-2"/>
          <a:stretch/>
        </p:blipFill>
        <p:spPr>
          <a:xfrm>
            <a:off x="8087672" y="321732"/>
            <a:ext cx="3782595" cy="6214533"/>
          </a:xfrm>
          <a:prstGeom prst="rect">
            <a:avLst/>
          </a:prstGeom>
        </p:spPr>
      </p:pic>
      <p:sp>
        <p:nvSpPr>
          <p:cNvPr id="8" name="TextBox 7">
            <a:extLst>
              <a:ext uri="{FF2B5EF4-FFF2-40B4-BE49-F238E27FC236}">
                <a16:creationId xmlns:a16="http://schemas.microsoft.com/office/drawing/2014/main" id="{E0642791-D1DE-E346-86AF-E446065ACCAE}"/>
              </a:ext>
            </a:extLst>
          </p:cNvPr>
          <p:cNvSpPr txBox="1"/>
          <p:nvPr/>
        </p:nvSpPr>
        <p:spPr>
          <a:xfrm>
            <a:off x="2604654" y="6560894"/>
            <a:ext cx="7592291" cy="369332"/>
          </a:xfrm>
          <a:prstGeom prst="rect">
            <a:avLst/>
          </a:prstGeom>
          <a:noFill/>
        </p:spPr>
        <p:txBody>
          <a:bodyPr wrap="square" rtlCol="0">
            <a:spAutoFit/>
          </a:bodyPr>
          <a:lstStyle/>
          <a:p>
            <a:r>
              <a:rPr lang="en-US" dirty="0"/>
              <a:t>Explore </a:t>
            </a:r>
            <a:r>
              <a:rPr lang="en-US" dirty="0" err="1"/>
              <a:t>colour</a:t>
            </a:r>
            <a:r>
              <a:rPr lang="en-US" dirty="0"/>
              <a:t>-ways using select </a:t>
            </a:r>
            <a:r>
              <a:rPr lang="en-US" dirty="0" err="1"/>
              <a:t>colour</a:t>
            </a:r>
            <a:r>
              <a:rPr lang="en-US" dirty="0"/>
              <a:t> range and adjusting the hue/saturation </a:t>
            </a:r>
          </a:p>
        </p:txBody>
      </p:sp>
    </p:spTree>
    <p:extLst>
      <p:ext uri="{BB962C8B-B14F-4D97-AF65-F5344CB8AC3E}">
        <p14:creationId xmlns:p14="http://schemas.microsoft.com/office/powerpoint/2010/main" val="723718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E1148F-40EB-2D41-8683-76B8205BAC3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4632" y="1616515"/>
            <a:ext cx="2560320" cy="3618824"/>
          </a:xfrm>
          <a:prstGeom prst="rect">
            <a:avLst/>
          </a:prstGeom>
        </p:spPr>
      </p:pic>
      <p:cxnSp>
        <p:nvCxnSpPr>
          <p:cNvPr id="16" name="Straight Connector 15">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graffiti covered wall&#10;&#10;Description automatically generated">
            <a:extLst>
              <a:ext uri="{FF2B5EF4-FFF2-40B4-BE49-F238E27FC236}">
                <a16:creationId xmlns:a16="http://schemas.microsoft.com/office/drawing/2014/main" id="{FE734428-892E-5843-BE15-90E7414BBD9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354631" y="1616514"/>
            <a:ext cx="2560320" cy="3618826"/>
          </a:xfrm>
          <a:prstGeom prst="rect">
            <a:avLst/>
          </a:prstGeom>
        </p:spPr>
      </p:pic>
      <p:cxnSp>
        <p:nvCxnSpPr>
          <p:cNvPr id="18" name="Straight Connector 17">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1" name="Picture 10" descr="A painting of a fabric surface&#10;&#10;Description automatically generated">
            <a:extLst>
              <a:ext uri="{FF2B5EF4-FFF2-40B4-BE49-F238E27FC236}">
                <a16:creationId xmlns:a16="http://schemas.microsoft.com/office/drawing/2014/main" id="{C93F55E7-E837-B142-A285-0FBDBD2EA64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35726" y="1616514"/>
            <a:ext cx="2560320" cy="3618826"/>
          </a:xfrm>
          <a:prstGeom prst="rect">
            <a:avLst/>
          </a:prstGeom>
        </p:spPr>
      </p:pic>
      <p:cxnSp>
        <p:nvCxnSpPr>
          <p:cNvPr id="20" name="Straight Connector 19">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A picture containing palm, large, covered, white&#10;&#10;Description automatically generated">
            <a:extLst>
              <a:ext uri="{FF2B5EF4-FFF2-40B4-BE49-F238E27FC236}">
                <a16:creationId xmlns:a16="http://schemas.microsoft.com/office/drawing/2014/main" id="{CA97072C-44B6-8140-B69C-0D6786D26E7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20662" y="1616514"/>
            <a:ext cx="2560320" cy="3618826"/>
          </a:xfrm>
          <a:prstGeom prst="rect">
            <a:avLst/>
          </a:prstGeom>
        </p:spPr>
      </p:pic>
      <p:sp>
        <p:nvSpPr>
          <p:cNvPr id="12" name="TextBox 11">
            <a:extLst>
              <a:ext uri="{FF2B5EF4-FFF2-40B4-BE49-F238E27FC236}">
                <a16:creationId xmlns:a16="http://schemas.microsoft.com/office/drawing/2014/main" id="{9D7512C4-8BF6-DD4E-8998-710C030F51F1}"/>
              </a:ext>
            </a:extLst>
          </p:cNvPr>
          <p:cNvSpPr txBox="1"/>
          <p:nvPr/>
        </p:nvSpPr>
        <p:spPr>
          <a:xfrm>
            <a:off x="5237018" y="789710"/>
            <a:ext cx="5971309" cy="461665"/>
          </a:xfrm>
          <a:prstGeom prst="rect">
            <a:avLst/>
          </a:prstGeom>
          <a:noFill/>
        </p:spPr>
        <p:txBody>
          <a:bodyPr wrap="square" rtlCol="0">
            <a:spAutoFit/>
          </a:bodyPr>
          <a:lstStyle/>
          <a:p>
            <a:r>
              <a:rPr lang="en-US" sz="2400" i="1" u="sng" dirty="0"/>
              <a:t>Exploring filters</a:t>
            </a:r>
          </a:p>
        </p:txBody>
      </p:sp>
      <p:sp>
        <p:nvSpPr>
          <p:cNvPr id="2" name="TextBox 1">
            <a:extLst>
              <a:ext uri="{FF2B5EF4-FFF2-40B4-BE49-F238E27FC236}">
                <a16:creationId xmlns:a16="http://schemas.microsoft.com/office/drawing/2014/main" id="{B58FAC0D-58E5-EA44-8E76-61A3206C2467}"/>
              </a:ext>
            </a:extLst>
          </p:cNvPr>
          <p:cNvSpPr txBox="1"/>
          <p:nvPr/>
        </p:nvSpPr>
        <p:spPr>
          <a:xfrm>
            <a:off x="263236" y="5284113"/>
            <a:ext cx="3325088" cy="369332"/>
          </a:xfrm>
          <a:prstGeom prst="rect">
            <a:avLst/>
          </a:prstGeom>
          <a:noFill/>
        </p:spPr>
        <p:txBody>
          <a:bodyPr wrap="square" rtlCol="0">
            <a:spAutoFit/>
          </a:bodyPr>
          <a:lstStyle/>
          <a:p>
            <a:r>
              <a:rPr lang="en-US" dirty="0"/>
              <a:t>Original – collage block repeat</a:t>
            </a:r>
          </a:p>
        </p:txBody>
      </p:sp>
      <p:sp>
        <p:nvSpPr>
          <p:cNvPr id="3" name="TextBox 2">
            <a:extLst>
              <a:ext uri="{FF2B5EF4-FFF2-40B4-BE49-F238E27FC236}">
                <a16:creationId xmlns:a16="http://schemas.microsoft.com/office/drawing/2014/main" id="{8F81F8DF-0708-EE49-BEA6-209DCF28A2CE}"/>
              </a:ext>
            </a:extLst>
          </p:cNvPr>
          <p:cNvSpPr txBox="1"/>
          <p:nvPr/>
        </p:nvSpPr>
        <p:spPr>
          <a:xfrm>
            <a:off x="3854531" y="5284113"/>
            <a:ext cx="2680636" cy="369332"/>
          </a:xfrm>
          <a:prstGeom prst="rect">
            <a:avLst/>
          </a:prstGeom>
          <a:noFill/>
        </p:spPr>
        <p:txBody>
          <a:bodyPr wrap="square" rtlCol="0">
            <a:spAutoFit/>
          </a:bodyPr>
          <a:lstStyle/>
          <a:p>
            <a:r>
              <a:rPr lang="en-US" dirty="0"/>
              <a:t>Lumosity Filter</a:t>
            </a:r>
          </a:p>
        </p:txBody>
      </p:sp>
      <p:sp>
        <p:nvSpPr>
          <p:cNvPr id="4" name="TextBox 3">
            <a:extLst>
              <a:ext uri="{FF2B5EF4-FFF2-40B4-BE49-F238E27FC236}">
                <a16:creationId xmlns:a16="http://schemas.microsoft.com/office/drawing/2014/main" id="{7447319D-989C-4949-AEEE-6A4C396530EF}"/>
              </a:ext>
            </a:extLst>
          </p:cNvPr>
          <p:cNvSpPr txBox="1"/>
          <p:nvPr/>
        </p:nvSpPr>
        <p:spPr>
          <a:xfrm>
            <a:off x="6929924" y="5284113"/>
            <a:ext cx="2585495" cy="369332"/>
          </a:xfrm>
          <a:prstGeom prst="rect">
            <a:avLst/>
          </a:prstGeom>
          <a:noFill/>
        </p:spPr>
        <p:txBody>
          <a:bodyPr wrap="square" rtlCol="0">
            <a:spAutoFit/>
          </a:bodyPr>
          <a:lstStyle/>
          <a:p>
            <a:r>
              <a:rPr lang="en-US" dirty="0"/>
              <a:t>Screen Filter</a:t>
            </a:r>
          </a:p>
        </p:txBody>
      </p:sp>
      <p:sp>
        <p:nvSpPr>
          <p:cNvPr id="6" name="TextBox 5">
            <a:extLst>
              <a:ext uri="{FF2B5EF4-FFF2-40B4-BE49-F238E27FC236}">
                <a16:creationId xmlns:a16="http://schemas.microsoft.com/office/drawing/2014/main" id="{8B65CF41-7859-C642-A437-60B6ADCFCCCE}"/>
              </a:ext>
            </a:extLst>
          </p:cNvPr>
          <p:cNvSpPr txBox="1"/>
          <p:nvPr/>
        </p:nvSpPr>
        <p:spPr>
          <a:xfrm>
            <a:off x="9515419" y="5252637"/>
            <a:ext cx="2165563" cy="369332"/>
          </a:xfrm>
          <a:prstGeom prst="rect">
            <a:avLst/>
          </a:prstGeom>
          <a:noFill/>
        </p:spPr>
        <p:txBody>
          <a:bodyPr wrap="square" rtlCol="0">
            <a:spAutoFit/>
          </a:bodyPr>
          <a:lstStyle/>
          <a:p>
            <a:r>
              <a:rPr lang="en-US" dirty="0"/>
              <a:t>Multiply Filter</a:t>
            </a:r>
          </a:p>
        </p:txBody>
      </p:sp>
    </p:spTree>
    <p:extLst>
      <p:ext uri="{BB962C8B-B14F-4D97-AF65-F5344CB8AC3E}">
        <p14:creationId xmlns:p14="http://schemas.microsoft.com/office/powerpoint/2010/main" val="15293694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7EF7C4B7-D7DF-B242-8EC0-781DBCA919E6}"/>
              </a:ext>
            </a:extLst>
          </p:cNvPr>
          <p:cNvSpPr txBox="1"/>
          <p:nvPr/>
        </p:nvSpPr>
        <p:spPr>
          <a:xfrm>
            <a:off x="4632406" y="179868"/>
            <a:ext cx="2927188" cy="331896"/>
          </a:xfrm>
          <a:prstGeom prst="rect">
            <a:avLst/>
          </a:prstGeom>
        </p:spPr>
        <p:txBody>
          <a:bodyPr vert="horz" lIns="91440" tIns="45720" rIns="91440" bIns="45720" rtlCol="0" anchor="b">
            <a:normAutofit lnSpcReduction="10000"/>
          </a:bodyPr>
          <a:lstStyle/>
          <a:p>
            <a:pPr algn="ctr" defTabSz="914400">
              <a:lnSpc>
                <a:spcPct val="90000"/>
              </a:lnSpc>
              <a:spcBef>
                <a:spcPct val="0"/>
              </a:spcBef>
              <a:spcAft>
                <a:spcPts val="600"/>
              </a:spcAft>
            </a:pPr>
            <a:r>
              <a:rPr lang="en-US" i="1" u="sng" dirty="0">
                <a:ea typeface="+mj-ea"/>
                <a:cs typeface="+mj-cs"/>
              </a:rPr>
              <a:t>Block Collage Repeat</a:t>
            </a:r>
          </a:p>
        </p:txBody>
      </p:sp>
      <p:pic>
        <p:nvPicPr>
          <p:cNvPr id="9" name="Picture 8" descr="A close up of text on a whiteboard&#10;&#10;Description automatically generated">
            <a:extLst>
              <a:ext uri="{FF2B5EF4-FFF2-40B4-BE49-F238E27FC236}">
                <a16:creationId xmlns:a16="http://schemas.microsoft.com/office/drawing/2014/main" id="{D0E5102B-61BE-1748-B0B0-A33C10D472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10994" y="1281021"/>
            <a:ext cx="2717575" cy="3841097"/>
          </a:xfrm>
          <a:prstGeom prst="rect">
            <a:avLst/>
          </a:prstGeom>
        </p:spPr>
      </p:pic>
      <p:pic>
        <p:nvPicPr>
          <p:cNvPr id="11" name="Picture 10" descr="A close up of a logo&#10;&#10;Description automatically generated">
            <a:extLst>
              <a:ext uri="{FF2B5EF4-FFF2-40B4-BE49-F238E27FC236}">
                <a16:creationId xmlns:a16="http://schemas.microsoft.com/office/drawing/2014/main" id="{E626F7B7-97CA-A04C-9C4D-AB8814820BD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363132" y="179868"/>
            <a:ext cx="2639131" cy="3730221"/>
          </a:xfrm>
          <a:prstGeom prst="rect">
            <a:avLst/>
          </a:prstGeom>
        </p:spPr>
      </p:pic>
      <p:pic>
        <p:nvPicPr>
          <p:cNvPr id="14" name="Picture 13" descr="A close up of a logo&#10;&#10;Description automatically generated">
            <a:extLst>
              <a:ext uri="{FF2B5EF4-FFF2-40B4-BE49-F238E27FC236}">
                <a16:creationId xmlns:a16="http://schemas.microsoft.com/office/drawing/2014/main" id="{21025B82-C010-FD4B-B708-FB20392B7CB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10800000">
            <a:off x="189738" y="268229"/>
            <a:ext cx="1897541" cy="2735240"/>
          </a:xfrm>
          <a:prstGeom prst="rect">
            <a:avLst/>
          </a:prstGeom>
        </p:spPr>
      </p:pic>
      <p:pic>
        <p:nvPicPr>
          <p:cNvPr id="20" name="Picture 19" descr="A close up of a logo&#10;&#10;Description automatically generated">
            <a:extLst>
              <a:ext uri="{FF2B5EF4-FFF2-40B4-BE49-F238E27FC236}">
                <a16:creationId xmlns:a16="http://schemas.microsoft.com/office/drawing/2014/main" id="{9D9A8B3B-CDD6-3B46-9E62-5D2232C23D88}"/>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07244" y="2209138"/>
            <a:ext cx="2381711" cy="1895414"/>
          </a:xfrm>
          <a:prstGeom prst="rect">
            <a:avLst/>
          </a:prstGeom>
        </p:spPr>
      </p:pic>
      <p:pic>
        <p:nvPicPr>
          <p:cNvPr id="24" name="Picture 23" descr="A picture containing man, holding, green, woman&#10;&#10;Description automatically generated">
            <a:extLst>
              <a:ext uri="{FF2B5EF4-FFF2-40B4-BE49-F238E27FC236}">
                <a16:creationId xmlns:a16="http://schemas.microsoft.com/office/drawing/2014/main" id="{10B4EE9B-DFBA-A247-940E-8AA59E06F91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321630" y="680132"/>
            <a:ext cx="2702810" cy="3824428"/>
          </a:xfrm>
          <a:prstGeom prst="rect">
            <a:avLst/>
          </a:prstGeom>
        </p:spPr>
      </p:pic>
      <p:pic>
        <p:nvPicPr>
          <p:cNvPr id="26" name="Picture 25" descr="A picture containing green, man, holding, woman&#10;&#10;Description automatically generated">
            <a:extLst>
              <a:ext uri="{FF2B5EF4-FFF2-40B4-BE49-F238E27FC236}">
                <a16:creationId xmlns:a16="http://schemas.microsoft.com/office/drawing/2014/main" id="{2C6C4FB3-799A-1A42-A613-CBD85BA1BD7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4908838" y="2124591"/>
            <a:ext cx="2639132" cy="3734325"/>
          </a:xfrm>
          <a:prstGeom prst="rect">
            <a:avLst/>
          </a:prstGeom>
        </p:spPr>
      </p:pic>
      <p:sp>
        <p:nvSpPr>
          <p:cNvPr id="27" name="TextBox 26">
            <a:extLst>
              <a:ext uri="{FF2B5EF4-FFF2-40B4-BE49-F238E27FC236}">
                <a16:creationId xmlns:a16="http://schemas.microsoft.com/office/drawing/2014/main" id="{41D5F225-AA3A-1F41-B56C-344B82FD7740}"/>
              </a:ext>
            </a:extLst>
          </p:cNvPr>
          <p:cNvSpPr txBox="1"/>
          <p:nvPr/>
        </p:nvSpPr>
        <p:spPr>
          <a:xfrm>
            <a:off x="165208" y="4423098"/>
            <a:ext cx="2786980" cy="1754326"/>
          </a:xfrm>
          <a:prstGeom prst="rect">
            <a:avLst/>
          </a:prstGeom>
          <a:noFill/>
        </p:spPr>
        <p:txBody>
          <a:bodyPr wrap="square" rtlCol="0">
            <a:spAutoFit/>
          </a:bodyPr>
          <a:lstStyle/>
          <a:p>
            <a:r>
              <a:rPr lang="en-US" dirty="0"/>
              <a:t>To create these block repeats, I scanned these cut-out drawing and edited them on photoshop to create four motifs which make up the repeat tile</a:t>
            </a:r>
          </a:p>
        </p:txBody>
      </p:sp>
      <p:pic>
        <p:nvPicPr>
          <p:cNvPr id="29" name="Picture 28" descr="A picture containing food, flower&#10;&#10;Description automatically generated">
            <a:extLst>
              <a:ext uri="{FF2B5EF4-FFF2-40B4-BE49-F238E27FC236}">
                <a16:creationId xmlns:a16="http://schemas.microsoft.com/office/drawing/2014/main" id="{E23138F5-CD35-A741-8184-32CC5422081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847549" y="4672928"/>
            <a:ext cx="1957063" cy="1957063"/>
          </a:xfrm>
          <a:prstGeom prst="rect">
            <a:avLst/>
          </a:prstGeom>
        </p:spPr>
      </p:pic>
      <p:pic>
        <p:nvPicPr>
          <p:cNvPr id="31" name="Picture 30" descr="A picture containing fabric&#10;&#10;Description automatically generated">
            <a:extLst>
              <a:ext uri="{FF2B5EF4-FFF2-40B4-BE49-F238E27FC236}">
                <a16:creationId xmlns:a16="http://schemas.microsoft.com/office/drawing/2014/main" id="{DE07903E-1651-D140-801C-A1E8B84F9195}"/>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10447818" y="3984154"/>
            <a:ext cx="1667305" cy="1667305"/>
          </a:xfrm>
          <a:prstGeom prst="rect">
            <a:avLst/>
          </a:prstGeom>
        </p:spPr>
      </p:pic>
    </p:spTree>
    <p:extLst>
      <p:ext uri="{BB962C8B-B14F-4D97-AF65-F5344CB8AC3E}">
        <p14:creationId xmlns:p14="http://schemas.microsoft.com/office/powerpoint/2010/main" val="16798930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F9DE558-55A0-B242-AC2C-7F8F8CFDD9CE}"/>
              </a:ext>
            </a:extLst>
          </p:cNvPr>
          <p:cNvSpPr txBox="1"/>
          <p:nvPr/>
        </p:nvSpPr>
        <p:spPr>
          <a:xfrm>
            <a:off x="5047614" y="387374"/>
            <a:ext cx="6234545" cy="369332"/>
          </a:xfrm>
          <a:prstGeom prst="rect">
            <a:avLst/>
          </a:prstGeom>
          <a:noFill/>
        </p:spPr>
        <p:txBody>
          <a:bodyPr wrap="square" rtlCol="0">
            <a:spAutoFit/>
          </a:bodyPr>
          <a:lstStyle/>
          <a:p>
            <a:r>
              <a:rPr lang="en-US" i="1" u="sng" dirty="0"/>
              <a:t>Experimenting with Layering and Filters on Block Collage Repeat</a:t>
            </a:r>
          </a:p>
        </p:txBody>
      </p:sp>
      <p:sp>
        <p:nvSpPr>
          <p:cNvPr id="9" name="TextBox 8">
            <a:extLst>
              <a:ext uri="{FF2B5EF4-FFF2-40B4-BE49-F238E27FC236}">
                <a16:creationId xmlns:a16="http://schemas.microsoft.com/office/drawing/2014/main" id="{92CDF7B7-21ED-DF44-AD7F-2BE4DBE6123B}"/>
              </a:ext>
            </a:extLst>
          </p:cNvPr>
          <p:cNvSpPr txBox="1"/>
          <p:nvPr/>
        </p:nvSpPr>
        <p:spPr>
          <a:xfrm>
            <a:off x="5657215" y="5639629"/>
            <a:ext cx="5263593" cy="646331"/>
          </a:xfrm>
          <a:prstGeom prst="rect">
            <a:avLst/>
          </a:prstGeom>
          <a:noFill/>
        </p:spPr>
        <p:txBody>
          <a:bodyPr wrap="square" rtlCol="0">
            <a:spAutoFit/>
          </a:bodyPr>
          <a:lstStyle/>
          <a:p>
            <a:r>
              <a:rPr lang="en-US" dirty="0"/>
              <a:t>This is a video showing how I experiment with filters and </a:t>
            </a:r>
            <a:r>
              <a:rPr lang="en-US" dirty="0" err="1"/>
              <a:t>colours</a:t>
            </a:r>
            <a:r>
              <a:rPr lang="en-US" dirty="0"/>
              <a:t> on photoshop to reach my desired design</a:t>
            </a:r>
          </a:p>
        </p:txBody>
      </p:sp>
      <p:pic>
        <p:nvPicPr>
          <p:cNvPr id="11" name="Picture 10" descr="A picture containing indoor, furniture, curtain, large&#10;&#10;Description automatically generated">
            <a:extLst>
              <a:ext uri="{FF2B5EF4-FFF2-40B4-BE49-F238E27FC236}">
                <a16:creationId xmlns:a16="http://schemas.microsoft.com/office/drawing/2014/main" id="{528BE116-3923-B84E-9138-D1A0167A574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36869" y="207818"/>
            <a:ext cx="3133223" cy="4433455"/>
          </a:xfrm>
          <a:prstGeom prst="rect">
            <a:avLst/>
          </a:prstGeom>
        </p:spPr>
      </p:pic>
      <p:pic>
        <p:nvPicPr>
          <p:cNvPr id="13" name="Picture 12" descr="A picture containing furniture, curtain, woman, large&#10;&#10;Description automatically generated">
            <a:extLst>
              <a:ext uri="{FF2B5EF4-FFF2-40B4-BE49-F238E27FC236}">
                <a16:creationId xmlns:a16="http://schemas.microsoft.com/office/drawing/2014/main" id="{BF6AA078-0BC2-8149-B1FD-7875C16C13F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075630" y="2216727"/>
            <a:ext cx="3133223" cy="4433455"/>
          </a:xfrm>
          <a:prstGeom prst="rect">
            <a:avLst/>
          </a:prstGeom>
        </p:spPr>
      </p:pic>
      <p:pic>
        <p:nvPicPr>
          <p:cNvPr id="2" name="Screen Recording smaller file size 2.35.33" descr="Screen Recording smaller file size 2.35.33">
            <a:hlinkClick r:id="" action="ppaction://media"/>
            <a:extLst>
              <a:ext uri="{FF2B5EF4-FFF2-40B4-BE49-F238E27FC236}">
                <a16:creationId xmlns:a16="http://schemas.microsoft.com/office/drawing/2014/main" id="{E3ECE83A-F37D-DA4F-833F-2E872EA005EB}"/>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748369" y="1193249"/>
            <a:ext cx="6833033" cy="3843581"/>
          </a:xfrm>
          <a:prstGeom prst="rect">
            <a:avLst/>
          </a:prstGeom>
        </p:spPr>
      </p:pic>
    </p:spTree>
    <p:extLst>
      <p:ext uri="{BB962C8B-B14F-4D97-AF65-F5344CB8AC3E}">
        <p14:creationId xmlns:p14="http://schemas.microsoft.com/office/powerpoint/2010/main" val="3610641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1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58D4E6-D138-4F4F-80F9-A9355447C4A7}"/>
              </a:ext>
            </a:extLst>
          </p:cNvPr>
          <p:cNvSpPr txBox="1"/>
          <p:nvPr/>
        </p:nvSpPr>
        <p:spPr>
          <a:xfrm>
            <a:off x="4865132" y="900095"/>
            <a:ext cx="3782291" cy="461665"/>
          </a:xfrm>
          <a:prstGeom prst="rect">
            <a:avLst/>
          </a:prstGeom>
          <a:noFill/>
        </p:spPr>
        <p:txBody>
          <a:bodyPr wrap="square" rtlCol="0">
            <a:spAutoFit/>
          </a:bodyPr>
          <a:lstStyle/>
          <a:p>
            <a:r>
              <a:rPr lang="en-US" sz="2400" i="1" u="sng" dirty="0"/>
              <a:t>Photoshop filters</a:t>
            </a:r>
          </a:p>
        </p:txBody>
      </p:sp>
      <p:pic>
        <p:nvPicPr>
          <p:cNvPr id="4" name="Picture 3" descr="Mosaic Filter">
            <a:extLst>
              <a:ext uri="{FF2B5EF4-FFF2-40B4-BE49-F238E27FC236}">
                <a16:creationId xmlns:a16="http://schemas.microsoft.com/office/drawing/2014/main" id="{A4BFB539-44D5-1F4D-B77A-BB9CB26E93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6419" y="1893337"/>
            <a:ext cx="2634552" cy="2634552"/>
          </a:xfrm>
          <a:prstGeom prst="rect">
            <a:avLst/>
          </a:prstGeom>
        </p:spPr>
      </p:pic>
      <p:sp>
        <p:nvSpPr>
          <p:cNvPr id="5" name="TextBox 4">
            <a:extLst>
              <a:ext uri="{FF2B5EF4-FFF2-40B4-BE49-F238E27FC236}">
                <a16:creationId xmlns:a16="http://schemas.microsoft.com/office/drawing/2014/main" id="{0681114B-506B-5D4C-8125-955E5B12BA29}"/>
              </a:ext>
            </a:extLst>
          </p:cNvPr>
          <p:cNvSpPr txBox="1"/>
          <p:nvPr/>
        </p:nvSpPr>
        <p:spPr>
          <a:xfrm>
            <a:off x="858982" y="4541742"/>
            <a:ext cx="2064326" cy="369332"/>
          </a:xfrm>
          <a:prstGeom prst="rect">
            <a:avLst/>
          </a:prstGeom>
          <a:noFill/>
        </p:spPr>
        <p:txBody>
          <a:bodyPr wrap="square" rtlCol="0">
            <a:spAutoFit/>
          </a:bodyPr>
          <a:lstStyle/>
          <a:p>
            <a:r>
              <a:rPr lang="en-US"/>
              <a:t>Mosaic Filter</a:t>
            </a:r>
            <a:endParaRPr lang="en-US" dirty="0"/>
          </a:p>
        </p:txBody>
      </p:sp>
      <p:pic>
        <p:nvPicPr>
          <p:cNvPr id="7" name="Picture 6">
            <a:extLst>
              <a:ext uri="{FF2B5EF4-FFF2-40B4-BE49-F238E27FC236}">
                <a16:creationId xmlns:a16="http://schemas.microsoft.com/office/drawing/2014/main" id="{9C03B756-6F9F-3848-87B9-138FE4E8C34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338944" y="1879479"/>
            <a:ext cx="2634552" cy="2634552"/>
          </a:xfrm>
          <a:prstGeom prst="rect">
            <a:avLst/>
          </a:prstGeom>
        </p:spPr>
      </p:pic>
      <p:sp>
        <p:nvSpPr>
          <p:cNvPr id="8" name="TextBox 7">
            <a:extLst>
              <a:ext uri="{FF2B5EF4-FFF2-40B4-BE49-F238E27FC236}">
                <a16:creationId xmlns:a16="http://schemas.microsoft.com/office/drawing/2014/main" id="{C16AB5B8-095D-A243-98C9-858025872F27}"/>
              </a:ext>
            </a:extLst>
          </p:cNvPr>
          <p:cNvSpPr txBox="1"/>
          <p:nvPr/>
        </p:nvSpPr>
        <p:spPr>
          <a:xfrm>
            <a:off x="3706090" y="4527889"/>
            <a:ext cx="3394364" cy="369332"/>
          </a:xfrm>
          <a:prstGeom prst="rect">
            <a:avLst/>
          </a:prstGeom>
          <a:noFill/>
        </p:spPr>
        <p:txBody>
          <a:bodyPr wrap="square" rtlCol="0">
            <a:spAutoFit/>
          </a:bodyPr>
          <a:lstStyle/>
          <a:p>
            <a:r>
              <a:rPr lang="en-US"/>
              <a:t>Distort/Wave Filter </a:t>
            </a:r>
            <a:endParaRPr lang="en-US" dirty="0"/>
          </a:p>
        </p:txBody>
      </p:sp>
      <p:pic>
        <p:nvPicPr>
          <p:cNvPr id="10" name="Picture 9">
            <a:extLst>
              <a:ext uri="{FF2B5EF4-FFF2-40B4-BE49-F238E27FC236}">
                <a16:creationId xmlns:a16="http://schemas.microsoft.com/office/drawing/2014/main" id="{897E9F1C-DE5E-F948-8FAE-C381B1EB5C5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29802" y="1879479"/>
            <a:ext cx="2588613" cy="2588613"/>
          </a:xfrm>
          <a:prstGeom prst="rect">
            <a:avLst/>
          </a:prstGeom>
        </p:spPr>
      </p:pic>
      <p:sp>
        <p:nvSpPr>
          <p:cNvPr id="11" name="TextBox 10">
            <a:extLst>
              <a:ext uri="{FF2B5EF4-FFF2-40B4-BE49-F238E27FC236}">
                <a16:creationId xmlns:a16="http://schemas.microsoft.com/office/drawing/2014/main" id="{6B2BA50C-9E01-4C40-8630-E11953CC0682}"/>
              </a:ext>
            </a:extLst>
          </p:cNvPr>
          <p:cNvSpPr txBox="1"/>
          <p:nvPr/>
        </p:nvSpPr>
        <p:spPr>
          <a:xfrm>
            <a:off x="6756278" y="4514031"/>
            <a:ext cx="2410690" cy="369332"/>
          </a:xfrm>
          <a:prstGeom prst="rect">
            <a:avLst/>
          </a:prstGeom>
          <a:noFill/>
        </p:spPr>
        <p:txBody>
          <a:bodyPr wrap="square" rtlCol="0">
            <a:spAutoFit/>
          </a:bodyPr>
          <a:lstStyle/>
          <a:p>
            <a:r>
              <a:rPr lang="en-US" dirty="0"/>
              <a:t>Pixelate Filter</a:t>
            </a:r>
          </a:p>
        </p:txBody>
      </p:sp>
      <p:pic>
        <p:nvPicPr>
          <p:cNvPr id="12" name="Picture 11" descr="A picture containing tree&#10;&#10;Description automatically generated">
            <a:extLst>
              <a:ext uri="{FF2B5EF4-FFF2-40B4-BE49-F238E27FC236}">
                <a16:creationId xmlns:a16="http://schemas.microsoft.com/office/drawing/2014/main" id="{444D76FC-EED1-5242-9776-2A234D8DC2F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43994" y="1851769"/>
            <a:ext cx="2588613" cy="2588613"/>
          </a:xfrm>
          <a:prstGeom prst="rect">
            <a:avLst/>
          </a:prstGeom>
        </p:spPr>
      </p:pic>
      <p:sp>
        <p:nvSpPr>
          <p:cNvPr id="13" name="TextBox 12">
            <a:extLst>
              <a:ext uri="{FF2B5EF4-FFF2-40B4-BE49-F238E27FC236}">
                <a16:creationId xmlns:a16="http://schemas.microsoft.com/office/drawing/2014/main" id="{BA81AF44-FFDE-FA4E-9F2B-0175959C6F91}"/>
              </a:ext>
            </a:extLst>
          </p:cNvPr>
          <p:cNvSpPr txBox="1"/>
          <p:nvPr/>
        </p:nvSpPr>
        <p:spPr>
          <a:xfrm>
            <a:off x="9825407" y="4468092"/>
            <a:ext cx="1225785" cy="369332"/>
          </a:xfrm>
          <a:prstGeom prst="rect">
            <a:avLst/>
          </a:prstGeom>
          <a:noFill/>
        </p:spPr>
        <p:txBody>
          <a:bodyPr wrap="none" rtlCol="0">
            <a:spAutoFit/>
          </a:bodyPr>
          <a:lstStyle/>
          <a:p>
            <a:r>
              <a:rPr lang="en-US" dirty="0"/>
              <a:t>Grain Filter</a:t>
            </a:r>
          </a:p>
        </p:txBody>
      </p:sp>
      <p:sp>
        <p:nvSpPr>
          <p:cNvPr id="14" name="TextBox 13">
            <a:extLst>
              <a:ext uri="{FF2B5EF4-FFF2-40B4-BE49-F238E27FC236}">
                <a16:creationId xmlns:a16="http://schemas.microsoft.com/office/drawing/2014/main" id="{9813DADA-B62F-9544-A37C-732710464C28}"/>
              </a:ext>
            </a:extLst>
          </p:cNvPr>
          <p:cNvSpPr txBox="1"/>
          <p:nvPr/>
        </p:nvSpPr>
        <p:spPr>
          <a:xfrm>
            <a:off x="1570119" y="5634739"/>
            <a:ext cx="9051762" cy="646331"/>
          </a:xfrm>
          <a:prstGeom prst="rect">
            <a:avLst/>
          </a:prstGeom>
          <a:noFill/>
        </p:spPr>
        <p:txBody>
          <a:bodyPr wrap="square" rtlCol="0">
            <a:spAutoFit/>
          </a:bodyPr>
          <a:lstStyle/>
          <a:p>
            <a:r>
              <a:rPr lang="en-US" dirty="0"/>
              <a:t>To achieve my new zeitgeist theme of digital and hyperreal, I tried my leaf design with a variety of photoshop filters which would warp and distort the motifs and embody the glitchy look.</a:t>
            </a:r>
          </a:p>
        </p:txBody>
      </p:sp>
    </p:spTree>
    <p:extLst>
      <p:ext uri="{BB962C8B-B14F-4D97-AF65-F5344CB8AC3E}">
        <p14:creationId xmlns:p14="http://schemas.microsoft.com/office/powerpoint/2010/main" val="26841970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2A34D1-B10A-974B-A773-8F1A71A64603}"/>
              </a:ext>
            </a:extLst>
          </p:cNvPr>
          <p:cNvSpPr txBox="1"/>
          <p:nvPr/>
        </p:nvSpPr>
        <p:spPr>
          <a:xfrm>
            <a:off x="1759527" y="651164"/>
            <a:ext cx="6331527" cy="369332"/>
          </a:xfrm>
          <a:prstGeom prst="rect">
            <a:avLst/>
          </a:prstGeom>
          <a:noFill/>
        </p:spPr>
        <p:txBody>
          <a:bodyPr wrap="square" rtlCol="0">
            <a:spAutoFit/>
          </a:bodyPr>
          <a:lstStyle/>
          <a:p>
            <a:r>
              <a:rPr lang="en-US" dirty="0"/>
              <a:t>Backgrounds and Foregrounds</a:t>
            </a:r>
          </a:p>
        </p:txBody>
      </p:sp>
      <p:pic>
        <p:nvPicPr>
          <p:cNvPr id="6" name="Picture 5" descr="A picture containing rain, brush&#10;&#10;Description automatically generated">
            <a:extLst>
              <a:ext uri="{FF2B5EF4-FFF2-40B4-BE49-F238E27FC236}">
                <a16:creationId xmlns:a16="http://schemas.microsoft.com/office/drawing/2014/main" id="{DCF9F253-6044-F145-A9C2-DE3D74ACAAD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6581" y="1242168"/>
            <a:ext cx="4964668" cy="4964668"/>
          </a:xfrm>
          <a:prstGeom prst="rect">
            <a:avLst/>
          </a:prstGeom>
        </p:spPr>
      </p:pic>
      <p:pic>
        <p:nvPicPr>
          <p:cNvPr id="8" name="Picture 7" descr="A picture containing room&#10;&#10;Description automatically generated">
            <a:extLst>
              <a:ext uri="{FF2B5EF4-FFF2-40B4-BE49-F238E27FC236}">
                <a16:creationId xmlns:a16="http://schemas.microsoft.com/office/drawing/2014/main" id="{52A0B2E8-7657-CF4E-A301-4E638A0F252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76066" y="289760"/>
            <a:ext cx="4437144" cy="6278480"/>
          </a:xfrm>
          <a:prstGeom prst="rect">
            <a:avLst/>
          </a:prstGeom>
        </p:spPr>
      </p:pic>
    </p:spTree>
    <p:extLst>
      <p:ext uri="{BB962C8B-B14F-4D97-AF65-F5344CB8AC3E}">
        <p14:creationId xmlns:p14="http://schemas.microsoft.com/office/powerpoint/2010/main" val="31975808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760B91B9-703B-E540-B029-4BF3DC063BF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5691" y="633845"/>
            <a:ext cx="5590309" cy="5590309"/>
          </a:xfrm>
          <a:prstGeom prst="rect">
            <a:avLst/>
          </a:prstGeom>
        </p:spPr>
      </p:pic>
      <p:pic>
        <p:nvPicPr>
          <p:cNvPr id="5" name="Picture 4" descr="A picture containing tree, flower, hydrant&#10;&#10;Description automatically generated">
            <a:extLst>
              <a:ext uri="{FF2B5EF4-FFF2-40B4-BE49-F238E27FC236}">
                <a16:creationId xmlns:a16="http://schemas.microsoft.com/office/drawing/2014/main" id="{F3770012-B4E7-CF47-911B-8CEC0975AAA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928465" y="316923"/>
            <a:ext cx="4398751" cy="6224154"/>
          </a:xfrm>
          <a:prstGeom prst="rect">
            <a:avLst/>
          </a:prstGeom>
        </p:spPr>
      </p:pic>
    </p:spTree>
    <p:extLst>
      <p:ext uri="{BB962C8B-B14F-4D97-AF65-F5344CB8AC3E}">
        <p14:creationId xmlns:p14="http://schemas.microsoft.com/office/powerpoint/2010/main" val="18040832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tree&#10;&#10;Description automatically generated">
            <a:extLst>
              <a:ext uri="{FF2B5EF4-FFF2-40B4-BE49-F238E27FC236}">
                <a16:creationId xmlns:a16="http://schemas.microsoft.com/office/drawing/2014/main" id="{B103F425-8ECF-D94E-AB2A-995FCA499C0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435" y="180747"/>
            <a:ext cx="3172388" cy="4488873"/>
          </a:xfrm>
          <a:prstGeom prst="rect">
            <a:avLst/>
          </a:prstGeom>
        </p:spPr>
      </p:pic>
      <p:sp>
        <p:nvSpPr>
          <p:cNvPr id="34" name="TextBox 33">
            <a:extLst>
              <a:ext uri="{FF2B5EF4-FFF2-40B4-BE49-F238E27FC236}">
                <a16:creationId xmlns:a16="http://schemas.microsoft.com/office/drawing/2014/main" id="{CF9F1EF3-C315-A643-90E0-2D433CD5DE5C}"/>
              </a:ext>
            </a:extLst>
          </p:cNvPr>
          <p:cNvSpPr txBox="1"/>
          <p:nvPr/>
        </p:nvSpPr>
        <p:spPr>
          <a:xfrm>
            <a:off x="4032153" y="180747"/>
            <a:ext cx="4835236" cy="369332"/>
          </a:xfrm>
          <a:prstGeom prst="rect">
            <a:avLst/>
          </a:prstGeom>
          <a:noFill/>
        </p:spPr>
        <p:txBody>
          <a:bodyPr wrap="square" rtlCol="0">
            <a:spAutoFit/>
          </a:bodyPr>
          <a:lstStyle/>
          <a:p>
            <a:r>
              <a:rPr lang="en-US" i="1" u="sng" dirty="0"/>
              <a:t>Experimenting with </a:t>
            </a:r>
            <a:r>
              <a:rPr lang="en-US" i="1" u="sng" dirty="0" err="1"/>
              <a:t>Colour</a:t>
            </a:r>
            <a:r>
              <a:rPr lang="en-US" i="1" u="sng" dirty="0"/>
              <a:t> Ways and Filters</a:t>
            </a:r>
          </a:p>
        </p:txBody>
      </p:sp>
      <p:pic>
        <p:nvPicPr>
          <p:cNvPr id="36" name="Picture 35">
            <a:extLst>
              <a:ext uri="{FF2B5EF4-FFF2-40B4-BE49-F238E27FC236}">
                <a16:creationId xmlns:a16="http://schemas.microsoft.com/office/drawing/2014/main" id="{11E3E971-F395-3141-A9E9-37B603CE67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62598" y="868597"/>
            <a:ext cx="3172388" cy="4488873"/>
          </a:xfrm>
          <a:prstGeom prst="rect">
            <a:avLst/>
          </a:prstGeom>
        </p:spPr>
      </p:pic>
      <p:pic>
        <p:nvPicPr>
          <p:cNvPr id="38" name="Picture 37" descr="A picture containing bird, sitting, perched, small&#10;&#10;Description automatically generated">
            <a:extLst>
              <a:ext uri="{FF2B5EF4-FFF2-40B4-BE49-F238E27FC236}">
                <a16:creationId xmlns:a16="http://schemas.microsoft.com/office/drawing/2014/main" id="{59122D39-01AC-9E43-92FE-5B83A83CBAA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709886" y="1699871"/>
            <a:ext cx="3172388" cy="4488873"/>
          </a:xfrm>
          <a:prstGeom prst="rect">
            <a:avLst/>
          </a:prstGeom>
        </p:spPr>
      </p:pic>
      <p:pic>
        <p:nvPicPr>
          <p:cNvPr id="40" name="Picture 39" descr="A picture containing white, blue, purple, fish&#10;&#10;Description automatically generated">
            <a:extLst>
              <a:ext uri="{FF2B5EF4-FFF2-40B4-BE49-F238E27FC236}">
                <a16:creationId xmlns:a16="http://schemas.microsoft.com/office/drawing/2014/main" id="{402B2D3C-0A5F-314B-B8B2-EFB1A1BCF0B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001243" y="868597"/>
            <a:ext cx="3172388" cy="4488873"/>
          </a:xfrm>
          <a:prstGeom prst="rect">
            <a:avLst/>
          </a:prstGeom>
        </p:spPr>
      </p:pic>
      <p:pic>
        <p:nvPicPr>
          <p:cNvPr id="42" name="Picture 41" descr="A close up of a tree&#10;&#10;Description automatically generated">
            <a:extLst>
              <a:ext uri="{FF2B5EF4-FFF2-40B4-BE49-F238E27FC236}">
                <a16:creationId xmlns:a16="http://schemas.microsoft.com/office/drawing/2014/main" id="{7CD70765-456F-E84E-8115-D3354C1292E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775961" y="180747"/>
            <a:ext cx="3172388" cy="4488873"/>
          </a:xfrm>
          <a:prstGeom prst="rect">
            <a:avLst/>
          </a:prstGeom>
        </p:spPr>
      </p:pic>
      <p:pic>
        <p:nvPicPr>
          <p:cNvPr id="44" name="Picture 43" descr="A picture containing fabric&#10;&#10;Description automatically generated">
            <a:extLst>
              <a:ext uri="{FF2B5EF4-FFF2-40B4-BE49-F238E27FC236}">
                <a16:creationId xmlns:a16="http://schemas.microsoft.com/office/drawing/2014/main" id="{658E0F54-A62E-8D4D-81DC-0C1981D306B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760423" y="1699870"/>
            <a:ext cx="3172388" cy="4488873"/>
          </a:xfrm>
          <a:prstGeom prst="rect">
            <a:avLst/>
          </a:prstGeom>
        </p:spPr>
      </p:pic>
    </p:spTree>
    <p:extLst>
      <p:ext uri="{BB962C8B-B14F-4D97-AF65-F5344CB8AC3E}">
        <p14:creationId xmlns:p14="http://schemas.microsoft.com/office/powerpoint/2010/main" val="19922376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ing, man, laptop, fabric&#10;&#10;Description automatically generated">
            <a:extLst>
              <a:ext uri="{FF2B5EF4-FFF2-40B4-BE49-F238E27FC236}">
                <a16:creationId xmlns:a16="http://schemas.microsoft.com/office/drawing/2014/main" id="{DE58A346-1877-C74E-8910-66841DFC04C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53813" y="273627"/>
            <a:ext cx="4459946" cy="6310745"/>
          </a:xfrm>
          <a:prstGeom prst="rect">
            <a:avLst/>
          </a:prstGeom>
        </p:spPr>
      </p:pic>
      <p:pic>
        <p:nvPicPr>
          <p:cNvPr id="5" name="Picture 4" descr="A picture containing large, red, stop, airplane&#10;&#10;Description automatically generated">
            <a:extLst>
              <a:ext uri="{FF2B5EF4-FFF2-40B4-BE49-F238E27FC236}">
                <a16:creationId xmlns:a16="http://schemas.microsoft.com/office/drawing/2014/main" id="{36952ADF-3524-0A48-A6B3-88A73AFE094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1442" y="744682"/>
            <a:ext cx="5368636" cy="5368636"/>
          </a:xfrm>
          <a:prstGeom prst="rect">
            <a:avLst/>
          </a:prstGeom>
        </p:spPr>
      </p:pic>
    </p:spTree>
    <p:extLst>
      <p:ext uri="{BB962C8B-B14F-4D97-AF65-F5344CB8AC3E}">
        <p14:creationId xmlns:p14="http://schemas.microsoft.com/office/powerpoint/2010/main" val="24323730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overed, large, fabric, table&#10;&#10;Description automatically generated">
            <a:extLst>
              <a:ext uri="{FF2B5EF4-FFF2-40B4-BE49-F238E27FC236}">
                <a16:creationId xmlns:a16="http://schemas.microsoft.com/office/drawing/2014/main" id="{F2D7BC3A-91FE-E444-B665-2E78B8DA40C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41126" y="718900"/>
            <a:ext cx="3830576" cy="5420196"/>
          </a:xfrm>
          <a:prstGeom prst="rect">
            <a:avLst/>
          </a:prstGeom>
        </p:spPr>
      </p:pic>
      <p:sp>
        <p:nvSpPr>
          <p:cNvPr id="6" name="TextBox 5">
            <a:extLst>
              <a:ext uri="{FF2B5EF4-FFF2-40B4-BE49-F238E27FC236}">
                <a16:creationId xmlns:a16="http://schemas.microsoft.com/office/drawing/2014/main" id="{09FECC9B-FAC3-7843-B0DA-2594BC8FE697}"/>
              </a:ext>
            </a:extLst>
          </p:cNvPr>
          <p:cNvSpPr txBox="1"/>
          <p:nvPr/>
        </p:nvSpPr>
        <p:spPr>
          <a:xfrm>
            <a:off x="5140035" y="211023"/>
            <a:ext cx="3740728" cy="369332"/>
          </a:xfrm>
          <a:prstGeom prst="rect">
            <a:avLst/>
          </a:prstGeom>
          <a:noFill/>
        </p:spPr>
        <p:txBody>
          <a:bodyPr wrap="square" rtlCol="0">
            <a:spAutoFit/>
          </a:bodyPr>
          <a:lstStyle/>
          <a:p>
            <a:r>
              <a:rPr lang="en-US" i="1" u="sng" dirty="0"/>
              <a:t>Glitchy Digital Work</a:t>
            </a:r>
          </a:p>
        </p:txBody>
      </p:sp>
      <p:pic>
        <p:nvPicPr>
          <p:cNvPr id="3" name="Picture 2" descr="A picture containing bird, standing, perched, flock&#10;&#10;Description automatically generated">
            <a:extLst>
              <a:ext uri="{FF2B5EF4-FFF2-40B4-BE49-F238E27FC236}">
                <a16:creationId xmlns:a16="http://schemas.microsoft.com/office/drawing/2014/main" id="{0704DEEB-2B03-E046-8CB4-CDC578AE3E5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48554" y="718901"/>
            <a:ext cx="3671745" cy="5420195"/>
          </a:xfrm>
          <a:prstGeom prst="rect">
            <a:avLst/>
          </a:prstGeom>
        </p:spPr>
      </p:pic>
      <p:pic>
        <p:nvPicPr>
          <p:cNvPr id="7" name="Picture 6" descr="A picture containing bird, covered, water, blue&#10;&#10;Description automatically generated">
            <a:extLst>
              <a:ext uri="{FF2B5EF4-FFF2-40B4-BE49-F238E27FC236}">
                <a16:creationId xmlns:a16="http://schemas.microsoft.com/office/drawing/2014/main" id="{FE48BAA3-DB9A-6C4E-8E51-E5B2B1D22A4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97150" y="718900"/>
            <a:ext cx="3671746" cy="5420196"/>
          </a:xfrm>
          <a:prstGeom prst="rect">
            <a:avLst/>
          </a:prstGeom>
        </p:spPr>
      </p:pic>
      <p:sp>
        <p:nvSpPr>
          <p:cNvPr id="8" name="TextBox 7">
            <a:extLst>
              <a:ext uri="{FF2B5EF4-FFF2-40B4-BE49-F238E27FC236}">
                <a16:creationId xmlns:a16="http://schemas.microsoft.com/office/drawing/2014/main" id="{A22D442D-3111-994A-AD95-12E2401E0739}"/>
              </a:ext>
            </a:extLst>
          </p:cNvPr>
          <p:cNvSpPr txBox="1"/>
          <p:nvPr/>
        </p:nvSpPr>
        <p:spPr>
          <a:xfrm>
            <a:off x="2895600" y="6277641"/>
            <a:ext cx="7479972" cy="369332"/>
          </a:xfrm>
          <a:prstGeom prst="rect">
            <a:avLst/>
          </a:prstGeom>
          <a:noFill/>
        </p:spPr>
        <p:txBody>
          <a:bodyPr wrap="square" rtlCol="0">
            <a:spAutoFit/>
          </a:bodyPr>
          <a:lstStyle/>
          <a:p>
            <a:r>
              <a:rPr lang="en-US" dirty="0"/>
              <a:t>Layering and offsetting the pattern and then changing the filters</a:t>
            </a:r>
          </a:p>
        </p:txBody>
      </p:sp>
    </p:spTree>
    <p:extLst>
      <p:ext uri="{BB962C8B-B14F-4D97-AF65-F5344CB8AC3E}">
        <p14:creationId xmlns:p14="http://schemas.microsoft.com/office/powerpoint/2010/main" val="15220541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sitting, oven, kitchen&#10;&#10;Description automatically generated">
            <a:extLst>
              <a:ext uri="{FF2B5EF4-FFF2-40B4-BE49-F238E27FC236}">
                <a16:creationId xmlns:a16="http://schemas.microsoft.com/office/drawing/2014/main" id="{0D9B00E9-DC39-724A-8103-5CA5E08D133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3964" y="1413164"/>
            <a:ext cx="5902036" cy="4426527"/>
          </a:xfrm>
          <a:prstGeom prst="rect">
            <a:avLst/>
          </a:prstGeom>
        </p:spPr>
      </p:pic>
      <p:pic>
        <p:nvPicPr>
          <p:cNvPr id="7" name="Picture 6" descr="A picture containing table, cup, sitting, photo&#10;&#10;Description automatically generated">
            <a:extLst>
              <a:ext uri="{FF2B5EF4-FFF2-40B4-BE49-F238E27FC236}">
                <a16:creationId xmlns:a16="http://schemas.microsoft.com/office/drawing/2014/main" id="{7E43976F-CF9F-F74C-BC2A-51024882F93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552424" y="145473"/>
            <a:ext cx="2675760" cy="6664036"/>
          </a:xfrm>
          <a:prstGeom prst="rect">
            <a:avLst/>
          </a:prstGeom>
        </p:spPr>
      </p:pic>
      <p:pic>
        <p:nvPicPr>
          <p:cNvPr id="9" name="Picture 8" descr="A picture containing table, sitting, desk, computer&#10;&#10;Description automatically generated">
            <a:extLst>
              <a:ext uri="{FF2B5EF4-FFF2-40B4-BE49-F238E27FC236}">
                <a16:creationId xmlns:a16="http://schemas.microsoft.com/office/drawing/2014/main" id="{8DE1E63C-EC03-B74F-B3DB-5E524EA231B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9301621" y="145473"/>
            <a:ext cx="2544015" cy="6664036"/>
          </a:xfrm>
          <a:prstGeom prst="rect">
            <a:avLst/>
          </a:prstGeom>
        </p:spPr>
      </p:pic>
      <p:sp>
        <p:nvSpPr>
          <p:cNvPr id="10" name="TextBox 9">
            <a:extLst>
              <a:ext uri="{FF2B5EF4-FFF2-40B4-BE49-F238E27FC236}">
                <a16:creationId xmlns:a16="http://schemas.microsoft.com/office/drawing/2014/main" id="{0D1AB5BC-2B3E-9040-8E2D-F527EC15E8F4}"/>
              </a:ext>
            </a:extLst>
          </p:cNvPr>
          <p:cNvSpPr txBox="1"/>
          <p:nvPr/>
        </p:nvSpPr>
        <p:spPr>
          <a:xfrm>
            <a:off x="2064327" y="648977"/>
            <a:ext cx="3061855" cy="369332"/>
          </a:xfrm>
          <a:prstGeom prst="rect">
            <a:avLst/>
          </a:prstGeom>
          <a:noFill/>
        </p:spPr>
        <p:txBody>
          <a:bodyPr wrap="square" rtlCol="0">
            <a:spAutoFit/>
          </a:bodyPr>
          <a:lstStyle/>
          <a:p>
            <a:r>
              <a:rPr lang="en-US" i="1" u="sng" dirty="0"/>
              <a:t>Digitally Printing onto Fabric</a:t>
            </a:r>
          </a:p>
        </p:txBody>
      </p:sp>
    </p:spTree>
    <p:extLst>
      <p:ext uri="{BB962C8B-B14F-4D97-AF65-F5344CB8AC3E}">
        <p14:creationId xmlns:p14="http://schemas.microsoft.com/office/powerpoint/2010/main" val="6716129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E2C4CCB0-34A4-A542-BF9D-E30D7328E70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Rectangle 1">
            <a:extLst>
              <a:ext uri="{FF2B5EF4-FFF2-40B4-BE49-F238E27FC236}">
                <a16:creationId xmlns:a16="http://schemas.microsoft.com/office/drawing/2014/main" id="{4B9AB8EA-EF30-084D-8F75-1AA8BC48FA74}"/>
              </a:ext>
            </a:extLst>
          </p:cNvPr>
          <p:cNvSpPr/>
          <p:nvPr/>
        </p:nvSpPr>
        <p:spPr>
          <a:xfrm>
            <a:off x="4029574" y="2967335"/>
            <a:ext cx="4132863" cy="923330"/>
          </a:xfrm>
          <a:prstGeom prst="rect">
            <a:avLst/>
          </a:prstGeom>
          <a:noFill/>
        </p:spPr>
        <p:txBody>
          <a:bodyPr wrap="none" lIns="91440" tIns="45720" rIns="91440" bIns="45720">
            <a:spAutoFit/>
          </a:bodyPr>
          <a:lstStyle/>
          <a:p>
            <a:pPr algn="ctr"/>
            <a:r>
              <a:rPr lang="en-GB"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Visualisations</a:t>
            </a:r>
            <a:endPar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9176661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A dining room table&#10;&#10;Description automatically generated">
            <a:extLst>
              <a:ext uri="{FF2B5EF4-FFF2-40B4-BE49-F238E27FC236}">
                <a16:creationId xmlns:a16="http://schemas.microsoft.com/office/drawing/2014/main" id="{BA1AED03-A90F-EE4B-86DE-A7F2701E1C3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
          <a:stretch/>
        </p:blipFill>
        <p:spPr>
          <a:xfrm>
            <a:off x="321731" y="321732"/>
            <a:ext cx="7086768" cy="6214533"/>
          </a:xfrm>
          <a:prstGeom prst="rect">
            <a:avLst/>
          </a:prstGeom>
        </p:spPr>
      </p:pic>
      <p:pic>
        <p:nvPicPr>
          <p:cNvPr id="12" name="Picture 11" descr="A living room filled with furniture and a large window&#10;&#10;Description automatically generated">
            <a:extLst>
              <a:ext uri="{FF2B5EF4-FFF2-40B4-BE49-F238E27FC236}">
                <a16:creationId xmlns:a16="http://schemas.microsoft.com/office/drawing/2014/main" id="{8E01EC60-A759-DE46-BA0A-697DB608E37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2"/>
          <a:stretch/>
        </p:blipFill>
        <p:spPr>
          <a:xfrm>
            <a:off x="7499941" y="321732"/>
            <a:ext cx="4370327" cy="6214533"/>
          </a:xfrm>
          <a:prstGeom prst="rect">
            <a:avLst/>
          </a:prstGeom>
        </p:spPr>
      </p:pic>
      <p:sp>
        <p:nvSpPr>
          <p:cNvPr id="13" name="TextBox 12">
            <a:extLst>
              <a:ext uri="{FF2B5EF4-FFF2-40B4-BE49-F238E27FC236}">
                <a16:creationId xmlns:a16="http://schemas.microsoft.com/office/drawing/2014/main" id="{B23F2169-95C3-C84C-9037-C8A8E37C21F3}"/>
              </a:ext>
            </a:extLst>
          </p:cNvPr>
          <p:cNvSpPr txBox="1"/>
          <p:nvPr/>
        </p:nvSpPr>
        <p:spPr>
          <a:xfrm>
            <a:off x="3657601" y="10896"/>
            <a:ext cx="5915890" cy="369332"/>
          </a:xfrm>
          <a:prstGeom prst="rect">
            <a:avLst/>
          </a:prstGeom>
          <a:noFill/>
        </p:spPr>
        <p:txBody>
          <a:bodyPr wrap="square" rtlCol="0">
            <a:spAutoFit/>
          </a:bodyPr>
          <a:lstStyle/>
          <a:p>
            <a:r>
              <a:rPr lang="en-US" dirty="0"/>
              <a:t>Soft neutral tones with a modern urban jungle theme</a:t>
            </a:r>
          </a:p>
        </p:txBody>
      </p:sp>
    </p:spTree>
    <p:extLst>
      <p:ext uri="{BB962C8B-B14F-4D97-AF65-F5344CB8AC3E}">
        <p14:creationId xmlns:p14="http://schemas.microsoft.com/office/powerpoint/2010/main" val="27681964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indoor, window, white, room&#10;&#10;Description automatically generated">
            <a:extLst>
              <a:ext uri="{FF2B5EF4-FFF2-40B4-BE49-F238E27FC236}">
                <a16:creationId xmlns:a16="http://schemas.microsoft.com/office/drawing/2014/main" id="{FA1C47BD-95D5-8347-B988-95E6D20571F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21731" y="321732"/>
            <a:ext cx="7086768" cy="6214533"/>
          </a:xfrm>
          <a:prstGeom prst="rect">
            <a:avLst/>
          </a:prstGeom>
        </p:spPr>
      </p:pic>
      <p:pic>
        <p:nvPicPr>
          <p:cNvPr id="5" name="Picture 4" descr="A picture containing fabric, white, curtain, room&#10;&#10;Description automatically generated">
            <a:extLst>
              <a:ext uri="{FF2B5EF4-FFF2-40B4-BE49-F238E27FC236}">
                <a16:creationId xmlns:a16="http://schemas.microsoft.com/office/drawing/2014/main" id="{84113D44-F7A5-C84D-A7F9-EA88BB73F27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2" b="-2"/>
          <a:stretch/>
        </p:blipFill>
        <p:spPr>
          <a:xfrm>
            <a:off x="7499941" y="321732"/>
            <a:ext cx="4370327" cy="6214533"/>
          </a:xfrm>
          <a:prstGeom prst="rect">
            <a:avLst/>
          </a:prstGeom>
        </p:spPr>
      </p:pic>
      <p:sp>
        <p:nvSpPr>
          <p:cNvPr id="9" name="TextBox 8">
            <a:extLst>
              <a:ext uri="{FF2B5EF4-FFF2-40B4-BE49-F238E27FC236}">
                <a16:creationId xmlns:a16="http://schemas.microsoft.com/office/drawing/2014/main" id="{09DFA7C5-5B45-964A-AC15-AF5CD44EB2FE}"/>
              </a:ext>
            </a:extLst>
          </p:cNvPr>
          <p:cNvSpPr txBox="1"/>
          <p:nvPr/>
        </p:nvSpPr>
        <p:spPr>
          <a:xfrm>
            <a:off x="3325091" y="6536265"/>
            <a:ext cx="7356764" cy="369332"/>
          </a:xfrm>
          <a:prstGeom prst="rect">
            <a:avLst/>
          </a:prstGeom>
          <a:noFill/>
        </p:spPr>
        <p:txBody>
          <a:bodyPr wrap="square" rtlCol="0">
            <a:spAutoFit/>
          </a:bodyPr>
          <a:lstStyle/>
          <a:p>
            <a:r>
              <a:rPr lang="en-US" dirty="0"/>
              <a:t>Busy detailed walls and ceramic pieces paired with marble textures</a:t>
            </a:r>
          </a:p>
        </p:txBody>
      </p:sp>
    </p:spTree>
    <p:extLst>
      <p:ext uri="{BB962C8B-B14F-4D97-AF65-F5344CB8AC3E}">
        <p14:creationId xmlns:p14="http://schemas.microsoft.com/office/powerpoint/2010/main" val="28721817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een sofa in a room&#10;&#10;Description automatically generated">
            <a:extLst>
              <a:ext uri="{FF2B5EF4-FFF2-40B4-BE49-F238E27FC236}">
                <a16:creationId xmlns:a16="http://schemas.microsoft.com/office/drawing/2014/main" id="{4691CCC1-3302-C248-B114-5701DDABA08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1"/>
            <a:ext cx="9479470" cy="6289964"/>
          </a:xfrm>
          <a:prstGeom prst="rect">
            <a:avLst/>
          </a:prstGeom>
        </p:spPr>
      </p:pic>
      <p:pic>
        <p:nvPicPr>
          <p:cNvPr id="13" name="Picture 12" descr="A dining room table in front of a window&#10;&#10;Description automatically generated">
            <a:extLst>
              <a:ext uri="{FF2B5EF4-FFF2-40B4-BE49-F238E27FC236}">
                <a16:creationId xmlns:a16="http://schemas.microsoft.com/office/drawing/2014/main" id="{0793BB5A-7FBD-894E-8909-45CF07AC6D6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936182" y="0"/>
            <a:ext cx="4405746" cy="6858000"/>
          </a:xfrm>
          <a:prstGeom prst="rect">
            <a:avLst/>
          </a:prstGeom>
        </p:spPr>
      </p:pic>
      <p:sp>
        <p:nvSpPr>
          <p:cNvPr id="14" name="TextBox 13">
            <a:extLst>
              <a:ext uri="{FF2B5EF4-FFF2-40B4-BE49-F238E27FC236}">
                <a16:creationId xmlns:a16="http://schemas.microsoft.com/office/drawing/2014/main" id="{493EDC87-D37B-0B4F-9EAC-F773F5AC7CEF}"/>
              </a:ext>
            </a:extLst>
          </p:cNvPr>
          <p:cNvSpPr txBox="1"/>
          <p:nvPr/>
        </p:nvSpPr>
        <p:spPr>
          <a:xfrm>
            <a:off x="1357745" y="6428509"/>
            <a:ext cx="6553200" cy="369332"/>
          </a:xfrm>
          <a:prstGeom prst="rect">
            <a:avLst/>
          </a:prstGeom>
          <a:noFill/>
        </p:spPr>
        <p:txBody>
          <a:bodyPr wrap="square" rtlCol="0">
            <a:spAutoFit/>
          </a:bodyPr>
          <a:lstStyle/>
          <a:p>
            <a:r>
              <a:rPr lang="en-US" dirty="0"/>
              <a:t>Bright, airy home with a tropical theme</a:t>
            </a:r>
          </a:p>
        </p:txBody>
      </p:sp>
    </p:spTree>
    <p:extLst>
      <p:ext uri="{BB962C8B-B14F-4D97-AF65-F5344CB8AC3E}">
        <p14:creationId xmlns:p14="http://schemas.microsoft.com/office/powerpoint/2010/main" val="20243819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D6AEBA-9F39-7A44-AD66-7718BABA5A71}"/>
              </a:ext>
            </a:extLst>
          </p:cNvPr>
          <p:cNvSpPr txBox="1"/>
          <p:nvPr/>
        </p:nvSpPr>
        <p:spPr>
          <a:xfrm>
            <a:off x="68400" y="4888526"/>
            <a:ext cx="4280930" cy="646331"/>
          </a:xfrm>
          <a:prstGeom prst="rect">
            <a:avLst/>
          </a:prstGeom>
          <a:noFill/>
        </p:spPr>
        <p:txBody>
          <a:bodyPr wrap="square" rtlCol="0">
            <a:spAutoFit/>
          </a:bodyPr>
          <a:lstStyle/>
          <a:p>
            <a:r>
              <a:rPr lang="en-US" dirty="0"/>
              <a:t>My Pinterest Link - https://</a:t>
            </a:r>
            <a:r>
              <a:rPr lang="en-US" dirty="0" err="1"/>
              <a:t>www.pinterest.co.uk</a:t>
            </a:r>
            <a:r>
              <a:rPr lang="en-US" dirty="0"/>
              <a:t>/</a:t>
            </a:r>
            <a:r>
              <a:rPr lang="en-US" dirty="0" err="1"/>
              <a:t>vividsaturn</a:t>
            </a:r>
            <a:r>
              <a:rPr lang="en-US" dirty="0"/>
              <a:t>/  </a:t>
            </a:r>
          </a:p>
        </p:txBody>
      </p:sp>
      <p:pic>
        <p:nvPicPr>
          <p:cNvPr id="4" name="Picture 3">
            <a:extLst>
              <a:ext uri="{FF2B5EF4-FFF2-40B4-BE49-F238E27FC236}">
                <a16:creationId xmlns:a16="http://schemas.microsoft.com/office/drawing/2014/main" id="{5081754A-AFF6-C04C-B524-C67A32F516D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4580"/>
            <a:ext cx="12192000" cy="4853946"/>
          </a:xfrm>
          <a:prstGeom prst="rect">
            <a:avLst/>
          </a:prstGeom>
        </p:spPr>
      </p:pic>
      <p:pic>
        <p:nvPicPr>
          <p:cNvPr id="6" name="Picture 5" descr="A picture containing flower&#10;&#10;Description automatically generated">
            <a:extLst>
              <a:ext uri="{FF2B5EF4-FFF2-40B4-BE49-F238E27FC236}">
                <a16:creationId xmlns:a16="http://schemas.microsoft.com/office/drawing/2014/main" id="{8948BEED-F8A8-A341-8E91-7B358DD208B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349330" y="4624244"/>
            <a:ext cx="3374943" cy="1941915"/>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511D142E-17BF-3C49-86FB-0F4D7AC1A15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621504" y="3121419"/>
            <a:ext cx="3932482" cy="3367249"/>
          </a:xfrm>
          <a:prstGeom prst="rect">
            <a:avLst/>
          </a:prstGeom>
        </p:spPr>
      </p:pic>
    </p:spTree>
    <p:extLst>
      <p:ext uri="{BB962C8B-B14F-4D97-AF65-F5344CB8AC3E}">
        <p14:creationId xmlns:p14="http://schemas.microsoft.com/office/powerpoint/2010/main" val="39566218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1464</TotalTime>
  <Words>1446</Words>
  <Application>Microsoft Macintosh PowerPoint</Application>
  <PresentationFormat>Widescreen</PresentationFormat>
  <Paragraphs>148</Paragraphs>
  <Slides>39</Slides>
  <Notes>28</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Calibri Light</vt:lpstr>
      <vt:lpstr>Century Gothic</vt:lpstr>
      <vt:lpstr>Office Theme</vt:lpstr>
      <vt:lpstr>Gemma Yeomans 1901204  B2 – Digital &amp; Material Process  M4X02220  UWTSD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Gemma Yeomans 1901204  B2 – Digital &amp; Material Process  M4X02220  UWTSD  </dc:title>
  <dc:creator>Gemma Yeomans (1901204)</dc:creator>
  <cp:lastModifiedBy>Gemma Yeomans (1901204)</cp:lastModifiedBy>
  <cp:revision>12</cp:revision>
  <dcterms:created xsi:type="dcterms:W3CDTF">2020-05-09T10:23:58Z</dcterms:created>
  <dcterms:modified xsi:type="dcterms:W3CDTF">2020-05-10T11:14:34Z</dcterms:modified>
</cp:coreProperties>
</file>