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60" r:id="rId6"/>
    <p:sldId id="265" r:id="rId7"/>
    <p:sldId id="270" r:id="rId8"/>
    <p:sldId id="271" r:id="rId9"/>
    <p:sldId id="261" r:id="rId10"/>
    <p:sldId id="262" r:id="rId11"/>
    <p:sldId id="263" r:id="rId12"/>
    <p:sldId id="264" r:id="rId13"/>
    <p:sldId id="266" r:id="rId14"/>
    <p:sldId id="267" r:id="rId15"/>
    <p:sldId id="26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5" d="100"/>
          <a:sy n="85" d="100"/>
        </p:scale>
        <p:origin x="365"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ata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0575F18-60FA-4107-96A8-1F6296A28039}" type="doc">
      <dgm:prSet loTypeId="urn:microsoft.com/office/officeart/2016/7/layout/RepeatingBendingProcessNew" loCatId="process" qsTypeId="urn:microsoft.com/office/officeart/2005/8/quickstyle/simple1#1" qsCatId="simple" csTypeId="urn:microsoft.com/office/officeart/2005/8/colors/colorful2#1" csCatId="colorful"/>
      <dgm:spPr/>
      <dgm:t>
        <a:bodyPr/>
        <a:lstStyle/>
        <a:p>
          <a:endParaRPr lang="en-US"/>
        </a:p>
      </dgm:t>
    </dgm:pt>
    <dgm:pt modelId="{A006AC79-297F-4C6A-A03E-728C21B498F7}">
      <dgm:prSet/>
      <dgm:spPr/>
      <dgm:t>
        <a:bodyPr/>
        <a:lstStyle/>
        <a:p>
          <a:r>
            <a:rPr lang="en-US" b="1"/>
            <a:t>Unfreeze</a:t>
          </a:r>
          <a:r>
            <a:rPr lang="en-US"/>
            <a:t>: Develop awareness about patient safety issues.</a:t>
          </a:r>
        </a:p>
      </dgm:t>
    </dgm:pt>
    <dgm:pt modelId="{F7874184-1947-4B99-8ACD-32974E284732}" type="parTrans" cxnId="{F315EB48-18AC-4BA1-B8A8-B2429FA4B1D8}">
      <dgm:prSet/>
      <dgm:spPr/>
      <dgm:t>
        <a:bodyPr/>
        <a:lstStyle/>
        <a:p>
          <a:endParaRPr lang="en-US"/>
        </a:p>
      </dgm:t>
    </dgm:pt>
    <dgm:pt modelId="{B04D52DA-D6A2-4FF4-BA8F-F89E913C0DD0}" type="sibTrans" cxnId="{F315EB48-18AC-4BA1-B8A8-B2429FA4B1D8}">
      <dgm:prSet/>
      <dgm:spPr/>
      <dgm:t>
        <a:bodyPr/>
        <a:lstStyle/>
        <a:p>
          <a:endParaRPr lang="en-US"/>
        </a:p>
      </dgm:t>
    </dgm:pt>
    <dgm:pt modelId="{AD8BA76F-B111-48F8-BFA8-085EA9B3303F}">
      <dgm:prSet/>
      <dgm:spPr/>
      <dgm:t>
        <a:bodyPr/>
        <a:lstStyle/>
        <a:p>
          <a:r>
            <a:rPr lang="en-US" b="1"/>
            <a:t>Change: </a:t>
          </a:r>
          <a:r>
            <a:rPr lang="en-US"/>
            <a:t>Provide staff training, enhance communication and introduce new practices.</a:t>
          </a:r>
        </a:p>
      </dgm:t>
    </dgm:pt>
    <dgm:pt modelId="{EE823C2F-BFF8-41D1-BB37-CA8712993765}" type="parTrans" cxnId="{D8234D87-B04E-4B84-9B6A-918D3A3833D3}">
      <dgm:prSet/>
      <dgm:spPr/>
      <dgm:t>
        <a:bodyPr/>
        <a:lstStyle/>
        <a:p>
          <a:endParaRPr lang="en-US"/>
        </a:p>
      </dgm:t>
    </dgm:pt>
    <dgm:pt modelId="{8DF7DCAA-07DA-45E8-8FFF-14923BA0DFEF}" type="sibTrans" cxnId="{D8234D87-B04E-4B84-9B6A-918D3A3833D3}">
      <dgm:prSet/>
      <dgm:spPr/>
      <dgm:t>
        <a:bodyPr/>
        <a:lstStyle/>
        <a:p>
          <a:endParaRPr lang="en-US"/>
        </a:p>
      </dgm:t>
    </dgm:pt>
    <dgm:pt modelId="{504EB943-1E67-4DF6-86AE-F2EF6722A9D2}">
      <dgm:prSet/>
      <dgm:spPr/>
      <dgm:t>
        <a:bodyPr/>
        <a:lstStyle/>
        <a:p>
          <a:r>
            <a:rPr lang="en-US" b="1"/>
            <a:t>Refreeze</a:t>
          </a:r>
          <a:r>
            <a:rPr lang="en-US"/>
            <a:t>: Entrench new safety processes by overseeing and providing ongoing encouragement.</a:t>
          </a:r>
        </a:p>
      </dgm:t>
    </dgm:pt>
    <dgm:pt modelId="{6D168932-42E6-4051-95B5-190ED7F94702}" type="parTrans" cxnId="{23F981E8-3B2F-480D-AD1B-3B3608539BFB}">
      <dgm:prSet/>
      <dgm:spPr/>
      <dgm:t>
        <a:bodyPr/>
        <a:lstStyle/>
        <a:p>
          <a:endParaRPr lang="en-US"/>
        </a:p>
      </dgm:t>
    </dgm:pt>
    <dgm:pt modelId="{E867EF9B-6164-470C-918A-5147CF42C5ED}" type="sibTrans" cxnId="{23F981E8-3B2F-480D-AD1B-3B3608539BFB}">
      <dgm:prSet/>
      <dgm:spPr/>
      <dgm:t>
        <a:bodyPr/>
        <a:lstStyle/>
        <a:p>
          <a:endParaRPr lang="en-US"/>
        </a:p>
      </dgm:t>
    </dgm:pt>
    <dgm:pt modelId="{744DF3DF-920B-4842-A4FF-750E2F16DD22}">
      <dgm:prSet/>
      <dgm:spPr/>
      <dgm:t>
        <a:bodyPr/>
        <a:lstStyle/>
        <a:p>
          <a:r>
            <a:rPr lang="en-US" b="1"/>
            <a:t>Reinforce</a:t>
          </a:r>
          <a:r>
            <a:rPr lang="en-US"/>
            <a:t> sustainable organisational change (Wood </a:t>
          </a:r>
          <a:r>
            <a:rPr lang="en-US" i="1"/>
            <a:t>et al.,</a:t>
          </a:r>
          <a:r>
            <a:rPr lang="en-US"/>
            <a:t> 2022).</a:t>
          </a:r>
        </a:p>
      </dgm:t>
    </dgm:pt>
    <dgm:pt modelId="{0F140140-8672-4251-B861-595451D51ADA}" type="parTrans" cxnId="{64E1C12C-FBA2-4CFB-9644-C8ACD3921B62}">
      <dgm:prSet/>
      <dgm:spPr/>
      <dgm:t>
        <a:bodyPr/>
        <a:lstStyle/>
        <a:p>
          <a:endParaRPr lang="en-US"/>
        </a:p>
      </dgm:t>
    </dgm:pt>
    <dgm:pt modelId="{32C65EAD-1A66-4A20-8BC5-54397C45C59A}" type="sibTrans" cxnId="{64E1C12C-FBA2-4CFB-9644-C8ACD3921B62}">
      <dgm:prSet/>
      <dgm:spPr/>
      <dgm:t>
        <a:bodyPr/>
        <a:lstStyle/>
        <a:p>
          <a:endParaRPr lang="en-US"/>
        </a:p>
      </dgm:t>
    </dgm:pt>
    <dgm:pt modelId="{160A1886-3EE9-4641-83F6-9E5C2881FCE7}" type="pres">
      <dgm:prSet presAssocID="{10575F18-60FA-4107-96A8-1F6296A28039}" presName="Name0" presStyleCnt="0">
        <dgm:presLayoutVars>
          <dgm:dir/>
          <dgm:resizeHandles val="exact"/>
        </dgm:presLayoutVars>
      </dgm:prSet>
      <dgm:spPr/>
    </dgm:pt>
    <dgm:pt modelId="{7EB1F24B-D44E-4F66-A52D-8D47D622DE02}" type="pres">
      <dgm:prSet presAssocID="{A006AC79-297F-4C6A-A03E-728C21B498F7}" presName="node" presStyleLbl="node1" presStyleIdx="0" presStyleCnt="4">
        <dgm:presLayoutVars>
          <dgm:bulletEnabled val="1"/>
        </dgm:presLayoutVars>
      </dgm:prSet>
      <dgm:spPr/>
    </dgm:pt>
    <dgm:pt modelId="{33126F8B-DFBF-43F0-9F02-8930626B501B}" type="pres">
      <dgm:prSet presAssocID="{B04D52DA-D6A2-4FF4-BA8F-F89E913C0DD0}" presName="sibTrans" presStyleLbl="sibTrans1D1" presStyleIdx="0" presStyleCnt="3"/>
      <dgm:spPr/>
    </dgm:pt>
    <dgm:pt modelId="{4D2056AB-82A4-4660-A452-2806A54FDDDF}" type="pres">
      <dgm:prSet presAssocID="{B04D52DA-D6A2-4FF4-BA8F-F89E913C0DD0}" presName="connectorText" presStyleLbl="sibTrans1D1" presStyleIdx="0" presStyleCnt="3"/>
      <dgm:spPr/>
    </dgm:pt>
    <dgm:pt modelId="{06A54A5E-1D85-459B-B0C6-F8111457E541}" type="pres">
      <dgm:prSet presAssocID="{AD8BA76F-B111-48F8-BFA8-085EA9B3303F}" presName="node" presStyleLbl="node1" presStyleIdx="1" presStyleCnt="4">
        <dgm:presLayoutVars>
          <dgm:bulletEnabled val="1"/>
        </dgm:presLayoutVars>
      </dgm:prSet>
      <dgm:spPr/>
    </dgm:pt>
    <dgm:pt modelId="{0194BB85-5379-47A4-A23F-4A8AA99AFE9C}" type="pres">
      <dgm:prSet presAssocID="{8DF7DCAA-07DA-45E8-8FFF-14923BA0DFEF}" presName="sibTrans" presStyleLbl="sibTrans1D1" presStyleIdx="1" presStyleCnt="3"/>
      <dgm:spPr/>
    </dgm:pt>
    <dgm:pt modelId="{529EA786-A0D9-4ADF-90AE-DE4C3979FB74}" type="pres">
      <dgm:prSet presAssocID="{8DF7DCAA-07DA-45E8-8FFF-14923BA0DFEF}" presName="connectorText" presStyleLbl="sibTrans1D1" presStyleIdx="1" presStyleCnt="3"/>
      <dgm:spPr/>
    </dgm:pt>
    <dgm:pt modelId="{1FCE261B-C3EB-45F7-965D-7AF945449A96}" type="pres">
      <dgm:prSet presAssocID="{504EB943-1E67-4DF6-86AE-F2EF6722A9D2}" presName="node" presStyleLbl="node1" presStyleIdx="2" presStyleCnt="4">
        <dgm:presLayoutVars>
          <dgm:bulletEnabled val="1"/>
        </dgm:presLayoutVars>
      </dgm:prSet>
      <dgm:spPr/>
    </dgm:pt>
    <dgm:pt modelId="{20D5B790-D0F3-446A-BC55-CC77DE51DAAA}" type="pres">
      <dgm:prSet presAssocID="{E867EF9B-6164-470C-918A-5147CF42C5ED}" presName="sibTrans" presStyleLbl="sibTrans1D1" presStyleIdx="2" presStyleCnt="3"/>
      <dgm:spPr/>
    </dgm:pt>
    <dgm:pt modelId="{4432B7C0-ABFA-4BAD-A97F-7A7AE62D66F4}" type="pres">
      <dgm:prSet presAssocID="{E867EF9B-6164-470C-918A-5147CF42C5ED}" presName="connectorText" presStyleLbl="sibTrans1D1" presStyleIdx="2" presStyleCnt="3"/>
      <dgm:spPr/>
    </dgm:pt>
    <dgm:pt modelId="{C9BFE782-E776-449B-A854-432096B15E10}" type="pres">
      <dgm:prSet presAssocID="{744DF3DF-920B-4842-A4FF-750E2F16DD22}" presName="node" presStyleLbl="node1" presStyleIdx="3" presStyleCnt="4">
        <dgm:presLayoutVars>
          <dgm:bulletEnabled val="1"/>
        </dgm:presLayoutVars>
      </dgm:prSet>
      <dgm:spPr/>
    </dgm:pt>
  </dgm:ptLst>
  <dgm:cxnLst>
    <dgm:cxn modelId="{63B52706-6B96-4FE1-ACD1-E8C0292822F6}" type="presOf" srcId="{8DF7DCAA-07DA-45E8-8FFF-14923BA0DFEF}" destId="{529EA786-A0D9-4ADF-90AE-DE4C3979FB74}" srcOrd="1" destOrd="0" presId="urn:microsoft.com/office/officeart/2016/7/layout/RepeatingBendingProcessNew"/>
    <dgm:cxn modelId="{51486115-0D27-4E4F-ACF8-E7EF9680DA96}" type="presOf" srcId="{B04D52DA-D6A2-4FF4-BA8F-F89E913C0DD0}" destId="{4D2056AB-82A4-4660-A452-2806A54FDDDF}" srcOrd="1" destOrd="0" presId="urn:microsoft.com/office/officeart/2016/7/layout/RepeatingBendingProcessNew"/>
    <dgm:cxn modelId="{64E1C12C-FBA2-4CFB-9644-C8ACD3921B62}" srcId="{10575F18-60FA-4107-96A8-1F6296A28039}" destId="{744DF3DF-920B-4842-A4FF-750E2F16DD22}" srcOrd="3" destOrd="0" parTransId="{0F140140-8672-4251-B861-595451D51ADA}" sibTransId="{32C65EAD-1A66-4A20-8BC5-54397C45C59A}"/>
    <dgm:cxn modelId="{F315EB48-18AC-4BA1-B8A8-B2429FA4B1D8}" srcId="{10575F18-60FA-4107-96A8-1F6296A28039}" destId="{A006AC79-297F-4C6A-A03E-728C21B498F7}" srcOrd="0" destOrd="0" parTransId="{F7874184-1947-4B99-8ACD-32974E284732}" sibTransId="{B04D52DA-D6A2-4FF4-BA8F-F89E913C0DD0}"/>
    <dgm:cxn modelId="{E336A86D-AC22-451A-A69F-26C29A4270D8}" type="presOf" srcId="{8DF7DCAA-07DA-45E8-8FFF-14923BA0DFEF}" destId="{0194BB85-5379-47A4-A23F-4A8AA99AFE9C}" srcOrd="0" destOrd="0" presId="urn:microsoft.com/office/officeart/2016/7/layout/RepeatingBendingProcessNew"/>
    <dgm:cxn modelId="{DDC52659-2DB7-4A0D-A2F0-FACC1A9A0EBD}" type="presOf" srcId="{10575F18-60FA-4107-96A8-1F6296A28039}" destId="{160A1886-3EE9-4641-83F6-9E5C2881FCE7}" srcOrd="0" destOrd="0" presId="urn:microsoft.com/office/officeart/2016/7/layout/RepeatingBendingProcessNew"/>
    <dgm:cxn modelId="{D8234D87-B04E-4B84-9B6A-918D3A3833D3}" srcId="{10575F18-60FA-4107-96A8-1F6296A28039}" destId="{AD8BA76F-B111-48F8-BFA8-085EA9B3303F}" srcOrd="1" destOrd="0" parTransId="{EE823C2F-BFF8-41D1-BB37-CA8712993765}" sibTransId="{8DF7DCAA-07DA-45E8-8FFF-14923BA0DFEF}"/>
    <dgm:cxn modelId="{987AA18C-74C4-4C3D-931A-921C9146A0C7}" type="presOf" srcId="{744DF3DF-920B-4842-A4FF-750E2F16DD22}" destId="{C9BFE782-E776-449B-A854-432096B15E10}" srcOrd="0" destOrd="0" presId="urn:microsoft.com/office/officeart/2016/7/layout/RepeatingBendingProcessNew"/>
    <dgm:cxn modelId="{BF94E99B-35F9-4E54-B277-ED0ABAFF54F6}" type="presOf" srcId="{E867EF9B-6164-470C-918A-5147CF42C5ED}" destId="{20D5B790-D0F3-446A-BC55-CC77DE51DAAA}" srcOrd="0" destOrd="0" presId="urn:microsoft.com/office/officeart/2016/7/layout/RepeatingBendingProcessNew"/>
    <dgm:cxn modelId="{B240D49E-6EE8-4C21-B53B-B78B78487B15}" type="presOf" srcId="{E867EF9B-6164-470C-918A-5147CF42C5ED}" destId="{4432B7C0-ABFA-4BAD-A97F-7A7AE62D66F4}" srcOrd="1" destOrd="0" presId="urn:microsoft.com/office/officeart/2016/7/layout/RepeatingBendingProcessNew"/>
    <dgm:cxn modelId="{5BC7E4B2-F1A6-43EA-8D25-7104EEB223BB}" type="presOf" srcId="{AD8BA76F-B111-48F8-BFA8-085EA9B3303F}" destId="{06A54A5E-1D85-459B-B0C6-F8111457E541}" srcOrd="0" destOrd="0" presId="urn:microsoft.com/office/officeart/2016/7/layout/RepeatingBendingProcessNew"/>
    <dgm:cxn modelId="{BFEEF4B5-E463-4F5B-A30D-DDEE47BE0159}" type="presOf" srcId="{B04D52DA-D6A2-4FF4-BA8F-F89E913C0DD0}" destId="{33126F8B-DFBF-43F0-9F02-8930626B501B}" srcOrd="0" destOrd="0" presId="urn:microsoft.com/office/officeart/2016/7/layout/RepeatingBendingProcessNew"/>
    <dgm:cxn modelId="{D55A42B9-13B8-4DBE-A45B-156FD2F93771}" type="presOf" srcId="{A006AC79-297F-4C6A-A03E-728C21B498F7}" destId="{7EB1F24B-D44E-4F66-A52D-8D47D622DE02}" srcOrd="0" destOrd="0" presId="urn:microsoft.com/office/officeart/2016/7/layout/RepeatingBendingProcessNew"/>
    <dgm:cxn modelId="{672DD6BB-625B-461E-B247-F0FEC780C46D}" type="presOf" srcId="{504EB943-1E67-4DF6-86AE-F2EF6722A9D2}" destId="{1FCE261B-C3EB-45F7-965D-7AF945449A96}" srcOrd="0" destOrd="0" presId="urn:microsoft.com/office/officeart/2016/7/layout/RepeatingBendingProcessNew"/>
    <dgm:cxn modelId="{23F981E8-3B2F-480D-AD1B-3B3608539BFB}" srcId="{10575F18-60FA-4107-96A8-1F6296A28039}" destId="{504EB943-1E67-4DF6-86AE-F2EF6722A9D2}" srcOrd="2" destOrd="0" parTransId="{6D168932-42E6-4051-95B5-190ED7F94702}" sibTransId="{E867EF9B-6164-470C-918A-5147CF42C5ED}"/>
    <dgm:cxn modelId="{109F5472-0822-4567-A1A2-BA27D6877DAC}" type="presParOf" srcId="{160A1886-3EE9-4641-83F6-9E5C2881FCE7}" destId="{7EB1F24B-D44E-4F66-A52D-8D47D622DE02}" srcOrd="0" destOrd="0" presId="urn:microsoft.com/office/officeart/2016/7/layout/RepeatingBendingProcessNew"/>
    <dgm:cxn modelId="{F7BF692E-9368-4236-A14D-CB4CE92A8A73}" type="presParOf" srcId="{160A1886-3EE9-4641-83F6-9E5C2881FCE7}" destId="{33126F8B-DFBF-43F0-9F02-8930626B501B}" srcOrd="1" destOrd="0" presId="urn:microsoft.com/office/officeart/2016/7/layout/RepeatingBendingProcessNew"/>
    <dgm:cxn modelId="{7EE37D9B-FD93-4ADA-958B-23DD837B25C7}" type="presParOf" srcId="{33126F8B-DFBF-43F0-9F02-8930626B501B}" destId="{4D2056AB-82A4-4660-A452-2806A54FDDDF}" srcOrd="0" destOrd="0" presId="urn:microsoft.com/office/officeart/2016/7/layout/RepeatingBendingProcessNew"/>
    <dgm:cxn modelId="{6E621B45-3255-445E-AE08-21A2964B1EE8}" type="presParOf" srcId="{160A1886-3EE9-4641-83F6-9E5C2881FCE7}" destId="{06A54A5E-1D85-459B-B0C6-F8111457E541}" srcOrd="2" destOrd="0" presId="urn:microsoft.com/office/officeart/2016/7/layout/RepeatingBendingProcessNew"/>
    <dgm:cxn modelId="{CA975712-C307-4286-B452-78B7691B7A9D}" type="presParOf" srcId="{160A1886-3EE9-4641-83F6-9E5C2881FCE7}" destId="{0194BB85-5379-47A4-A23F-4A8AA99AFE9C}" srcOrd="3" destOrd="0" presId="urn:microsoft.com/office/officeart/2016/7/layout/RepeatingBendingProcessNew"/>
    <dgm:cxn modelId="{B1A2E7B8-A0B4-4ABB-B2A7-FD16DD2D3CFF}" type="presParOf" srcId="{0194BB85-5379-47A4-A23F-4A8AA99AFE9C}" destId="{529EA786-A0D9-4ADF-90AE-DE4C3979FB74}" srcOrd="0" destOrd="0" presId="urn:microsoft.com/office/officeart/2016/7/layout/RepeatingBendingProcessNew"/>
    <dgm:cxn modelId="{E9B11686-843A-497D-9269-5779971F15F1}" type="presParOf" srcId="{160A1886-3EE9-4641-83F6-9E5C2881FCE7}" destId="{1FCE261B-C3EB-45F7-965D-7AF945449A96}" srcOrd="4" destOrd="0" presId="urn:microsoft.com/office/officeart/2016/7/layout/RepeatingBendingProcessNew"/>
    <dgm:cxn modelId="{9760F3F7-FD70-4675-A5B1-B5EC2EA680C9}" type="presParOf" srcId="{160A1886-3EE9-4641-83F6-9E5C2881FCE7}" destId="{20D5B790-D0F3-446A-BC55-CC77DE51DAAA}" srcOrd="5" destOrd="0" presId="urn:microsoft.com/office/officeart/2016/7/layout/RepeatingBendingProcessNew"/>
    <dgm:cxn modelId="{CB3804E6-3E62-4698-97F3-003BD350F8A6}" type="presParOf" srcId="{20D5B790-D0F3-446A-BC55-CC77DE51DAAA}" destId="{4432B7C0-ABFA-4BAD-A97F-7A7AE62D66F4}" srcOrd="0" destOrd="0" presId="urn:microsoft.com/office/officeart/2016/7/layout/RepeatingBendingProcessNew"/>
    <dgm:cxn modelId="{83440B07-5D26-4880-BFAC-E68E08A22B74}" type="presParOf" srcId="{160A1886-3EE9-4641-83F6-9E5C2881FCE7}" destId="{C9BFE782-E776-449B-A854-432096B15E10}"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B5C717-4F86-4B20-BC8E-4FBBA6DE9E87}" type="doc">
      <dgm:prSet loTypeId="urn:microsoft.com/office/officeart/2005/8/layout/process5#1" loCatId="process" qsTypeId="urn:microsoft.com/office/officeart/2005/8/quickstyle/simple4#1" qsCatId="simple" csTypeId="urn:microsoft.com/office/officeart/2005/8/colors/accent1_2#1" csCatId="accent1"/>
      <dgm:spPr/>
      <dgm:t>
        <a:bodyPr/>
        <a:lstStyle/>
        <a:p>
          <a:endParaRPr lang="en-US"/>
        </a:p>
      </dgm:t>
    </dgm:pt>
    <dgm:pt modelId="{2EFC1B7C-9D97-4899-836D-86C2E6C07D76}">
      <dgm:prSet/>
      <dgm:spPr/>
      <dgm:t>
        <a:bodyPr/>
        <a:lstStyle/>
        <a:p>
          <a:r>
            <a:rPr lang="en-US"/>
            <a:t>There was poor quality due to inconsistent care of the neonatal and a delay in the interventions.</a:t>
          </a:r>
        </a:p>
      </dgm:t>
    </dgm:pt>
    <dgm:pt modelId="{E45AF5E6-B888-4689-84EA-C231FBBBD35B}" type="parTrans" cxnId="{07E6CB9E-E355-46D2-BB61-26385432E005}">
      <dgm:prSet/>
      <dgm:spPr/>
      <dgm:t>
        <a:bodyPr/>
        <a:lstStyle/>
        <a:p>
          <a:endParaRPr lang="en-US"/>
        </a:p>
      </dgm:t>
    </dgm:pt>
    <dgm:pt modelId="{229021EA-6397-4379-92BD-A68F971442D2}" type="sibTrans" cxnId="{07E6CB9E-E355-46D2-BB61-26385432E005}">
      <dgm:prSet/>
      <dgm:spPr/>
      <dgm:t>
        <a:bodyPr/>
        <a:lstStyle/>
        <a:p>
          <a:endParaRPr lang="en-US"/>
        </a:p>
      </dgm:t>
    </dgm:pt>
    <dgm:pt modelId="{BAC1938F-6743-4FB9-BC81-2C3A570AE062}">
      <dgm:prSet/>
      <dgm:spPr/>
      <dgm:t>
        <a:bodyPr/>
        <a:lstStyle/>
        <a:p>
          <a:r>
            <a:rPr lang="en-US"/>
            <a:t>The efficiency was reduced because of investigations, litigation and disruption of service.</a:t>
          </a:r>
        </a:p>
      </dgm:t>
    </dgm:pt>
    <dgm:pt modelId="{31A76D89-5145-4588-B045-4A43ABFED597}" type="parTrans" cxnId="{FEBD4DD0-7055-4E18-B5CD-5D1571CA9D9E}">
      <dgm:prSet/>
      <dgm:spPr/>
      <dgm:t>
        <a:bodyPr/>
        <a:lstStyle/>
        <a:p>
          <a:endParaRPr lang="en-US"/>
        </a:p>
      </dgm:t>
    </dgm:pt>
    <dgm:pt modelId="{AD7E4D5D-EB82-454D-BD9E-6FD6576DBF1D}" type="sibTrans" cxnId="{FEBD4DD0-7055-4E18-B5CD-5D1571CA9D9E}">
      <dgm:prSet/>
      <dgm:spPr/>
      <dgm:t>
        <a:bodyPr/>
        <a:lstStyle/>
        <a:p>
          <a:endParaRPr lang="en-US"/>
        </a:p>
      </dgm:t>
    </dgm:pt>
    <dgm:pt modelId="{00F7B82B-B073-4145-A64D-217573D412C1}">
      <dgm:prSet/>
      <dgm:spPr/>
      <dgm:t>
        <a:bodyPr/>
        <a:lstStyle/>
        <a:p>
          <a:r>
            <a:rPr lang="en-US"/>
            <a:t>The principle of equity was violated since helpless babies were exposed to unnecessary dangers.</a:t>
          </a:r>
        </a:p>
      </dgm:t>
    </dgm:pt>
    <dgm:pt modelId="{4FD28F62-03A8-484D-9379-31D55ED16CF9}" type="parTrans" cxnId="{90ADE527-CA2E-460B-99D8-F863812EA5FA}">
      <dgm:prSet/>
      <dgm:spPr/>
      <dgm:t>
        <a:bodyPr/>
        <a:lstStyle/>
        <a:p>
          <a:endParaRPr lang="en-US"/>
        </a:p>
      </dgm:t>
    </dgm:pt>
    <dgm:pt modelId="{F26CAB19-2E9A-44E1-853F-58BFEE244501}" type="sibTrans" cxnId="{90ADE527-CA2E-460B-99D8-F863812EA5FA}">
      <dgm:prSet/>
      <dgm:spPr/>
      <dgm:t>
        <a:bodyPr/>
        <a:lstStyle/>
        <a:p>
          <a:endParaRPr lang="en-US"/>
        </a:p>
      </dgm:t>
    </dgm:pt>
    <dgm:pt modelId="{B3FCCC86-E2AF-40DB-9257-F7B2FB4093C4}">
      <dgm:prSet/>
      <dgm:spPr/>
      <dgm:t>
        <a:bodyPr/>
        <a:lstStyle/>
        <a:p>
          <a:r>
            <a:rPr lang="en-US"/>
            <a:t>Failures in organisations lowered the trust of the people in the quality of healthcare services and in patient/centred services (Correia </a:t>
          </a:r>
          <a:r>
            <a:rPr lang="en-US" i="1"/>
            <a:t>et al.,</a:t>
          </a:r>
          <a:r>
            <a:rPr lang="en-US"/>
            <a:t> 2025).</a:t>
          </a:r>
        </a:p>
      </dgm:t>
    </dgm:pt>
    <dgm:pt modelId="{B0DE34D8-421D-4645-98C6-4CC31F067F24}" type="parTrans" cxnId="{0E479FCF-1244-47D6-8A04-5036242941EB}">
      <dgm:prSet/>
      <dgm:spPr/>
      <dgm:t>
        <a:bodyPr/>
        <a:lstStyle/>
        <a:p>
          <a:endParaRPr lang="en-US"/>
        </a:p>
      </dgm:t>
    </dgm:pt>
    <dgm:pt modelId="{98A4F4CA-6521-4469-8BA2-ABE63684B84D}" type="sibTrans" cxnId="{0E479FCF-1244-47D6-8A04-5036242941EB}">
      <dgm:prSet/>
      <dgm:spPr/>
      <dgm:t>
        <a:bodyPr/>
        <a:lstStyle/>
        <a:p>
          <a:endParaRPr lang="en-US"/>
        </a:p>
      </dgm:t>
    </dgm:pt>
    <dgm:pt modelId="{B137E611-F43F-439B-92A0-9A617CCEE17B}" type="pres">
      <dgm:prSet presAssocID="{30B5C717-4F86-4B20-BC8E-4FBBA6DE9E87}" presName="diagram" presStyleCnt="0">
        <dgm:presLayoutVars>
          <dgm:dir/>
          <dgm:resizeHandles val="exact"/>
        </dgm:presLayoutVars>
      </dgm:prSet>
      <dgm:spPr/>
    </dgm:pt>
    <dgm:pt modelId="{2EC1DE51-E81E-4834-B866-793738CA84AB}" type="pres">
      <dgm:prSet presAssocID="{2EFC1B7C-9D97-4899-836D-86C2E6C07D76}" presName="node" presStyleLbl="node1" presStyleIdx="0" presStyleCnt="4">
        <dgm:presLayoutVars>
          <dgm:bulletEnabled val="1"/>
        </dgm:presLayoutVars>
      </dgm:prSet>
      <dgm:spPr/>
    </dgm:pt>
    <dgm:pt modelId="{C5718796-6C16-4156-A364-5084793430B4}" type="pres">
      <dgm:prSet presAssocID="{229021EA-6397-4379-92BD-A68F971442D2}" presName="sibTrans" presStyleLbl="sibTrans2D1" presStyleIdx="0" presStyleCnt="3"/>
      <dgm:spPr/>
    </dgm:pt>
    <dgm:pt modelId="{38B81F85-BC51-4B4F-9D3A-4642CE8D6B5D}" type="pres">
      <dgm:prSet presAssocID="{229021EA-6397-4379-92BD-A68F971442D2}" presName="connectorText" presStyleLbl="sibTrans2D1" presStyleIdx="0" presStyleCnt="3"/>
      <dgm:spPr/>
    </dgm:pt>
    <dgm:pt modelId="{7D7C4016-C13E-4C07-A280-CC27A0FBB5CC}" type="pres">
      <dgm:prSet presAssocID="{BAC1938F-6743-4FB9-BC81-2C3A570AE062}" presName="node" presStyleLbl="node1" presStyleIdx="1" presStyleCnt="4">
        <dgm:presLayoutVars>
          <dgm:bulletEnabled val="1"/>
        </dgm:presLayoutVars>
      </dgm:prSet>
      <dgm:spPr/>
    </dgm:pt>
    <dgm:pt modelId="{9042293A-5C3C-4465-8AEC-83CF83A0E2AC}" type="pres">
      <dgm:prSet presAssocID="{AD7E4D5D-EB82-454D-BD9E-6FD6576DBF1D}" presName="sibTrans" presStyleLbl="sibTrans2D1" presStyleIdx="1" presStyleCnt="3"/>
      <dgm:spPr/>
    </dgm:pt>
    <dgm:pt modelId="{0ED58AB1-CCC1-471C-A2D0-11DFDB35EE9E}" type="pres">
      <dgm:prSet presAssocID="{AD7E4D5D-EB82-454D-BD9E-6FD6576DBF1D}" presName="connectorText" presStyleLbl="sibTrans2D1" presStyleIdx="1" presStyleCnt="3"/>
      <dgm:spPr/>
    </dgm:pt>
    <dgm:pt modelId="{E81F608E-7E6D-42D5-9793-7691DAA06801}" type="pres">
      <dgm:prSet presAssocID="{00F7B82B-B073-4145-A64D-217573D412C1}" presName="node" presStyleLbl="node1" presStyleIdx="2" presStyleCnt="4">
        <dgm:presLayoutVars>
          <dgm:bulletEnabled val="1"/>
        </dgm:presLayoutVars>
      </dgm:prSet>
      <dgm:spPr/>
    </dgm:pt>
    <dgm:pt modelId="{13C68AEE-7F65-4AE2-97F4-7C645066229A}" type="pres">
      <dgm:prSet presAssocID="{F26CAB19-2E9A-44E1-853F-58BFEE244501}" presName="sibTrans" presStyleLbl="sibTrans2D1" presStyleIdx="2" presStyleCnt="3"/>
      <dgm:spPr/>
    </dgm:pt>
    <dgm:pt modelId="{A81E1EBF-1DE5-48F6-8531-8612EB8F3BC8}" type="pres">
      <dgm:prSet presAssocID="{F26CAB19-2E9A-44E1-853F-58BFEE244501}" presName="connectorText" presStyleLbl="sibTrans2D1" presStyleIdx="2" presStyleCnt="3"/>
      <dgm:spPr/>
    </dgm:pt>
    <dgm:pt modelId="{C54C3187-F660-426F-9E08-AEA55EC6FA34}" type="pres">
      <dgm:prSet presAssocID="{B3FCCC86-E2AF-40DB-9257-F7B2FB4093C4}" presName="node" presStyleLbl="node1" presStyleIdx="3" presStyleCnt="4">
        <dgm:presLayoutVars>
          <dgm:bulletEnabled val="1"/>
        </dgm:presLayoutVars>
      </dgm:prSet>
      <dgm:spPr/>
    </dgm:pt>
  </dgm:ptLst>
  <dgm:cxnLst>
    <dgm:cxn modelId="{5BFCCA13-DFB7-422F-9862-463E32AB6AC1}" type="presOf" srcId="{00F7B82B-B073-4145-A64D-217573D412C1}" destId="{E81F608E-7E6D-42D5-9793-7691DAA06801}" srcOrd="0" destOrd="0" presId="urn:microsoft.com/office/officeart/2005/8/layout/process5#1"/>
    <dgm:cxn modelId="{90ADE527-CA2E-460B-99D8-F863812EA5FA}" srcId="{30B5C717-4F86-4B20-BC8E-4FBBA6DE9E87}" destId="{00F7B82B-B073-4145-A64D-217573D412C1}" srcOrd="2" destOrd="0" parTransId="{4FD28F62-03A8-484D-9379-31D55ED16CF9}" sibTransId="{F26CAB19-2E9A-44E1-853F-58BFEE244501}"/>
    <dgm:cxn modelId="{83BF126C-6B48-4212-926B-39303D922176}" type="presOf" srcId="{B3FCCC86-E2AF-40DB-9257-F7B2FB4093C4}" destId="{C54C3187-F660-426F-9E08-AEA55EC6FA34}" srcOrd="0" destOrd="0" presId="urn:microsoft.com/office/officeart/2005/8/layout/process5#1"/>
    <dgm:cxn modelId="{24508457-4341-4BE0-8F3A-D5CE42A381BE}" type="presOf" srcId="{229021EA-6397-4379-92BD-A68F971442D2}" destId="{C5718796-6C16-4156-A364-5084793430B4}" srcOrd="0" destOrd="0" presId="urn:microsoft.com/office/officeart/2005/8/layout/process5#1"/>
    <dgm:cxn modelId="{57329293-BA2E-41CD-A46B-4C34A3744221}" type="presOf" srcId="{BAC1938F-6743-4FB9-BC81-2C3A570AE062}" destId="{7D7C4016-C13E-4C07-A280-CC27A0FBB5CC}" srcOrd="0" destOrd="0" presId="urn:microsoft.com/office/officeart/2005/8/layout/process5#1"/>
    <dgm:cxn modelId="{07E6CB9E-E355-46D2-BB61-26385432E005}" srcId="{30B5C717-4F86-4B20-BC8E-4FBBA6DE9E87}" destId="{2EFC1B7C-9D97-4899-836D-86C2E6C07D76}" srcOrd="0" destOrd="0" parTransId="{E45AF5E6-B888-4689-84EA-C231FBBBD35B}" sibTransId="{229021EA-6397-4379-92BD-A68F971442D2}"/>
    <dgm:cxn modelId="{7FFD7CA8-1BCE-47BB-8E73-7D765F1EBCB2}" type="presOf" srcId="{AD7E4D5D-EB82-454D-BD9E-6FD6576DBF1D}" destId="{0ED58AB1-CCC1-471C-A2D0-11DFDB35EE9E}" srcOrd="1" destOrd="0" presId="urn:microsoft.com/office/officeart/2005/8/layout/process5#1"/>
    <dgm:cxn modelId="{E2FD0DB8-0CE6-4E5A-91E8-13505BAF8ABB}" type="presOf" srcId="{229021EA-6397-4379-92BD-A68F971442D2}" destId="{38B81F85-BC51-4B4F-9D3A-4642CE8D6B5D}" srcOrd="1" destOrd="0" presId="urn:microsoft.com/office/officeart/2005/8/layout/process5#1"/>
    <dgm:cxn modelId="{9FB66FC0-403F-42DF-9858-3F04D8AACE60}" type="presOf" srcId="{AD7E4D5D-EB82-454D-BD9E-6FD6576DBF1D}" destId="{9042293A-5C3C-4465-8AEC-83CF83A0E2AC}" srcOrd="0" destOrd="0" presId="urn:microsoft.com/office/officeart/2005/8/layout/process5#1"/>
    <dgm:cxn modelId="{E9CFC4C9-C60B-427B-841D-8F71A791E4CF}" type="presOf" srcId="{F26CAB19-2E9A-44E1-853F-58BFEE244501}" destId="{A81E1EBF-1DE5-48F6-8531-8612EB8F3BC8}" srcOrd="1" destOrd="0" presId="urn:microsoft.com/office/officeart/2005/8/layout/process5#1"/>
    <dgm:cxn modelId="{0E479FCF-1244-47D6-8A04-5036242941EB}" srcId="{30B5C717-4F86-4B20-BC8E-4FBBA6DE9E87}" destId="{B3FCCC86-E2AF-40DB-9257-F7B2FB4093C4}" srcOrd="3" destOrd="0" parTransId="{B0DE34D8-421D-4645-98C6-4CC31F067F24}" sibTransId="{98A4F4CA-6521-4469-8BA2-ABE63684B84D}"/>
    <dgm:cxn modelId="{FEBD4DD0-7055-4E18-B5CD-5D1571CA9D9E}" srcId="{30B5C717-4F86-4B20-BC8E-4FBBA6DE9E87}" destId="{BAC1938F-6743-4FB9-BC81-2C3A570AE062}" srcOrd="1" destOrd="0" parTransId="{31A76D89-5145-4588-B045-4A43ABFED597}" sibTransId="{AD7E4D5D-EB82-454D-BD9E-6FD6576DBF1D}"/>
    <dgm:cxn modelId="{469EB4D1-A495-41C1-9FCE-6D87C1A3A83C}" type="presOf" srcId="{2EFC1B7C-9D97-4899-836D-86C2E6C07D76}" destId="{2EC1DE51-E81E-4834-B866-793738CA84AB}" srcOrd="0" destOrd="0" presId="urn:microsoft.com/office/officeart/2005/8/layout/process5#1"/>
    <dgm:cxn modelId="{0A5CECE3-E100-4FB0-A43B-09326B0C282B}" type="presOf" srcId="{30B5C717-4F86-4B20-BC8E-4FBBA6DE9E87}" destId="{B137E611-F43F-439B-92A0-9A617CCEE17B}" srcOrd="0" destOrd="0" presId="urn:microsoft.com/office/officeart/2005/8/layout/process5#1"/>
    <dgm:cxn modelId="{464991F9-2E0F-4E06-A537-919BE2246507}" type="presOf" srcId="{F26CAB19-2E9A-44E1-853F-58BFEE244501}" destId="{13C68AEE-7F65-4AE2-97F4-7C645066229A}" srcOrd="0" destOrd="0" presId="urn:microsoft.com/office/officeart/2005/8/layout/process5#1"/>
    <dgm:cxn modelId="{02D18F83-6314-48DF-BBC9-3EB44F9A59AC}" type="presParOf" srcId="{B137E611-F43F-439B-92A0-9A617CCEE17B}" destId="{2EC1DE51-E81E-4834-B866-793738CA84AB}" srcOrd="0" destOrd="0" presId="urn:microsoft.com/office/officeart/2005/8/layout/process5#1"/>
    <dgm:cxn modelId="{E38B98E1-73E6-49D8-A4B3-5050C0D5EEF5}" type="presParOf" srcId="{B137E611-F43F-439B-92A0-9A617CCEE17B}" destId="{C5718796-6C16-4156-A364-5084793430B4}" srcOrd="1" destOrd="0" presId="urn:microsoft.com/office/officeart/2005/8/layout/process5#1"/>
    <dgm:cxn modelId="{E3D4B768-228C-4D17-8D68-95303D4D813F}" type="presParOf" srcId="{C5718796-6C16-4156-A364-5084793430B4}" destId="{38B81F85-BC51-4B4F-9D3A-4642CE8D6B5D}" srcOrd="0" destOrd="0" presId="urn:microsoft.com/office/officeart/2005/8/layout/process5#1"/>
    <dgm:cxn modelId="{EC046319-416C-472F-B639-A3B96D8467F8}" type="presParOf" srcId="{B137E611-F43F-439B-92A0-9A617CCEE17B}" destId="{7D7C4016-C13E-4C07-A280-CC27A0FBB5CC}" srcOrd="2" destOrd="0" presId="urn:microsoft.com/office/officeart/2005/8/layout/process5#1"/>
    <dgm:cxn modelId="{5C50D285-C876-4C23-8485-95FE45A42E75}" type="presParOf" srcId="{B137E611-F43F-439B-92A0-9A617CCEE17B}" destId="{9042293A-5C3C-4465-8AEC-83CF83A0E2AC}" srcOrd="3" destOrd="0" presId="urn:microsoft.com/office/officeart/2005/8/layout/process5#1"/>
    <dgm:cxn modelId="{593A6DBF-BFE1-4468-82CF-D6F91BE84ECB}" type="presParOf" srcId="{9042293A-5C3C-4465-8AEC-83CF83A0E2AC}" destId="{0ED58AB1-CCC1-471C-A2D0-11DFDB35EE9E}" srcOrd="0" destOrd="0" presId="urn:microsoft.com/office/officeart/2005/8/layout/process5#1"/>
    <dgm:cxn modelId="{8CE15653-1AC4-4E17-89F3-3F859F960DAA}" type="presParOf" srcId="{B137E611-F43F-439B-92A0-9A617CCEE17B}" destId="{E81F608E-7E6D-42D5-9793-7691DAA06801}" srcOrd="4" destOrd="0" presId="urn:microsoft.com/office/officeart/2005/8/layout/process5#1"/>
    <dgm:cxn modelId="{B97F1BCB-A717-4FB3-9897-58CF5EFB8724}" type="presParOf" srcId="{B137E611-F43F-439B-92A0-9A617CCEE17B}" destId="{13C68AEE-7F65-4AE2-97F4-7C645066229A}" srcOrd="5" destOrd="0" presId="urn:microsoft.com/office/officeart/2005/8/layout/process5#1"/>
    <dgm:cxn modelId="{79223CD8-9C86-4D42-BD63-69E37A896523}" type="presParOf" srcId="{13C68AEE-7F65-4AE2-97F4-7C645066229A}" destId="{A81E1EBF-1DE5-48F6-8531-8612EB8F3BC8}" srcOrd="0" destOrd="0" presId="urn:microsoft.com/office/officeart/2005/8/layout/process5#1"/>
    <dgm:cxn modelId="{8C06807A-6E91-4969-B9E6-92B22E9BB1A8}" type="presParOf" srcId="{B137E611-F43F-439B-92A0-9A617CCEE17B}" destId="{C54C3187-F660-426F-9E08-AEA55EC6FA34}" srcOrd="6" destOrd="0" presId="urn:microsoft.com/office/officeart/2005/8/layout/process5#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7EB0B0-8079-4C37-B535-4D82AEF70504}" type="doc">
      <dgm:prSet loTypeId="urn:microsoft.com/office/officeart/2008/layout/LinedList" loCatId="list" qsTypeId="urn:microsoft.com/office/officeart/2005/8/quickstyle/simple1#2" qsCatId="simple" csTypeId="urn:microsoft.com/office/officeart/2005/8/colors/colorful2#2" csCatId="colorful"/>
      <dgm:spPr/>
      <dgm:t>
        <a:bodyPr/>
        <a:lstStyle/>
        <a:p>
          <a:endParaRPr lang="en-US"/>
        </a:p>
      </dgm:t>
    </dgm:pt>
    <dgm:pt modelId="{02F12544-5EEC-4512-B1BB-2C61176A1E71}">
      <dgm:prSet phldr="0" custT="0"/>
      <dgm:spPr/>
      <dgm:t>
        <a:bodyPr vert="horz" wrap="square"/>
        <a:lstStyle/>
        <a:p>
          <a:pPr algn="just">
            <a:lnSpc>
              <a:spcPct val="100000"/>
            </a:lnSpc>
            <a:spcBef>
              <a:spcPct val="0"/>
            </a:spcBef>
            <a:spcAft>
              <a:spcPct val="35000"/>
            </a:spcAft>
          </a:pPr>
          <a:r>
            <a:rPr lang="en-US" b="1">
              <a:latin typeface="Arial" panose="020B0604020202020204" pitchFamily="34" charset="0"/>
              <a:cs typeface="Arial" panose="020B0604020202020204" pitchFamily="34" charset="0"/>
            </a:rPr>
            <a:t>Plan: </a:t>
          </a:r>
          <a:r>
            <a:rPr lang="en-US">
              <a:latin typeface="Arial" panose="020B0604020202020204" pitchFamily="34" charset="0"/>
              <a:cs typeface="Arial" panose="020B0604020202020204" pitchFamily="34" charset="0"/>
            </a:rPr>
            <a:t>Find patient safety risks and areas of improvement.</a:t>
          </a:r>
          <a:endParaRPr>
            <a:latin typeface="Arial" panose="020B0604020202020204" pitchFamily="34" charset="0"/>
            <a:cs typeface="Arial" panose="020B0604020202020204" pitchFamily="34" charset="0"/>
          </a:endParaRPr>
        </a:p>
      </dgm:t>
    </dgm:pt>
    <dgm:pt modelId="{8EA11130-50FA-4408-A625-63B83D296043}" type="parTrans" cxnId="{1FA776E8-8B03-4A5C-9B69-D42FBA332E41}">
      <dgm:prSet/>
      <dgm:spPr/>
      <dgm:t>
        <a:bodyPr/>
        <a:lstStyle/>
        <a:p>
          <a:endParaRPr lang="en-US"/>
        </a:p>
      </dgm:t>
    </dgm:pt>
    <dgm:pt modelId="{8216E050-6358-4AEA-86F0-20A32B23045A}" type="sibTrans" cxnId="{1FA776E8-8B03-4A5C-9B69-D42FBA332E41}">
      <dgm:prSet/>
      <dgm:spPr/>
      <dgm:t>
        <a:bodyPr/>
        <a:lstStyle/>
        <a:p>
          <a:endParaRPr lang="en-US"/>
        </a:p>
      </dgm:t>
    </dgm:pt>
    <dgm:pt modelId="{72C9B6EC-8868-4770-959B-40B55D16A56D}">
      <dgm:prSet phldr="0" custT="0"/>
      <dgm:spPr/>
      <dgm:t>
        <a:bodyPr vert="horz" wrap="square"/>
        <a:lstStyle/>
        <a:p>
          <a:pPr algn="just">
            <a:lnSpc>
              <a:spcPct val="100000"/>
            </a:lnSpc>
            <a:spcBef>
              <a:spcPct val="0"/>
            </a:spcBef>
            <a:spcAft>
              <a:spcPct val="35000"/>
            </a:spcAft>
          </a:pPr>
          <a:r>
            <a:rPr lang="en-US" b="1">
              <a:latin typeface="Arial" panose="020B0604020202020204" pitchFamily="34" charset="0"/>
              <a:cs typeface="Arial" panose="020B0604020202020204" pitchFamily="34" charset="0"/>
            </a:rPr>
            <a:t>Do</a:t>
          </a:r>
          <a:r>
            <a:rPr lang="en-US">
              <a:latin typeface="Arial" panose="020B0604020202020204" pitchFamily="34" charset="0"/>
              <a:cs typeface="Arial" panose="020B0604020202020204" pitchFamily="34" charset="0"/>
            </a:rPr>
            <a:t>: Have staffing, training and governance enhancements </a:t>
          </a:r>
          <a:r>
            <a:rPr lang="en-US">
              <a:latin typeface="Arial" panose="020B0604020202020204" pitchFamily="34" charset="0"/>
              <a:cs typeface="Arial" panose="020B0604020202020204" pitchFamily="34" charset="0"/>
              <a:sym typeface="+mn-ea"/>
            </a:rPr>
            <a:t>(Nichols, 2024)</a:t>
          </a:r>
          <a:r>
            <a:rPr lang="en-US">
              <a:latin typeface="Arial" panose="020B0604020202020204" pitchFamily="34" charset="0"/>
              <a:cs typeface="Arial" panose="020B0604020202020204" pitchFamily="34" charset="0"/>
            </a:rPr>
            <a:t>.</a:t>
          </a:r>
          <a:endParaRPr>
            <a:latin typeface="Arial" panose="020B0604020202020204" pitchFamily="34" charset="0"/>
            <a:cs typeface="Arial" panose="020B0604020202020204" pitchFamily="34" charset="0"/>
          </a:endParaRPr>
        </a:p>
      </dgm:t>
    </dgm:pt>
    <dgm:pt modelId="{B8DF79BD-E1E7-48DD-9B28-3A0A14C5B7F5}" type="parTrans" cxnId="{FE10A240-AD0F-45DB-BED4-F749F266C873}">
      <dgm:prSet/>
      <dgm:spPr/>
      <dgm:t>
        <a:bodyPr/>
        <a:lstStyle/>
        <a:p>
          <a:endParaRPr lang="en-US"/>
        </a:p>
      </dgm:t>
    </dgm:pt>
    <dgm:pt modelId="{F535147A-D6FC-4EA9-8B32-EB6A04A40385}" type="sibTrans" cxnId="{FE10A240-AD0F-45DB-BED4-F749F266C873}">
      <dgm:prSet/>
      <dgm:spPr/>
      <dgm:t>
        <a:bodyPr/>
        <a:lstStyle/>
        <a:p>
          <a:endParaRPr lang="en-US"/>
        </a:p>
      </dgm:t>
    </dgm:pt>
    <dgm:pt modelId="{65E5FA02-BCC8-43E6-96B1-C3F68DA406F0}">
      <dgm:prSet phldr="0" custT="0"/>
      <dgm:spPr/>
      <dgm:t>
        <a:bodyPr vert="horz" wrap="square"/>
        <a:lstStyle/>
        <a:p>
          <a:pPr algn="just">
            <a:lnSpc>
              <a:spcPct val="100000"/>
            </a:lnSpc>
            <a:spcBef>
              <a:spcPct val="0"/>
            </a:spcBef>
            <a:spcAft>
              <a:spcPct val="35000"/>
            </a:spcAft>
          </a:pPr>
          <a:r>
            <a:rPr lang="en-US" b="1">
              <a:latin typeface="Arial" panose="020B0604020202020204" pitchFamily="34" charset="0"/>
              <a:cs typeface="Arial" panose="020B0604020202020204" pitchFamily="34" charset="0"/>
            </a:rPr>
            <a:t>Research:</a:t>
          </a:r>
          <a:r>
            <a:rPr lang="en-US">
              <a:latin typeface="Arial" panose="020B0604020202020204" pitchFamily="34" charset="0"/>
              <a:cs typeface="Arial" panose="020B0604020202020204" pitchFamily="34" charset="0"/>
            </a:rPr>
            <a:t> Track patient safety measures and patient outcomes.</a:t>
          </a:r>
          <a:endParaRPr>
            <a:latin typeface="Arial" panose="020B0604020202020204" pitchFamily="34" charset="0"/>
            <a:cs typeface="Arial" panose="020B0604020202020204" pitchFamily="34" charset="0"/>
          </a:endParaRPr>
        </a:p>
      </dgm:t>
    </dgm:pt>
    <dgm:pt modelId="{F1A882DB-45FF-4AE2-B3A3-FAF889C8B20C}" type="parTrans" cxnId="{64C6C6FC-B647-4197-BADE-C4A95C087140}">
      <dgm:prSet/>
      <dgm:spPr/>
      <dgm:t>
        <a:bodyPr/>
        <a:lstStyle/>
        <a:p>
          <a:endParaRPr lang="en-US"/>
        </a:p>
      </dgm:t>
    </dgm:pt>
    <dgm:pt modelId="{64E8F9E9-2776-4EA2-A5D4-3CFBA51B1568}" type="sibTrans" cxnId="{64C6C6FC-B647-4197-BADE-C4A95C087140}">
      <dgm:prSet/>
      <dgm:spPr/>
      <dgm:t>
        <a:bodyPr/>
        <a:lstStyle/>
        <a:p>
          <a:endParaRPr lang="en-US"/>
        </a:p>
      </dgm:t>
    </dgm:pt>
    <dgm:pt modelId="{A2BDE280-6C01-45AB-B6D6-DD1D9D9BFAA9}">
      <dgm:prSet phldr="0" custT="0"/>
      <dgm:spPr/>
      <dgm:t>
        <a:bodyPr vert="horz" wrap="square"/>
        <a:lstStyle/>
        <a:p>
          <a:pPr algn="just">
            <a:lnSpc>
              <a:spcPct val="100000"/>
            </a:lnSpc>
            <a:spcBef>
              <a:spcPct val="0"/>
            </a:spcBef>
            <a:spcAft>
              <a:spcPct val="35000"/>
            </a:spcAft>
          </a:pPr>
          <a:r>
            <a:rPr lang="en-US" b="1">
              <a:latin typeface="Arial" panose="020B0604020202020204" pitchFamily="34" charset="0"/>
              <a:cs typeface="Arial" panose="020B0604020202020204" pitchFamily="34" charset="0"/>
            </a:rPr>
            <a:t>Act</a:t>
          </a:r>
          <a:r>
            <a:rPr lang="en-US">
              <a:latin typeface="Arial" panose="020B0604020202020204" pitchFamily="34" charset="0"/>
              <a:cs typeface="Arial" panose="020B0604020202020204" pitchFamily="34" charset="0"/>
            </a:rPr>
            <a:t>: Standardise high-quality interventions by use of continuous quality improvement (Nichols, 2024).</a:t>
          </a:r>
          <a:endParaRPr>
            <a:latin typeface="Arial" panose="020B0604020202020204" pitchFamily="34" charset="0"/>
            <a:cs typeface="Arial" panose="020B0604020202020204" pitchFamily="34" charset="0"/>
          </a:endParaRPr>
        </a:p>
      </dgm:t>
    </dgm:pt>
    <dgm:pt modelId="{680BBC1F-4BF4-4BE2-8A20-46E52ED286A0}" type="parTrans" cxnId="{DE4FE100-8FBF-4C78-8760-81AD68AC3814}">
      <dgm:prSet/>
      <dgm:spPr/>
      <dgm:t>
        <a:bodyPr/>
        <a:lstStyle/>
        <a:p>
          <a:endParaRPr lang="en-US"/>
        </a:p>
      </dgm:t>
    </dgm:pt>
    <dgm:pt modelId="{52C13DF1-BA9A-4689-80CA-45A52AE21C4A}" type="sibTrans" cxnId="{DE4FE100-8FBF-4C78-8760-81AD68AC3814}">
      <dgm:prSet/>
      <dgm:spPr/>
      <dgm:t>
        <a:bodyPr/>
        <a:lstStyle/>
        <a:p>
          <a:endParaRPr lang="en-US"/>
        </a:p>
      </dgm:t>
    </dgm:pt>
    <dgm:pt modelId="{74EB5418-9259-42D7-A39E-1AD66962481D}" type="pres">
      <dgm:prSet presAssocID="{147EB0B0-8079-4C37-B535-4D82AEF70504}" presName="vert0" presStyleCnt="0">
        <dgm:presLayoutVars>
          <dgm:dir/>
          <dgm:animOne val="branch"/>
          <dgm:animLvl val="lvl"/>
        </dgm:presLayoutVars>
      </dgm:prSet>
      <dgm:spPr/>
    </dgm:pt>
    <dgm:pt modelId="{6E73554C-D9B7-4EF1-A48D-179AF75311CA}" type="pres">
      <dgm:prSet presAssocID="{02F12544-5EEC-4512-B1BB-2C61176A1E71}" presName="thickLine" presStyleLbl="alignNode1" presStyleIdx="0" presStyleCnt="4"/>
      <dgm:spPr/>
    </dgm:pt>
    <dgm:pt modelId="{865FEA8B-C576-4D25-8808-EC2AF803F2AC}" type="pres">
      <dgm:prSet presAssocID="{02F12544-5EEC-4512-B1BB-2C61176A1E71}" presName="horz1" presStyleCnt="0"/>
      <dgm:spPr/>
    </dgm:pt>
    <dgm:pt modelId="{ABB9B000-B85C-45DB-BEF7-9FFF93EAE16D}" type="pres">
      <dgm:prSet presAssocID="{02F12544-5EEC-4512-B1BB-2C61176A1E71}" presName="tx1" presStyleLbl="revTx" presStyleIdx="0" presStyleCnt="4"/>
      <dgm:spPr/>
    </dgm:pt>
    <dgm:pt modelId="{C417A0B2-9219-404B-80FF-119A544C13E5}" type="pres">
      <dgm:prSet presAssocID="{02F12544-5EEC-4512-B1BB-2C61176A1E71}" presName="vert1" presStyleCnt="0"/>
      <dgm:spPr/>
    </dgm:pt>
    <dgm:pt modelId="{2FCDC594-97CF-4CAE-BAA8-1E5F577F9E6E}" type="pres">
      <dgm:prSet presAssocID="{72C9B6EC-8868-4770-959B-40B55D16A56D}" presName="thickLine" presStyleLbl="alignNode1" presStyleIdx="1" presStyleCnt="4"/>
      <dgm:spPr/>
    </dgm:pt>
    <dgm:pt modelId="{8929464A-421B-4DE9-8F63-33C4919DC1DF}" type="pres">
      <dgm:prSet presAssocID="{72C9B6EC-8868-4770-959B-40B55D16A56D}" presName="horz1" presStyleCnt="0"/>
      <dgm:spPr/>
    </dgm:pt>
    <dgm:pt modelId="{E9BF152A-F3E9-422F-A737-CB1405569B55}" type="pres">
      <dgm:prSet presAssocID="{72C9B6EC-8868-4770-959B-40B55D16A56D}" presName="tx1" presStyleLbl="revTx" presStyleIdx="1" presStyleCnt="4"/>
      <dgm:spPr/>
    </dgm:pt>
    <dgm:pt modelId="{2DE1E338-4D57-44B2-863A-E6987E2921A3}" type="pres">
      <dgm:prSet presAssocID="{72C9B6EC-8868-4770-959B-40B55D16A56D}" presName="vert1" presStyleCnt="0"/>
      <dgm:spPr/>
    </dgm:pt>
    <dgm:pt modelId="{6716C245-7790-4948-9FC2-CD7FF33A9513}" type="pres">
      <dgm:prSet presAssocID="{65E5FA02-BCC8-43E6-96B1-C3F68DA406F0}" presName="thickLine" presStyleLbl="alignNode1" presStyleIdx="2" presStyleCnt="4"/>
      <dgm:spPr/>
    </dgm:pt>
    <dgm:pt modelId="{262632F2-AF29-4BCA-A98C-8942B78DB117}" type="pres">
      <dgm:prSet presAssocID="{65E5FA02-BCC8-43E6-96B1-C3F68DA406F0}" presName="horz1" presStyleCnt="0"/>
      <dgm:spPr/>
    </dgm:pt>
    <dgm:pt modelId="{2472C0AD-6D15-4D7B-9281-AE45C093C787}" type="pres">
      <dgm:prSet presAssocID="{65E5FA02-BCC8-43E6-96B1-C3F68DA406F0}" presName="tx1" presStyleLbl="revTx" presStyleIdx="2" presStyleCnt="4"/>
      <dgm:spPr/>
    </dgm:pt>
    <dgm:pt modelId="{61B50EE6-BA5D-43D4-9329-315664FF1A43}" type="pres">
      <dgm:prSet presAssocID="{65E5FA02-BCC8-43E6-96B1-C3F68DA406F0}" presName="vert1" presStyleCnt="0"/>
      <dgm:spPr/>
    </dgm:pt>
    <dgm:pt modelId="{2663ED42-66C9-419F-902A-F16EF28B4078}" type="pres">
      <dgm:prSet presAssocID="{A2BDE280-6C01-45AB-B6D6-DD1D9D9BFAA9}" presName="thickLine" presStyleLbl="alignNode1" presStyleIdx="3" presStyleCnt="4"/>
      <dgm:spPr/>
    </dgm:pt>
    <dgm:pt modelId="{EBA9D791-2FED-485A-8B76-D6C8307BDFE2}" type="pres">
      <dgm:prSet presAssocID="{A2BDE280-6C01-45AB-B6D6-DD1D9D9BFAA9}" presName="horz1" presStyleCnt="0"/>
      <dgm:spPr/>
    </dgm:pt>
    <dgm:pt modelId="{9949876F-DB8A-4A89-B9A7-B3307E90894F}" type="pres">
      <dgm:prSet presAssocID="{A2BDE280-6C01-45AB-B6D6-DD1D9D9BFAA9}" presName="tx1" presStyleLbl="revTx" presStyleIdx="3" presStyleCnt="4"/>
      <dgm:spPr/>
    </dgm:pt>
    <dgm:pt modelId="{D63C2339-F4D2-4692-96B8-187645A74E03}" type="pres">
      <dgm:prSet presAssocID="{A2BDE280-6C01-45AB-B6D6-DD1D9D9BFAA9}" presName="vert1" presStyleCnt="0"/>
      <dgm:spPr/>
    </dgm:pt>
  </dgm:ptLst>
  <dgm:cxnLst>
    <dgm:cxn modelId="{DE4FE100-8FBF-4C78-8760-81AD68AC3814}" srcId="{147EB0B0-8079-4C37-B535-4D82AEF70504}" destId="{A2BDE280-6C01-45AB-B6D6-DD1D9D9BFAA9}" srcOrd="3" destOrd="0" parTransId="{680BBC1F-4BF4-4BE2-8A20-46E52ED286A0}" sibTransId="{52C13DF1-BA9A-4689-80CA-45A52AE21C4A}"/>
    <dgm:cxn modelId="{1F7DF922-CC44-4B7A-BD1F-657051DD80FF}" type="presOf" srcId="{65E5FA02-BCC8-43E6-96B1-C3F68DA406F0}" destId="{2472C0AD-6D15-4D7B-9281-AE45C093C787}" srcOrd="0" destOrd="0" presId="urn:microsoft.com/office/officeart/2008/layout/LinedList"/>
    <dgm:cxn modelId="{525A173F-B921-420B-A456-CC4797D53C88}" type="presOf" srcId="{A2BDE280-6C01-45AB-B6D6-DD1D9D9BFAA9}" destId="{9949876F-DB8A-4A89-B9A7-B3307E90894F}" srcOrd="0" destOrd="0" presId="urn:microsoft.com/office/officeart/2008/layout/LinedList"/>
    <dgm:cxn modelId="{FE10A240-AD0F-45DB-BED4-F749F266C873}" srcId="{147EB0B0-8079-4C37-B535-4D82AEF70504}" destId="{72C9B6EC-8868-4770-959B-40B55D16A56D}" srcOrd="1" destOrd="0" parTransId="{B8DF79BD-E1E7-48DD-9B28-3A0A14C5B7F5}" sibTransId="{F535147A-D6FC-4EA9-8B32-EB6A04A40385}"/>
    <dgm:cxn modelId="{E379428F-8CFE-482E-AFCB-E49DC83911FC}" type="presOf" srcId="{72C9B6EC-8868-4770-959B-40B55D16A56D}" destId="{E9BF152A-F3E9-422F-A737-CB1405569B55}" srcOrd="0" destOrd="0" presId="urn:microsoft.com/office/officeart/2008/layout/LinedList"/>
    <dgm:cxn modelId="{D06B4F9A-5F32-4A15-953C-8B5CF24D1A6B}" type="presOf" srcId="{02F12544-5EEC-4512-B1BB-2C61176A1E71}" destId="{ABB9B000-B85C-45DB-BEF7-9FFF93EAE16D}" srcOrd="0" destOrd="0" presId="urn:microsoft.com/office/officeart/2008/layout/LinedList"/>
    <dgm:cxn modelId="{051298BA-A573-43AA-B642-5B21D85C99ED}" type="presOf" srcId="{147EB0B0-8079-4C37-B535-4D82AEF70504}" destId="{74EB5418-9259-42D7-A39E-1AD66962481D}" srcOrd="0" destOrd="0" presId="urn:microsoft.com/office/officeart/2008/layout/LinedList"/>
    <dgm:cxn modelId="{1FA776E8-8B03-4A5C-9B69-D42FBA332E41}" srcId="{147EB0B0-8079-4C37-B535-4D82AEF70504}" destId="{02F12544-5EEC-4512-B1BB-2C61176A1E71}" srcOrd="0" destOrd="0" parTransId="{8EA11130-50FA-4408-A625-63B83D296043}" sibTransId="{8216E050-6358-4AEA-86F0-20A32B23045A}"/>
    <dgm:cxn modelId="{64C6C6FC-B647-4197-BADE-C4A95C087140}" srcId="{147EB0B0-8079-4C37-B535-4D82AEF70504}" destId="{65E5FA02-BCC8-43E6-96B1-C3F68DA406F0}" srcOrd="2" destOrd="0" parTransId="{F1A882DB-45FF-4AE2-B3A3-FAF889C8B20C}" sibTransId="{64E8F9E9-2776-4EA2-A5D4-3CFBA51B1568}"/>
    <dgm:cxn modelId="{1BD01D78-00FB-4DA5-8289-EFF5692E0C0E}" type="presParOf" srcId="{74EB5418-9259-42D7-A39E-1AD66962481D}" destId="{6E73554C-D9B7-4EF1-A48D-179AF75311CA}" srcOrd="0" destOrd="0" presId="urn:microsoft.com/office/officeart/2008/layout/LinedList"/>
    <dgm:cxn modelId="{3CC7D141-079B-48B8-BEFA-66689AF1C933}" type="presParOf" srcId="{74EB5418-9259-42D7-A39E-1AD66962481D}" destId="{865FEA8B-C576-4D25-8808-EC2AF803F2AC}" srcOrd="1" destOrd="0" presId="urn:microsoft.com/office/officeart/2008/layout/LinedList"/>
    <dgm:cxn modelId="{4BA4F73C-A26F-4471-98BB-8E0A62D5064B}" type="presParOf" srcId="{865FEA8B-C576-4D25-8808-EC2AF803F2AC}" destId="{ABB9B000-B85C-45DB-BEF7-9FFF93EAE16D}" srcOrd="0" destOrd="0" presId="urn:microsoft.com/office/officeart/2008/layout/LinedList"/>
    <dgm:cxn modelId="{1A753AF9-8DA5-4DA3-A913-E10E147335DE}" type="presParOf" srcId="{865FEA8B-C576-4D25-8808-EC2AF803F2AC}" destId="{C417A0B2-9219-404B-80FF-119A544C13E5}" srcOrd="1" destOrd="0" presId="urn:microsoft.com/office/officeart/2008/layout/LinedList"/>
    <dgm:cxn modelId="{302612A9-A28A-4AF3-9003-2C014CEA5032}" type="presParOf" srcId="{74EB5418-9259-42D7-A39E-1AD66962481D}" destId="{2FCDC594-97CF-4CAE-BAA8-1E5F577F9E6E}" srcOrd="2" destOrd="0" presId="urn:microsoft.com/office/officeart/2008/layout/LinedList"/>
    <dgm:cxn modelId="{DA0051CF-99B8-47EE-829B-686136F79910}" type="presParOf" srcId="{74EB5418-9259-42D7-A39E-1AD66962481D}" destId="{8929464A-421B-4DE9-8F63-33C4919DC1DF}" srcOrd="3" destOrd="0" presId="urn:microsoft.com/office/officeart/2008/layout/LinedList"/>
    <dgm:cxn modelId="{A06BC760-B46C-4D80-A4C6-ED2A7A19B92A}" type="presParOf" srcId="{8929464A-421B-4DE9-8F63-33C4919DC1DF}" destId="{E9BF152A-F3E9-422F-A737-CB1405569B55}" srcOrd="0" destOrd="0" presId="urn:microsoft.com/office/officeart/2008/layout/LinedList"/>
    <dgm:cxn modelId="{C8DBCA0E-D3CA-4EC1-9FE2-DADD529F05A9}" type="presParOf" srcId="{8929464A-421B-4DE9-8F63-33C4919DC1DF}" destId="{2DE1E338-4D57-44B2-863A-E6987E2921A3}" srcOrd="1" destOrd="0" presId="urn:microsoft.com/office/officeart/2008/layout/LinedList"/>
    <dgm:cxn modelId="{371E5B87-3428-4D5A-BF6D-AF017A41193E}" type="presParOf" srcId="{74EB5418-9259-42D7-A39E-1AD66962481D}" destId="{6716C245-7790-4948-9FC2-CD7FF33A9513}" srcOrd="4" destOrd="0" presId="urn:microsoft.com/office/officeart/2008/layout/LinedList"/>
    <dgm:cxn modelId="{1612F82B-8805-4C6B-80FC-CDF5C387C4C1}" type="presParOf" srcId="{74EB5418-9259-42D7-A39E-1AD66962481D}" destId="{262632F2-AF29-4BCA-A98C-8942B78DB117}" srcOrd="5" destOrd="0" presId="urn:microsoft.com/office/officeart/2008/layout/LinedList"/>
    <dgm:cxn modelId="{4F845A5F-2CB3-45B2-9F62-65FA7127499D}" type="presParOf" srcId="{262632F2-AF29-4BCA-A98C-8942B78DB117}" destId="{2472C0AD-6D15-4D7B-9281-AE45C093C787}" srcOrd="0" destOrd="0" presId="urn:microsoft.com/office/officeart/2008/layout/LinedList"/>
    <dgm:cxn modelId="{D1BED99A-7DF2-4891-B326-B0246A1C8919}" type="presParOf" srcId="{262632F2-AF29-4BCA-A98C-8942B78DB117}" destId="{61B50EE6-BA5D-43D4-9329-315664FF1A43}" srcOrd="1" destOrd="0" presId="urn:microsoft.com/office/officeart/2008/layout/LinedList"/>
    <dgm:cxn modelId="{B4355F72-9400-4980-A418-A16A5C072996}" type="presParOf" srcId="{74EB5418-9259-42D7-A39E-1AD66962481D}" destId="{2663ED42-66C9-419F-902A-F16EF28B4078}" srcOrd="6" destOrd="0" presId="urn:microsoft.com/office/officeart/2008/layout/LinedList"/>
    <dgm:cxn modelId="{7979389F-19B9-4D5E-A677-001AE963FA72}" type="presParOf" srcId="{74EB5418-9259-42D7-A39E-1AD66962481D}" destId="{EBA9D791-2FED-485A-8B76-D6C8307BDFE2}" srcOrd="7" destOrd="0" presId="urn:microsoft.com/office/officeart/2008/layout/LinedList"/>
    <dgm:cxn modelId="{86B93C82-4CEF-4685-AD87-BC3CFF5F2149}" type="presParOf" srcId="{EBA9D791-2FED-485A-8B76-D6C8307BDFE2}" destId="{9949876F-DB8A-4A89-B9A7-B3307E90894F}" srcOrd="0" destOrd="0" presId="urn:microsoft.com/office/officeart/2008/layout/LinedList"/>
    <dgm:cxn modelId="{464655E5-B0A8-42A7-A598-936268505F12}" type="presParOf" srcId="{EBA9D791-2FED-485A-8B76-D6C8307BDFE2}" destId="{D63C2339-F4D2-4692-96B8-187645A74E0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4A8A34-66D5-4567-B80E-7D37F43766E8}" type="doc">
      <dgm:prSet loTypeId="urn:microsoft.com/office/officeart/2016/7/layout/BasicLinearProcessNumbered" loCatId="process" qsTypeId="urn:microsoft.com/office/officeart/2005/8/quickstyle/simple1#3" qsCatId="simple" csTypeId="urn:microsoft.com/office/officeart/2005/8/colors/colorful2#3" csCatId="colorful"/>
      <dgm:spPr/>
      <dgm:t>
        <a:bodyPr/>
        <a:lstStyle/>
        <a:p>
          <a:endParaRPr lang="en-US"/>
        </a:p>
      </dgm:t>
    </dgm:pt>
    <dgm:pt modelId="{696952DF-6416-49B8-9CA3-0FC8C2F8D8AD}">
      <dgm:prSet/>
      <dgm:spPr/>
      <dgm:t>
        <a:bodyPr/>
        <a:lstStyle/>
        <a:p>
          <a:r>
            <a:rPr lang="en-US" b="1"/>
            <a:t>Pla</a:t>
          </a:r>
          <a:r>
            <a:rPr lang="en-US"/>
            <a:t>n enhanced staffing of consultants and neonatal care.</a:t>
          </a:r>
        </a:p>
      </dgm:t>
    </dgm:pt>
    <dgm:pt modelId="{A4E91C7E-8F65-450C-A98D-4C7C5EFC7709}" type="parTrans" cxnId="{462EDD1E-A540-4884-9290-D5675E5E5EF1}">
      <dgm:prSet/>
      <dgm:spPr/>
      <dgm:t>
        <a:bodyPr/>
        <a:lstStyle/>
        <a:p>
          <a:endParaRPr lang="en-US"/>
        </a:p>
      </dgm:t>
    </dgm:pt>
    <dgm:pt modelId="{11A91720-0378-41FF-849A-29F41C728453}" type="sibTrans" cxnId="{462EDD1E-A540-4884-9290-D5675E5E5EF1}">
      <dgm:prSet phldrT="1" phldr="0"/>
      <dgm:spPr/>
      <dgm:t>
        <a:bodyPr/>
        <a:lstStyle/>
        <a:p>
          <a:r>
            <a:rPr lang="en-US"/>
            <a:t>1</a:t>
          </a:r>
        </a:p>
      </dgm:t>
    </dgm:pt>
    <dgm:pt modelId="{7AE1A16D-0B33-4585-B4A0-EFFF4ECD5287}">
      <dgm:prSet/>
      <dgm:spPr/>
      <dgm:t>
        <a:bodyPr/>
        <a:lstStyle/>
        <a:p>
          <a:r>
            <a:rPr lang="en-US" b="1"/>
            <a:t>Introduce</a:t>
          </a:r>
          <a:r>
            <a:rPr lang="en-US"/>
            <a:t> new, improved processes of escalation and prevention of infections.</a:t>
          </a:r>
        </a:p>
      </dgm:t>
    </dgm:pt>
    <dgm:pt modelId="{A82DAF40-A69E-455C-ADC1-1F3AC6FD1BD4}" type="parTrans" cxnId="{BFCED095-7D76-4E51-AF12-5D8A269CEA90}">
      <dgm:prSet/>
      <dgm:spPr/>
      <dgm:t>
        <a:bodyPr/>
        <a:lstStyle/>
        <a:p>
          <a:endParaRPr lang="en-US"/>
        </a:p>
      </dgm:t>
    </dgm:pt>
    <dgm:pt modelId="{AB457875-8802-46EE-8D5C-D87CE0BF065B}" type="sibTrans" cxnId="{BFCED095-7D76-4E51-AF12-5D8A269CEA90}">
      <dgm:prSet phldrT="2" phldr="0"/>
      <dgm:spPr/>
      <dgm:t>
        <a:bodyPr/>
        <a:lstStyle/>
        <a:p>
          <a:r>
            <a:rPr lang="en-US"/>
            <a:t>2</a:t>
          </a:r>
        </a:p>
      </dgm:t>
    </dgm:pt>
    <dgm:pt modelId="{B7023B30-8269-4334-8896-8D4345E75C3F}">
      <dgm:prSet/>
      <dgm:spPr/>
      <dgm:t>
        <a:bodyPr/>
        <a:lstStyle/>
        <a:p>
          <a:r>
            <a:rPr lang="en-US" b="1"/>
            <a:t>Assess</a:t>
          </a:r>
          <a:r>
            <a:rPr lang="en-US"/>
            <a:t> staffing and patient outcomes and incident reports.</a:t>
          </a:r>
        </a:p>
      </dgm:t>
    </dgm:pt>
    <dgm:pt modelId="{822D5B3A-76DE-41D7-B1E0-A3B883AC99FE}" type="parTrans" cxnId="{5749E7DB-9547-4F06-84F2-4281F1510AA1}">
      <dgm:prSet/>
      <dgm:spPr/>
      <dgm:t>
        <a:bodyPr/>
        <a:lstStyle/>
        <a:p>
          <a:endParaRPr lang="en-US"/>
        </a:p>
      </dgm:t>
    </dgm:pt>
    <dgm:pt modelId="{903ADDE4-DE4F-4985-BD68-E139771637F7}" type="sibTrans" cxnId="{5749E7DB-9547-4F06-84F2-4281F1510AA1}">
      <dgm:prSet phldrT="3" phldr="0"/>
      <dgm:spPr/>
      <dgm:t>
        <a:bodyPr/>
        <a:lstStyle/>
        <a:p>
          <a:r>
            <a:rPr lang="en-US"/>
            <a:t>3</a:t>
          </a:r>
        </a:p>
      </dgm:t>
    </dgm:pt>
    <dgm:pt modelId="{8668F97A-4947-4AA7-9F36-9997034EC10E}">
      <dgm:prSet/>
      <dgm:spPr/>
      <dgm:t>
        <a:bodyPr/>
        <a:lstStyle/>
        <a:p>
          <a:r>
            <a:rPr lang="en-US" b="1"/>
            <a:t>Test</a:t>
          </a:r>
          <a:r>
            <a:rPr lang="en-US"/>
            <a:t> improvements by quality feedback to enhance lasting patient safety enhancers (Landon </a:t>
          </a:r>
          <a:r>
            <a:rPr lang="en-US" i="1"/>
            <a:t>et al., </a:t>
          </a:r>
          <a:r>
            <a:rPr lang="en-US"/>
            <a:t>2025).</a:t>
          </a:r>
        </a:p>
      </dgm:t>
    </dgm:pt>
    <dgm:pt modelId="{C6ACEB0A-C2D6-49C9-9885-133B34F75D4C}" type="parTrans" cxnId="{EB5C7E7F-695E-4054-BC29-F959F4F23205}">
      <dgm:prSet/>
      <dgm:spPr/>
      <dgm:t>
        <a:bodyPr/>
        <a:lstStyle/>
        <a:p>
          <a:endParaRPr lang="en-US"/>
        </a:p>
      </dgm:t>
    </dgm:pt>
    <dgm:pt modelId="{B03ABD8B-6D88-4295-BFE3-B6CA79F498C4}" type="sibTrans" cxnId="{EB5C7E7F-695E-4054-BC29-F959F4F23205}">
      <dgm:prSet phldrT="4" phldr="0"/>
      <dgm:spPr/>
      <dgm:t>
        <a:bodyPr/>
        <a:lstStyle/>
        <a:p>
          <a:r>
            <a:rPr lang="en-US"/>
            <a:t>4</a:t>
          </a:r>
        </a:p>
      </dgm:t>
    </dgm:pt>
    <dgm:pt modelId="{FEBA72FB-67A5-4C60-905F-7F5C8C24D777}" type="pres">
      <dgm:prSet presAssocID="{FA4A8A34-66D5-4567-B80E-7D37F43766E8}" presName="Name0" presStyleCnt="0">
        <dgm:presLayoutVars>
          <dgm:animLvl val="lvl"/>
          <dgm:resizeHandles val="exact"/>
        </dgm:presLayoutVars>
      </dgm:prSet>
      <dgm:spPr/>
    </dgm:pt>
    <dgm:pt modelId="{CC2F6942-B02F-4AB0-B9D1-0B4DFDFACA97}" type="pres">
      <dgm:prSet presAssocID="{696952DF-6416-49B8-9CA3-0FC8C2F8D8AD}" presName="compositeNode" presStyleCnt="0">
        <dgm:presLayoutVars>
          <dgm:bulletEnabled val="1"/>
        </dgm:presLayoutVars>
      </dgm:prSet>
      <dgm:spPr/>
    </dgm:pt>
    <dgm:pt modelId="{F428721F-7C4C-4984-A354-100E9CD83B11}" type="pres">
      <dgm:prSet presAssocID="{696952DF-6416-49B8-9CA3-0FC8C2F8D8AD}" presName="bgRect" presStyleLbl="bgAccFollowNode1" presStyleIdx="0" presStyleCnt="4"/>
      <dgm:spPr/>
    </dgm:pt>
    <dgm:pt modelId="{BA465D29-6F36-4152-B422-2965E200C4E4}" type="pres">
      <dgm:prSet presAssocID="{11A91720-0378-41FF-849A-29F41C728453}" presName="sibTransNodeCircle" presStyleLbl="alignNode1" presStyleIdx="0" presStyleCnt="8">
        <dgm:presLayoutVars>
          <dgm:chMax val="0"/>
          <dgm:bulletEnabled/>
        </dgm:presLayoutVars>
      </dgm:prSet>
      <dgm:spPr/>
    </dgm:pt>
    <dgm:pt modelId="{C8D829A0-502D-4EBE-854C-A3D80DB61C44}" type="pres">
      <dgm:prSet presAssocID="{696952DF-6416-49B8-9CA3-0FC8C2F8D8AD}" presName="bottomLine" presStyleLbl="alignNode1" presStyleIdx="1" presStyleCnt="8">
        <dgm:presLayoutVars/>
      </dgm:prSet>
      <dgm:spPr/>
    </dgm:pt>
    <dgm:pt modelId="{BE52BDA9-BCB0-4A69-A906-EE3BE800E28C}" type="pres">
      <dgm:prSet presAssocID="{696952DF-6416-49B8-9CA3-0FC8C2F8D8AD}" presName="nodeText" presStyleLbl="bgAccFollowNode1" presStyleIdx="0" presStyleCnt="4">
        <dgm:presLayoutVars>
          <dgm:bulletEnabled val="1"/>
        </dgm:presLayoutVars>
      </dgm:prSet>
      <dgm:spPr/>
    </dgm:pt>
    <dgm:pt modelId="{2D3DD1B1-4AF8-4DAC-B7E3-11F094B129C0}" type="pres">
      <dgm:prSet presAssocID="{11A91720-0378-41FF-849A-29F41C728453}" presName="sibTrans" presStyleCnt="0"/>
      <dgm:spPr/>
    </dgm:pt>
    <dgm:pt modelId="{2A7A8E2D-E3E5-4801-B78A-75BF151BEDB5}" type="pres">
      <dgm:prSet presAssocID="{7AE1A16D-0B33-4585-B4A0-EFFF4ECD5287}" presName="compositeNode" presStyleCnt="0">
        <dgm:presLayoutVars>
          <dgm:bulletEnabled val="1"/>
        </dgm:presLayoutVars>
      </dgm:prSet>
      <dgm:spPr/>
    </dgm:pt>
    <dgm:pt modelId="{028979BA-60F0-4548-A325-9CA234199683}" type="pres">
      <dgm:prSet presAssocID="{7AE1A16D-0B33-4585-B4A0-EFFF4ECD5287}" presName="bgRect" presStyleLbl="bgAccFollowNode1" presStyleIdx="1" presStyleCnt="4"/>
      <dgm:spPr/>
    </dgm:pt>
    <dgm:pt modelId="{659BADE1-ABAD-43E2-BE11-74E733E86396}" type="pres">
      <dgm:prSet presAssocID="{AB457875-8802-46EE-8D5C-D87CE0BF065B}" presName="sibTransNodeCircle" presStyleLbl="alignNode1" presStyleIdx="2" presStyleCnt="8">
        <dgm:presLayoutVars>
          <dgm:chMax val="0"/>
          <dgm:bulletEnabled/>
        </dgm:presLayoutVars>
      </dgm:prSet>
      <dgm:spPr/>
    </dgm:pt>
    <dgm:pt modelId="{0886D1B2-BA1B-4E90-973F-F976C9B7CB08}" type="pres">
      <dgm:prSet presAssocID="{7AE1A16D-0B33-4585-B4A0-EFFF4ECD5287}" presName="bottomLine" presStyleLbl="alignNode1" presStyleIdx="3" presStyleCnt="8">
        <dgm:presLayoutVars/>
      </dgm:prSet>
      <dgm:spPr/>
    </dgm:pt>
    <dgm:pt modelId="{767DE2B4-0684-4B67-BB97-3A78C0DF6F0B}" type="pres">
      <dgm:prSet presAssocID="{7AE1A16D-0B33-4585-B4A0-EFFF4ECD5287}" presName="nodeText" presStyleLbl="bgAccFollowNode1" presStyleIdx="1" presStyleCnt="4">
        <dgm:presLayoutVars>
          <dgm:bulletEnabled val="1"/>
        </dgm:presLayoutVars>
      </dgm:prSet>
      <dgm:spPr/>
    </dgm:pt>
    <dgm:pt modelId="{8121F933-207B-4D98-B7D0-5DA4798FF968}" type="pres">
      <dgm:prSet presAssocID="{AB457875-8802-46EE-8D5C-D87CE0BF065B}" presName="sibTrans" presStyleCnt="0"/>
      <dgm:spPr/>
    </dgm:pt>
    <dgm:pt modelId="{05D16FE5-0CC2-4D36-AA44-8982F665E5E6}" type="pres">
      <dgm:prSet presAssocID="{B7023B30-8269-4334-8896-8D4345E75C3F}" presName="compositeNode" presStyleCnt="0">
        <dgm:presLayoutVars>
          <dgm:bulletEnabled val="1"/>
        </dgm:presLayoutVars>
      </dgm:prSet>
      <dgm:spPr/>
    </dgm:pt>
    <dgm:pt modelId="{41FDE383-0681-4F3B-97DA-A492C7E9F70B}" type="pres">
      <dgm:prSet presAssocID="{B7023B30-8269-4334-8896-8D4345E75C3F}" presName="bgRect" presStyleLbl="bgAccFollowNode1" presStyleIdx="2" presStyleCnt="4"/>
      <dgm:spPr/>
    </dgm:pt>
    <dgm:pt modelId="{8D982F92-D3D2-4109-A1B2-0051EC998FDE}" type="pres">
      <dgm:prSet presAssocID="{903ADDE4-DE4F-4985-BD68-E139771637F7}" presName="sibTransNodeCircle" presStyleLbl="alignNode1" presStyleIdx="4" presStyleCnt="8">
        <dgm:presLayoutVars>
          <dgm:chMax val="0"/>
          <dgm:bulletEnabled/>
        </dgm:presLayoutVars>
      </dgm:prSet>
      <dgm:spPr/>
    </dgm:pt>
    <dgm:pt modelId="{E41F1B22-88D5-4DE9-B975-51ADE1DBC2C7}" type="pres">
      <dgm:prSet presAssocID="{B7023B30-8269-4334-8896-8D4345E75C3F}" presName="bottomLine" presStyleLbl="alignNode1" presStyleIdx="5" presStyleCnt="8">
        <dgm:presLayoutVars/>
      </dgm:prSet>
      <dgm:spPr/>
    </dgm:pt>
    <dgm:pt modelId="{A857F139-D671-4AF5-A054-7B3FCF31D605}" type="pres">
      <dgm:prSet presAssocID="{B7023B30-8269-4334-8896-8D4345E75C3F}" presName="nodeText" presStyleLbl="bgAccFollowNode1" presStyleIdx="2" presStyleCnt="4">
        <dgm:presLayoutVars>
          <dgm:bulletEnabled val="1"/>
        </dgm:presLayoutVars>
      </dgm:prSet>
      <dgm:spPr/>
    </dgm:pt>
    <dgm:pt modelId="{542EC089-4F49-48C7-8464-535F3F54B558}" type="pres">
      <dgm:prSet presAssocID="{903ADDE4-DE4F-4985-BD68-E139771637F7}" presName="sibTrans" presStyleCnt="0"/>
      <dgm:spPr/>
    </dgm:pt>
    <dgm:pt modelId="{45893D58-5525-4457-B214-89B13F683AB9}" type="pres">
      <dgm:prSet presAssocID="{8668F97A-4947-4AA7-9F36-9997034EC10E}" presName="compositeNode" presStyleCnt="0">
        <dgm:presLayoutVars>
          <dgm:bulletEnabled val="1"/>
        </dgm:presLayoutVars>
      </dgm:prSet>
      <dgm:spPr/>
    </dgm:pt>
    <dgm:pt modelId="{1A265438-5762-4339-BF3B-559A617919EA}" type="pres">
      <dgm:prSet presAssocID="{8668F97A-4947-4AA7-9F36-9997034EC10E}" presName="bgRect" presStyleLbl="bgAccFollowNode1" presStyleIdx="3" presStyleCnt="4"/>
      <dgm:spPr/>
    </dgm:pt>
    <dgm:pt modelId="{F7F3499F-9AF0-4675-B301-C2414A911333}" type="pres">
      <dgm:prSet presAssocID="{B03ABD8B-6D88-4295-BFE3-B6CA79F498C4}" presName="sibTransNodeCircle" presStyleLbl="alignNode1" presStyleIdx="6" presStyleCnt="8">
        <dgm:presLayoutVars>
          <dgm:chMax val="0"/>
          <dgm:bulletEnabled/>
        </dgm:presLayoutVars>
      </dgm:prSet>
      <dgm:spPr/>
    </dgm:pt>
    <dgm:pt modelId="{31C02CF6-43BF-4BED-AFA4-7CF2DD543DD6}" type="pres">
      <dgm:prSet presAssocID="{8668F97A-4947-4AA7-9F36-9997034EC10E}" presName="bottomLine" presStyleLbl="alignNode1" presStyleIdx="7" presStyleCnt="8">
        <dgm:presLayoutVars/>
      </dgm:prSet>
      <dgm:spPr/>
    </dgm:pt>
    <dgm:pt modelId="{B0781AFB-8CEF-4BBB-B644-ADCF7899611C}" type="pres">
      <dgm:prSet presAssocID="{8668F97A-4947-4AA7-9F36-9997034EC10E}" presName="nodeText" presStyleLbl="bgAccFollowNode1" presStyleIdx="3" presStyleCnt="4">
        <dgm:presLayoutVars>
          <dgm:bulletEnabled val="1"/>
        </dgm:presLayoutVars>
      </dgm:prSet>
      <dgm:spPr/>
    </dgm:pt>
  </dgm:ptLst>
  <dgm:cxnLst>
    <dgm:cxn modelId="{462EDD1E-A540-4884-9290-D5675E5E5EF1}" srcId="{FA4A8A34-66D5-4567-B80E-7D37F43766E8}" destId="{696952DF-6416-49B8-9CA3-0FC8C2F8D8AD}" srcOrd="0" destOrd="0" parTransId="{A4E91C7E-8F65-450C-A98D-4C7C5EFC7709}" sibTransId="{11A91720-0378-41FF-849A-29F41C728453}"/>
    <dgm:cxn modelId="{3E7DCB33-B0FE-49AE-BAA1-8446ACF5D5C1}" type="presOf" srcId="{11A91720-0378-41FF-849A-29F41C728453}" destId="{BA465D29-6F36-4152-B422-2965E200C4E4}" srcOrd="0" destOrd="0" presId="urn:microsoft.com/office/officeart/2016/7/layout/BasicLinearProcessNumbered"/>
    <dgm:cxn modelId="{E17A5E39-1253-454A-957D-A71BB4DC76B5}" type="presOf" srcId="{696952DF-6416-49B8-9CA3-0FC8C2F8D8AD}" destId="{F428721F-7C4C-4984-A354-100E9CD83B11}" srcOrd="0" destOrd="0" presId="urn:microsoft.com/office/officeart/2016/7/layout/BasicLinearProcessNumbered"/>
    <dgm:cxn modelId="{110B5D5F-235D-4C05-9547-0A775B5332E4}" type="presOf" srcId="{7AE1A16D-0B33-4585-B4A0-EFFF4ECD5287}" destId="{028979BA-60F0-4548-A325-9CA234199683}" srcOrd="0" destOrd="0" presId="urn:microsoft.com/office/officeart/2016/7/layout/BasicLinearProcessNumbered"/>
    <dgm:cxn modelId="{8A8B584A-A6A6-4BB9-8029-B34228C09FC3}" type="presOf" srcId="{B03ABD8B-6D88-4295-BFE3-B6CA79F498C4}" destId="{F7F3499F-9AF0-4675-B301-C2414A911333}" srcOrd="0" destOrd="0" presId="urn:microsoft.com/office/officeart/2016/7/layout/BasicLinearProcessNumbered"/>
    <dgm:cxn modelId="{B87CA24F-595E-4538-9CD7-AD9191EDF2C8}" type="presOf" srcId="{8668F97A-4947-4AA7-9F36-9997034EC10E}" destId="{B0781AFB-8CEF-4BBB-B644-ADCF7899611C}" srcOrd="1" destOrd="0" presId="urn:microsoft.com/office/officeart/2016/7/layout/BasicLinearProcessNumbered"/>
    <dgm:cxn modelId="{880CF651-3711-4F18-97A9-F4BE32765E20}" type="presOf" srcId="{903ADDE4-DE4F-4985-BD68-E139771637F7}" destId="{8D982F92-D3D2-4109-A1B2-0051EC998FDE}" srcOrd="0" destOrd="0" presId="urn:microsoft.com/office/officeart/2016/7/layout/BasicLinearProcessNumbered"/>
    <dgm:cxn modelId="{5356A173-8B6B-48E5-B9A0-526069735394}" type="presOf" srcId="{696952DF-6416-49B8-9CA3-0FC8C2F8D8AD}" destId="{BE52BDA9-BCB0-4A69-A906-EE3BE800E28C}" srcOrd="1" destOrd="0" presId="urn:microsoft.com/office/officeart/2016/7/layout/BasicLinearProcessNumbered"/>
    <dgm:cxn modelId="{9D384458-D0BC-485F-904A-FE3F18E17E2C}" type="presOf" srcId="{FA4A8A34-66D5-4567-B80E-7D37F43766E8}" destId="{FEBA72FB-67A5-4C60-905F-7F5C8C24D777}" srcOrd="0" destOrd="0" presId="urn:microsoft.com/office/officeart/2016/7/layout/BasicLinearProcessNumbered"/>
    <dgm:cxn modelId="{05434458-D10E-4A43-B8D1-0303CC9F6590}" type="presOf" srcId="{7AE1A16D-0B33-4585-B4A0-EFFF4ECD5287}" destId="{767DE2B4-0684-4B67-BB97-3A78C0DF6F0B}" srcOrd="1" destOrd="0" presId="urn:microsoft.com/office/officeart/2016/7/layout/BasicLinearProcessNumbered"/>
    <dgm:cxn modelId="{EB5C7E7F-695E-4054-BC29-F959F4F23205}" srcId="{FA4A8A34-66D5-4567-B80E-7D37F43766E8}" destId="{8668F97A-4947-4AA7-9F36-9997034EC10E}" srcOrd="3" destOrd="0" parTransId="{C6ACEB0A-C2D6-49C9-9885-133B34F75D4C}" sibTransId="{B03ABD8B-6D88-4295-BFE3-B6CA79F498C4}"/>
    <dgm:cxn modelId="{BFCED095-7D76-4E51-AF12-5D8A269CEA90}" srcId="{FA4A8A34-66D5-4567-B80E-7D37F43766E8}" destId="{7AE1A16D-0B33-4585-B4A0-EFFF4ECD5287}" srcOrd="1" destOrd="0" parTransId="{A82DAF40-A69E-455C-ADC1-1F3AC6FD1BD4}" sibTransId="{AB457875-8802-46EE-8D5C-D87CE0BF065B}"/>
    <dgm:cxn modelId="{A3F42AA5-5BCC-4836-A1F8-6A7A0359920B}" type="presOf" srcId="{B7023B30-8269-4334-8896-8D4345E75C3F}" destId="{A857F139-D671-4AF5-A054-7B3FCF31D605}" srcOrd="1" destOrd="0" presId="urn:microsoft.com/office/officeart/2016/7/layout/BasicLinearProcessNumbered"/>
    <dgm:cxn modelId="{EBE587C0-5B38-4265-A91A-78156045B3FF}" type="presOf" srcId="{AB457875-8802-46EE-8D5C-D87CE0BF065B}" destId="{659BADE1-ABAD-43E2-BE11-74E733E86396}" srcOrd="0" destOrd="0" presId="urn:microsoft.com/office/officeart/2016/7/layout/BasicLinearProcessNumbered"/>
    <dgm:cxn modelId="{5749E7DB-9547-4F06-84F2-4281F1510AA1}" srcId="{FA4A8A34-66D5-4567-B80E-7D37F43766E8}" destId="{B7023B30-8269-4334-8896-8D4345E75C3F}" srcOrd="2" destOrd="0" parTransId="{822D5B3A-76DE-41D7-B1E0-A3B883AC99FE}" sibTransId="{903ADDE4-DE4F-4985-BD68-E139771637F7}"/>
    <dgm:cxn modelId="{E1D7B4F6-FEC1-4B12-96C4-A27EF3EE8DBA}" type="presOf" srcId="{8668F97A-4947-4AA7-9F36-9997034EC10E}" destId="{1A265438-5762-4339-BF3B-559A617919EA}" srcOrd="0" destOrd="0" presId="urn:microsoft.com/office/officeart/2016/7/layout/BasicLinearProcessNumbered"/>
    <dgm:cxn modelId="{E313D4FF-8DB3-4F30-ACE9-5211A84A6541}" type="presOf" srcId="{B7023B30-8269-4334-8896-8D4345E75C3F}" destId="{41FDE383-0681-4F3B-97DA-A492C7E9F70B}" srcOrd="0" destOrd="0" presId="urn:microsoft.com/office/officeart/2016/7/layout/BasicLinearProcessNumbered"/>
    <dgm:cxn modelId="{4F2CFB92-51D9-4438-8601-BFF9C34353BC}" type="presParOf" srcId="{FEBA72FB-67A5-4C60-905F-7F5C8C24D777}" destId="{CC2F6942-B02F-4AB0-B9D1-0B4DFDFACA97}" srcOrd="0" destOrd="0" presId="urn:microsoft.com/office/officeart/2016/7/layout/BasicLinearProcessNumbered"/>
    <dgm:cxn modelId="{A65FAA6A-5440-489A-9D0A-581B80BAA38F}" type="presParOf" srcId="{CC2F6942-B02F-4AB0-B9D1-0B4DFDFACA97}" destId="{F428721F-7C4C-4984-A354-100E9CD83B11}" srcOrd="0" destOrd="0" presId="urn:microsoft.com/office/officeart/2016/7/layout/BasicLinearProcessNumbered"/>
    <dgm:cxn modelId="{07B1E56F-A39A-4D4F-8C22-77CE16FF9764}" type="presParOf" srcId="{CC2F6942-B02F-4AB0-B9D1-0B4DFDFACA97}" destId="{BA465D29-6F36-4152-B422-2965E200C4E4}" srcOrd="1" destOrd="0" presId="urn:microsoft.com/office/officeart/2016/7/layout/BasicLinearProcessNumbered"/>
    <dgm:cxn modelId="{244DF11B-E460-4638-A961-B2FC2EB8BB97}" type="presParOf" srcId="{CC2F6942-B02F-4AB0-B9D1-0B4DFDFACA97}" destId="{C8D829A0-502D-4EBE-854C-A3D80DB61C44}" srcOrd="2" destOrd="0" presId="urn:microsoft.com/office/officeart/2016/7/layout/BasicLinearProcessNumbered"/>
    <dgm:cxn modelId="{A3D007FA-C9BE-4780-8D54-20361B1F249E}" type="presParOf" srcId="{CC2F6942-B02F-4AB0-B9D1-0B4DFDFACA97}" destId="{BE52BDA9-BCB0-4A69-A906-EE3BE800E28C}" srcOrd="3" destOrd="0" presId="urn:microsoft.com/office/officeart/2016/7/layout/BasicLinearProcessNumbered"/>
    <dgm:cxn modelId="{77175822-B3C1-40C4-9699-3CF488EEC846}" type="presParOf" srcId="{FEBA72FB-67A5-4C60-905F-7F5C8C24D777}" destId="{2D3DD1B1-4AF8-4DAC-B7E3-11F094B129C0}" srcOrd="1" destOrd="0" presId="urn:microsoft.com/office/officeart/2016/7/layout/BasicLinearProcessNumbered"/>
    <dgm:cxn modelId="{C3C73CAD-E7B6-4E4E-A595-33A62D265071}" type="presParOf" srcId="{FEBA72FB-67A5-4C60-905F-7F5C8C24D777}" destId="{2A7A8E2D-E3E5-4801-B78A-75BF151BEDB5}" srcOrd="2" destOrd="0" presId="urn:microsoft.com/office/officeart/2016/7/layout/BasicLinearProcessNumbered"/>
    <dgm:cxn modelId="{A52BFB3D-756A-4DE1-846F-8292C7F54FCF}" type="presParOf" srcId="{2A7A8E2D-E3E5-4801-B78A-75BF151BEDB5}" destId="{028979BA-60F0-4548-A325-9CA234199683}" srcOrd="0" destOrd="0" presId="urn:microsoft.com/office/officeart/2016/7/layout/BasicLinearProcessNumbered"/>
    <dgm:cxn modelId="{B9B8678B-EDE4-4AA0-8906-DE7BBA93F4ED}" type="presParOf" srcId="{2A7A8E2D-E3E5-4801-B78A-75BF151BEDB5}" destId="{659BADE1-ABAD-43E2-BE11-74E733E86396}" srcOrd="1" destOrd="0" presId="urn:microsoft.com/office/officeart/2016/7/layout/BasicLinearProcessNumbered"/>
    <dgm:cxn modelId="{BD843A3D-7ED4-451E-A74E-3B89762D9DF1}" type="presParOf" srcId="{2A7A8E2D-E3E5-4801-B78A-75BF151BEDB5}" destId="{0886D1B2-BA1B-4E90-973F-F976C9B7CB08}" srcOrd="2" destOrd="0" presId="urn:microsoft.com/office/officeart/2016/7/layout/BasicLinearProcessNumbered"/>
    <dgm:cxn modelId="{183A978E-EE81-45B9-A3C4-48C603A13542}" type="presParOf" srcId="{2A7A8E2D-E3E5-4801-B78A-75BF151BEDB5}" destId="{767DE2B4-0684-4B67-BB97-3A78C0DF6F0B}" srcOrd="3" destOrd="0" presId="urn:microsoft.com/office/officeart/2016/7/layout/BasicLinearProcessNumbered"/>
    <dgm:cxn modelId="{46833EF5-9064-4EA9-979B-C14F1803F328}" type="presParOf" srcId="{FEBA72FB-67A5-4C60-905F-7F5C8C24D777}" destId="{8121F933-207B-4D98-B7D0-5DA4798FF968}" srcOrd="3" destOrd="0" presId="urn:microsoft.com/office/officeart/2016/7/layout/BasicLinearProcessNumbered"/>
    <dgm:cxn modelId="{229B3499-76A3-482D-B775-096DBB74C713}" type="presParOf" srcId="{FEBA72FB-67A5-4C60-905F-7F5C8C24D777}" destId="{05D16FE5-0CC2-4D36-AA44-8982F665E5E6}" srcOrd="4" destOrd="0" presId="urn:microsoft.com/office/officeart/2016/7/layout/BasicLinearProcessNumbered"/>
    <dgm:cxn modelId="{AA76E864-4648-4B15-AABF-C33CB1870C8D}" type="presParOf" srcId="{05D16FE5-0CC2-4D36-AA44-8982F665E5E6}" destId="{41FDE383-0681-4F3B-97DA-A492C7E9F70B}" srcOrd="0" destOrd="0" presId="urn:microsoft.com/office/officeart/2016/7/layout/BasicLinearProcessNumbered"/>
    <dgm:cxn modelId="{DDB16217-7AD2-44EC-B2B2-BAF5C43B8474}" type="presParOf" srcId="{05D16FE5-0CC2-4D36-AA44-8982F665E5E6}" destId="{8D982F92-D3D2-4109-A1B2-0051EC998FDE}" srcOrd="1" destOrd="0" presId="urn:microsoft.com/office/officeart/2016/7/layout/BasicLinearProcessNumbered"/>
    <dgm:cxn modelId="{6A43AAAF-AC22-480C-9A22-E280596E76E0}" type="presParOf" srcId="{05D16FE5-0CC2-4D36-AA44-8982F665E5E6}" destId="{E41F1B22-88D5-4DE9-B975-51ADE1DBC2C7}" srcOrd="2" destOrd="0" presId="urn:microsoft.com/office/officeart/2016/7/layout/BasicLinearProcessNumbered"/>
    <dgm:cxn modelId="{341F7562-FF1F-4553-823A-FE9445C9DC06}" type="presParOf" srcId="{05D16FE5-0CC2-4D36-AA44-8982F665E5E6}" destId="{A857F139-D671-4AF5-A054-7B3FCF31D605}" srcOrd="3" destOrd="0" presId="urn:microsoft.com/office/officeart/2016/7/layout/BasicLinearProcessNumbered"/>
    <dgm:cxn modelId="{FAB7549E-3186-492C-BD8E-22545E269E36}" type="presParOf" srcId="{FEBA72FB-67A5-4C60-905F-7F5C8C24D777}" destId="{542EC089-4F49-48C7-8464-535F3F54B558}" srcOrd="5" destOrd="0" presId="urn:microsoft.com/office/officeart/2016/7/layout/BasicLinearProcessNumbered"/>
    <dgm:cxn modelId="{567EE3B9-B896-4E1D-94F7-20AB69BEF1A5}" type="presParOf" srcId="{FEBA72FB-67A5-4C60-905F-7F5C8C24D777}" destId="{45893D58-5525-4457-B214-89B13F683AB9}" srcOrd="6" destOrd="0" presId="urn:microsoft.com/office/officeart/2016/7/layout/BasicLinearProcessNumbered"/>
    <dgm:cxn modelId="{ADA4A6C7-07ED-48A0-BEA9-363862F07EF9}" type="presParOf" srcId="{45893D58-5525-4457-B214-89B13F683AB9}" destId="{1A265438-5762-4339-BF3B-559A617919EA}" srcOrd="0" destOrd="0" presId="urn:microsoft.com/office/officeart/2016/7/layout/BasicLinearProcessNumbered"/>
    <dgm:cxn modelId="{FDE9B2BD-11CF-4700-84A9-C93AFD50DB0A}" type="presParOf" srcId="{45893D58-5525-4457-B214-89B13F683AB9}" destId="{F7F3499F-9AF0-4675-B301-C2414A911333}" srcOrd="1" destOrd="0" presId="urn:microsoft.com/office/officeart/2016/7/layout/BasicLinearProcessNumbered"/>
    <dgm:cxn modelId="{0AC06C15-29B8-42AD-B745-5C5AB56E2FBD}" type="presParOf" srcId="{45893D58-5525-4457-B214-89B13F683AB9}" destId="{31C02CF6-43BF-4BED-AFA4-7CF2DD543DD6}" srcOrd="2" destOrd="0" presId="urn:microsoft.com/office/officeart/2016/7/layout/BasicLinearProcessNumbered"/>
    <dgm:cxn modelId="{2345171A-7DD1-4383-A831-4532E372402F}" type="presParOf" srcId="{45893D58-5525-4457-B214-89B13F683AB9}" destId="{B0781AFB-8CEF-4BBB-B644-ADCF7899611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B3DDAB-8365-4551-9102-288EC6042E33}" type="doc">
      <dgm:prSet loTypeId="urn:microsoft.com/office/officeart/2018/2/layout/IconVerticalSolidList" loCatId="icon" qsTypeId="urn:microsoft.com/office/officeart/2005/8/quickstyle/simple1#4" qsCatId="simple" csTypeId="urn:microsoft.com/office/officeart/2018/5/colors/Iconchunking_neutralicontext_accent3_2" csCatId="accent3" phldr="1"/>
      <dgm:spPr/>
      <dgm:t>
        <a:bodyPr/>
        <a:lstStyle/>
        <a:p>
          <a:endParaRPr lang="en-US"/>
        </a:p>
      </dgm:t>
    </dgm:pt>
    <dgm:pt modelId="{8E9147EC-B075-4414-8C93-9AC159437366}">
      <dgm:prSet/>
      <dgm:spPr/>
      <dgm:t>
        <a:bodyPr/>
        <a:lstStyle/>
        <a:p>
          <a:r>
            <a:rPr lang="en-US"/>
            <a:t>Background and introduction.</a:t>
          </a:r>
        </a:p>
      </dgm:t>
    </dgm:pt>
    <dgm:pt modelId="{FC4D04B6-E061-40EB-A791-B4E252B59083}" type="parTrans" cxnId="{FBA95721-3C8D-4FEF-977F-A9E5C735B142}">
      <dgm:prSet/>
      <dgm:spPr/>
      <dgm:t>
        <a:bodyPr/>
        <a:lstStyle/>
        <a:p>
          <a:endParaRPr lang="en-US"/>
        </a:p>
      </dgm:t>
    </dgm:pt>
    <dgm:pt modelId="{441AA16B-30E7-440B-93DD-1973E6BF8427}" type="sibTrans" cxnId="{FBA95721-3C8D-4FEF-977F-A9E5C735B142}">
      <dgm:prSet/>
      <dgm:spPr/>
      <dgm:t>
        <a:bodyPr/>
        <a:lstStyle/>
        <a:p>
          <a:endParaRPr lang="en-US"/>
        </a:p>
      </dgm:t>
    </dgm:pt>
    <dgm:pt modelId="{E4AC7EFA-D4C3-4DB0-B451-1E1F9A552557}">
      <dgm:prSet/>
      <dgm:spPr/>
      <dgm:t>
        <a:bodyPr/>
        <a:lstStyle/>
        <a:p>
          <a:r>
            <a:rPr lang="en-US"/>
            <a:t>Root cause analysis with models of safety.</a:t>
          </a:r>
        </a:p>
      </dgm:t>
    </dgm:pt>
    <dgm:pt modelId="{49CAC501-65AB-4676-B9BE-D0A86F537973}" type="parTrans" cxnId="{FE86B1A4-DB6A-4A5A-8EFC-689A10620D8F}">
      <dgm:prSet/>
      <dgm:spPr/>
      <dgm:t>
        <a:bodyPr/>
        <a:lstStyle/>
        <a:p>
          <a:endParaRPr lang="en-US"/>
        </a:p>
      </dgm:t>
    </dgm:pt>
    <dgm:pt modelId="{DA5B2CF2-1EA6-454C-B249-0137B0250FD6}" type="sibTrans" cxnId="{FE86B1A4-DB6A-4A5A-8EFC-689A10620D8F}">
      <dgm:prSet/>
      <dgm:spPr/>
      <dgm:t>
        <a:bodyPr/>
        <a:lstStyle/>
        <a:p>
          <a:endParaRPr lang="en-US"/>
        </a:p>
      </dgm:t>
    </dgm:pt>
    <dgm:pt modelId="{CEFBC1F9-B385-4C08-AFBE-2C5238A5318C}">
      <dgm:prSet/>
      <dgm:spPr/>
      <dgm:t>
        <a:bodyPr/>
        <a:lstStyle/>
        <a:p>
          <a:r>
            <a:rPr lang="en-US"/>
            <a:t>Testing of health and organisational failures.</a:t>
          </a:r>
        </a:p>
      </dgm:t>
    </dgm:pt>
    <dgm:pt modelId="{5E3B6073-CC5F-4BA1-B643-01F105504B1F}" type="parTrans" cxnId="{A76FC8AE-DCE2-4079-B4AD-74C3F2D5F290}">
      <dgm:prSet/>
      <dgm:spPr/>
      <dgm:t>
        <a:bodyPr/>
        <a:lstStyle/>
        <a:p>
          <a:endParaRPr lang="en-US"/>
        </a:p>
      </dgm:t>
    </dgm:pt>
    <dgm:pt modelId="{9986FA9E-46B6-4125-926A-1C7A5198AFE0}" type="sibTrans" cxnId="{A76FC8AE-DCE2-4079-B4AD-74C3F2D5F290}">
      <dgm:prSet/>
      <dgm:spPr/>
      <dgm:t>
        <a:bodyPr/>
        <a:lstStyle/>
        <a:p>
          <a:endParaRPr lang="en-US"/>
        </a:p>
      </dgm:t>
    </dgm:pt>
    <dgm:pt modelId="{3C3F3386-4696-458C-BD5B-FED66C45F413}">
      <dgm:prSet/>
      <dgm:spPr/>
      <dgm:t>
        <a:bodyPr/>
        <a:lstStyle/>
        <a:p>
          <a:r>
            <a:rPr lang="en-US"/>
            <a:t>Use of the PDSA framework, suggestions and evidence-based conclusions with the help of the existing literature.</a:t>
          </a:r>
        </a:p>
      </dgm:t>
    </dgm:pt>
    <dgm:pt modelId="{B303FF02-FCFA-4841-9CDD-50EFA627E377}" type="parTrans" cxnId="{815663CC-F0FF-4143-B20F-2088F34D0AF7}">
      <dgm:prSet/>
      <dgm:spPr/>
      <dgm:t>
        <a:bodyPr/>
        <a:lstStyle/>
        <a:p>
          <a:endParaRPr lang="en-US"/>
        </a:p>
      </dgm:t>
    </dgm:pt>
    <dgm:pt modelId="{8664DFAB-F12D-4CE8-9422-253D4C019CE4}" type="sibTrans" cxnId="{815663CC-F0FF-4143-B20F-2088F34D0AF7}">
      <dgm:prSet/>
      <dgm:spPr/>
      <dgm:t>
        <a:bodyPr/>
        <a:lstStyle/>
        <a:p>
          <a:endParaRPr lang="en-US"/>
        </a:p>
      </dgm:t>
    </dgm:pt>
    <dgm:pt modelId="{70FA61AE-1475-41C3-9331-413F8D3934AD}" type="pres">
      <dgm:prSet presAssocID="{63B3DDAB-8365-4551-9102-288EC6042E33}" presName="root" presStyleCnt="0">
        <dgm:presLayoutVars>
          <dgm:dir/>
          <dgm:resizeHandles val="exact"/>
        </dgm:presLayoutVars>
      </dgm:prSet>
      <dgm:spPr/>
    </dgm:pt>
    <dgm:pt modelId="{36D14851-3C2D-4E36-977C-CAED5757B4AF}" type="pres">
      <dgm:prSet presAssocID="{8E9147EC-B075-4414-8C93-9AC159437366}" presName="compNode" presStyleCnt="0"/>
      <dgm:spPr/>
    </dgm:pt>
    <dgm:pt modelId="{D2E266DD-1069-4A7B-833E-D29F7218D1E9}" type="pres">
      <dgm:prSet presAssocID="{8E9147EC-B075-4414-8C93-9AC159437366}" presName="bgRect" presStyleLbl="bgShp" presStyleIdx="0" presStyleCnt="4"/>
      <dgm:spPr/>
    </dgm:pt>
    <dgm:pt modelId="{C739346F-CB3E-4935-B8E1-835B29A87E97}" type="pres">
      <dgm:prSet presAssocID="{8E9147EC-B075-4414-8C93-9AC15943736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pt>
    <dgm:pt modelId="{6EE4FE1E-656F-4B35-97CB-D24DB9F85C5F}" type="pres">
      <dgm:prSet presAssocID="{8E9147EC-B075-4414-8C93-9AC159437366}" presName="spaceRect" presStyleCnt="0"/>
      <dgm:spPr/>
    </dgm:pt>
    <dgm:pt modelId="{BB8B514C-47C4-48D4-ABEE-C3C819839589}" type="pres">
      <dgm:prSet presAssocID="{8E9147EC-B075-4414-8C93-9AC159437366}" presName="parTx" presStyleLbl="revTx" presStyleIdx="0" presStyleCnt="4">
        <dgm:presLayoutVars>
          <dgm:chMax val="0"/>
          <dgm:chPref val="0"/>
        </dgm:presLayoutVars>
      </dgm:prSet>
      <dgm:spPr/>
    </dgm:pt>
    <dgm:pt modelId="{A75D0AAF-655A-48E6-AA05-6267A4BA56CA}" type="pres">
      <dgm:prSet presAssocID="{441AA16B-30E7-440B-93DD-1973E6BF8427}" presName="sibTrans" presStyleCnt="0"/>
      <dgm:spPr/>
    </dgm:pt>
    <dgm:pt modelId="{284E8531-43BF-4912-8624-EA0C5D10EB5F}" type="pres">
      <dgm:prSet presAssocID="{E4AC7EFA-D4C3-4DB0-B451-1E1F9A552557}" presName="compNode" presStyleCnt="0"/>
      <dgm:spPr/>
    </dgm:pt>
    <dgm:pt modelId="{8F8CE810-FFAA-4DF0-B0A8-C3681F4DC43E}" type="pres">
      <dgm:prSet presAssocID="{E4AC7EFA-D4C3-4DB0-B451-1E1F9A552557}" presName="bgRect" presStyleLbl="bgShp" presStyleIdx="1" presStyleCnt="4"/>
      <dgm:spPr/>
    </dgm:pt>
    <dgm:pt modelId="{09CCAB97-B826-4952-A2C0-D921E0ADA680}" type="pres">
      <dgm:prSet presAssocID="{E4AC7EFA-D4C3-4DB0-B451-1E1F9A55255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E05A5690-D3F7-4C27-AD16-7ABD9EAE24DF}" type="pres">
      <dgm:prSet presAssocID="{E4AC7EFA-D4C3-4DB0-B451-1E1F9A552557}" presName="spaceRect" presStyleCnt="0"/>
      <dgm:spPr/>
    </dgm:pt>
    <dgm:pt modelId="{6F2D6542-80C4-441F-A810-55ACD7254198}" type="pres">
      <dgm:prSet presAssocID="{E4AC7EFA-D4C3-4DB0-B451-1E1F9A552557}" presName="parTx" presStyleLbl="revTx" presStyleIdx="1" presStyleCnt="4">
        <dgm:presLayoutVars>
          <dgm:chMax val="0"/>
          <dgm:chPref val="0"/>
        </dgm:presLayoutVars>
      </dgm:prSet>
      <dgm:spPr/>
    </dgm:pt>
    <dgm:pt modelId="{023BFA84-B43D-45D8-BCB3-9A6277350F1D}" type="pres">
      <dgm:prSet presAssocID="{DA5B2CF2-1EA6-454C-B249-0137B0250FD6}" presName="sibTrans" presStyleCnt="0"/>
      <dgm:spPr/>
    </dgm:pt>
    <dgm:pt modelId="{1825B40B-A866-4EFC-AD25-1089EB81F2D5}" type="pres">
      <dgm:prSet presAssocID="{CEFBC1F9-B385-4C08-AFBE-2C5238A5318C}" presName="compNode" presStyleCnt="0"/>
      <dgm:spPr/>
    </dgm:pt>
    <dgm:pt modelId="{DD5EA586-2B8F-40A9-8F22-D335E0999CD6}" type="pres">
      <dgm:prSet presAssocID="{CEFBC1F9-B385-4C08-AFBE-2C5238A5318C}" presName="bgRect" presStyleLbl="bgShp" presStyleIdx="2" presStyleCnt="4"/>
      <dgm:spPr/>
    </dgm:pt>
    <dgm:pt modelId="{869DDF29-8B1B-4F12-8AE5-24AFC1B68D1F}" type="pres">
      <dgm:prSet presAssocID="{CEFBC1F9-B385-4C08-AFBE-2C5238A5318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pt>
    <dgm:pt modelId="{558F91DE-92B0-4939-97F7-CAC3AA0F9534}" type="pres">
      <dgm:prSet presAssocID="{CEFBC1F9-B385-4C08-AFBE-2C5238A5318C}" presName="spaceRect" presStyleCnt="0"/>
      <dgm:spPr/>
    </dgm:pt>
    <dgm:pt modelId="{0C4DD65A-1F93-455F-B8FD-5AAE23D9BAF4}" type="pres">
      <dgm:prSet presAssocID="{CEFBC1F9-B385-4C08-AFBE-2C5238A5318C}" presName="parTx" presStyleLbl="revTx" presStyleIdx="2" presStyleCnt="4">
        <dgm:presLayoutVars>
          <dgm:chMax val="0"/>
          <dgm:chPref val="0"/>
        </dgm:presLayoutVars>
      </dgm:prSet>
      <dgm:spPr/>
    </dgm:pt>
    <dgm:pt modelId="{3E748235-03B1-4608-AA3C-5930E4B4F1C0}" type="pres">
      <dgm:prSet presAssocID="{9986FA9E-46B6-4125-926A-1C7A5198AFE0}" presName="sibTrans" presStyleCnt="0"/>
      <dgm:spPr/>
    </dgm:pt>
    <dgm:pt modelId="{7723E6D6-19C8-40CD-AD1E-1301CD1848A9}" type="pres">
      <dgm:prSet presAssocID="{3C3F3386-4696-458C-BD5B-FED66C45F413}" presName="compNode" presStyleCnt="0"/>
      <dgm:spPr/>
    </dgm:pt>
    <dgm:pt modelId="{C93CD577-37C1-4982-B3B4-167B419957AC}" type="pres">
      <dgm:prSet presAssocID="{3C3F3386-4696-458C-BD5B-FED66C45F413}" presName="bgRect" presStyleLbl="bgShp" presStyleIdx="3" presStyleCnt="4"/>
      <dgm:spPr/>
    </dgm:pt>
    <dgm:pt modelId="{CB92D849-442E-4BDB-9B9F-C5CCA4A9EA7A}" type="pres">
      <dgm:prSet presAssocID="{3C3F3386-4696-458C-BD5B-FED66C45F41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268ACC33-7ECD-49CA-AD33-D93725ACC864}" type="pres">
      <dgm:prSet presAssocID="{3C3F3386-4696-458C-BD5B-FED66C45F413}" presName="spaceRect" presStyleCnt="0"/>
      <dgm:spPr/>
    </dgm:pt>
    <dgm:pt modelId="{526D5801-C406-49B9-9349-1A3C74FBF401}" type="pres">
      <dgm:prSet presAssocID="{3C3F3386-4696-458C-BD5B-FED66C45F413}" presName="parTx" presStyleLbl="revTx" presStyleIdx="3" presStyleCnt="4">
        <dgm:presLayoutVars>
          <dgm:chMax val="0"/>
          <dgm:chPref val="0"/>
        </dgm:presLayoutVars>
      </dgm:prSet>
      <dgm:spPr/>
    </dgm:pt>
  </dgm:ptLst>
  <dgm:cxnLst>
    <dgm:cxn modelId="{FBA95721-3C8D-4FEF-977F-A9E5C735B142}" srcId="{63B3DDAB-8365-4551-9102-288EC6042E33}" destId="{8E9147EC-B075-4414-8C93-9AC159437366}" srcOrd="0" destOrd="0" parTransId="{FC4D04B6-E061-40EB-A791-B4E252B59083}" sibTransId="{441AA16B-30E7-440B-93DD-1973E6BF8427}"/>
    <dgm:cxn modelId="{BD009A62-E6DF-4E1A-A48D-ED2663F312A1}" type="presOf" srcId="{E4AC7EFA-D4C3-4DB0-B451-1E1F9A552557}" destId="{6F2D6542-80C4-441F-A810-55ACD7254198}" srcOrd="0" destOrd="0" presId="urn:microsoft.com/office/officeart/2018/2/layout/IconVerticalSolidList"/>
    <dgm:cxn modelId="{420C9569-AD28-4459-97DB-05175B84A91F}" type="presOf" srcId="{63B3DDAB-8365-4551-9102-288EC6042E33}" destId="{70FA61AE-1475-41C3-9331-413F8D3934AD}" srcOrd="0" destOrd="0" presId="urn:microsoft.com/office/officeart/2018/2/layout/IconVerticalSolidList"/>
    <dgm:cxn modelId="{F6ED364E-37AC-49CD-BC27-A7273159DE41}" type="presOf" srcId="{8E9147EC-B075-4414-8C93-9AC159437366}" destId="{BB8B514C-47C4-48D4-ABEE-C3C819839589}" srcOrd="0" destOrd="0" presId="urn:microsoft.com/office/officeart/2018/2/layout/IconVerticalSolidList"/>
    <dgm:cxn modelId="{F2DFF87D-7447-4ADE-922B-2B11B436CE6B}" type="presOf" srcId="{3C3F3386-4696-458C-BD5B-FED66C45F413}" destId="{526D5801-C406-49B9-9349-1A3C74FBF401}" srcOrd="0" destOrd="0" presId="urn:microsoft.com/office/officeart/2018/2/layout/IconVerticalSolidList"/>
    <dgm:cxn modelId="{FE86B1A4-DB6A-4A5A-8EFC-689A10620D8F}" srcId="{63B3DDAB-8365-4551-9102-288EC6042E33}" destId="{E4AC7EFA-D4C3-4DB0-B451-1E1F9A552557}" srcOrd="1" destOrd="0" parTransId="{49CAC501-65AB-4676-B9BE-D0A86F537973}" sibTransId="{DA5B2CF2-1EA6-454C-B249-0137B0250FD6}"/>
    <dgm:cxn modelId="{A76FC8AE-DCE2-4079-B4AD-74C3F2D5F290}" srcId="{63B3DDAB-8365-4551-9102-288EC6042E33}" destId="{CEFBC1F9-B385-4C08-AFBE-2C5238A5318C}" srcOrd="2" destOrd="0" parTransId="{5E3B6073-CC5F-4BA1-B643-01F105504B1F}" sibTransId="{9986FA9E-46B6-4125-926A-1C7A5198AFE0}"/>
    <dgm:cxn modelId="{815663CC-F0FF-4143-B20F-2088F34D0AF7}" srcId="{63B3DDAB-8365-4551-9102-288EC6042E33}" destId="{3C3F3386-4696-458C-BD5B-FED66C45F413}" srcOrd="3" destOrd="0" parTransId="{B303FF02-FCFA-4841-9CDD-50EFA627E377}" sibTransId="{8664DFAB-F12D-4CE8-9422-253D4C019CE4}"/>
    <dgm:cxn modelId="{BC0A60FC-AE5F-4A70-83B0-9DE8FE8E294C}" type="presOf" srcId="{CEFBC1F9-B385-4C08-AFBE-2C5238A5318C}" destId="{0C4DD65A-1F93-455F-B8FD-5AAE23D9BAF4}" srcOrd="0" destOrd="0" presId="urn:microsoft.com/office/officeart/2018/2/layout/IconVerticalSolidList"/>
    <dgm:cxn modelId="{A9C5B11B-4FFB-4672-A914-50DA4FFF900F}" type="presParOf" srcId="{70FA61AE-1475-41C3-9331-413F8D3934AD}" destId="{36D14851-3C2D-4E36-977C-CAED5757B4AF}" srcOrd="0" destOrd="0" presId="urn:microsoft.com/office/officeart/2018/2/layout/IconVerticalSolidList"/>
    <dgm:cxn modelId="{A0768866-04BD-4E9B-939B-79F324E5A45F}" type="presParOf" srcId="{36D14851-3C2D-4E36-977C-CAED5757B4AF}" destId="{D2E266DD-1069-4A7B-833E-D29F7218D1E9}" srcOrd="0" destOrd="0" presId="urn:microsoft.com/office/officeart/2018/2/layout/IconVerticalSolidList"/>
    <dgm:cxn modelId="{73A5E7CF-03D4-45D1-95D5-F1CF3EE9EE77}" type="presParOf" srcId="{36D14851-3C2D-4E36-977C-CAED5757B4AF}" destId="{C739346F-CB3E-4935-B8E1-835B29A87E97}" srcOrd="1" destOrd="0" presId="urn:microsoft.com/office/officeart/2018/2/layout/IconVerticalSolidList"/>
    <dgm:cxn modelId="{F169346B-45F8-433C-A3D5-6D2D37379407}" type="presParOf" srcId="{36D14851-3C2D-4E36-977C-CAED5757B4AF}" destId="{6EE4FE1E-656F-4B35-97CB-D24DB9F85C5F}" srcOrd="2" destOrd="0" presId="urn:microsoft.com/office/officeart/2018/2/layout/IconVerticalSolidList"/>
    <dgm:cxn modelId="{5B17147D-6E0B-4905-A93D-E34F4FCC6003}" type="presParOf" srcId="{36D14851-3C2D-4E36-977C-CAED5757B4AF}" destId="{BB8B514C-47C4-48D4-ABEE-C3C819839589}" srcOrd="3" destOrd="0" presId="urn:microsoft.com/office/officeart/2018/2/layout/IconVerticalSolidList"/>
    <dgm:cxn modelId="{60A33D0F-8B39-496B-85C0-528A5A2FA59A}" type="presParOf" srcId="{70FA61AE-1475-41C3-9331-413F8D3934AD}" destId="{A75D0AAF-655A-48E6-AA05-6267A4BA56CA}" srcOrd="1" destOrd="0" presId="urn:microsoft.com/office/officeart/2018/2/layout/IconVerticalSolidList"/>
    <dgm:cxn modelId="{B31C6CA6-AE17-41EB-BB48-7EC818BD5295}" type="presParOf" srcId="{70FA61AE-1475-41C3-9331-413F8D3934AD}" destId="{284E8531-43BF-4912-8624-EA0C5D10EB5F}" srcOrd="2" destOrd="0" presId="urn:microsoft.com/office/officeart/2018/2/layout/IconVerticalSolidList"/>
    <dgm:cxn modelId="{0B2E399D-16C4-4B83-B16E-2A0843D8B21E}" type="presParOf" srcId="{284E8531-43BF-4912-8624-EA0C5D10EB5F}" destId="{8F8CE810-FFAA-4DF0-B0A8-C3681F4DC43E}" srcOrd="0" destOrd="0" presId="urn:microsoft.com/office/officeart/2018/2/layout/IconVerticalSolidList"/>
    <dgm:cxn modelId="{711AE35A-1E45-428D-A867-449EC43875F5}" type="presParOf" srcId="{284E8531-43BF-4912-8624-EA0C5D10EB5F}" destId="{09CCAB97-B826-4952-A2C0-D921E0ADA680}" srcOrd="1" destOrd="0" presId="urn:microsoft.com/office/officeart/2018/2/layout/IconVerticalSolidList"/>
    <dgm:cxn modelId="{47C987D1-36FD-4EDC-95F5-4E579295E4A6}" type="presParOf" srcId="{284E8531-43BF-4912-8624-EA0C5D10EB5F}" destId="{E05A5690-D3F7-4C27-AD16-7ABD9EAE24DF}" srcOrd="2" destOrd="0" presId="urn:microsoft.com/office/officeart/2018/2/layout/IconVerticalSolidList"/>
    <dgm:cxn modelId="{C49F1A0E-75A1-4DD4-898E-ACCFC065B3BD}" type="presParOf" srcId="{284E8531-43BF-4912-8624-EA0C5D10EB5F}" destId="{6F2D6542-80C4-441F-A810-55ACD7254198}" srcOrd="3" destOrd="0" presId="urn:microsoft.com/office/officeart/2018/2/layout/IconVerticalSolidList"/>
    <dgm:cxn modelId="{36045668-4D5E-41DB-88C7-C08C9E18E01A}" type="presParOf" srcId="{70FA61AE-1475-41C3-9331-413F8D3934AD}" destId="{023BFA84-B43D-45D8-BCB3-9A6277350F1D}" srcOrd="3" destOrd="0" presId="urn:microsoft.com/office/officeart/2018/2/layout/IconVerticalSolidList"/>
    <dgm:cxn modelId="{65747049-05C4-4EE3-8972-78A25B41F6AA}" type="presParOf" srcId="{70FA61AE-1475-41C3-9331-413F8D3934AD}" destId="{1825B40B-A866-4EFC-AD25-1089EB81F2D5}" srcOrd="4" destOrd="0" presId="urn:microsoft.com/office/officeart/2018/2/layout/IconVerticalSolidList"/>
    <dgm:cxn modelId="{5D9CAEFD-7A1F-414F-8D47-6940E2B98209}" type="presParOf" srcId="{1825B40B-A866-4EFC-AD25-1089EB81F2D5}" destId="{DD5EA586-2B8F-40A9-8F22-D335E0999CD6}" srcOrd="0" destOrd="0" presId="urn:microsoft.com/office/officeart/2018/2/layout/IconVerticalSolidList"/>
    <dgm:cxn modelId="{624ED01F-137D-4A24-8E25-D207740F0308}" type="presParOf" srcId="{1825B40B-A866-4EFC-AD25-1089EB81F2D5}" destId="{869DDF29-8B1B-4F12-8AE5-24AFC1B68D1F}" srcOrd="1" destOrd="0" presId="urn:microsoft.com/office/officeart/2018/2/layout/IconVerticalSolidList"/>
    <dgm:cxn modelId="{6DF0D0C3-3376-4335-9579-796CB56B9573}" type="presParOf" srcId="{1825B40B-A866-4EFC-AD25-1089EB81F2D5}" destId="{558F91DE-92B0-4939-97F7-CAC3AA0F9534}" srcOrd="2" destOrd="0" presId="urn:microsoft.com/office/officeart/2018/2/layout/IconVerticalSolidList"/>
    <dgm:cxn modelId="{3C627FDF-2114-4300-86A5-F2FF7A76235A}" type="presParOf" srcId="{1825B40B-A866-4EFC-AD25-1089EB81F2D5}" destId="{0C4DD65A-1F93-455F-B8FD-5AAE23D9BAF4}" srcOrd="3" destOrd="0" presId="urn:microsoft.com/office/officeart/2018/2/layout/IconVerticalSolidList"/>
    <dgm:cxn modelId="{12E696D0-BC63-4D17-94F2-AB5AC035DE16}" type="presParOf" srcId="{70FA61AE-1475-41C3-9331-413F8D3934AD}" destId="{3E748235-03B1-4608-AA3C-5930E4B4F1C0}" srcOrd="5" destOrd="0" presId="urn:microsoft.com/office/officeart/2018/2/layout/IconVerticalSolidList"/>
    <dgm:cxn modelId="{A12DDFA4-656D-40DB-911F-50901C2C017A}" type="presParOf" srcId="{70FA61AE-1475-41C3-9331-413F8D3934AD}" destId="{7723E6D6-19C8-40CD-AD1E-1301CD1848A9}" srcOrd="6" destOrd="0" presId="urn:microsoft.com/office/officeart/2018/2/layout/IconVerticalSolidList"/>
    <dgm:cxn modelId="{CE6629DF-1E63-4780-AFF4-1A13F0268ADD}" type="presParOf" srcId="{7723E6D6-19C8-40CD-AD1E-1301CD1848A9}" destId="{C93CD577-37C1-4982-B3B4-167B419957AC}" srcOrd="0" destOrd="0" presId="urn:microsoft.com/office/officeart/2018/2/layout/IconVerticalSolidList"/>
    <dgm:cxn modelId="{18971B01-57AF-4367-A6B2-E15A953B040D}" type="presParOf" srcId="{7723E6D6-19C8-40CD-AD1E-1301CD1848A9}" destId="{CB92D849-442E-4BDB-9B9F-C5CCA4A9EA7A}" srcOrd="1" destOrd="0" presId="urn:microsoft.com/office/officeart/2018/2/layout/IconVerticalSolidList"/>
    <dgm:cxn modelId="{6E747710-83C0-4F7D-A11A-1B30C4842CFD}" type="presParOf" srcId="{7723E6D6-19C8-40CD-AD1E-1301CD1848A9}" destId="{268ACC33-7ECD-49CA-AD33-D93725ACC864}" srcOrd="2" destOrd="0" presId="urn:microsoft.com/office/officeart/2018/2/layout/IconVerticalSolidList"/>
    <dgm:cxn modelId="{DCF3D394-EEB9-472C-A981-6DE3AD7DD898}" type="presParOf" srcId="{7723E6D6-19C8-40CD-AD1E-1301CD1848A9}" destId="{526D5801-C406-49B9-9349-1A3C74FBF4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38279E-774A-4450-AF55-8F42364ED273}" type="doc">
      <dgm:prSet loTypeId="urn:microsoft.com/office/officeart/2005/8/layout/vList2#1" loCatId="list" qsTypeId="urn:microsoft.com/office/officeart/2005/8/quickstyle/simple5#1" qsCatId="simple" csTypeId="urn:microsoft.com/office/officeart/2005/8/colors/accent2_2#1" csCatId="accent2"/>
      <dgm:spPr/>
      <dgm:t>
        <a:bodyPr/>
        <a:lstStyle/>
        <a:p>
          <a:endParaRPr lang="en-US"/>
        </a:p>
      </dgm:t>
    </dgm:pt>
    <dgm:pt modelId="{B77F0273-8436-4D8D-99C5-AC3AEB75202B}">
      <dgm:prSet/>
      <dgm:spPr/>
      <dgm:t>
        <a:bodyPr/>
        <a:lstStyle/>
        <a:p>
          <a:r>
            <a:rPr lang="en-US"/>
            <a:t>Expand the number of neonatal staff and training on specialisation.</a:t>
          </a:r>
        </a:p>
      </dgm:t>
    </dgm:pt>
    <dgm:pt modelId="{54DF8411-87BA-4C64-9926-74389552DC43}" type="parTrans" cxnId="{154E849F-0AC2-4CA5-B9E3-0E3311A697B0}">
      <dgm:prSet/>
      <dgm:spPr/>
      <dgm:t>
        <a:bodyPr/>
        <a:lstStyle/>
        <a:p>
          <a:endParaRPr lang="en-US"/>
        </a:p>
      </dgm:t>
    </dgm:pt>
    <dgm:pt modelId="{FEF01FA7-9D07-4BC7-93A7-83C92883B96B}" type="sibTrans" cxnId="{154E849F-0AC2-4CA5-B9E3-0E3311A697B0}">
      <dgm:prSet/>
      <dgm:spPr/>
      <dgm:t>
        <a:bodyPr/>
        <a:lstStyle/>
        <a:p>
          <a:endParaRPr lang="en-US"/>
        </a:p>
      </dgm:t>
    </dgm:pt>
    <dgm:pt modelId="{DF50E262-0C4E-455A-892E-044B018DC791}">
      <dgm:prSet phldr="0" custT="0"/>
      <dgm:spPr/>
      <dgm:t>
        <a:bodyPr vert="horz" wrap="square"/>
        <a:lstStyle/>
        <a:p>
          <a:pPr>
            <a:lnSpc>
              <a:spcPct val="100000"/>
            </a:lnSpc>
            <a:spcBef>
              <a:spcPct val="0"/>
            </a:spcBef>
            <a:spcAft>
              <a:spcPct val="35000"/>
            </a:spcAft>
          </a:pPr>
          <a:r>
            <a:rPr lang="en-US"/>
            <a:t>Enhance management, reporting of incidents and accountability of the leadership </a:t>
          </a:r>
          <a:r>
            <a:rPr lang="en-US">
              <a:sym typeface="+mn-ea"/>
            </a:rPr>
            <a:t>(Fenney et al., 2025)</a:t>
          </a:r>
          <a:r>
            <a:rPr lang="en-US"/>
            <a:t>.</a:t>
          </a:r>
          <a:endParaRPr/>
        </a:p>
      </dgm:t>
    </dgm:pt>
    <dgm:pt modelId="{5BE35EC5-F577-4C04-B709-5D10A9E26CED}" type="parTrans" cxnId="{FD01A094-53A9-41C1-AF95-3BA1D503FFBD}">
      <dgm:prSet/>
      <dgm:spPr/>
      <dgm:t>
        <a:bodyPr/>
        <a:lstStyle/>
        <a:p>
          <a:endParaRPr lang="en-US"/>
        </a:p>
      </dgm:t>
    </dgm:pt>
    <dgm:pt modelId="{2C1F4654-1628-4856-890C-4BB93484A3C6}" type="sibTrans" cxnId="{FD01A094-53A9-41C1-AF95-3BA1D503FFBD}">
      <dgm:prSet/>
      <dgm:spPr/>
      <dgm:t>
        <a:bodyPr/>
        <a:lstStyle/>
        <a:p>
          <a:endParaRPr lang="en-US"/>
        </a:p>
      </dgm:t>
    </dgm:pt>
    <dgm:pt modelId="{E84EB025-8A60-4F57-8610-E5831A498242}">
      <dgm:prSet/>
      <dgm:spPr/>
      <dgm:t>
        <a:bodyPr/>
        <a:lstStyle/>
        <a:p>
          <a:r>
            <a:rPr lang="en-US"/>
            <a:t>Enhance the prevention of infections, infrastructure and clinical supervision.</a:t>
          </a:r>
        </a:p>
      </dgm:t>
    </dgm:pt>
    <dgm:pt modelId="{62597004-A9BD-4C31-8BAB-42DE044F4F69}" type="parTrans" cxnId="{9C667D2E-7CEA-4AE0-977D-8948BE2773AE}">
      <dgm:prSet/>
      <dgm:spPr/>
      <dgm:t>
        <a:bodyPr/>
        <a:lstStyle/>
        <a:p>
          <a:endParaRPr lang="en-US"/>
        </a:p>
      </dgm:t>
    </dgm:pt>
    <dgm:pt modelId="{86A321BA-4770-48B4-926B-3AC3FFE164A5}" type="sibTrans" cxnId="{9C667D2E-7CEA-4AE0-977D-8948BE2773AE}">
      <dgm:prSet/>
      <dgm:spPr/>
      <dgm:t>
        <a:bodyPr/>
        <a:lstStyle/>
        <a:p>
          <a:endParaRPr lang="en-US"/>
        </a:p>
      </dgm:t>
    </dgm:pt>
    <dgm:pt modelId="{985DCC08-1519-4297-9954-DC20013E786F}">
      <dgm:prSet/>
      <dgm:spPr/>
      <dgm:t>
        <a:bodyPr/>
        <a:lstStyle/>
        <a:p>
          <a:r>
            <a:rPr lang="en-US"/>
            <a:t>Implement a continuous quality improvement process based on PSIRF and PDSA concepts to improve patient safety (Fenney et al., 2025).</a:t>
          </a:r>
        </a:p>
      </dgm:t>
    </dgm:pt>
    <dgm:pt modelId="{7C9508E5-4749-458B-9886-D34770E8045B}" type="parTrans" cxnId="{388B772D-4E95-4C37-9B99-EB3F65B74A28}">
      <dgm:prSet/>
      <dgm:spPr/>
      <dgm:t>
        <a:bodyPr/>
        <a:lstStyle/>
        <a:p>
          <a:endParaRPr lang="en-US"/>
        </a:p>
      </dgm:t>
    </dgm:pt>
    <dgm:pt modelId="{488D26F9-1D2D-4231-A854-1CB58343699B}" type="sibTrans" cxnId="{388B772D-4E95-4C37-9B99-EB3F65B74A28}">
      <dgm:prSet/>
      <dgm:spPr/>
      <dgm:t>
        <a:bodyPr/>
        <a:lstStyle/>
        <a:p>
          <a:endParaRPr lang="en-US"/>
        </a:p>
      </dgm:t>
    </dgm:pt>
    <dgm:pt modelId="{1D1DD173-DB63-43F0-ADC5-4286CD892D56}" type="pres">
      <dgm:prSet presAssocID="{7338279E-774A-4450-AF55-8F42364ED273}" presName="linear" presStyleCnt="0">
        <dgm:presLayoutVars>
          <dgm:animLvl val="lvl"/>
          <dgm:resizeHandles val="exact"/>
        </dgm:presLayoutVars>
      </dgm:prSet>
      <dgm:spPr/>
    </dgm:pt>
    <dgm:pt modelId="{83F4688F-B3F2-43AB-B305-5F58F86188CA}" type="pres">
      <dgm:prSet presAssocID="{B77F0273-8436-4D8D-99C5-AC3AEB75202B}" presName="parentText" presStyleLbl="node1" presStyleIdx="0" presStyleCnt="4">
        <dgm:presLayoutVars>
          <dgm:chMax val="0"/>
          <dgm:bulletEnabled val="1"/>
        </dgm:presLayoutVars>
      </dgm:prSet>
      <dgm:spPr/>
    </dgm:pt>
    <dgm:pt modelId="{F0FB3C01-A635-4A0E-9DBA-3448C3E06DB8}" type="pres">
      <dgm:prSet presAssocID="{FEF01FA7-9D07-4BC7-93A7-83C92883B96B}" presName="spacer" presStyleCnt="0"/>
      <dgm:spPr/>
    </dgm:pt>
    <dgm:pt modelId="{6FDAFFAD-8CA7-4CFD-B080-DBBE14D05638}" type="pres">
      <dgm:prSet presAssocID="{DF50E262-0C4E-455A-892E-044B018DC791}" presName="parentText" presStyleLbl="node1" presStyleIdx="1" presStyleCnt="4">
        <dgm:presLayoutVars>
          <dgm:chMax val="0"/>
          <dgm:bulletEnabled val="1"/>
        </dgm:presLayoutVars>
      </dgm:prSet>
      <dgm:spPr/>
    </dgm:pt>
    <dgm:pt modelId="{BC016A17-53F4-4EE0-9E7F-EF9C58400F22}" type="pres">
      <dgm:prSet presAssocID="{2C1F4654-1628-4856-890C-4BB93484A3C6}" presName="spacer" presStyleCnt="0"/>
      <dgm:spPr/>
    </dgm:pt>
    <dgm:pt modelId="{11DDA631-E046-4683-86DF-AC6DE51C6DBE}" type="pres">
      <dgm:prSet presAssocID="{E84EB025-8A60-4F57-8610-E5831A498242}" presName="parentText" presStyleLbl="node1" presStyleIdx="2" presStyleCnt="4">
        <dgm:presLayoutVars>
          <dgm:chMax val="0"/>
          <dgm:bulletEnabled val="1"/>
        </dgm:presLayoutVars>
      </dgm:prSet>
      <dgm:spPr/>
    </dgm:pt>
    <dgm:pt modelId="{20EEF8E1-C1CD-4DFC-B3DE-687B295CC582}" type="pres">
      <dgm:prSet presAssocID="{86A321BA-4770-48B4-926B-3AC3FFE164A5}" presName="spacer" presStyleCnt="0"/>
      <dgm:spPr/>
    </dgm:pt>
    <dgm:pt modelId="{7FCA9CA0-4B3D-4EE3-BC79-DF758A19538C}" type="pres">
      <dgm:prSet presAssocID="{985DCC08-1519-4297-9954-DC20013E786F}" presName="parentText" presStyleLbl="node1" presStyleIdx="3" presStyleCnt="4">
        <dgm:presLayoutVars>
          <dgm:chMax val="0"/>
          <dgm:bulletEnabled val="1"/>
        </dgm:presLayoutVars>
      </dgm:prSet>
      <dgm:spPr/>
    </dgm:pt>
  </dgm:ptLst>
  <dgm:cxnLst>
    <dgm:cxn modelId="{12EE4624-399B-482D-9FF2-2E3C6A18DCB4}" type="presOf" srcId="{7338279E-774A-4450-AF55-8F42364ED273}" destId="{1D1DD173-DB63-43F0-ADC5-4286CD892D56}" srcOrd="0" destOrd="0" presId="urn:microsoft.com/office/officeart/2005/8/layout/vList2#1"/>
    <dgm:cxn modelId="{388B772D-4E95-4C37-9B99-EB3F65B74A28}" srcId="{7338279E-774A-4450-AF55-8F42364ED273}" destId="{985DCC08-1519-4297-9954-DC20013E786F}" srcOrd="3" destOrd="0" parTransId="{7C9508E5-4749-458B-9886-D34770E8045B}" sibTransId="{488D26F9-1D2D-4231-A854-1CB58343699B}"/>
    <dgm:cxn modelId="{9C667D2E-7CEA-4AE0-977D-8948BE2773AE}" srcId="{7338279E-774A-4450-AF55-8F42364ED273}" destId="{E84EB025-8A60-4F57-8610-E5831A498242}" srcOrd="2" destOrd="0" parTransId="{62597004-A9BD-4C31-8BAB-42DE044F4F69}" sibTransId="{86A321BA-4770-48B4-926B-3AC3FFE164A5}"/>
    <dgm:cxn modelId="{86A55F3F-AA6D-41B2-BC19-DDC60C692EDF}" type="presOf" srcId="{DF50E262-0C4E-455A-892E-044B018DC791}" destId="{6FDAFFAD-8CA7-4CFD-B080-DBBE14D05638}" srcOrd="0" destOrd="0" presId="urn:microsoft.com/office/officeart/2005/8/layout/vList2#1"/>
    <dgm:cxn modelId="{FD01A094-53A9-41C1-AF95-3BA1D503FFBD}" srcId="{7338279E-774A-4450-AF55-8F42364ED273}" destId="{DF50E262-0C4E-455A-892E-044B018DC791}" srcOrd="1" destOrd="0" parTransId="{5BE35EC5-F577-4C04-B709-5D10A9E26CED}" sibTransId="{2C1F4654-1628-4856-890C-4BB93484A3C6}"/>
    <dgm:cxn modelId="{154E849F-0AC2-4CA5-B9E3-0E3311A697B0}" srcId="{7338279E-774A-4450-AF55-8F42364ED273}" destId="{B77F0273-8436-4D8D-99C5-AC3AEB75202B}" srcOrd="0" destOrd="0" parTransId="{54DF8411-87BA-4C64-9926-74389552DC43}" sibTransId="{FEF01FA7-9D07-4BC7-93A7-83C92883B96B}"/>
    <dgm:cxn modelId="{876404A6-FDA3-4764-A646-E02277526B9B}" type="presOf" srcId="{985DCC08-1519-4297-9954-DC20013E786F}" destId="{7FCA9CA0-4B3D-4EE3-BC79-DF758A19538C}" srcOrd="0" destOrd="0" presId="urn:microsoft.com/office/officeart/2005/8/layout/vList2#1"/>
    <dgm:cxn modelId="{C3C453AC-3410-41F4-94A1-39F42E4B991C}" type="presOf" srcId="{B77F0273-8436-4D8D-99C5-AC3AEB75202B}" destId="{83F4688F-B3F2-43AB-B305-5F58F86188CA}" srcOrd="0" destOrd="0" presId="urn:microsoft.com/office/officeart/2005/8/layout/vList2#1"/>
    <dgm:cxn modelId="{EE9924DB-20BF-4B22-85C0-644DA3662F11}" type="presOf" srcId="{E84EB025-8A60-4F57-8610-E5831A498242}" destId="{11DDA631-E046-4683-86DF-AC6DE51C6DBE}" srcOrd="0" destOrd="0" presId="urn:microsoft.com/office/officeart/2005/8/layout/vList2#1"/>
    <dgm:cxn modelId="{EBB20D04-79F6-4164-920B-6A101C737623}" type="presParOf" srcId="{1D1DD173-DB63-43F0-ADC5-4286CD892D56}" destId="{83F4688F-B3F2-43AB-B305-5F58F86188CA}" srcOrd="0" destOrd="0" presId="urn:microsoft.com/office/officeart/2005/8/layout/vList2#1"/>
    <dgm:cxn modelId="{73AD9874-FB43-4996-BE21-584501D8B690}" type="presParOf" srcId="{1D1DD173-DB63-43F0-ADC5-4286CD892D56}" destId="{F0FB3C01-A635-4A0E-9DBA-3448C3E06DB8}" srcOrd="1" destOrd="0" presId="urn:microsoft.com/office/officeart/2005/8/layout/vList2#1"/>
    <dgm:cxn modelId="{BABFB06D-6255-4BB4-9BD0-78968A44E8FB}" type="presParOf" srcId="{1D1DD173-DB63-43F0-ADC5-4286CD892D56}" destId="{6FDAFFAD-8CA7-4CFD-B080-DBBE14D05638}" srcOrd="2" destOrd="0" presId="urn:microsoft.com/office/officeart/2005/8/layout/vList2#1"/>
    <dgm:cxn modelId="{FB9AEB6D-90BA-4FA4-963A-6F409CB1356E}" type="presParOf" srcId="{1D1DD173-DB63-43F0-ADC5-4286CD892D56}" destId="{BC016A17-53F4-4EE0-9E7F-EF9C58400F22}" srcOrd="3" destOrd="0" presId="urn:microsoft.com/office/officeart/2005/8/layout/vList2#1"/>
    <dgm:cxn modelId="{50C358A4-A0D5-4A74-BDE2-1B2518E5A739}" type="presParOf" srcId="{1D1DD173-DB63-43F0-ADC5-4286CD892D56}" destId="{11DDA631-E046-4683-86DF-AC6DE51C6DBE}" srcOrd="4" destOrd="0" presId="urn:microsoft.com/office/officeart/2005/8/layout/vList2#1"/>
    <dgm:cxn modelId="{2B5F8186-1AFB-4A28-9A12-0436826759C1}" type="presParOf" srcId="{1D1DD173-DB63-43F0-ADC5-4286CD892D56}" destId="{20EEF8E1-C1CD-4DFC-B3DE-687B295CC582}" srcOrd="5" destOrd="0" presId="urn:microsoft.com/office/officeart/2005/8/layout/vList2#1"/>
    <dgm:cxn modelId="{B7BBA335-C812-45A3-A408-168F9E6F98A7}" type="presParOf" srcId="{1D1DD173-DB63-43F0-ADC5-4286CD892D56}" destId="{7FCA9CA0-4B3D-4EE3-BC79-DF758A19538C}" srcOrd="6" destOrd="0" presId="urn:microsoft.com/office/officeart/2005/8/layout/vList2#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D986A7-529A-4E0F-AA87-68BE22BD3B86}" type="doc">
      <dgm:prSet loTypeId="urn:microsoft.com/office/officeart/2018/2/layout/IconVerticalSolidList" loCatId="icon" qsTypeId="urn:microsoft.com/office/officeart/2005/8/quickstyle/simple1#5" qsCatId="simple" csTypeId="urn:microsoft.com/office/officeart/2018/5/colors/Iconchunking_neutralicontext_colorful1" csCatId="colorful" phldr="1"/>
      <dgm:spPr/>
      <dgm:t>
        <a:bodyPr/>
        <a:lstStyle/>
        <a:p>
          <a:endParaRPr lang="en-US"/>
        </a:p>
      </dgm:t>
    </dgm:pt>
    <dgm:pt modelId="{BB17DF2B-BD6D-4323-B0DD-65E1CF03BFFD}">
      <dgm:prSet/>
      <dgm:spPr/>
      <dgm:t>
        <a:bodyPr/>
        <a:lstStyle/>
        <a:p>
          <a:r>
            <a:rPr lang="en-US"/>
            <a:t>The Lucy Letby case brings out the intricate organisational patient safety shortcomings.</a:t>
          </a:r>
        </a:p>
      </dgm:t>
    </dgm:pt>
    <dgm:pt modelId="{35067470-F7B2-4601-9DE2-DBB7CDDEEA44}" type="parTrans" cxnId="{49ECBA6C-D38B-412E-AB76-52FA1783EC3A}">
      <dgm:prSet/>
      <dgm:spPr/>
      <dgm:t>
        <a:bodyPr/>
        <a:lstStyle/>
        <a:p>
          <a:endParaRPr lang="en-US"/>
        </a:p>
      </dgm:t>
    </dgm:pt>
    <dgm:pt modelId="{EC32FF61-D8B1-4BE6-B98E-765A44D9C0BB}" type="sibTrans" cxnId="{49ECBA6C-D38B-412E-AB76-52FA1783EC3A}">
      <dgm:prSet/>
      <dgm:spPr/>
      <dgm:t>
        <a:bodyPr/>
        <a:lstStyle/>
        <a:p>
          <a:endParaRPr lang="en-US"/>
        </a:p>
      </dgm:t>
    </dgm:pt>
    <dgm:pt modelId="{8C237D49-B329-40F1-BB6A-5341951D4535}">
      <dgm:prSet/>
      <dgm:spPr/>
      <dgm:t>
        <a:bodyPr/>
        <a:lstStyle/>
        <a:p>
          <a:r>
            <a:rPr lang="en-US"/>
            <a:t>System-based methods offer insight into the problem as opposed to individualising it.</a:t>
          </a:r>
        </a:p>
      </dgm:t>
    </dgm:pt>
    <dgm:pt modelId="{C5849C76-D6F7-43DC-8C27-BC7DB9563B93}" type="parTrans" cxnId="{82AF1495-CE18-4584-BC7F-E6999A15F7E1}">
      <dgm:prSet/>
      <dgm:spPr/>
      <dgm:t>
        <a:bodyPr/>
        <a:lstStyle/>
        <a:p>
          <a:endParaRPr lang="en-US"/>
        </a:p>
      </dgm:t>
    </dgm:pt>
    <dgm:pt modelId="{5C27FB4D-6FB7-4E8F-A7D9-42BF6F2065E2}" type="sibTrans" cxnId="{82AF1495-CE18-4584-BC7F-E6999A15F7E1}">
      <dgm:prSet/>
      <dgm:spPr/>
      <dgm:t>
        <a:bodyPr/>
        <a:lstStyle/>
        <a:p>
          <a:endParaRPr lang="en-US"/>
        </a:p>
      </dgm:t>
    </dgm:pt>
    <dgm:pt modelId="{8AE994AE-9EBA-45AF-9118-316590FECA05}">
      <dgm:prSet/>
      <dgm:spPr/>
      <dgm:t>
        <a:bodyPr/>
        <a:lstStyle/>
        <a:p>
          <a:r>
            <a:rPr lang="en-US"/>
            <a:t>Good governance, good policies and an ongoing quality improvement enhance the quality of healthcare.</a:t>
          </a:r>
        </a:p>
      </dgm:t>
    </dgm:pt>
    <dgm:pt modelId="{285D17C1-1852-48C5-811F-572D554AACE5}" type="parTrans" cxnId="{8313D0A4-E357-4064-97A0-46DDE81A6DA9}">
      <dgm:prSet/>
      <dgm:spPr/>
      <dgm:t>
        <a:bodyPr/>
        <a:lstStyle/>
        <a:p>
          <a:endParaRPr lang="en-US"/>
        </a:p>
      </dgm:t>
    </dgm:pt>
    <dgm:pt modelId="{3D120249-167C-4549-B8D0-409F7E08E96B}" type="sibTrans" cxnId="{8313D0A4-E357-4064-97A0-46DDE81A6DA9}">
      <dgm:prSet/>
      <dgm:spPr/>
      <dgm:t>
        <a:bodyPr/>
        <a:lstStyle/>
        <a:p>
          <a:endParaRPr lang="en-US"/>
        </a:p>
      </dgm:t>
    </dgm:pt>
    <dgm:pt modelId="{921B2E3A-710D-4388-BAF2-50217E3C6DFE}">
      <dgm:prSet/>
      <dgm:spPr/>
      <dgm:t>
        <a:bodyPr/>
        <a:lstStyle/>
        <a:p>
          <a:r>
            <a:rPr lang="en-US"/>
            <a:t>Redesign of services based on evidence can enhance patient safety, organisational sustainability and confidence of people in NHS services.</a:t>
          </a:r>
        </a:p>
      </dgm:t>
    </dgm:pt>
    <dgm:pt modelId="{4C9D5AAA-1803-4555-9A3F-5948EF7E7B10}" type="parTrans" cxnId="{FD762543-A710-4518-89B0-7B917C4387D8}">
      <dgm:prSet/>
      <dgm:spPr/>
      <dgm:t>
        <a:bodyPr/>
        <a:lstStyle/>
        <a:p>
          <a:endParaRPr lang="en-US"/>
        </a:p>
      </dgm:t>
    </dgm:pt>
    <dgm:pt modelId="{4CE25987-FC9C-4B52-AF21-42874DB14B0E}" type="sibTrans" cxnId="{FD762543-A710-4518-89B0-7B917C4387D8}">
      <dgm:prSet/>
      <dgm:spPr/>
      <dgm:t>
        <a:bodyPr/>
        <a:lstStyle/>
        <a:p>
          <a:endParaRPr lang="en-US"/>
        </a:p>
      </dgm:t>
    </dgm:pt>
    <dgm:pt modelId="{C9C97C95-333F-4443-9E55-29EEC848DA84}" type="pres">
      <dgm:prSet presAssocID="{06D986A7-529A-4E0F-AA87-68BE22BD3B86}" presName="root" presStyleCnt="0">
        <dgm:presLayoutVars>
          <dgm:dir/>
          <dgm:resizeHandles val="exact"/>
        </dgm:presLayoutVars>
      </dgm:prSet>
      <dgm:spPr/>
    </dgm:pt>
    <dgm:pt modelId="{DCFBA508-0516-4237-9A14-BFA5F502D3DA}" type="pres">
      <dgm:prSet presAssocID="{BB17DF2B-BD6D-4323-B0DD-65E1CF03BFFD}" presName="compNode" presStyleCnt="0"/>
      <dgm:spPr/>
    </dgm:pt>
    <dgm:pt modelId="{31494D60-8840-4A1B-A264-701CC432E257}" type="pres">
      <dgm:prSet presAssocID="{BB17DF2B-BD6D-4323-B0DD-65E1CF03BFFD}" presName="bgRect" presStyleLbl="bgShp" presStyleIdx="0" presStyleCnt="4"/>
      <dgm:spPr/>
    </dgm:pt>
    <dgm:pt modelId="{A56FDEA4-5BB1-428E-A1F0-39B34D0E0C32}" type="pres">
      <dgm:prSet presAssocID="{BB17DF2B-BD6D-4323-B0DD-65E1CF03BFF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pt>
    <dgm:pt modelId="{783DB60D-B3E8-486C-B2F6-39C868883A0E}" type="pres">
      <dgm:prSet presAssocID="{BB17DF2B-BD6D-4323-B0DD-65E1CF03BFFD}" presName="spaceRect" presStyleCnt="0"/>
      <dgm:spPr/>
    </dgm:pt>
    <dgm:pt modelId="{47737CEF-3DD4-40A6-BD55-E9DB1E8D40E7}" type="pres">
      <dgm:prSet presAssocID="{BB17DF2B-BD6D-4323-B0DD-65E1CF03BFFD}" presName="parTx" presStyleLbl="revTx" presStyleIdx="0" presStyleCnt="4">
        <dgm:presLayoutVars>
          <dgm:chMax val="0"/>
          <dgm:chPref val="0"/>
        </dgm:presLayoutVars>
      </dgm:prSet>
      <dgm:spPr/>
    </dgm:pt>
    <dgm:pt modelId="{F6413DBB-D52A-4DE8-A4E0-C118BD00F1B3}" type="pres">
      <dgm:prSet presAssocID="{EC32FF61-D8B1-4BE6-B98E-765A44D9C0BB}" presName="sibTrans" presStyleCnt="0"/>
      <dgm:spPr/>
    </dgm:pt>
    <dgm:pt modelId="{A9BBCBDA-4F8D-4658-9DEE-AB3CC271CA58}" type="pres">
      <dgm:prSet presAssocID="{8C237D49-B329-40F1-BB6A-5341951D4535}" presName="compNode" presStyleCnt="0"/>
      <dgm:spPr/>
    </dgm:pt>
    <dgm:pt modelId="{5A8B61DE-CCA2-4CAF-8356-6CA6053426F2}" type="pres">
      <dgm:prSet presAssocID="{8C237D49-B329-40F1-BB6A-5341951D4535}" presName="bgRect" presStyleLbl="bgShp" presStyleIdx="1" presStyleCnt="4"/>
      <dgm:spPr/>
    </dgm:pt>
    <dgm:pt modelId="{EF01B115-7F85-4255-AD7E-B5628CAA5446}" type="pres">
      <dgm:prSet presAssocID="{8C237D49-B329-40F1-BB6A-5341951D453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076E3F6E-C1AD-4571-AE99-87C4162D259C}" type="pres">
      <dgm:prSet presAssocID="{8C237D49-B329-40F1-BB6A-5341951D4535}" presName="spaceRect" presStyleCnt="0"/>
      <dgm:spPr/>
    </dgm:pt>
    <dgm:pt modelId="{C1EB515F-0367-43AE-83B5-853C76B38481}" type="pres">
      <dgm:prSet presAssocID="{8C237D49-B329-40F1-BB6A-5341951D4535}" presName="parTx" presStyleLbl="revTx" presStyleIdx="1" presStyleCnt="4">
        <dgm:presLayoutVars>
          <dgm:chMax val="0"/>
          <dgm:chPref val="0"/>
        </dgm:presLayoutVars>
      </dgm:prSet>
      <dgm:spPr/>
    </dgm:pt>
    <dgm:pt modelId="{FBFF0D71-4757-472B-B7BD-55FE0D84F95A}" type="pres">
      <dgm:prSet presAssocID="{5C27FB4D-6FB7-4E8F-A7D9-42BF6F2065E2}" presName="sibTrans" presStyleCnt="0"/>
      <dgm:spPr/>
    </dgm:pt>
    <dgm:pt modelId="{2C3EF37F-3924-4E8A-8006-5AC6A583D401}" type="pres">
      <dgm:prSet presAssocID="{8AE994AE-9EBA-45AF-9118-316590FECA05}" presName="compNode" presStyleCnt="0"/>
      <dgm:spPr/>
    </dgm:pt>
    <dgm:pt modelId="{33864111-BC6B-493D-B822-A02A3D79C991}" type="pres">
      <dgm:prSet presAssocID="{8AE994AE-9EBA-45AF-9118-316590FECA05}" presName="bgRect" presStyleLbl="bgShp" presStyleIdx="2" presStyleCnt="4"/>
      <dgm:spPr/>
    </dgm:pt>
    <dgm:pt modelId="{4F38EF03-C90B-4680-97DB-DD10635B3D67}" type="pres">
      <dgm:prSet presAssocID="{8AE994AE-9EBA-45AF-9118-316590FECA0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pt>
    <dgm:pt modelId="{8600085B-4147-4F8B-8308-3538D050E7DA}" type="pres">
      <dgm:prSet presAssocID="{8AE994AE-9EBA-45AF-9118-316590FECA05}" presName="spaceRect" presStyleCnt="0"/>
      <dgm:spPr/>
    </dgm:pt>
    <dgm:pt modelId="{08390498-D932-4D88-B1F2-EA31D51FD24E}" type="pres">
      <dgm:prSet presAssocID="{8AE994AE-9EBA-45AF-9118-316590FECA05}" presName="parTx" presStyleLbl="revTx" presStyleIdx="2" presStyleCnt="4">
        <dgm:presLayoutVars>
          <dgm:chMax val="0"/>
          <dgm:chPref val="0"/>
        </dgm:presLayoutVars>
      </dgm:prSet>
      <dgm:spPr/>
    </dgm:pt>
    <dgm:pt modelId="{2F2C45D1-EE93-4012-9CCC-92268CF9BB8B}" type="pres">
      <dgm:prSet presAssocID="{3D120249-167C-4549-B8D0-409F7E08E96B}" presName="sibTrans" presStyleCnt="0"/>
      <dgm:spPr/>
    </dgm:pt>
    <dgm:pt modelId="{EB7D57FB-2472-4355-8FD4-488420107BD3}" type="pres">
      <dgm:prSet presAssocID="{921B2E3A-710D-4388-BAF2-50217E3C6DFE}" presName="compNode" presStyleCnt="0"/>
      <dgm:spPr/>
    </dgm:pt>
    <dgm:pt modelId="{34E6EBDB-F0AD-410D-83C0-C1EE898B6740}" type="pres">
      <dgm:prSet presAssocID="{921B2E3A-710D-4388-BAF2-50217E3C6DFE}" presName="bgRect" presStyleLbl="bgShp" presStyleIdx="3" presStyleCnt="4"/>
      <dgm:spPr/>
    </dgm:pt>
    <dgm:pt modelId="{2A8658F4-E2A8-4874-B670-59FC9491D4CB}" type="pres">
      <dgm:prSet presAssocID="{921B2E3A-710D-4388-BAF2-50217E3C6DF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5C3D29E7-0CA0-4085-B8F4-596CB408DE4C}" type="pres">
      <dgm:prSet presAssocID="{921B2E3A-710D-4388-BAF2-50217E3C6DFE}" presName="spaceRect" presStyleCnt="0"/>
      <dgm:spPr/>
    </dgm:pt>
    <dgm:pt modelId="{F6A850E9-2593-4EBE-AEFA-85F25E2BEB2C}" type="pres">
      <dgm:prSet presAssocID="{921B2E3A-710D-4388-BAF2-50217E3C6DFE}" presName="parTx" presStyleLbl="revTx" presStyleIdx="3" presStyleCnt="4">
        <dgm:presLayoutVars>
          <dgm:chMax val="0"/>
          <dgm:chPref val="0"/>
        </dgm:presLayoutVars>
      </dgm:prSet>
      <dgm:spPr/>
    </dgm:pt>
  </dgm:ptLst>
  <dgm:cxnLst>
    <dgm:cxn modelId="{5102A00E-2A3B-4E56-9C59-2A1D48E6EF08}" type="presOf" srcId="{BB17DF2B-BD6D-4323-B0DD-65E1CF03BFFD}" destId="{47737CEF-3DD4-40A6-BD55-E9DB1E8D40E7}" srcOrd="0" destOrd="0" presId="urn:microsoft.com/office/officeart/2018/2/layout/IconVerticalSolidList"/>
    <dgm:cxn modelId="{90724824-A65A-4950-B959-65FD6A536E1C}" type="presOf" srcId="{8C237D49-B329-40F1-BB6A-5341951D4535}" destId="{C1EB515F-0367-43AE-83B5-853C76B38481}" srcOrd="0" destOrd="0" presId="urn:microsoft.com/office/officeart/2018/2/layout/IconVerticalSolidList"/>
    <dgm:cxn modelId="{6901F22F-85ED-4469-951B-C3F504259A42}" type="presOf" srcId="{921B2E3A-710D-4388-BAF2-50217E3C6DFE}" destId="{F6A850E9-2593-4EBE-AEFA-85F25E2BEB2C}" srcOrd="0" destOrd="0" presId="urn:microsoft.com/office/officeart/2018/2/layout/IconVerticalSolidList"/>
    <dgm:cxn modelId="{FD762543-A710-4518-89B0-7B917C4387D8}" srcId="{06D986A7-529A-4E0F-AA87-68BE22BD3B86}" destId="{921B2E3A-710D-4388-BAF2-50217E3C6DFE}" srcOrd="3" destOrd="0" parTransId="{4C9D5AAA-1803-4555-9A3F-5948EF7E7B10}" sibTransId="{4CE25987-FC9C-4B52-AF21-42874DB14B0E}"/>
    <dgm:cxn modelId="{49ECBA6C-D38B-412E-AB76-52FA1783EC3A}" srcId="{06D986A7-529A-4E0F-AA87-68BE22BD3B86}" destId="{BB17DF2B-BD6D-4323-B0DD-65E1CF03BFFD}" srcOrd="0" destOrd="0" parTransId="{35067470-F7B2-4601-9DE2-DBB7CDDEEA44}" sibTransId="{EC32FF61-D8B1-4BE6-B98E-765A44D9C0BB}"/>
    <dgm:cxn modelId="{CAB0428A-9D94-4242-A56B-740678F3FCD5}" type="presOf" srcId="{06D986A7-529A-4E0F-AA87-68BE22BD3B86}" destId="{C9C97C95-333F-4443-9E55-29EEC848DA84}" srcOrd="0" destOrd="0" presId="urn:microsoft.com/office/officeart/2018/2/layout/IconVerticalSolidList"/>
    <dgm:cxn modelId="{82AF1495-CE18-4584-BC7F-E6999A15F7E1}" srcId="{06D986A7-529A-4E0F-AA87-68BE22BD3B86}" destId="{8C237D49-B329-40F1-BB6A-5341951D4535}" srcOrd="1" destOrd="0" parTransId="{C5849C76-D6F7-43DC-8C27-BC7DB9563B93}" sibTransId="{5C27FB4D-6FB7-4E8F-A7D9-42BF6F2065E2}"/>
    <dgm:cxn modelId="{8313D0A4-E357-4064-97A0-46DDE81A6DA9}" srcId="{06D986A7-529A-4E0F-AA87-68BE22BD3B86}" destId="{8AE994AE-9EBA-45AF-9118-316590FECA05}" srcOrd="2" destOrd="0" parTransId="{285D17C1-1852-48C5-811F-572D554AACE5}" sibTransId="{3D120249-167C-4549-B8D0-409F7E08E96B}"/>
    <dgm:cxn modelId="{66835DAF-87C3-4692-8BDD-B2D38EEEB290}" type="presOf" srcId="{8AE994AE-9EBA-45AF-9118-316590FECA05}" destId="{08390498-D932-4D88-B1F2-EA31D51FD24E}" srcOrd="0" destOrd="0" presId="urn:microsoft.com/office/officeart/2018/2/layout/IconVerticalSolidList"/>
    <dgm:cxn modelId="{993B5074-FDE4-4AD1-9FEE-24348FC954D2}" type="presParOf" srcId="{C9C97C95-333F-4443-9E55-29EEC848DA84}" destId="{DCFBA508-0516-4237-9A14-BFA5F502D3DA}" srcOrd="0" destOrd="0" presId="urn:microsoft.com/office/officeart/2018/2/layout/IconVerticalSolidList"/>
    <dgm:cxn modelId="{8DE5DFEA-936B-4EA3-83C1-871839959F89}" type="presParOf" srcId="{DCFBA508-0516-4237-9A14-BFA5F502D3DA}" destId="{31494D60-8840-4A1B-A264-701CC432E257}" srcOrd="0" destOrd="0" presId="urn:microsoft.com/office/officeart/2018/2/layout/IconVerticalSolidList"/>
    <dgm:cxn modelId="{CCE01588-A210-4F25-96AA-FF5F80F5599A}" type="presParOf" srcId="{DCFBA508-0516-4237-9A14-BFA5F502D3DA}" destId="{A56FDEA4-5BB1-428E-A1F0-39B34D0E0C32}" srcOrd="1" destOrd="0" presId="urn:microsoft.com/office/officeart/2018/2/layout/IconVerticalSolidList"/>
    <dgm:cxn modelId="{8462038A-EBE5-4876-9868-5394E0E89A90}" type="presParOf" srcId="{DCFBA508-0516-4237-9A14-BFA5F502D3DA}" destId="{783DB60D-B3E8-486C-B2F6-39C868883A0E}" srcOrd="2" destOrd="0" presId="urn:microsoft.com/office/officeart/2018/2/layout/IconVerticalSolidList"/>
    <dgm:cxn modelId="{3428D9F1-0FBB-4DE2-9944-45DBA065DFAE}" type="presParOf" srcId="{DCFBA508-0516-4237-9A14-BFA5F502D3DA}" destId="{47737CEF-3DD4-40A6-BD55-E9DB1E8D40E7}" srcOrd="3" destOrd="0" presId="urn:microsoft.com/office/officeart/2018/2/layout/IconVerticalSolidList"/>
    <dgm:cxn modelId="{48976590-A7E4-4352-BBDA-2375473566C4}" type="presParOf" srcId="{C9C97C95-333F-4443-9E55-29EEC848DA84}" destId="{F6413DBB-D52A-4DE8-A4E0-C118BD00F1B3}" srcOrd="1" destOrd="0" presId="urn:microsoft.com/office/officeart/2018/2/layout/IconVerticalSolidList"/>
    <dgm:cxn modelId="{E068B63C-A2E6-4610-A7BD-4821FD5AF2E0}" type="presParOf" srcId="{C9C97C95-333F-4443-9E55-29EEC848DA84}" destId="{A9BBCBDA-4F8D-4658-9DEE-AB3CC271CA58}" srcOrd="2" destOrd="0" presId="urn:microsoft.com/office/officeart/2018/2/layout/IconVerticalSolidList"/>
    <dgm:cxn modelId="{3C3BEC19-9D25-4690-98C9-C2D42365BC8F}" type="presParOf" srcId="{A9BBCBDA-4F8D-4658-9DEE-AB3CC271CA58}" destId="{5A8B61DE-CCA2-4CAF-8356-6CA6053426F2}" srcOrd="0" destOrd="0" presId="urn:microsoft.com/office/officeart/2018/2/layout/IconVerticalSolidList"/>
    <dgm:cxn modelId="{6CE91842-D34F-4130-AAE6-9A20E9B417B0}" type="presParOf" srcId="{A9BBCBDA-4F8D-4658-9DEE-AB3CC271CA58}" destId="{EF01B115-7F85-4255-AD7E-B5628CAA5446}" srcOrd="1" destOrd="0" presId="urn:microsoft.com/office/officeart/2018/2/layout/IconVerticalSolidList"/>
    <dgm:cxn modelId="{10F3D2A8-90CE-415A-9E58-340BE267F891}" type="presParOf" srcId="{A9BBCBDA-4F8D-4658-9DEE-AB3CC271CA58}" destId="{076E3F6E-C1AD-4571-AE99-87C4162D259C}" srcOrd="2" destOrd="0" presId="urn:microsoft.com/office/officeart/2018/2/layout/IconVerticalSolidList"/>
    <dgm:cxn modelId="{4BB9BE8F-13BE-4770-AD96-9C1F8BF59209}" type="presParOf" srcId="{A9BBCBDA-4F8D-4658-9DEE-AB3CC271CA58}" destId="{C1EB515F-0367-43AE-83B5-853C76B38481}" srcOrd="3" destOrd="0" presId="urn:microsoft.com/office/officeart/2018/2/layout/IconVerticalSolidList"/>
    <dgm:cxn modelId="{46AC2372-B329-4448-98EA-61CB92F691B1}" type="presParOf" srcId="{C9C97C95-333F-4443-9E55-29EEC848DA84}" destId="{FBFF0D71-4757-472B-B7BD-55FE0D84F95A}" srcOrd="3" destOrd="0" presId="urn:microsoft.com/office/officeart/2018/2/layout/IconVerticalSolidList"/>
    <dgm:cxn modelId="{23A58CA7-042B-4D93-8BED-D2B62D81B25B}" type="presParOf" srcId="{C9C97C95-333F-4443-9E55-29EEC848DA84}" destId="{2C3EF37F-3924-4E8A-8006-5AC6A583D401}" srcOrd="4" destOrd="0" presId="urn:microsoft.com/office/officeart/2018/2/layout/IconVerticalSolidList"/>
    <dgm:cxn modelId="{66C37F19-6CD1-48D8-AAD3-C86B84E3749D}" type="presParOf" srcId="{2C3EF37F-3924-4E8A-8006-5AC6A583D401}" destId="{33864111-BC6B-493D-B822-A02A3D79C991}" srcOrd="0" destOrd="0" presId="urn:microsoft.com/office/officeart/2018/2/layout/IconVerticalSolidList"/>
    <dgm:cxn modelId="{4A6A7008-817D-42E8-8342-5E1EE828B286}" type="presParOf" srcId="{2C3EF37F-3924-4E8A-8006-5AC6A583D401}" destId="{4F38EF03-C90B-4680-97DB-DD10635B3D67}" srcOrd="1" destOrd="0" presId="urn:microsoft.com/office/officeart/2018/2/layout/IconVerticalSolidList"/>
    <dgm:cxn modelId="{A4CE4198-8480-40EC-A32A-07C098212E75}" type="presParOf" srcId="{2C3EF37F-3924-4E8A-8006-5AC6A583D401}" destId="{8600085B-4147-4F8B-8308-3538D050E7DA}" srcOrd="2" destOrd="0" presId="urn:microsoft.com/office/officeart/2018/2/layout/IconVerticalSolidList"/>
    <dgm:cxn modelId="{B2E053B8-9A55-4771-B5B2-DCA9952D6B5F}" type="presParOf" srcId="{2C3EF37F-3924-4E8A-8006-5AC6A583D401}" destId="{08390498-D932-4D88-B1F2-EA31D51FD24E}" srcOrd="3" destOrd="0" presId="urn:microsoft.com/office/officeart/2018/2/layout/IconVerticalSolidList"/>
    <dgm:cxn modelId="{D455C641-CD45-4DEE-B976-E2FE8FD7BF5D}" type="presParOf" srcId="{C9C97C95-333F-4443-9E55-29EEC848DA84}" destId="{2F2C45D1-EE93-4012-9CCC-92268CF9BB8B}" srcOrd="5" destOrd="0" presId="urn:microsoft.com/office/officeart/2018/2/layout/IconVerticalSolidList"/>
    <dgm:cxn modelId="{DA2DF1D5-3AD6-47BE-8FDB-EDBDD8539B80}" type="presParOf" srcId="{C9C97C95-333F-4443-9E55-29EEC848DA84}" destId="{EB7D57FB-2472-4355-8FD4-488420107BD3}" srcOrd="6" destOrd="0" presId="urn:microsoft.com/office/officeart/2018/2/layout/IconVerticalSolidList"/>
    <dgm:cxn modelId="{5E29E9D5-44F7-4976-9B9E-4172E12CE530}" type="presParOf" srcId="{EB7D57FB-2472-4355-8FD4-488420107BD3}" destId="{34E6EBDB-F0AD-410D-83C0-C1EE898B6740}" srcOrd="0" destOrd="0" presId="urn:microsoft.com/office/officeart/2018/2/layout/IconVerticalSolidList"/>
    <dgm:cxn modelId="{F4F5B85D-DD71-41F5-A746-6FB9E79DB5BE}" type="presParOf" srcId="{EB7D57FB-2472-4355-8FD4-488420107BD3}" destId="{2A8658F4-E2A8-4874-B670-59FC9491D4CB}" srcOrd="1" destOrd="0" presId="urn:microsoft.com/office/officeart/2018/2/layout/IconVerticalSolidList"/>
    <dgm:cxn modelId="{8331A776-260D-4F95-B665-2C20B373329D}" type="presParOf" srcId="{EB7D57FB-2472-4355-8FD4-488420107BD3}" destId="{5C3D29E7-0CA0-4085-B8F4-596CB408DE4C}" srcOrd="2" destOrd="0" presId="urn:microsoft.com/office/officeart/2018/2/layout/IconVerticalSolidList"/>
    <dgm:cxn modelId="{1A57692A-6390-46AD-9C62-3C2E51055367}" type="presParOf" srcId="{EB7D57FB-2472-4355-8FD4-488420107BD3}" destId="{F6A850E9-2593-4EBE-AEFA-85F25E2BEB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26F8B-DFBF-43F0-9F02-8930626B501B}">
      <dsp:nvSpPr>
        <dsp:cNvPr id="0" name=""/>
        <dsp:cNvSpPr/>
      </dsp:nvSpPr>
      <dsp:spPr bwMode="white">
        <a:xfrm>
          <a:off x="4323206" y="877341"/>
          <a:ext cx="675493" cy="91440"/>
        </a:xfrm>
        <a:custGeom>
          <a:avLst/>
          <a:gdLst/>
          <a:ahLst/>
          <a:cxnLst/>
          <a:rect l="0" t="0" r="0" b="0"/>
          <a:pathLst>
            <a:path>
              <a:moveTo>
                <a:pt x="0" y="45720"/>
              </a:moveTo>
              <a:lnTo>
                <a:pt x="67549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43301" y="919530"/>
        <a:ext cx="35304" cy="7060"/>
      </dsp:txXfrm>
    </dsp:sp>
    <dsp:sp modelId="{7EB1F24B-D44E-4F66-A52D-8D47D622DE02}">
      <dsp:nvSpPr>
        <dsp:cNvPr id="0" name=""/>
        <dsp:cNvSpPr/>
      </dsp:nvSpPr>
      <dsp:spPr bwMode="white">
        <a:xfrm>
          <a:off x="1255034" y="2069"/>
          <a:ext cx="3069972" cy="184198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31" tIns="157904" rIns="150431" bIns="157904" numCol="1" spcCol="1270" anchor="ctr" anchorCtr="0">
          <a:noAutofit/>
        </a:bodyPr>
        <a:lstStyle/>
        <a:p>
          <a:pPr marL="0" lvl="0" indent="0" algn="ctr" defTabSz="933450">
            <a:lnSpc>
              <a:spcPct val="90000"/>
            </a:lnSpc>
            <a:spcBef>
              <a:spcPct val="0"/>
            </a:spcBef>
            <a:spcAft>
              <a:spcPct val="35000"/>
            </a:spcAft>
            <a:buNone/>
          </a:pPr>
          <a:r>
            <a:rPr lang="en-US" sz="2100" b="1" kern="1200"/>
            <a:t>Unfreeze</a:t>
          </a:r>
          <a:r>
            <a:rPr lang="en-US" sz="2100" kern="1200"/>
            <a:t>: Develop awareness about patient safety issues.</a:t>
          </a:r>
        </a:p>
      </dsp:txBody>
      <dsp:txXfrm>
        <a:off x="1255034" y="2069"/>
        <a:ext cx="3069972" cy="1841983"/>
      </dsp:txXfrm>
    </dsp:sp>
    <dsp:sp modelId="{0194BB85-5379-47A4-A23F-4A8AA99AFE9C}">
      <dsp:nvSpPr>
        <dsp:cNvPr id="0" name=""/>
        <dsp:cNvSpPr/>
      </dsp:nvSpPr>
      <dsp:spPr bwMode="white">
        <a:xfrm>
          <a:off x="2790020" y="1842253"/>
          <a:ext cx="3776066" cy="675493"/>
        </a:xfrm>
        <a:custGeom>
          <a:avLst/>
          <a:gdLst/>
          <a:ahLst/>
          <a:cxnLst/>
          <a:rect l="0" t="0" r="0" b="0"/>
          <a:pathLst>
            <a:path>
              <a:moveTo>
                <a:pt x="3776066" y="0"/>
              </a:moveTo>
              <a:lnTo>
                <a:pt x="3776066" y="354846"/>
              </a:lnTo>
              <a:lnTo>
                <a:pt x="0" y="354846"/>
              </a:lnTo>
              <a:lnTo>
                <a:pt x="0" y="675493"/>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82015" y="2176469"/>
        <a:ext cx="192075" cy="7060"/>
      </dsp:txXfrm>
    </dsp:sp>
    <dsp:sp modelId="{06A54A5E-1D85-459B-B0C6-F8111457E541}">
      <dsp:nvSpPr>
        <dsp:cNvPr id="0" name=""/>
        <dsp:cNvSpPr/>
      </dsp:nvSpPr>
      <dsp:spPr bwMode="white">
        <a:xfrm>
          <a:off x="5031100" y="2069"/>
          <a:ext cx="3069972" cy="1841983"/>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31" tIns="157904" rIns="150431" bIns="157904" numCol="1" spcCol="1270" anchor="ctr" anchorCtr="0">
          <a:noAutofit/>
        </a:bodyPr>
        <a:lstStyle/>
        <a:p>
          <a:pPr marL="0" lvl="0" indent="0" algn="ctr" defTabSz="933450">
            <a:lnSpc>
              <a:spcPct val="90000"/>
            </a:lnSpc>
            <a:spcBef>
              <a:spcPct val="0"/>
            </a:spcBef>
            <a:spcAft>
              <a:spcPct val="35000"/>
            </a:spcAft>
            <a:buNone/>
          </a:pPr>
          <a:r>
            <a:rPr lang="en-US" sz="2100" b="1" kern="1200"/>
            <a:t>Change: </a:t>
          </a:r>
          <a:r>
            <a:rPr lang="en-US" sz="2100" kern="1200"/>
            <a:t>Provide staff training, enhance communication and introduce new practices.</a:t>
          </a:r>
        </a:p>
      </dsp:txBody>
      <dsp:txXfrm>
        <a:off x="5031100" y="2069"/>
        <a:ext cx="3069972" cy="1841983"/>
      </dsp:txXfrm>
    </dsp:sp>
    <dsp:sp modelId="{20D5B790-D0F3-446A-BC55-CC77DE51DAAA}">
      <dsp:nvSpPr>
        <dsp:cNvPr id="0" name=""/>
        <dsp:cNvSpPr/>
      </dsp:nvSpPr>
      <dsp:spPr bwMode="white">
        <a:xfrm>
          <a:off x="4323206" y="3425418"/>
          <a:ext cx="675493" cy="91440"/>
        </a:xfrm>
        <a:custGeom>
          <a:avLst/>
          <a:gdLst/>
          <a:ahLst/>
          <a:cxnLst/>
          <a:rect l="0" t="0" r="0" b="0"/>
          <a:pathLst>
            <a:path>
              <a:moveTo>
                <a:pt x="0" y="45720"/>
              </a:moveTo>
              <a:lnTo>
                <a:pt x="675493"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43301" y="3467608"/>
        <a:ext cx="35304" cy="7060"/>
      </dsp:txXfrm>
    </dsp:sp>
    <dsp:sp modelId="{1FCE261B-C3EB-45F7-965D-7AF945449A96}">
      <dsp:nvSpPr>
        <dsp:cNvPr id="0" name=""/>
        <dsp:cNvSpPr/>
      </dsp:nvSpPr>
      <dsp:spPr bwMode="white">
        <a:xfrm>
          <a:off x="1255034" y="2550146"/>
          <a:ext cx="3069972" cy="1841983"/>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31" tIns="157904" rIns="150431" bIns="157904" numCol="1" spcCol="1270" anchor="ctr" anchorCtr="0">
          <a:noAutofit/>
        </a:bodyPr>
        <a:lstStyle/>
        <a:p>
          <a:pPr marL="0" lvl="0" indent="0" algn="ctr" defTabSz="933450">
            <a:lnSpc>
              <a:spcPct val="90000"/>
            </a:lnSpc>
            <a:spcBef>
              <a:spcPct val="0"/>
            </a:spcBef>
            <a:spcAft>
              <a:spcPct val="35000"/>
            </a:spcAft>
            <a:buNone/>
          </a:pPr>
          <a:r>
            <a:rPr lang="en-US" sz="2100" b="1" kern="1200"/>
            <a:t>Refreeze</a:t>
          </a:r>
          <a:r>
            <a:rPr lang="en-US" sz="2100" kern="1200"/>
            <a:t>: Entrench new safety processes by overseeing and providing ongoing encouragement.</a:t>
          </a:r>
        </a:p>
      </dsp:txBody>
      <dsp:txXfrm>
        <a:off x="1255034" y="2550146"/>
        <a:ext cx="3069972" cy="1841983"/>
      </dsp:txXfrm>
    </dsp:sp>
    <dsp:sp modelId="{C9BFE782-E776-449B-A854-432096B15E10}">
      <dsp:nvSpPr>
        <dsp:cNvPr id="0" name=""/>
        <dsp:cNvSpPr/>
      </dsp:nvSpPr>
      <dsp:spPr bwMode="white">
        <a:xfrm>
          <a:off x="5031100" y="2550146"/>
          <a:ext cx="3069972" cy="184198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31" tIns="157904" rIns="150431" bIns="157904" numCol="1" spcCol="1270" anchor="ctr" anchorCtr="0">
          <a:noAutofit/>
        </a:bodyPr>
        <a:lstStyle/>
        <a:p>
          <a:pPr marL="0" lvl="0" indent="0" algn="ctr" defTabSz="933450">
            <a:lnSpc>
              <a:spcPct val="90000"/>
            </a:lnSpc>
            <a:spcBef>
              <a:spcPct val="0"/>
            </a:spcBef>
            <a:spcAft>
              <a:spcPct val="35000"/>
            </a:spcAft>
            <a:buNone/>
          </a:pPr>
          <a:r>
            <a:rPr lang="en-US" sz="2100" b="1" kern="1200"/>
            <a:t>Reinforce</a:t>
          </a:r>
          <a:r>
            <a:rPr lang="en-US" sz="2100" kern="1200"/>
            <a:t> sustainable organisational change (Wood </a:t>
          </a:r>
          <a:r>
            <a:rPr lang="en-US" sz="2100" i="1" kern="1200"/>
            <a:t>et al.,</a:t>
          </a:r>
          <a:r>
            <a:rPr lang="en-US" sz="2100" kern="1200"/>
            <a:t> 2022).</a:t>
          </a:r>
        </a:p>
      </dsp:txBody>
      <dsp:txXfrm>
        <a:off x="5031100" y="2550146"/>
        <a:ext cx="3069972" cy="1841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1DE51-E81E-4834-B866-793738CA84AB}">
      <dsp:nvSpPr>
        <dsp:cNvPr id="0" name=""/>
        <dsp:cNvSpPr/>
      </dsp:nvSpPr>
      <dsp:spPr>
        <a:xfrm>
          <a:off x="97043" y="2718"/>
          <a:ext cx="2716187" cy="16297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There was poor quality due to inconsistent care of the neonatal and a delay in the interventions.</a:t>
          </a:r>
        </a:p>
      </dsp:txBody>
      <dsp:txXfrm>
        <a:off x="144776" y="50451"/>
        <a:ext cx="2620721" cy="1534246"/>
      </dsp:txXfrm>
    </dsp:sp>
    <dsp:sp modelId="{C5718796-6C16-4156-A364-5084793430B4}">
      <dsp:nvSpPr>
        <dsp:cNvPr id="0" name=""/>
        <dsp:cNvSpPr/>
      </dsp:nvSpPr>
      <dsp:spPr>
        <a:xfrm>
          <a:off x="3052255" y="480767"/>
          <a:ext cx="575831" cy="67361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052255" y="615490"/>
        <a:ext cx="403082" cy="404168"/>
      </dsp:txXfrm>
    </dsp:sp>
    <dsp:sp modelId="{7D7C4016-C13E-4C07-A280-CC27A0FBB5CC}">
      <dsp:nvSpPr>
        <dsp:cNvPr id="0" name=""/>
        <dsp:cNvSpPr/>
      </dsp:nvSpPr>
      <dsp:spPr>
        <a:xfrm>
          <a:off x="3899706" y="2718"/>
          <a:ext cx="2716187" cy="16297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efficiency was reduced because of investigations, litigation and disruption of service.</a:t>
          </a:r>
        </a:p>
      </dsp:txBody>
      <dsp:txXfrm>
        <a:off x="3947439" y="50451"/>
        <a:ext cx="2620721" cy="1534246"/>
      </dsp:txXfrm>
    </dsp:sp>
    <dsp:sp modelId="{9042293A-5C3C-4465-8AEC-83CF83A0E2AC}">
      <dsp:nvSpPr>
        <dsp:cNvPr id="0" name=""/>
        <dsp:cNvSpPr/>
      </dsp:nvSpPr>
      <dsp:spPr>
        <a:xfrm>
          <a:off x="6854918" y="480767"/>
          <a:ext cx="575831" cy="67361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854918" y="615490"/>
        <a:ext cx="403082" cy="404168"/>
      </dsp:txXfrm>
    </dsp:sp>
    <dsp:sp modelId="{E81F608E-7E6D-42D5-9793-7691DAA06801}">
      <dsp:nvSpPr>
        <dsp:cNvPr id="0" name=""/>
        <dsp:cNvSpPr/>
      </dsp:nvSpPr>
      <dsp:spPr>
        <a:xfrm>
          <a:off x="7702368" y="2718"/>
          <a:ext cx="2716187" cy="16297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principle of equity was violated since helpless babies were exposed to unnecessary dangers.</a:t>
          </a:r>
        </a:p>
      </dsp:txBody>
      <dsp:txXfrm>
        <a:off x="7750101" y="50451"/>
        <a:ext cx="2620721" cy="1534246"/>
      </dsp:txXfrm>
    </dsp:sp>
    <dsp:sp modelId="{13C68AEE-7F65-4AE2-97F4-7C645066229A}">
      <dsp:nvSpPr>
        <dsp:cNvPr id="0" name=""/>
        <dsp:cNvSpPr/>
      </dsp:nvSpPr>
      <dsp:spPr>
        <a:xfrm rot="5400000">
          <a:off x="8772546" y="1822564"/>
          <a:ext cx="575831" cy="67361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8858378" y="1871456"/>
        <a:ext cx="404168" cy="403082"/>
      </dsp:txXfrm>
    </dsp:sp>
    <dsp:sp modelId="{C54C3187-F660-426F-9E08-AEA55EC6FA34}">
      <dsp:nvSpPr>
        <dsp:cNvPr id="0" name=""/>
        <dsp:cNvSpPr/>
      </dsp:nvSpPr>
      <dsp:spPr>
        <a:xfrm>
          <a:off x="7702368" y="2718906"/>
          <a:ext cx="2716187" cy="16297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Failures in organisations lowered the trust of the people in the quality of healthcare services and in patient/centred services (Correia </a:t>
          </a:r>
          <a:r>
            <a:rPr lang="en-US" sz="1600" i="1" kern="1200"/>
            <a:t>et al.,</a:t>
          </a:r>
          <a:r>
            <a:rPr lang="en-US" sz="1600" kern="1200"/>
            <a:t> 2025).</a:t>
          </a:r>
        </a:p>
      </dsp:txBody>
      <dsp:txXfrm>
        <a:off x="7750101" y="2766639"/>
        <a:ext cx="2620721" cy="1534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3554C-D9B7-4EF1-A48D-179AF75311CA}">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B9B000-B85C-45DB-BEF7-9FFF93EAE16D}">
      <dsp:nvSpPr>
        <dsp:cNvPr id="0" name=""/>
        <dsp:cNvSpPr/>
      </dsp:nvSpPr>
      <dsp:spPr bwMode="white">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100000"/>
            </a:lnSpc>
            <a:spcBef>
              <a:spcPct val="0"/>
            </a:spcBef>
            <a:spcAft>
              <a:spcPct val="35000"/>
            </a:spcAft>
            <a:buNone/>
          </a:pPr>
          <a:r>
            <a:rPr lang="en-US" sz="2600" b="1" kern="1200">
              <a:latin typeface="Arial" panose="020B0604020202020204" pitchFamily="34" charset="0"/>
              <a:cs typeface="Arial" panose="020B0604020202020204" pitchFamily="34" charset="0"/>
            </a:rPr>
            <a:t>Plan: </a:t>
          </a:r>
          <a:r>
            <a:rPr lang="en-US" sz="2600" kern="1200">
              <a:latin typeface="Arial" panose="020B0604020202020204" pitchFamily="34" charset="0"/>
              <a:cs typeface="Arial" panose="020B0604020202020204" pitchFamily="34" charset="0"/>
            </a:rPr>
            <a:t>Find patient safety risks and areas of improvement.</a:t>
          </a:r>
          <a:endParaRPr sz="2600" kern="1200">
            <a:latin typeface="Arial" panose="020B0604020202020204" pitchFamily="34" charset="0"/>
            <a:cs typeface="Arial" panose="020B0604020202020204" pitchFamily="34" charset="0"/>
          </a:endParaRPr>
        </a:p>
      </dsp:txBody>
      <dsp:txXfrm>
        <a:off x="0" y="0"/>
        <a:ext cx="6900512" cy="1384035"/>
      </dsp:txXfrm>
    </dsp:sp>
    <dsp:sp modelId="{2FCDC594-97CF-4CAE-BAA8-1E5F577F9E6E}">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F152A-F3E9-422F-A737-CB1405569B55}">
      <dsp:nvSpPr>
        <dsp:cNvPr id="0" name=""/>
        <dsp:cNvSpPr/>
      </dsp:nvSpPr>
      <dsp:spPr bwMode="white">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100000"/>
            </a:lnSpc>
            <a:spcBef>
              <a:spcPct val="0"/>
            </a:spcBef>
            <a:spcAft>
              <a:spcPct val="35000"/>
            </a:spcAft>
            <a:buNone/>
          </a:pPr>
          <a:r>
            <a:rPr lang="en-US" sz="2600" b="1" kern="1200">
              <a:latin typeface="Arial" panose="020B0604020202020204" pitchFamily="34" charset="0"/>
              <a:cs typeface="Arial" panose="020B0604020202020204" pitchFamily="34" charset="0"/>
            </a:rPr>
            <a:t>Do</a:t>
          </a:r>
          <a:r>
            <a:rPr lang="en-US" sz="2600" kern="1200">
              <a:latin typeface="Arial" panose="020B0604020202020204" pitchFamily="34" charset="0"/>
              <a:cs typeface="Arial" panose="020B0604020202020204" pitchFamily="34" charset="0"/>
            </a:rPr>
            <a:t>: Have staffing, training and governance enhancements </a:t>
          </a:r>
          <a:r>
            <a:rPr lang="en-US" sz="2600" kern="1200">
              <a:latin typeface="Arial" panose="020B0604020202020204" pitchFamily="34" charset="0"/>
              <a:cs typeface="Arial" panose="020B0604020202020204" pitchFamily="34" charset="0"/>
              <a:sym typeface="+mn-ea"/>
            </a:rPr>
            <a:t>(Nichols, 2024)</a:t>
          </a:r>
          <a:r>
            <a:rPr lang="en-US" sz="2600" kern="1200">
              <a:latin typeface="Arial" panose="020B0604020202020204" pitchFamily="34" charset="0"/>
              <a:cs typeface="Arial" panose="020B0604020202020204" pitchFamily="34" charset="0"/>
            </a:rPr>
            <a:t>.</a:t>
          </a:r>
          <a:endParaRPr sz="2600" kern="1200">
            <a:latin typeface="Arial" panose="020B0604020202020204" pitchFamily="34" charset="0"/>
            <a:cs typeface="Arial" panose="020B0604020202020204" pitchFamily="34" charset="0"/>
          </a:endParaRPr>
        </a:p>
      </dsp:txBody>
      <dsp:txXfrm>
        <a:off x="0" y="1384035"/>
        <a:ext cx="6900512" cy="1384035"/>
      </dsp:txXfrm>
    </dsp:sp>
    <dsp:sp modelId="{6716C245-7790-4948-9FC2-CD7FF33A9513}">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72C0AD-6D15-4D7B-9281-AE45C093C787}">
      <dsp:nvSpPr>
        <dsp:cNvPr id="0" name=""/>
        <dsp:cNvSpPr/>
      </dsp:nvSpPr>
      <dsp:spPr bwMode="white">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100000"/>
            </a:lnSpc>
            <a:spcBef>
              <a:spcPct val="0"/>
            </a:spcBef>
            <a:spcAft>
              <a:spcPct val="35000"/>
            </a:spcAft>
            <a:buNone/>
          </a:pPr>
          <a:r>
            <a:rPr lang="en-US" sz="2600" b="1" kern="1200">
              <a:latin typeface="Arial" panose="020B0604020202020204" pitchFamily="34" charset="0"/>
              <a:cs typeface="Arial" panose="020B0604020202020204" pitchFamily="34" charset="0"/>
            </a:rPr>
            <a:t>Research:</a:t>
          </a:r>
          <a:r>
            <a:rPr lang="en-US" sz="2600" kern="1200">
              <a:latin typeface="Arial" panose="020B0604020202020204" pitchFamily="34" charset="0"/>
              <a:cs typeface="Arial" panose="020B0604020202020204" pitchFamily="34" charset="0"/>
            </a:rPr>
            <a:t> Track patient safety measures and patient outcomes.</a:t>
          </a:r>
          <a:endParaRPr sz="2600" kern="1200">
            <a:latin typeface="Arial" panose="020B0604020202020204" pitchFamily="34" charset="0"/>
            <a:cs typeface="Arial" panose="020B0604020202020204" pitchFamily="34" charset="0"/>
          </a:endParaRPr>
        </a:p>
      </dsp:txBody>
      <dsp:txXfrm>
        <a:off x="0" y="2768070"/>
        <a:ext cx="6900512" cy="1384035"/>
      </dsp:txXfrm>
    </dsp:sp>
    <dsp:sp modelId="{2663ED42-66C9-419F-902A-F16EF28B4078}">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9876F-DB8A-4A89-B9A7-B3307E90894F}">
      <dsp:nvSpPr>
        <dsp:cNvPr id="0" name=""/>
        <dsp:cNvSpPr/>
      </dsp:nvSpPr>
      <dsp:spPr bwMode="white">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100000"/>
            </a:lnSpc>
            <a:spcBef>
              <a:spcPct val="0"/>
            </a:spcBef>
            <a:spcAft>
              <a:spcPct val="35000"/>
            </a:spcAft>
            <a:buNone/>
          </a:pPr>
          <a:r>
            <a:rPr lang="en-US" sz="2600" b="1" kern="1200">
              <a:latin typeface="Arial" panose="020B0604020202020204" pitchFamily="34" charset="0"/>
              <a:cs typeface="Arial" panose="020B0604020202020204" pitchFamily="34" charset="0"/>
            </a:rPr>
            <a:t>Act</a:t>
          </a:r>
          <a:r>
            <a:rPr lang="en-US" sz="2600" kern="1200">
              <a:latin typeface="Arial" panose="020B0604020202020204" pitchFamily="34" charset="0"/>
              <a:cs typeface="Arial" panose="020B0604020202020204" pitchFamily="34" charset="0"/>
            </a:rPr>
            <a:t>: Standardise high-quality interventions by use of continuous quality improvement (Nichols, 2024).</a:t>
          </a:r>
          <a:endParaRPr sz="2600" kern="1200">
            <a:latin typeface="Arial" panose="020B0604020202020204" pitchFamily="34" charset="0"/>
            <a:cs typeface="Arial" panose="020B0604020202020204" pitchFamily="34" charset="0"/>
          </a:endParaRPr>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8721F-7C4C-4984-A354-100E9CD83B11}">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55650">
            <a:lnSpc>
              <a:spcPct val="90000"/>
            </a:lnSpc>
            <a:spcBef>
              <a:spcPct val="0"/>
            </a:spcBef>
            <a:spcAft>
              <a:spcPct val="35000"/>
            </a:spcAft>
            <a:buNone/>
          </a:pPr>
          <a:r>
            <a:rPr lang="en-US" sz="1700" b="1" kern="1200"/>
            <a:t>Pla</a:t>
          </a:r>
          <a:r>
            <a:rPr lang="en-US" sz="1700" kern="1200"/>
            <a:t>n enhanced staffing of consultants and neonatal care.</a:t>
          </a:r>
        </a:p>
      </dsp:txBody>
      <dsp:txXfrm>
        <a:off x="3201" y="1669704"/>
        <a:ext cx="2539866" cy="2133487"/>
      </dsp:txXfrm>
    </dsp:sp>
    <dsp:sp modelId="{BA465D29-6F36-4152-B422-2965E200C4E4}">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C8D829A0-502D-4EBE-854C-A3D80DB61C44}">
      <dsp:nvSpPr>
        <dsp:cNvPr id="0" name=""/>
        <dsp:cNvSpPr/>
      </dsp:nvSpPr>
      <dsp:spPr>
        <a:xfrm>
          <a:off x="3201" y="3874237"/>
          <a:ext cx="2539866"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979BA-60F0-4548-A325-9CA234199683}">
      <dsp:nvSpPr>
        <dsp:cNvPr id="0" name=""/>
        <dsp:cNvSpPr/>
      </dsp:nvSpPr>
      <dsp:spPr>
        <a:xfrm>
          <a:off x="2797054" y="318495"/>
          <a:ext cx="2539866" cy="3555813"/>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55650">
            <a:lnSpc>
              <a:spcPct val="90000"/>
            </a:lnSpc>
            <a:spcBef>
              <a:spcPct val="0"/>
            </a:spcBef>
            <a:spcAft>
              <a:spcPct val="35000"/>
            </a:spcAft>
            <a:buNone/>
          </a:pPr>
          <a:r>
            <a:rPr lang="en-US" sz="1700" b="1" kern="1200"/>
            <a:t>Introduce</a:t>
          </a:r>
          <a:r>
            <a:rPr lang="en-US" sz="1700" kern="1200"/>
            <a:t> new, improved processes of escalation and prevention of infections.</a:t>
          </a:r>
        </a:p>
      </dsp:txBody>
      <dsp:txXfrm>
        <a:off x="2797054" y="1669704"/>
        <a:ext cx="2539866" cy="2133487"/>
      </dsp:txXfrm>
    </dsp:sp>
    <dsp:sp modelId="{659BADE1-ABAD-43E2-BE11-74E733E86396}">
      <dsp:nvSpPr>
        <dsp:cNvPr id="0" name=""/>
        <dsp:cNvSpPr/>
      </dsp:nvSpPr>
      <dsp:spPr>
        <a:xfrm>
          <a:off x="3533615" y="674077"/>
          <a:ext cx="1066743" cy="106674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0886D1B2-BA1B-4E90-973F-F976C9B7CB08}">
      <dsp:nvSpPr>
        <dsp:cNvPr id="0" name=""/>
        <dsp:cNvSpPr/>
      </dsp:nvSpPr>
      <dsp:spPr>
        <a:xfrm>
          <a:off x="2797054" y="3874237"/>
          <a:ext cx="2539866"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FDE383-0681-4F3B-97DA-A492C7E9F70B}">
      <dsp:nvSpPr>
        <dsp:cNvPr id="0" name=""/>
        <dsp:cNvSpPr/>
      </dsp:nvSpPr>
      <dsp:spPr>
        <a:xfrm>
          <a:off x="5590907" y="318495"/>
          <a:ext cx="2539866" cy="3555813"/>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55650">
            <a:lnSpc>
              <a:spcPct val="90000"/>
            </a:lnSpc>
            <a:spcBef>
              <a:spcPct val="0"/>
            </a:spcBef>
            <a:spcAft>
              <a:spcPct val="35000"/>
            </a:spcAft>
            <a:buNone/>
          </a:pPr>
          <a:r>
            <a:rPr lang="en-US" sz="1700" b="1" kern="1200"/>
            <a:t>Assess</a:t>
          </a:r>
          <a:r>
            <a:rPr lang="en-US" sz="1700" kern="1200"/>
            <a:t> staffing and patient outcomes and incident reports.</a:t>
          </a:r>
        </a:p>
      </dsp:txBody>
      <dsp:txXfrm>
        <a:off x="5590907" y="1669704"/>
        <a:ext cx="2539866" cy="2133487"/>
      </dsp:txXfrm>
    </dsp:sp>
    <dsp:sp modelId="{8D982F92-D3D2-4109-A1B2-0051EC998FDE}">
      <dsp:nvSpPr>
        <dsp:cNvPr id="0" name=""/>
        <dsp:cNvSpPr/>
      </dsp:nvSpPr>
      <dsp:spPr>
        <a:xfrm>
          <a:off x="6327469" y="674077"/>
          <a:ext cx="1066743" cy="106674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E41F1B22-88D5-4DE9-B975-51ADE1DBC2C7}">
      <dsp:nvSpPr>
        <dsp:cNvPr id="0" name=""/>
        <dsp:cNvSpPr/>
      </dsp:nvSpPr>
      <dsp:spPr>
        <a:xfrm>
          <a:off x="5590907" y="3874237"/>
          <a:ext cx="2539866"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265438-5762-4339-BF3B-559A617919EA}">
      <dsp:nvSpPr>
        <dsp:cNvPr id="0" name=""/>
        <dsp:cNvSpPr/>
      </dsp:nvSpPr>
      <dsp:spPr>
        <a:xfrm>
          <a:off x="8384760" y="318495"/>
          <a:ext cx="2539866" cy="355581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55650">
            <a:lnSpc>
              <a:spcPct val="90000"/>
            </a:lnSpc>
            <a:spcBef>
              <a:spcPct val="0"/>
            </a:spcBef>
            <a:spcAft>
              <a:spcPct val="35000"/>
            </a:spcAft>
            <a:buNone/>
          </a:pPr>
          <a:r>
            <a:rPr lang="en-US" sz="1700" b="1" kern="1200"/>
            <a:t>Test</a:t>
          </a:r>
          <a:r>
            <a:rPr lang="en-US" sz="1700" kern="1200"/>
            <a:t> improvements by quality feedback to enhance lasting patient safety enhancers (Landon </a:t>
          </a:r>
          <a:r>
            <a:rPr lang="en-US" sz="1700" i="1" kern="1200"/>
            <a:t>et al., </a:t>
          </a:r>
          <a:r>
            <a:rPr lang="en-US" sz="1700" kern="1200"/>
            <a:t>2025).</a:t>
          </a:r>
        </a:p>
      </dsp:txBody>
      <dsp:txXfrm>
        <a:off x="8384760" y="1669704"/>
        <a:ext cx="2539866" cy="2133487"/>
      </dsp:txXfrm>
    </dsp:sp>
    <dsp:sp modelId="{F7F3499F-9AF0-4675-B301-C2414A911333}">
      <dsp:nvSpPr>
        <dsp:cNvPr id="0" name=""/>
        <dsp:cNvSpPr/>
      </dsp:nvSpPr>
      <dsp:spPr>
        <a:xfrm>
          <a:off x="9121322" y="674077"/>
          <a:ext cx="1066743" cy="106674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31C02CF6-43BF-4BED-AFA4-7CF2DD543DD6}">
      <dsp:nvSpPr>
        <dsp:cNvPr id="0" name=""/>
        <dsp:cNvSpPr/>
      </dsp:nvSpPr>
      <dsp:spPr>
        <a:xfrm>
          <a:off x="8384760" y="3874237"/>
          <a:ext cx="253986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66DD-1069-4A7B-833E-D29F7218D1E9}">
      <dsp:nvSpPr>
        <dsp:cNvPr id="0" name=""/>
        <dsp:cNvSpPr/>
      </dsp:nvSpPr>
      <dsp:spPr>
        <a:xfrm>
          <a:off x="0" y="1806"/>
          <a:ext cx="10515600" cy="9155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9346F-CB3E-4935-B8E1-835B29A87E97}">
      <dsp:nvSpPr>
        <dsp:cNvPr id="0" name=""/>
        <dsp:cNvSpPr/>
      </dsp:nvSpPr>
      <dsp:spPr>
        <a:xfrm>
          <a:off x="276958" y="207808"/>
          <a:ext cx="503560" cy="503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8B514C-47C4-48D4-ABEE-C3C819839589}">
      <dsp:nvSpPr>
        <dsp:cNvPr id="0" name=""/>
        <dsp:cNvSpPr/>
      </dsp:nvSpPr>
      <dsp:spPr bwMode="white">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US" sz="2200" kern="1200"/>
            <a:t>Background and introduction.</a:t>
          </a:r>
        </a:p>
      </dsp:txBody>
      <dsp:txXfrm>
        <a:off x="1057476" y="1806"/>
        <a:ext cx="9458123" cy="915564"/>
      </dsp:txXfrm>
    </dsp:sp>
    <dsp:sp modelId="{8F8CE810-FFAA-4DF0-B0A8-C3681F4DC43E}">
      <dsp:nvSpPr>
        <dsp:cNvPr id="0" name=""/>
        <dsp:cNvSpPr/>
      </dsp:nvSpPr>
      <dsp:spPr>
        <a:xfrm>
          <a:off x="0" y="1146262"/>
          <a:ext cx="10515600" cy="9155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CAB97-B826-4952-A2C0-D921E0ADA680}">
      <dsp:nvSpPr>
        <dsp:cNvPr id="0" name=""/>
        <dsp:cNvSpPr/>
      </dsp:nvSpPr>
      <dsp:spPr>
        <a:xfrm>
          <a:off x="276958" y="1352264"/>
          <a:ext cx="503560" cy="503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2D6542-80C4-441F-A810-55ACD7254198}">
      <dsp:nvSpPr>
        <dsp:cNvPr id="0" name=""/>
        <dsp:cNvSpPr/>
      </dsp:nvSpPr>
      <dsp:spPr bwMode="white">
        <a:xfrm>
          <a:off x="1057476" y="1146262"/>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US" sz="2200" kern="1200"/>
            <a:t>Root cause analysis with models of safety.</a:t>
          </a:r>
        </a:p>
      </dsp:txBody>
      <dsp:txXfrm>
        <a:off x="1057476" y="1146262"/>
        <a:ext cx="9458123" cy="915564"/>
      </dsp:txXfrm>
    </dsp:sp>
    <dsp:sp modelId="{DD5EA586-2B8F-40A9-8F22-D335E0999CD6}">
      <dsp:nvSpPr>
        <dsp:cNvPr id="0" name=""/>
        <dsp:cNvSpPr/>
      </dsp:nvSpPr>
      <dsp:spPr>
        <a:xfrm>
          <a:off x="0" y="2290717"/>
          <a:ext cx="10515600" cy="9155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9DDF29-8B1B-4F12-8AE5-24AFC1B68D1F}">
      <dsp:nvSpPr>
        <dsp:cNvPr id="0" name=""/>
        <dsp:cNvSpPr/>
      </dsp:nvSpPr>
      <dsp:spPr>
        <a:xfrm>
          <a:off x="276958" y="2496719"/>
          <a:ext cx="503560" cy="503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4DD65A-1F93-455F-B8FD-5AAE23D9BAF4}">
      <dsp:nvSpPr>
        <dsp:cNvPr id="0" name=""/>
        <dsp:cNvSpPr/>
      </dsp:nvSpPr>
      <dsp:spPr bwMode="white">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US" sz="2200" kern="1200"/>
            <a:t>Testing of health and organisational failures.</a:t>
          </a:r>
        </a:p>
      </dsp:txBody>
      <dsp:txXfrm>
        <a:off x="1057476" y="2290717"/>
        <a:ext cx="9458123" cy="915564"/>
      </dsp:txXfrm>
    </dsp:sp>
    <dsp:sp modelId="{C93CD577-37C1-4982-B3B4-167B419957AC}">
      <dsp:nvSpPr>
        <dsp:cNvPr id="0" name=""/>
        <dsp:cNvSpPr/>
      </dsp:nvSpPr>
      <dsp:spPr>
        <a:xfrm>
          <a:off x="0" y="3435173"/>
          <a:ext cx="10515600" cy="9155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92D849-442E-4BDB-9B9F-C5CCA4A9EA7A}">
      <dsp:nvSpPr>
        <dsp:cNvPr id="0" name=""/>
        <dsp:cNvSpPr/>
      </dsp:nvSpPr>
      <dsp:spPr>
        <a:xfrm>
          <a:off x="276958" y="3641175"/>
          <a:ext cx="503560" cy="503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6D5801-C406-49B9-9349-1A3C74FBF401}">
      <dsp:nvSpPr>
        <dsp:cNvPr id="0" name=""/>
        <dsp:cNvSpPr/>
      </dsp:nvSpPr>
      <dsp:spPr bwMode="white">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US" sz="2200" kern="1200"/>
            <a:t>Use of the PDSA framework, suggestions and evidence-based conclusions with the help of the existing literature.</a:t>
          </a:r>
        </a:p>
      </dsp:txBody>
      <dsp:txXfrm>
        <a:off x="1057476" y="3435173"/>
        <a:ext cx="9458123" cy="9155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4688F-B3F2-43AB-B305-5F58F86188CA}">
      <dsp:nvSpPr>
        <dsp:cNvPr id="0" name=""/>
        <dsp:cNvSpPr/>
      </dsp:nvSpPr>
      <dsp:spPr bwMode="white">
        <a:xfrm>
          <a:off x="0" y="8109"/>
          <a:ext cx="10515600" cy="10319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Expand the number of neonatal staff and training on specialisation.</a:t>
          </a:r>
        </a:p>
      </dsp:txBody>
      <dsp:txXfrm>
        <a:off x="50375" y="58484"/>
        <a:ext cx="10414850" cy="931189"/>
      </dsp:txXfrm>
    </dsp:sp>
    <dsp:sp modelId="{6FDAFFAD-8CA7-4CFD-B080-DBBE14D05638}">
      <dsp:nvSpPr>
        <dsp:cNvPr id="0" name=""/>
        <dsp:cNvSpPr/>
      </dsp:nvSpPr>
      <dsp:spPr bwMode="white">
        <a:xfrm>
          <a:off x="0" y="1109169"/>
          <a:ext cx="10515600" cy="10319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00000"/>
            </a:lnSpc>
            <a:spcBef>
              <a:spcPct val="0"/>
            </a:spcBef>
            <a:spcAft>
              <a:spcPct val="35000"/>
            </a:spcAft>
            <a:buNone/>
          </a:pPr>
          <a:r>
            <a:rPr lang="en-US" sz="2400" kern="1200"/>
            <a:t>Enhance management, reporting of incidents and accountability of the leadership </a:t>
          </a:r>
          <a:r>
            <a:rPr lang="en-US" sz="2400" kern="1200">
              <a:sym typeface="+mn-ea"/>
            </a:rPr>
            <a:t>(Fenney et al., 2025)</a:t>
          </a:r>
          <a:r>
            <a:rPr lang="en-US" sz="2400" kern="1200"/>
            <a:t>.</a:t>
          </a:r>
          <a:endParaRPr sz="2400" kern="1200"/>
        </a:p>
      </dsp:txBody>
      <dsp:txXfrm>
        <a:off x="50375" y="1159544"/>
        <a:ext cx="10414850" cy="931189"/>
      </dsp:txXfrm>
    </dsp:sp>
    <dsp:sp modelId="{11DDA631-E046-4683-86DF-AC6DE51C6DBE}">
      <dsp:nvSpPr>
        <dsp:cNvPr id="0" name=""/>
        <dsp:cNvSpPr/>
      </dsp:nvSpPr>
      <dsp:spPr bwMode="white">
        <a:xfrm>
          <a:off x="0" y="2210229"/>
          <a:ext cx="10515600" cy="10319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Enhance the prevention of infections, infrastructure and clinical supervision.</a:t>
          </a:r>
        </a:p>
      </dsp:txBody>
      <dsp:txXfrm>
        <a:off x="50375" y="2260604"/>
        <a:ext cx="10414850" cy="931189"/>
      </dsp:txXfrm>
    </dsp:sp>
    <dsp:sp modelId="{7FCA9CA0-4B3D-4EE3-BC79-DF758A19538C}">
      <dsp:nvSpPr>
        <dsp:cNvPr id="0" name=""/>
        <dsp:cNvSpPr/>
      </dsp:nvSpPr>
      <dsp:spPr bwMode="white">
        <a:xfrm>
          <a:off x="0" y="3311289"/>
          <a:ext cx="10515600" cy="10319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Implement a continuous quality improvement process based on PSIRF and PDSA concepts to improve patient safety (Fenney et al., 2025).</a:t>
          </a:r>
        </a:p>
      </dsp:txBody>
      <dsp:txXfrm>
        <a:off x="50375" y="3361664"/>
        <a:ext cx="10414850" cy="9311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94D60-8840-4A1B-A264-701CC432E257}">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FDEA4-5BB1-428E-A1F0-39B34D0E0C32}">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737CEF-3DD4-40A6-BD55-E9DB1E8D40E7}">
      <dsp:nvSpPr>
        <dsp:cNvPr id="0" name=""/>
        <dsp:cNvSpPr/>
      </dsp:nvSpPr>
      <dsp:spPr bwMode="white">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The Lucy Letby case brings out the intricate organisational patient safety shortcomings.</a:t>
          </a:r>
        </a:p>
      </dsp:txBody>
      <dsp:txXfrm>
        <a:off x="1058686" y="1808"/>
        <a:ext cx="9456913" cy="916611"/>
      </dsp:txXfrm>
    </dsp:sp>
    <dsp:sp modelId="{5A8B61DE-CCA2-4CAF-8356-6CA6053426F2}">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1B115-7F85-4255-AD7E-B5628CAA5446}">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EB515F-0367-43AE-83B5-853C76B38481}">
      <dsp:nvSpPr>
        <dsp:cNvPr id="0" name=""/>
        <dsp:cNvSpPr/>
      </dsp:nvSpPr>
      <dsp:spPr bwMode="white">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System-based methods offer insight into the problem as opposed to individualising it.</a:t>
          </a:r>
        </a:p>
      </dsp:txBody>
      <dsp:txXfrm>
        <a:off x="1058686" y="1147573"/>
        <a:ext cx="9456913" cy="916611"/>
      </dsp:txXfrm>
    </dsp:sp>
    <dsp:sp modelId="{33864111-BC6B-493D-B822-A02A3D79C991}">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8EF03-C90B-4680-97DB-DD10635B3D67}">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390498-D932-4D88-B1F2-EA31D51FD24E}">
      <dsp:nvSpPr>
        <dsp:cNvPr id="0" name=""/>
        <dsp:cNvSpPr/>
      </dsp:nvSpPr>
      <dsp:spPr bwMode="white">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Good governance, good policies and an ongoing quality improvement enhance the quality of healthcare.</a:t>
          </a:r>
        </a:p>
      </dsp:txBody>
      <dsp:txXfrm>
        <a:off x="1058686" y="2293338"/>
        <a:ext cx="9456913" cy="916611"/>
      </dsp:txXfrm>
    </dsp:sp>
    <dsp:sp modelId="{34E6EBDB-F0AD-410D-83C0-C1EE898B6740}">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8658F4-E2A8-4874-B670-59FC9491D4CB}">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A850E9-2593-4EBE-AEFA-85F25E2BEB2C}">
      <dsp:nvSpPr>
        <dsp:cNvPr id="0" name=""/>
        <dsp:cNvSpPr/>
      </dsp:nvSpPr>
      <dsp:spPr bwMode="white">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Redesign of services based on evidence can enhance patient safety, organisational sustainability and confidence of people in NHS services.</a:t>
          </a:r>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bkpt" val="endCnv"/>
          <dgm:param type="contDir" val="sameDir"/>
          <dgm:param type="grDir" val="tL"/>
          <dgm:param type="flowDir" val="row"/>
        </dgm:alg>
      </dgm:if>
      <dgm:else name="Name3">
        <dgm:alg type="snake">
          <dgm:param type="bkpt" val="endCnv"/>
          <dgm:param type="contDir" val="same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dim" val="1D"/>
                <dgm:param type="connRout" val="bend"/>
                <dgm:param type="begPts" val="midR bCtr"/>
                <dgm:param type="endPts" val="midL tCtr"/>
              </dgm:alg>
            </dgm:if>
            <dgm:else name="Name6">
              <dgm:alg type="conn">
                <dgm:param type="dim" val="1D"/>
                <dgm:param type="connRout" val="ben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1">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bkpt" val="endCnv"/>
          <dgm:param type="contDir" val="revDir"/>
          <dgm:param type="grDir" val="tL"/>
          <dgm:param type="flowDir" val="row"/>
        </dgm:alg>
      </dgm:if>
      <dgm:else name="Name2">
        <dgm:alg type="snake">
          <dgm:param type="bkpt" val="endCnv"/>
          <dgm:param type="contDir" val="rev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rPr/>
                <a:t>1</a:t>
              </a:r>
            </a:p>
          </dgm:t>
        </dgm:pt>
        <dgm:pt modelId="201" type="sibTrans" cxnId="5">
          <dgm:prSet phldrT="2"/>
          <dgm:t>
            <a:bodyPr/>
            <a:lstStyle/>
            <a:p>
              <a:r>
                <a:rPr/>
                <a:t>2</a:t>
              </a:r>
            </a:p>
          </dgm:t>
        </dgm:pt>
        <dgm:pt modelId="301" type="sibTrans" cxnId="6">
          <dgm:prSet phldrT="3"/>
          <dgm:t>
            <a:bodyPr/>
            <a:lstStyle/>
            <a:p>
              <a:r>
                <a:rP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HorzCh" val="ctr"/>
              <dgm:param type="txAnchorVert" val="mid"/>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14C676-2CB2-4BA8-8A28-F047427E9F4A}" type="datetimeFigureOut">
              <a:rPr lang="en-US"/>
              <a:t>7/20/2026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63441A-1621-4ABA-A708-8B1DE27F0B8A}"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presentation explores patient safety failures that were brought out in the Lucy Letby case at the Countess of Chester Hospital. It discusses </a:t>
            </a:r>
            <a:r>
              <a:rPr lang="en-US" dirty="0" err="1"/>
              <a:t>organisational</a:t>
            </a:r>
            <a:r>
              <a:rPr lang="en-US" dirty="0"/>
              <a:t> underlying causes, policy flaws, quality improvement theories and an appropriate change model. The presentation also covers the design of the report that comes with it and shows evidence-based strategies of how to enhance healthcare quality.</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Countess of Chester neonatal unit had an abnormally high infant mortality in 2015-2016. Although the criminal action was against Lucy Letby, investigations also uncovered broader </a:t>
            </a:r>
            <a:r>
              <a:rPr lang="en-US" dirty="0" err="1"/>
              <a:t>organisational</a:t>
            </a:r>
            <a:r>
              <a:rPr lang="en-US" dirty="0"/>
              <a:t> failures, such as staffing failures, resource failures, and weak governance. These problems reveal that most patient safety incidents are caused by a combination of a series of system failures and </a:t>
            </a:r>
            <a:r>
              <a:rPr lang="en-US" dirty="0" err="1"/>
              <a:t>not</a:t>
            </a:r>
            <a:r>
              <a:rPr lang="en-US" dirty="0"/>
              <a:t> single incidents (Letby, 2024).</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Indications reveal that various factors are interrelated, such as lack of consultant cover, shortage of nurses, lack of neonatal skills, lack of proper escalation protocols, old facilities, risk of infections and lack of proper </a:t>
            </a:r>
            <a:r>
              <a:rPr lang="en-US" dirty="0" err="1"/>
              <a:t>organisational</a:t>
            </a:r>
            <a:r>
              <a:rPr lang="en-US" dirty="0"/>
              <a:t> control. These were weaknesses that decreased the number of staff able to provide safe care and augmented clinical hazards, revealing shortcomings in the workforce planning, leadership, infrastructure and </a:t>
            </a:r>
            <a:r>
              <a:rPr lang="en-US" dirty="0" err="1"/>
              <a:t>organisational</a:t>
            </a:r>
            <a:r>
              <a:rPr lang="en-US" dirty="0"/>
              <a:t> leadership (Wood</a:t>
            </a:r>
            <a:r>
              <a:rPr lang="en-US" i="1" dirty="0"/>
              <a:t> et al.,</a:t>
            </a:r>
            <a:r>
              <a:rPr lang="en-US" dirty="0"/>
              <a:t> 2022).</a:t>
            </a:r>
          </a:p>
        </p:txBody>
      </p:sp>
      <p:sp>
        <p:nvSpPr>
          <p:cNvPr id="4" name="Slide Number Placeholder 3"/>
          <p:cNvSpPr>
            <a:spLocks noGrp="1"/>
          </p:cNvSpPr>
          <p:nvPr>
            <p:ph type="sldNum" sz="quarter" idx="5"/>
          </p:nvPr>
        </p:nvSpPr>
        <p:spPr/>
        <p:txBody>
          <a:bodyPr/>
          <a:lstStyle/>
          <a:p>
            <a:fld id="{7463441A-1621-4ABA-A708-8B1DE27F0B8A}" type="slidenum">
              <a:r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Root Cause Analysis is a system of finding the root failures and not the blame. Using RCA to </a:t>
            </a:r>
            <a:r>
              <a:rPr lang="en-US" dirty="0" err="1"/>
              <a:t>analyse</a:t>
            </a:r>
            <a:r>
              <a:rPr lang="en-US" dirty="0"/>
              <a:t> the case, one must mention deficiencies in staffing, the time-consuming decision-making process, inefficient communication and risk management. RCA contributes to learning through the identification of corrective actions that can be taken to avoid repeating and enhance </a:t>
            </a:r>
            <a:r>
              <a:rPr lang="en-US" dirty="0" err="1"/>
              <a:t>organisational</a:t>
            </a:r>
            <a:r>
              <a:rPr lang="en-US" dirty="0"/>
              <a:t> safety systems (de </a:t>
            </a:r>
            <a:r>
              <a:rPr lang="en-US" dirty="0" err="1"/>
              <a:t>Vynck</a:t>
            </a:r>
            <a:r>
              <a:rPr lang="en-US" dirty="0"/>
              <a:t>, 2024).</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Swiss Cheese Model of Reason describes the combination of </a:t>
            </a:r>
            <a:r>
              <a:rPr lang="en-US" dirty="0" err="1"/>
              <a:t>organisational</a:t>
            </a:r>
            <a:r>
              <a:rPr lang="en-US" dirty="0"/>
              <a:t> flaws which allowed patient injury to occur. Lack of staffing, ineffective supervision, environmental issues, slow escalation and governance breakdowns were various levels of </a:t>
            </a:r>
            <a:r>
              <a:rPr lang="en-US" dirty="0" err="1"/>
              <a:t>defence</a:t>
            </a:r>
            <a:r>
              <a:rPr lang="en-US" dirty="0"/>
              <a:t> with lapses. The combination of these weaknesses at the same time increased the opportunities of bad outcomes in the neonatal services dramatically (Braithwaite, 2024).</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Fishbone Diagram subdivides the contributing factors into people, processes, equipment, environment, management and policy. In the Lucy Letby case, these categories make it possible to see how the problem of workforce shortages, insufficient training, bad communication, deteriorating facilities, weak governance and ineffective escalation all contributed to the increased risk of patient safety, which supports a systems-based interpretation of service failure (Wood </a:t>
            </a:r>
            <a:r>
              <a:rPr lang="en-US" i="1"/>
              <a:t>et al.,</a:t>
            </a:r>
            <a:r>
              <a:rPr lang="en-US"/>
              <a:t> 2022).</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Transformational leadership encourages change within healthcare environments through the building of trust, cooperation and innovation. In the Lucy Letby case, leaders ought to encourage open communication, foster incident reporting and empower multidisciplinary teams to enhance patient safety and enhance </a:t>
            </a:r>
            <a:r>
              <a:rPr lang="en-US" dirty="0" err="1">
                <a:solidFill>
                  <a:srgbClr val="0E101A"/>
                </a:solidFill>
              </a:rPr>
              <a:t>organisational</a:t>
            </a:r>
            <a:r>
              <a:rPr lang="en-US" dirty="0">
                <a:solidFill>
                  <a:srgbClr val="0E101A"/>
                </a:solidFill>
              </a:rPr>
              <a:t> performance (Braithwaite, 2024).</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solidFill>
                  <a:srgbClr val="0E101A"/>
                </a:solidFill>
              </a:rPr>
              <a:t>Lewin Change Model equips the staff in the healthcare organisation towards bettering the organisation by going through unfreezing, change and refreezing phases. Using this model would facilitate workforce engagement, lessen resistance to change and instil long-term patient safety gains in the neonatal services (Wood </a:t>
            </a:r>
            <a:r>
              <a:rPr lang="en-US" i="1">
                <a:solidFill>
                  <a:srgbClr val="0E101A"/>
                </a:solidFill>
              </a:rPr>
              <a:t>et al.,</a:t>
            </a:r>
            <a:r>
              <a:rPr lang="en-US">
                <a:solidFill>
                  <a:srgbClr val="0E101A"/>
                </a:solidFill>
              </a:rPr>
              <a:t> 2022).</a:t>
            </a:r>
            <a:endParaRPr lang="en-US"/>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 number of NHS policy implementation issues helped to create patient safety risks. The inadequacy of the workforce, the lack of regular regulatory control, the lack of timely response to clinical issues and the inefficient work of </a:t>
            </a:r>
            <a:r>
              <a:rPr lang="en-US" dirty="0" err="1"/>
              <a:t>organisations</a:t>
            </a:r>
            <a:r>
              <a:rPr lang="en-US" dirty="0"/>
              <a:t> undermined service delivery. Accountability and early intervention to </a:t>
            </a:r>
            <a:r>
              <a:rPr lang="en-US" dirty="0" err="1"/>
              <a:t>minimise</a:t>
            </a:r>
            <a:r>
              <a:rPr lang="en-US" dirty="0"/>
              <a:t> preventable injury may be enhanced by stronger application of national policies on patient safety (WHO, 2021).</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malfunctions lowered the quality of healthcare by slowing down the treatment and offering unequal clinical care. It became inefficient due to the fact that investigations, legal proceedings and </a:t>
            </a:r>
            <a:r>
              <a:rPr lang="en-US" dirty="0" err="1"/>
              <a:t>organisational</a:t>
            </a:r>
            <a:r>
              <a:rPr lang="en-US" dirty="0"/>
              <a:t> audits used up large resources. The equity was impacted since the vulnerable patients in the neonatal team were left vulnerable to risks that could have been avoided despite the anticipation of receiving safe and evidence-based health care in the NHS services (Correia </a:t>
            </a:r>
            <a:r>
              <a:rPr lang="en-US" i="1" dirty="0"/>
              <a:t>et al.,</a:t>
            </a:r>
            <a:r>
              <a:rPr lang="en-US" dirty="0"/>
              <a:t> 2025).</a:t>
            </a:r>
          </a:p>
        </p:txBody>
      </p:sp>
      <p:sp>
        <p:nvSpPr>
          <p:cNvPr id="4" name="Slide Number Placeholder 3"/>
          <p:cNvSpPr>
            <a:spLocks noGrp="1"/>
          </p:cNvSpPr>
          <p:nvPr>
            <p:ph type="sldNum" sz="quarter" idx="5"/>
          </p:nvPr>
        </p:nvSpPr>
        <p:spPr/>
        <p:txBody>
          <a:bodyPr/>
          <a:lstStyle/>
          <a:p>
            <a:fld id="{7463441A-1621-4ABA-A708-8B1DE27F0B8A}" type="slidenum">
              <a:r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Plan-Do-Study-Act offers a systematic way of continuous improvement. The first step in healthcare </a:t>
            </a:r>
            <a:r>
              <a:rPr lang="en-US" dirty="0" err="1"/>
              <a:t>organisations</a:t>
            </a:r>
            <a:r>
              <a:rPr lang="en-US" dirty="0"/>
              <a:t> is to identify safety issues, apply specific interventions, measure results with performance metrics, and make improvements through cyclical means. It is an evidence-based practice that promotes </a:t>
            </a:r>
            <a:r>
              <a:rPr lang="en-US" dirty="0" err="1"/>
              <a:t>organisational</a:t>
            </a:r>
            <a:r>
              <a:rPr lang="en-US" dirty="0"/>
              <a:t> learning and helps to sustainably improve patient safety (Nichols, 2024).</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this instance, the planning phase would enhance the level of staffing and escalation. This would be implemented through the availability of consultants, training and increased infection control by the staff. The patient safety indicators would be monitored by outcome evaluation, and then the interventions would be refined. The future risks would be </a:t>
            </a:r>
            <a:r>
              <a:rPr lang="en-US" dirty="0" err="1"/>
              <a:t>minimised</a:t>
            </a:r>
            <a:r>
              <a:rPr lang="en-US" dirty="0"/>
              <a:t> through continuous improvement, as it would enhance </a:t>
            </a:r>
            <a:r>
              <a:rPr lang="en-US" dirty="0" err="1"/>
              <a:t>organisational</a:t>
            </a:r>
            <a:r>
              <a:rPr lang="en-US" dirty="0"/>
              <a:t> resilience (Landon </a:t>
            </a:r>
            <a:r>
              <a:rPr lang="en-US" i="1" dirty="0"/>
              <a:t>et al.,</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report will consist of an introduction, case background, root cause analysis, use of patient safety theories, policy issue assessment, quality impact analysis, the choice of improvement framework, service improvement recommendations and a final summary with the support of contemporary academic literature (Nieman, 2023).</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healthcare </a:t>
            </a:r>
            <a:r>
              <a:rPr lang="en-US" dirty="0" err="1"/>
              <a:t>organisations</a:t>
            </a:r>
            <a:r>
              <a:rPr lang="en-US" dirty="0"/>
              <a:t> can improve workforce planning by hiring a skilled neonatal workforce, better governance by taking proactive leadership and transparent reporting of </a:t>
            </a:r>
            <a:r>
              <a:rPr lang="en-US" dirty="0" err="1"/>
              <a:t>incidents, and</a:t>
            </a:r>
            <a:r>
              <a:rPr lang="en-US" dirty="0"/>
              <a:t> increasing staff training on patient safety practices. The use of the Patient Safety Incident Response Framework (PSIRF) with ongoing PDSA improvement cycles will aid in achieving safer, better quality and more resilient neonatal care services (Fenney </a:t>
            </a:r>
            <a:r>
              <a:rPr lang="en-US" i="1" dirty="0"/>
              <a:t>et al.,</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Lucy Letby case shows that medical errors are usually due to intertwined </a:t>
            </a:r>
            <a:r>
              <a:rPr lang="en-US" dirty="0" err="1"/>
              <a:t>organisational</a:t>
            </a:r>
            <a:r>
              <a:rPr lang="en-US" dirty="0"/>
              <a:t> flaws as opposed to individual errors. The use of patient safety theories and </a:t>
            </a:r>
            <a:r>
              <a:rPr lang="en-US" dirty="0" err="1"/>
              <a:t>organised</a:t>
            </a:r>
            <a:r>
              <a:rPr lang="en-US" dirty="0"/>
              <a:t> improvement frameworks can reinforce the governance, </a:t>
            </a:r>
            <a:r>
              <a:rPr lang="en-US" dirty="0" err="1"/>
              <a:t>labour</a:t>
            </a:r>
            <a:r>
              <a:rPr lang="en-US" dirty="0"/>
              <a:t> planning and clinical practice. Such incidents still need to be learned from to enhance the quality of the NHS and safeguard vulnerable patients.</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jpe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6.jpeg"/><Relationship Id="rId7" Type="http://schemas.openxmlformats.org/officeDocument/2006/relationships/diagramColors" Target="../diagrams/colors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theguardian.com/uk-news/article/2024/sep/08/a-superbug-doctor-shortages-and-a-neonatal-unit-out-of-its-depth-failures-at-lucy-letby-hospital-reveal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p:cNvSpPr>
            <a:spLocks noGrp="1" noRot="1" noChangeAspect="1" noMove="1" noResize="1" noEditPoints="1" noAdjustHandles="1" noChangeArrowheads="1" noChangeShapeType="1" noTextEdit="1"/>
          </p:cNvSpPr>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p:cNvSpPr>
            <a:spLocks noGrp="1" noRot="1" noChangeAspect="1" noMove="1" noResize="1" noEditPoints="1" noAdjustHandles="1" noChangeArrowheads="1" noChangeShapeType="1" noTextEdit="1"/>
          </p:cNvSpPr>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89098" y="1106034"/>
            <a:ext cx="5606902" cy="3204134"/>
          </a:xfrm>
        </p:spPr>
        <p:txBody>
          <a:bodyPr anchor="b">
            <a:normAutofit fontScale="90000"/>
          </a:bodyPr>
          <a:lstStyle/>
          <a:p>
            <a:pPr algn="ctr"/>
            <a: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Program: MSc Public Health and Social Care in Practice</a:t>
            </a:r>
            <a:b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br>
            <a: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Module: Quality Assurance and Service Improvements</a:t>
            </a:r>
            <a:b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br>
            <a: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Lecturer: Christopher </a:t>
            </a:r>
            <a:r>
              <a:rPr lang="en-US" altLang="en-US" sz="2200" b="1" dirty="0" err="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Mafuva</a:t>
            </a:r>
            <a:b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br>
            <a: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Module code: LCHS7006</a:t>
            </a:r>
            <a:b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br>
            <a: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Assignment Title: Component 1-Individual Presentation</a:t>
            </a:r>
            <a:b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br>
            <a:r>
              <a:rPr lang="en-US" altLang="en-US" sz="2200" b="1" dirty="0">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Case Study: </a:t>
            </a:r>
            <a:r>
              <a:rPr lang="en-US" sz="2200" dirty="0">
                <a:highlight>
                  <a:srgbClr val="FFFFFF"/>
                </a:highlight>
                <a:latin typeface="Arial" panose="020B0604020202020204" pitchFamily="34" charset="0"/>
                <a:cs typeface="Arial" panose="020B0604020202020204" pitchFamily="34" charset="0"/>
              </a:rPr>
              <a:t> Lucy Letby Case</a:t>
            </a:r>
            <a:endParaRPr lang="en-US" sz="2200" dirty="0">
              <a:latin typeface="Arial" panose="020B0604020202020204" pitchFamily="34" charset="0"/>
              <a:cs typeface="Arial" panose="020B0604020202020204" pitchFamily="34" charset="0"/>
            </a:endParaRPr>
          </a:p>
          <a:p>
            <a:pPr algn="ctr"/>
            <a:br>
              <a:rPr lang="en-US" sz="2200" dirty="0">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494123" y="4872922"/>
            <a:ext cx="5306041" cy="1208141"/>
          </a:xfrm>
        </p:spPr>
        <p:txBody>
          <a:bodyPr vert="horz" lIns="91440" tIns="45720" rIns="91440" bIns="45720" rtlCol="0">
            <a:noAutofit/>
          </a:bodyPr>
          <a:lstStyle/>
          <a:p>
            <a:pPr algn="l"/>
            <a:r>
              <a:rPr lang="en-US" sz="2000" b="1" dirty="0">
                <a:highlight>
                  <a:srgbClr val="FFFFFF"/>
                </a:highlight>
                <a:latin typeface="Arial" panose="020B0604020202020204" pitchFamily="34" charset="0"/>
                <a:cs typeface="Arial" panose="020B0604020202020204" pitchFamily="34" charset="0"/>
              </a:rPr>
              <a:t>Student Name</a:t>
            </a:r>
            <a:r>
              <a:rPr lang="gu-IN" sz="2000" b="1" dirty="0">
                <a:highlight>
                  <a:srgbClr val="FFFFFF"/>
                </a:highlight>
                <a:latin typeface="Arial" panose="020B0604020202020204" pitchFamily="34" charset="0"/>
                <a:cs typeface="Arial" panose="020B0604020202020204" pitchFamily="34" charset="0"/>
              </a:rPr>
              <a:t> : </a:t>
            </a:r>
            <a:r>
              <a:rPr lang="en-GB" sz="2000" b="1" dirty="0" err="1">
                <a:highlight>
                  <a:srgbClr val="FFFFFF"/>
                </a:highlight>
                <a:latin typeface="Arial" panose="020B0604020202020204" pitchFamily="34" charset="0"/>
                <a:cs typeface="Arial" panose="020B0604020202020204" pitchFamily="34" charset="0"/>
              </a:rPr>
              <a:t>Prathamkumar</a:t>
            </a:r>
            <a:r>
              <a:rPr lang="en-GB" sz="2000" b="1" dirty="0">
                <a:highlight>
                  <a:srgbClr val="FFFFFF"/>
                </a:highlight>
                <a:latin typeface="Arial" panose="020B0604020202020204" pitchFamily="34" charset="0"/>
                <a:cs typeface="Arial" panose="020B0604020202020204" pitchFamily="34" charset="0"/>
              </a:rPr>
              <a:t> Vaghela</a:t>
            </a:r>
            <a:endParaRPr lang="en-US" sz="2000" dirty="0">
              <a:latin typeface="Arial" panose="020B0604020202020204" pitchFamily="34" charset="0"/>
              <a:cs typeface="Arial" panose="020B0604020202020204" pitchFamily="34" charset="0"/>
            </a:endParaRPr>
          </a:p>
          <a:p>
            <a:pPr algn="l"/>
            <a:r>
              <a:rPr lang="en-US" sz="2000" b="1" dirty="0">
                <a:highlight>
                  <a:srgbClr val="FFFFFF"/>
                </a:highlight>
                <a:latin typeface="Arial" panose="020B0604020202020204" pitchFamily="34" charset="0"/>
                <a:cs typeface="Arial" panose="020B0604020202020204" pitchFamily="34" charset="0"/>
              </a:rPr>
              <a:t>Student ID : 2531876</a:t>
            </a:r>
            <a:endParaRPr lang="en-US" sz="2000" dirty="0">
              <a:latin typeface="Arial" panose="020B0604020202020204" pitchFamily="34" charset="0"/>
              <a:cs typeface="Arial" panose="020B0604020202020204" pitchFamily="34" charset="0"/>
            </a:endParaRPr>
          </a:p>
          <a:p>
            <a:pPr algn="l"/>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23" name="Rectangle 22"/>
          <p:cNvSpPr>
            <a:spLocks noGrp="1" noRot="1" noChangeAspect="1" noMove="1" noResize="1" noEditPoints="1" noAdjustHandles="1" noChangeArrowheads="1" noChangeShapeType="1" noTextEdit="1"/>
          </p:cNvSpPr>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7" name="Graphic 6" descr="Hospital"/>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76886" y="625683"/>
            <a:ext cx="2743200" cy="2743200"/>
          </a:xfrm>
          <a:prstGeom prst="rect">
            <a:avLst/>
          </a:prstGeom>
        </p:spPr>
      </p:pic>
      <p:sp>
        <p:nvSpPr>
          <p:cNvPr id="25" name="Rectangle 24"/>
          <p:cNvSpPr>
            <a:spLocks noGrp="1" noRot="1" noChangeAspect="1" noMove="1" noResize="1" noEditPoints="1" noAdjustHandles="1" noChangeArrowheads="1" noChangeShapeType="1" noTextEdit="1"/>
          </p:cNvSpPr>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p:cNvPicPr/>
          <p:nvPr/>
        </p:nvPicPr>
        <p:blipFill>
          <a:blip r:embed="rId4"/>
          <a:stretch>
            <a:fillRect/>
          </a:stretch>
        </p:blipFill>
        <p:spPr>
          <a:xfrm>
            <a:off x="7122795" y="3582035"/>
            <a:ext cx="4057650" cy="3171190"/>
          </a:xfrm>
          <a:prstGeom prst="rect">
            <a:avLst/>
          </a:prstGeom>
        </p:spPr>
      </p:pic>
      <p:pic>
        <p:nvPicPr>
          <p:cNvPr id="4" name="image1.png"/>
          <p:cNvPicPr preferRelativeResize="0"/>
          <p:nvPr/>
        </p:nvPicPr>
        <p:blipFill>
          <a:blip r:embed="rId5"/>
          <a:srcRect/>
          <a:stretch>
            <a:fillRect/>
          </a:stretch>
        </p:blipFill>
        <p:spPr>
          <a:xfrm>
            <a:off x="1278890" y="0"/>
            <a:ext cx="1866900" cy="93408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US" sz="4600" b="1">
                <a:highlight>
                  <a:srgbClr val="FFFFFF"/>
                </a:highlight>
                <a:latin typeface="Arial" panose="020B0604020202020204"/>
                <a:cs typeface="Arial" panose="020B0604020202020204"/>
              </a:rPr>
              <a:t> Background of the Problem</a:t>
            </a:r>
            <a:endParaRPr lang="en-US" sz="4600"/>
          </a:p>
        </p:txBody>
      </p:sp>
      <p:sp>
        <p:nvSpPr>
          <p:cNvPr id="20" name="sketchy line"/>
          <p:cNvSpPr>
            <a:spLocks noGrp="1" noRot="1" noChangeAspect="1" noMove="1" noResize="1" noEditPoints="1" noAdjustHandles="1" noChangeArrowheads="1" noChangeShapeType="1" noTextEdit="1"/>
          </p:cNvSpPr>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algn="just"/>
            <a:r>
              <a:rPr lang="en-US" sz="1500">
                <a:latin typeface="Arial" panose="020B0604020202020204"/>
                <a:cs typeface="Arial" panose="020B0604020202020204"/>
              </a:rPr>
              <a:t>The Countess of Chester Hospital had an uncharacteristic neonatal death rate in 2015-2016.</a:t>
            </a:r>
            <a:endParaRPr lang="en-US" sz="1500"/>
          </a:p>
          <a:p>
            <a:pPr algn="just"/>
            <a:r>
              <a:rPr lang="en-US" sz="1500">
                <a:latin typeface="Arial" panose="020B0604020202020204"/>
                <a:cs typeface="Arial" panose="020B0604020202020204"/>
              </a:rPr>
              <a:t>The focus of the publicity was on Lucy Letby, and the investigations revealed more general organisational malpractices</a:t>
            </a:r>
            <a:r>
              <a:rPr lang="en-IN" altLang="en-US" sz="1500">
                <a:latin typeface="Arial" panose="020B0604020202020204"/>
                <a:cs typeface="Arial" panose="020B0604020202020204"/>
              </a:rPr>
              <a:t> </a:t>
            </a:r>
            <a:r>
              <a:rPr lang="en-US" sz="1500">
                <a:latin typeface="Arial" panose="020B0604020202020204"/>
                <a:cs typeface="Arial" panose="020B0604020202020204"/>
                <a:sym typeface="+mn-ea"/>
              </a:rPr>
              <a:t>(Letby, 2024)</a:t>
            </a:r>
            <a:r>
              <a:rPr lang="en-US" sz="1500">
                <a:latin typeface="Arial" panose="020B0604020202020204"/>
                <a:cs typeface="Arial" panose="020B0604020202020204"/>
              </a:rPr>
              <a:t>.</a:t>
            </a:r>
            <a:endParaRPr lang="en-US" sz="1500"/>
          </a:p>
          <a:p>
            <a:pPr algn="just"/>
            <a:r>
              <a:rPr lang="en-US" sz="1500">
                <a:latin typeface="Arial" panose="020B0604020202020204"/>
                <a:cs typeface="Arial" panose="020B0604020202020204"/>
              </a:rPr>
              <a:t>Cases of poor staffing and lack of resources, bad governance, and environmental hazards were pointed out.</a:t>
            </a:r>
            <a:endParaRPr lang="en-US" sz="1500"/>
          </a:p>
          <a:p>
            <a:pPr algn="just"/>
            <a:r>
              <a:rPr lang="en-US" sz="1500">
                <a:latin typeface="Arial" panose="020B0604020202020204"/>
                <a:cs typeface="Arial" panose="020B0604020202020204"/>
              </a:rPr>
              <a:t>The case illustrates that patient safety failures can be because of interplay system weaknesses and not the individual clinical mistakes (Letby, 2024).</a:t>
            </a:r>
            <a:endParaRPr lang="en-US" sz="1500"/>
          </a:p>
          <a:p>
            <a:pPr algn="just"/>
            <a:endParaRPr lang="en-US" sz="1500"/>
          </a:p>
        </p:txBody>
      </p:sp>
      <p:pic>
        <p:nvPicPr>
          <p:cNvPr id="6" name="Picture 5"/>
          <p:cNvPicPr>
            <a:picLocks noChangeAspect="1"/>
          </p:cNvPicPr>
          <p:nvPr/>
        </p:nvPicPr>
        <p:blipFill>
          <a:blip r:embed="rId3"/>
          <a:srcRect l="14868" r="865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4" y="525982"/>
            <a:ext cx="4282983" cy="1200361"/>
          </a:xfrm>
        </p:spPr>
        <p:txBody>
          <a:bodyPr anchor="b">
            <a:normAutofit/>
          </a:bodyPr>
          <a:lstStyle/>
          <a:p>
            <a:r>
              <a:rPr lang="en-US" sz="3600" b="1">
                <a:highlight>
                  <a:srgbClr val="FFFFFF"/>
                </a:highlight>
                <a:latin typeface="Arial" panose="020B0604020202020204"/>
                <a:cs typeface="Arial" panose="020B0604020202020204"/>
              </a:rPr>
              <a:t>Root Causes</a:t>
            </a:r>
            <a:endParaRPr lang="en-US" sz="3600"/>
          </a:p>
        </p:txBody>
      </p:sp>
      <p:sp>
        <p:nvSpPr>
          <p:cNvPr id="28" name="Rectangle 27"/>
          <p:cNvSpPr>
            <a:spLocks noGrp="1" noRot="1" noChangeAspect="1" noMove="1" noResize="1" noEditPoints="1" noAdjustHandles="1" noChangeArrowheads="1" noChangeShapeType="1" noTextEdit="1"/>
          </p:cNvSpPr>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6" y="2031101"/>
            <a:ext cx="4282984" cy="3511943"/>
          </a:xfrm>
        </p:spPr>
        <p:txBody>
          <a:bodyPr vert="horz" lIns="91440" tIns="45720" rIns="91440" bIns="45720" rtlCol="0" anchor="ctr">
            <a:normAutofit/>
          </a:bodyPr>
          <a:lstStyle/>
          <a:p>
            <a:pPr algn="just"/>
            <a:r>
              <a:rPr lang="en-US" sz="1500">
                <a:latin typeface="Arial" panose="020B0604020202020204" pitchFamily="34" charset="0"/>
                <a:cs typeface="Arial" panose="020B0604020202020204" pitchFamily="34" charset="0"/>
              </a:rPr>
              <a:t>The lack of qualified neonatal consultants and nurses led to a decrease in the quality of care.</a:t>
            </a:r>
          </a:p>
          <a:p>
            <a:pPr algn="just"/>
            <a:r>
              <a:rPr lang="en-US" sz="1500">
                <a:latin typeface="Arial" panose="020B0604020202020204" pitchFamily="34" charset="0"/>
                <a:cs typeface="Arial" panose="020B0604020202020204" pitchFamily="34" charset="0"/>
              </a:rPr>
              <a:t>The weakened clinical decision-making was due to delayed escalation and poor communication</a:t>
            </a:r>
            <a:r>
              <a:rPr lang="en-IN" altLang="en-US" sz="1500">
                <a:latin typeface="Arial" panose="020B0604020202020204" pitchFamily="34" charset="0"/>
                <a:cs typeface="Arial" panose="020B0604020202020204" pitchFamily="34" charset="0"/>
              </a:rPr>
              <a:t> </a:t>
            </a:r>
            <a:r>
              <a:rPr lang="en-US" sz="1500">
                <a:latin typeface="Arial" panose="020B0604020202020204" pitchFamily="34" charset="0"/>
                <a:cs typeface="Arial" panose="020B0604020202020204" pitchFamily="34" charset="0"/>
                <a:sym typeface="+mn-ea"/>
              </a:rPr>
              <a:t> (Wood</a:t>
            </a:r>
            <a:r>
              <a:rPr lang="en-US" sz="1500" i="1">
                <a:latin typeface="Arial" panose="020B0604020202020204" pitchFamily="34" charset="0"/>
                <a:cs typeface="Arial" panose="020B0604020202020204" pitchFamily="34" charset="0"/>
                <a:sym typeface="+mn-ea"/>
              </a:rPr>
              <a:t> et al.,</a:t>
            </a:r>
            <a:r>
              <a:rPr lang="en-US" sz="1500">
                <a:latin typeface="Arial" panose="020B0604020202020204" pitchFamily="34" charset="0"/>
                <a:cs typeface="Arial" panose="020B0604020202020204" pitchFamily="34" charset="0"/>
                <a:sym typeface="+mn-ea"/>
              </a:rPr>
              <a:t> 2022)</a:t>
            </a:r>
            <a:r>
              <a:rPr lang="en-US" sz="1500">
                <a:latin typeface="Arial" panose="020B0604020202020204" pitchFamily="34" charset="0"/>
                <a:cs typeface="Arial" panose="020B0604020202020204" pitchFamily="34" charset="0"/>
              </a:rPr>
              <a:t>.</a:t>
            </a:r>
          </a:p>
          <a:p>
            <a:pPr algn="just"/>
            <a:r>
              <a:rPr lang="en-US" sz="1500">
                <a:latin typeface="Arial" panose="020B0604020202020204" pitchFamily="34" charset="0"/>
                <a:cs typeface="Arial" panose="020B0604020202020204" pitchFamily="34" charset="0"/>
              </a:rPr>
              <a:t>The vulnerability of the patients was due to ageing infrastructure, the risk of infection and limited resources of specialists.</a:t>
            </a:r>
          </a:p>
          <a:p>
            <a:pPr algn="just"/>
            <a:r>
              <a:rPr lang="en-US" sz="1500">
                <a:latin typeface="Arial" panose="020B0604020202020204" pitchFamily="34" charset="0"/>
                <a:cs typeface="Arial" panose="020B0604020202020204" pitchFamily="34" charset="0"/>
              </a:rPr>
              <a:t>Poor leadership and governance minimised the organisational capability to deal with the rising patient safety risks (Wood</a:t>
            </a:r>
            <a:r>
              <a:rPr lang="en-US" sz="1500" i="1">
                <a:latin typeface="Arial" panose="020B0604020202020204" pitchFamily="34" charset="0"/>
                <a:cs typeface="Arial" panose="020B0604020202020204" pitchFamily="34" charset="0"/>
              </a:rPr>
              <a:t> et al.,</a:t>
            </a:r>
            <a:r>
              <a:rPr lang="en-US" sz="1500">
                <a:latin typeface="Arial" panose="020B0604020202020204" pitchFamily="34" charset="0"/>
                <a:cs typeface="Arial" panose="020B0604020202020204" pitchFamily="34" charset="0"/>
              </a:rPr>
              <a:t> 2022).</a:t>
            </a:r>
          </a:p>
          <a:p>
            <a:pPr algn="just"/>
            <a:endParaRPr lang="en-US" sz="1500">
              <a:latin typeface="Arial" panose="020B0604020202020204" pitchFamily="34" charset="0"/>
              <a:cs typeface="Arial" panose="020B0604020202020204" pitchFamily="34" charset="0"/>
            </a:endParaRPr>
          </a:p>
        </p:txBody>
      </p:sp>
      <p:sp>
        <p:nvSpPr>
          <p:cNvPr id="25" name="Rectangle 24"/>
          <p:cNvSpPr>
            <a:spLocks noGrp="1" noRot="1" noChangeAspect="1" noMove="1" noResize="1" noEditPoints="1" noAdjustHandles="1" noChangeArrowheads="1" noChangeShapeType="1" noTextEdit="1"/>
          </p:cNvSpPr>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p:cNvSpPr>
            <a:spLocks noGrp="1" noRot="1" noChangeAspect="1" noMove="1" noResize="1" noEditPoints="1" noAdjustHandles="1" noChangeArrowheads="1" noChangeShapeType="1" noTextEdit="1"/>
          </p:cNvSpPr>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a:spLocks noGrp="1" noRot="1" noChangeAspect="1" noMove="1" noResize="1" noEditPoints="1" noAdjustHandles="1" noChangeArrowheads="1" noChangeShapeType="1" noTextEdit="1"/>
          </p:cNvSpPr>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5987738" y="1209093"/>
            <a:ext cx="5628018" cy="42069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528" y="386930"/>
            <a:ext cx="10141799" cy="1300554"/>
          </a:xfrm>
        </p:spPr>
        <p:txBody>
          <a:bodyPr anchor="b">
            <a:normAutofit/>
          </a:bodyPr>
          <a:lstStyle/>
          <a:p>
            <a:r>
              <a:rPr lang="en-US" sz="4800" b="1">
                <a:highlight>
                  <a:srgbClr val="FFFFFF"/>
                </a:highlight>
                <a:latin typeface="Arial" panose="020B0604020202020204"/>
                <a:cs typeface="Arial" panose="020B0604020202020204"/>
              </a:rPr>
              <a:t>Root Cause Analysis (RCA) </a:t>
            </a:r>
            <a:endParaRPr lang="en-US" sz="4800"/>
          </a:p>
          <a:p>
            <a:endParaRPr lang="en-US" sz="4800"/>
          </a:p>
        </p:txBody>
      </p:sp>
      <p:sp>
        <p:nvSpPr>
          <p:cNvPr id="17" name="Rectangle 16"/>
          <p:cNvSpPr>
            <a:spLocks noGrp="1" noRot="1" noChangeAspect="1" noMove="1" noResize="1" noEditPoints="1" noAdjustHandles="1" noChangeArrowheads="1" noChangeShapeType="1" noTextEdit="1"/>
          </p:cNvSpPr>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a:spLocks noGrp="1" noRot="1" noChangeAspect="1" noMove="1" noResize="1" noEditPoints="1" noAdjustHandles="1" noChangeArrowheads="1" noChangeShapeType="1" noTextEdit="1"/>
          </p:cNvSpPr>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6515" y="2599690"/>
            <a:ext cx="4813935" cy="3639185"/>
          </a:xfrm>
        </p:spPr>
        <p:txBody>
          <a:bodyPr vert="horz" lIns="91440" tIns="45720" rIns="91440" bIns="45720" rtlCol="0" anchor="ctr">
            <a:normAutofit lnSpcReduction="10000"/>
          </a:bodyPr>
          <a:lstStyle/>
          <a:p>
            <a:pPr algn="just">
              <a:lnSpc>
                <a:spcPct val="100000"/>
              </a:lnSpc>
            </a:pPr>
            <a:r>
              <a:rPr lang="en-US" sz="1900">
                <a:latin typeface="Arial" panose="020B0604020202020204" pitchFamily="34" charset="0"/>
                <a:cs typeface="Arial" panose="020B0604020202020204" pitchFamily="34" charset="0"/>
              </a:rPr>
              <a:t>RCA explores organisational failures that lie behind rather than attributing blame to an individual.</a:t>
            </a:r>
          </a:p>
          <a:p>
            <a:pPr algn="just">
              <a:lnSpc>
                <a:spcPct val="100000"/>
              </a:lnSpc>
            </a:pPr>
            <a:r>
              <a:rPr lang="en-US" sz="1900">
                <a:latin typeface="Arial" panose="020B0604020202020204" pitchFamily="34" charset="0"/>
                <a:cs typeface="Arial" panose="020B0604020202020204" pitchFamily="34" charset="0"/>
              </a:rPr>
              <a:t>Determines the staffing, communication, leadership and risk management failures</a:t>
            </a:r>
            <a:r>
              <a:rPr lang="en-IN" altLang="en-US" sz="1900">
                <a:latin typeface="Arial" panose="020B0604020202020204" pitchFamily="34" charset="0"/>
                <a:cs typeface="Arial" panose="020B0604020202020204" pitchFamily="34" charset="0"/>
              </a:rPr>
              <a:t> </a:t>
            </a:r>
            <a:r>
              <a:rPr lang="en-US" sz="1900">
                <a:latin typeface="Arial" panose="020B0604020202020204" pitchFamily="34" charset="0"/>
                <a:cs typeface="Arial" panose="020B0604020202020204" pitchFamily="34" charset="0"/>
                <a:sym typeface="+mn-ea"/>
              </a:rPr>
              <a:t>(de Vynck, 2024)</a:t>
            </a:r>
            <a:r>
              <a:rPr lang="en-US" sz="1900">
                <a:latin typeface="Arial" panose="020B0604020202020204" pitchFamily="34" charset="0"/>
                <a:cs typeface="Arial" panose="020B0604020202020204" pitchFamily="34" charset="0"/>
              </a:rPr>
              <a:t>.</a:t>
            </a:r>
          </a:p>
          <a:p>
            <a:pPr algn="just">
              <a:lnSpc>
                <a:spcPct val="100000"/>
              </a:lnSpc>
            </a:pPr>
            <a:r>
              <a:rPr lang="en-US" sz="1900">
                <a:latin typeface="Arial" panose="020B0604020202020204" pitchFamily="34" charset="0"/>
                <a:cs typeface="Arial" panose="020B0604020202020204" pitchFamily="34" charset="0"/>
              </a:rPr>
              <a:t>Promotes corrective measures that are evidence-based to avoid repeat.</a:t>
            </a:r>
          </a:p>
          <a:p>
            <a:pPr algn="just">
              <a:lnSpc>
                <a:spcPct val="100000"/>
              </a:lnSpc>
            </a:pPr>
            <a:r>
              <a:rPr lang="en-US" sz="1900">
                <a:latin typeface="Arial" panose="020B0604020202020204" pitchFamily="34" charset="0"/>
                <a:cs typeface="Arial" panose="020B0604020202020204" pitchFamily="34" charset="0"/>
              </a:rPr>
              <a:t>Facilitates ongoing organisational learning by correcting the systemic flaws to patient safety (de Vynck, 2024).</a:t>
            </a:r>
          </a:p>
          <a:p>
            <a:pPr algn="just">
              <a:lnSpc>
                <a:spcPct val="100000"/>
              </a:lnSpc>
            </a:pPr>
            <a:endParaRPr lang="en-US" sz="1900">
              <a:latin typeface="Arial" panose="020B0604020202020204" pitchFamily="34" charset="0"/>
              <a:cs typeface="Arial" panose="020B0604020202020204" pitchFamily="34" charset="0"/>
            </a:endParaRPr>
          </a:p>
        </p:txBody>
      </p:sp>
      <p:sp>
        <p:nvSpPr>
          <p:cNvPr id="15" name="Rectangle 14"/>
          <p:cNvSpPr>
            <a:spLocks noGrp="1" noRot="1" noChangeAspect="1" noMove="1" noResize="1" noEditPoints="1" noAdjustHandles="1" noChangeArrowheads="1" noChangeShapeType="1" noTextEdit="1"/>
          </p:cNvSpPr>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p:nvPr/>
        </p:nvPicPr>
        <p:blipFill>
          <a:blip r:embed="rId3"/>
          <a:stretch>
            <a:fillRect/>
          </a:stretch>
        </p:blipFill>
        <p:spPr>
          <a:xfrm>
            <a:off x="635" y="2446020"/>
            <a:ext cx="6247765" cy="340868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sz="4600" b="1">
                <a:highlight>
                  <a:srgbClr val="FFFFFF"/>
                </a:highlight>
                <a:latin typeface="Arial" panose="020B0604020202020204"/>
                <a:cs typeface="Arial" panose="020B0604020202020204"/>
              </a:rPr>
              <a:t>Systems-Based Safety Model:Swiss Cheese Model </a:t>
            </a:r>
            <a:endParaRPr lang="en-US" sz="4600"/>
          </a:p>
        </p:txBody>
      </p:sp>
      <p:sp>
        <p:nvSpPr>
          <p:cNvPr id="11" name="sketchy line"/>
          <p:cNvSpPr>
            <a:spLocks noGrp="1" noRot="1" noChangeAspect="1" noMove="1" noResize="1" noEditPoints="1" noAdjustHandles="1" noChangeArrowheads="1" noChangeShapeType="1" noTextEdit="1"/>
          </p:cNvSpPr>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vert="horz" lIns="91440" tIns="45720" rIns="91440" bIns="45720" rtlCol="0" anchor="t">
            <a:normAutofit/>
          </a:bodyPr>
          <a:lstStyle/>
          <a:p>
            <a:pPr algn="just">
              <a:lnSpc>
                <a:spcPct val="100000"/>
              </a:lnSpc>
            </a:pPr>
            <a:r>
              <a:rPr lang="en-US" sz="2200">
                <a:latin typeface="Arial" panose="020B0604020202020204"/>
                <a:cs typeface="Arial" panose="020B0604020202020204"/>
              </a:rPr>
              <a:t>Various layers of defence in the organisation collapsed all at the same time</a:t>
            </a:r>
            <a:r>
              <a:rPr lang="en-IN" altLang="en-US" sz="2200">
                <a:latin typeface="Arial" panose="020B0604020202020204"/>
                <a:cs typeface="Arial" panose="020B0604020202020204"/>
              </a:rPr>
              <a:t> </a:t>
            </a:r>
            <a:r>
              <a:rPr lang="en-US" sz="2200">
                <a:latin typeface="Arial" panose="020B0604020202020204"/>
                <a:cs typeface="Arial" panose="020B0604020202020204"/>
                <a:sym typeface="+mn-ea"/>
              </a:rPr>
              <a:t>(Braithwaite, 2024)</a:t>
            </a:r>
            <a:r>
              <a:rPr lang="en-US" sz="2200">
                <a:latin typeface="Arial" panose="020B0604020202020204"/>
                <a:cs typeface="Arial" panose="020B0604020202020204"/>
              </a:rPr>
              <a:t>.</a:t>
            </a:r>
            <a:endParaRPr lang="en-US" sz="2200"/>
          </a:p>
          <a:p>
            <a:pPr algn="just">
              <a:lnSpc>
                <a:spcPct val="100000"/>
              </a:lnSpc>
            </a:pPr>
            <a:r>
              <a:rPr lang="en-US" sz="2200">
                <a:latin typeface="Arial" panose="020B0604020202020204"/>
                <a:cs typeface="Arial" panose="020B0604020202020204"/>
              </a:rPr>
              <a:t>The shortages in staffing, insufficient supervision and good governance resulted in gaps.</a:t>
            </a:r>
            <a:endParaRPr lang="en-US" sz="2200"/>
          </a:p>
          <a:p>
            <a:pPr algn="just">
              <a:lnSpc>
                <a:spcPct val="100000"/>
              </a:lnSpc>
            </a:pPr>
            <a:r>
              <a:rPr lang="en-US" sz="2200">
                <a:latin typeface="Arial" panose="020B0604020202020204"/>
                <a:cs typeface="Arial" panose="020B0604020202020204"/>
              </a:rPr>
              <a:t>Delayed clinical escalation and environmental hazards were in line with human factors.</a:t>
            </a:r>
            <a:endParaRPr lang="en-US" sz="2200"/>
          </a:p>
          <a:p>
            <a:pPr algn="just">
              <a:lnSpc>
                <a:spcPct val="100000"/>
              </a:lnSpc>
            </a:pPr>
            <a:r>
              <a:rPr lang="en-US" sz="2200">
                <a:latin typeface="Arial" panose="020B0604020202020204"/>
                <a:cs typeface="Arial" panose="020B0604020202020204"/>
              </a:rPr>
              <a:t>The failures in combination enabled poor patient outcomes, indicating that the weaknesses of the system were in the safety aspect, and not as a single error (Braithwaite, 2024).</a:t>
            </a:r>
            <a:endParaRPr lang="en-US" sz="2200"/>
          </a:p>
          <a:p>
            <a:pPr algn="just">
              <a:lnSpc>
                <a:spcPct val="100000"/>
              </a:lnSpc>
            </a:pPr>
            <a:endParaRPr lang="en-US" sz="2200"/>
          </a:p>
        </p:txBody>
      </p:sp>
      <p:pic>
        <p:nvPicPr>
          <p:cNvPr id="4" name="Picture 3"/>
          <p:cNvPicPr>
            <a:picLocks noChangeAspect="1"/>
          </p:cNvPicPr>
          <p:nvPr/>
        </p:nvPicPr>
        <p:blipFill>
          <a:blip r:embed="rId3"/>
          <a:srcRect l="3795" r="-3" b="-3"/>
          <a:stretch>
            <a:fillRect/>
          </a:stretch>
        </p:blipFill>
        <p:spPr>
          <a:xfrm>
            <a:off x="7675658" y="2093976"/>
            <a:ext cx="3941064" cy="40965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US" sz="5400" b="1">
                <a:highlight>
                  <a:srgbClr val="FFFFFF"/>
                </a:highlight>
                <a:latin typeface="Arial" panose="020B0604020202020204"/>
                <a:cs typeface="Arial" panose="020B0604020202020204"/>
              </a:rPr>
              <a:t>Fishbone Analysis</a:t>
            </a:r>
            <a:endParaRPr lang="en-US" sz="5400"/>
          </a:p>
          <a:p>
            <a:endParaRPr lang="en-US" sz="5400"/>
          </a:p>
        </p:txBody>
      </p:sp>
      <p:sp>
        <p:nvSpPr>
          <p:cNvPr id="28" name="sketch line"/>
          <p:cNvSpPr>
            <a:spLocks noGrp="1" noRot="1" noChangeAspect="1" noMove="1" noResize="1" noEditPoints="1" noAdjustHandles="1" noChangeArrowheads="1" noChangeShapeType="1" noTextEdit="1"/>
          </p:cNvSpPr>
          <p:nvPr/>
        </p:nvSpPr>
        <p:spPr>
          <a:xfrm>
            <a:off x="532153" y="16085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58470" y="2018030"/>
            <a:ext cx="3996055" cy="4199890"/>
          </a:xfrm>
        </p:spPr>
        <p:txBody>
          <a:bodyPr vert="horz" lIns="91440" tIns="45720" rIns="91440" bIns="45720" rtlCol="0" anchor="t">
            <a:normAutofit/>
          </a:bodyPr>
          <a:lstStyle/>
          <a:p>
            <a:pPr algn="just">
              <a:lnSpc>
                <a:spcPct val="130000"/>
              </a:lnSpc>
            </a:pPr>
            <a:r>
              <a:rPr lang="en-US" sz="1600" b="1">
                <a:latin typeface="Arial" panose="020B0604020202020204" pitchFamily="34" charset="0"/>
                <a:cs typeface="Arial" panose="020B0604020202020204" pitchFamily="34" charset="0"/>
              </a:rPr>
              <a:t>Staff:</a:t>
            </a:r>
            <a:r>
              <a:rPr lang="en-US" sz="1600">
                <a:latin typeface="Arial" panose="020B0604020202020204" pitchFamily="34" charset="0"/>
                <a:cs typeface="Arial" panose="020B0604020202020204" pitchFamily="34" charset="0"/>
              </a:rPr>
              <a:t> shortage of staff, lack of neonatal skills and training.</a:t>
            </a:r>
          </a:p>
          <a:p>
            <a:pPr algn="just">
              <a:lnSpc>
                <a:spcPct val="130000"/>
              </a:lnSpc>
            </a:pPr>
            <a:r>
              <a:rPr lang="en-US" sz="1600" b="1">
                <a:latin typeface="Arial" panose="020B0604020202020204" pitchFamily="34" charset="0"/>
                <a:cs typeface="Arial" panose="020B0604020202020204" pitchFamily="34" charset="0"/>
              </a:rPr>
              <a:t>Processes:</a:t>
            </a:r>
            <a:r>
              <a:rPr lang="en-US" sz="1600">
                <a:latin typeface="Arial" panose="020B0604020202020204" pitchFamily="34" charset="0"/>
                <a:cs typeface="Arial" panose="020B0604020202020204" pitchFamily="34" charset="0"/>
              </a:rPr>
              <a:t> Weak communication and slow processes of escalation.</a:t>
            </a:r>
          </a:p>
          <a:p>
            <a:pPr algn="just">
              <a:lnSpc>
                <a:spcPct val="130000"/>
              </a:lnSpc>
            </a:pPr>
            <a:r>
              <a:rPr lang="en-US" sz="1600" b="1">
                <a:latin typeface="Arial" panose="020B0604020202020204" pitchFamily="34" charset="0"/>
                <a:cs typeface="Arial" panose="020B0604020202020204" pitchFamily="34" charset="0"/>
              </a:rPr>
              <a:t>Environment:</a:t>
            </a:r>
            <a:r>
              <a:rPr lang="en-US" sz="1600">
                <a:latin typeface="Arial" panose="020B0604020202020204" pitchFamily="34" charset="0"/>
                <a:cs typeface="Arial" panose="020B0604020202020204" pitchFamily="34" charset="0"/>
              </a:rPr>
              <a:t> Facilities, ageing, and infection-control issues.</a:t>
            </a:r>
          </a:p>
          <a:p>
            <a:pPr algn="just">
              <a:lnSpc>
                <a:spcPct val="130000"/>
              </a:lnSpc>
            </a:pPr>
            <a:r>
              <a:rPr lang="en-US" sz="1600" b="1">
                <a:latin typeface="Arial" panose="020B0604020202020204" pitchFamily="34" charset="0"/>
                <a:cs typeface="Arial" panose="020B0604020202020204" pitchFamily="34" charset="0"/>
              </a:rPr>
              <a:t>Management &amp; Policy:</a:t>
            </a:r>
            <a:r>
              <a:rPr lang="en-US" sz="1600">
                <a:latin typeface="Arial" panose="020B0604020202020204" pitchFamily="34" charset="0"/>
                <a:cs typeface="Arial" panose="020B0604020202020204" pitchFamily="34" charset="0"/>
              </a:rPr>
              <a:t> The lack of good governance, workforce planning and organisational control were all factors that led to the failure of patient safety (Wood </a:t>
            </a:r>
            <a:r>
              <a:rPr lang="en-US" sz="1600" i="1">
                <a:latin typeface="Arial" panose="020B0604020202020204" pitchFamily="34" charset="0"/>
                <a:cs typeface="Arial" panose="020B0604020202020204" pitchFamily="34" charset="0"/>
              </a:rPr>
              <a:t>et al.,</a:t>
            </a:r>
            <a:r>
              <a:rPr lang="en-US" sz="1600">
                <a:latin typeface="Arial" panose="020B0604020202020204" pitchFamily="34" charset="0"/>
                <a:cs typeface="Arial" panose="020B0604020202020204" pitchFamily="34" charset="0"/>
              </a:rPr>
              <a:t> 2022).</a:t>
            </a:r>
          </a:p>
          <a:p>
            <a:pPr algn="just">
              <a:lnSpc>
                <a:spcPct val="130000"/>
              </a:lnSpc>
            </a:pPr>
            <a:endParaRPr lang="en-US" sz="160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4654550" y="1608455"/>
            <a:ext cx="6903720" cy="443039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762001"/>
            <a:ext cx="5334197" cy="1708242"/>
          </a:xfrm>
        </p:spPr>
        <p:txBody>
          <a:bodyPr anchor="ctr">
            <a:normAutofit/>
          </a:bodyPr>
          <a:lstStyle/>
          <a:p>
            <a:r>
              <a:rPr lang="en-US" sz="3100" b="1">
                <a:highlight>
                  <a:srgbClr val="FFFFFF"/>
                </a:highlight>
                <a:latin typeface="Arial" panose="020B0604020202020204"/>
                <a:cs typeface="Arial" panose="020B0604020202020204"/>
              </a:rPr>
              <a:t>Leadership Strategy for Change </a:t>
            </a:r>
            <a:endParaRPr lang="en-US" sz="3100"/>
          </a:p>
        </p:txBody>
      </p:sp>
      <p:sp>
        <p:nvSpPr>
          <p:cNvPr id="3" name="Content Placeholder 2"/>
          <p:cNvSpPr>
            <a:spLocks noGrp="1"/>
          </p:cNvSpPr>
          <p:nvPr>
            <p:ph idx="1"/>
          </p:nvPr>
        </p:nvSpPr>
        <p:spPr>
          <a:xfrm>
            <a:off x="762000" y="2470150"/>
            <a:ext cx="5901055" cy="3769995"/>
          </a:xfrm>
        </p:spPr>
        <p:txBody>
          <a:bodyPr vert="horz" lIns="91440" tIns="45720" rIns="91440" bIns="45720" rtlCol="0" anchor="ctr">
            <a:normAutofit/>
          </a:bodyPr>
          <a:lstStyle/>
          <a:p>
            <a:pPr algn="just">
              <a:lnSpc>
                <a:spcPct val="100000"/>
              </a:lnSpc>
            </a:pPr>
            <a:r>
              <a:rPr lang="en-US" sz="2000">
                <a:latin typeface="Arial" panose="020B0604020202020204"/>
                <a:cs typeface="Arial" panose="020B0604020202020204"/>
              </a:rPr>
              <a:t>Breathes life into a common vision of safety in patients.</a:t>
            </a:r>
            <a:endParaRPr lang="en-US" sz="2000"/>
          </a:p>
          <a:p>
            <a:pPr algn="just">
              <a:lnSpc>
                <a:spcPct val="100000"/>
              </a:lnSpc>
            </a:pPr>
            <a:r>
              <a:rPr lang="en-US" sz="2000">
                <a:latin typeface="Arial" panose="020B0604020202020204"/>
                <a:cs typeface="Arial" panose="020B0604020202020204"/>
              </a:rPr>
              <a:t>Fosters open communication and empowerment of staff.</a:t>
            </a:r>
            <a:endParaRPr lang="en-US" sz="2000"/>
          </a:p>
          <a:p>
            <a:pPr algn="just">
              <a:lnSpc>
                <a:spcPct val="100000"/>
              </a:lnSpc>
            </a:pPr>
            <a:r>
              <a:rPr lang="en-US" sz="2000">
                <a:latin typeface="Arial" panose="020B0604020202020204"/>
                <a:cs typeface="Arial" panose="020B0604020202020204"/>
              </a:rPr>
              <a:t>Encourages lifelong learning and teamwork.</a:t>
            </a:r>
            <a:endParaRPr lang="en-US" sz="2000"/>
          </a:p>
          <a:p>
            <a:pPr algn="just">
              <a:lnSpc>
                <a:spcPct val="100000"/>
              </a:lnSpc>
            </a:pPr>
            <a:r>
              <a:rPr lang="en-US" sz="2000">
                <a:latin typeface="Arial" panose="020B0604020202020204"/>
                <a:cs typeface="Arial" panose="020B0604020202020204"/>
              </a:rPr>
              <a:t>Promotes a healthy safety culture and responsibility.</a:t>
            </a:r>
            <a:endParaRPr lang="en-US" sz="2000"/>
          </a:p>
          <a:p>
            <a:pPr algn="just">
              <a:lnSpc>
                <a:spcPct val="100000"/>
              </a:lnSpc>
            </a:pPr>
            <a:r>
              <a:rPr lang="en-US" sz="2000">
                <a:latin typeface="Arial" panose="020B0604020202020204"/>
                <a:cs typeface="Arial" panose="020B0604020202020204"/>
              </a:rPr>
              <a:t>Develops employee dedication to quality sustainability (Braithwaite, 2024).</a:t>
            </a:r>
            <a:endParaRPr lang="en-US" sz="2000"/>
          </a:p>
          <a:p>
            <a:pPr marL="0" indent="0" algn="just">
              <a:lnSpc>
                <a:spcPct val="100000"/>
              </a:lnSpc>
              <a:buNone/>
            </a:pPr>
            <a:endParaRPr lang="en-US" sz="2000"/>
          </a:p>
        </p:txBody>
      </p:sp>
      <p:pic>
        <p:nvPicPr>
          <p:cNvPr id="5" name="Picture 4" descr="Colorful carved figures of humans"/>
          <p:cNvPicPr>
            <a:picLocks noChangeAspect="1"/>
          </p:cNvPicPr>
          <p:nvPr/>
        </p:nvPicPr>
        <p:blipFill>
          <a:blip r:embed="rId3"/>
          <a:srcRect l="22739" r="2193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88069" y="381935"/>
            <a:ext cx="9356106" cy="1200329"/>
          </a:xfrm>
        </p:spPr>
        <p:txBody>
          <a:bodyPr anchor="t">
            <a:normAutofit/>
          </a:bodyPr>
          <a:lstStyle/>
          <a:p>
            <a:r>
              <a:rPr lang="en-US" sz="3800" b="1">
                <a:highlight>
                  <a:srgbClr val="FFFFFF"/>
                </a:highlight>
                <a:latin typeface="Arial" panose="020B0604020202020204"/>
                <a:cs typeface="Arial" panose="020B0604020202020204"/>
              </a:rPr>
              <a:t>Lewin's Change Model (Preparing the Workforce)</a:t>
            </a:r>
            <a:endParaRPr lang="en-US" sz="3800"/>
          </a:p>
        </p:txBody>
      </p:sp>
      <p:grpSp>
        <p:nvGrpSpPr>
          <p:cNvPr id="18" name="Group 17"/>
          <p:cNvGrpSpPr>
            <a:grpSpLocks noGrp="1" noUngrp="1" noRot="1" noChangeAspect="1" noMove="1" noResize="1"/>
          </p:cNvGrpSpPr>
          <p:nvPr/>
        </p:nvGrpSpPr>
        <p:grpSpPr>
          <a:xfrm>
            <a:off x="10994200" y="554152"/>
            <a:ext cx="574177" cy="1075866"/>
            <a:chOff x="10994200" y="554152"/>
            <a:chExt cx="574177" cy="1075866"/>
          </a:xfrm>
        </p:grpSpPr>
        <p:sp>
          <p:nvSpPr>
            <p:cNvPr id="12" name="Graphic 11"/>
            <p:cNvSpPr/>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9" name="Graphic 10"/>
            <p:cNvSpPr/>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p:cNvSpPr/>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p:cNvCxnSpPr>
            <a:cxnSpLocks noGrp="1" noRot="1" noChangeAspect="1" noMove="1" noResize="1" noEditPoints="1" noAdjustHandles="1" noChangeArrowheads="1" noChangeShapeType="1"/>
          </p:cNvCxnSpPr>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p:cNvGraphicFramePr>
            <a:graphicFrameLocks noGrp="1"/>
          </p:cNvGraphicFramePr>
          <p:nvPr>
            <p:ph idx="1"/>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nvSpPr>
        <p:spPr>
          <a:xfrm>
            <a:off x="305" y="0"/>
            <a:ext cx="12191695"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p:cNvGrpSpPr>
            <a:grpSpLocks noGrp="1" noUngrp="1" noRot="1" noChangeAspect="1" noMove="1" noResize="1"/>
          </p:cNvGrpSpPr>
          <p:nvPr/>
        </p:nvGrpSpPr>
        <p:grpSpPr>
          <a:xfrm>
            <a:off x="-21863" y="508838"/>
            <a:ext cx="5217958" cy="6239661"/>
            <a:chOff x="-19221" y="251144"/>
            <a:chExt cx="5217958" cy="6239661"/>
          </a:xfrm>
        </p:grpSpPr>
        <p:sp>
          <p:nvSpPr>
            <p:cNvPr id="13" name="Freeform: Shape 12"/>
            <p:cNvSpPr/>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p:cNvSpPr/>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p:cNvSpPr/>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p:cNvSpPr/>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40080" y="1243013"/>
            <a:ext cx="3855720" cy="4371974"/>
          </a:xfrm>
        </p:spPr>
        <p:txBody>
          <a:bodyPr>
            <a:normAutofit/>
          </a:bodyPr>
          <a:lstStyle/>
          <a:p>
            <a:r>
              <a:rPr lang="en-US" sz="3600" b="1" dirty="0">
                <a:solidFill>
                  <a:schemeClr val="tx2"/>
                </a:solidFill>
                <a:latin typeface="Arial" panose="020B0604020202020204"/>
                <a:cs typeface="Arial" panose="020B0604020202020204"/>
              </a:rPr>
              <a:t>Policy Issues </a:t>
            </a:r>
            <a:endParaRPr lang="en-US" sz="3600" dirty="0">
              <a:solidFill>
                <a:schemeClr val="tx2"/>
              </a:solidFill>
            </a:endParaRPr>
          </a:p>
        </p:txBody>
      </p:sp>
      <p:sp>
        <p:nvSpPr>
          <p:cNvPr id="3" name="Content Placeholder 2"/>
          <p:cNvSpPr>
            <a:spLocks noGrp="1"/>
          </p:cNvSpPr>
          <p:nvPr>
            <p:ph idx="1"/>
          </p:nvPr>
        </p:nvSpPr>
        <p:spPr>
          <a:xfrm>
            <a:off x="4652683" y="804545"/>
            <a:ext cx="6740488" cy="5230495"/>
          </a:xfrm>
        </p:spPr>
        <p:txBody>
          <a:bodyPr vert="horz" lIns="91440" tIns="45720" rIns="91440" bIns="45720" rtlCol="0" anchor="ctr">
            <a:normAutofit/>
          </a:bodyPr>
          <a:lstStyle/>
          <a:p>
            <a:pPr algn="just">
              <a:lnSpc>
                <a:spcPct val="110000"/>
              </a:lnSpc>
            </a:pPr>
            <a:r>
              <a:rPr lang="en-US" sz="2000" dirty="0">
                <a:solidFill>
                  <a:schemeClr val="tx2"/>
                </a:solidFill>
                <a:latin typeface="Arial" panose="020B0604020202020204"/>
                <a:cs typeface="Arial" panose="020B0604020202020204"/>
              </a:rPr>
              <a:t>Staffing shortages were experienced in meeting NHS standards on staffing.</a:t>
            </a:r>
            <a:endParaRPr lang="en-US" sz="2000" dirty="0">
              <a:solidFill>
                <a:schemeClr val="tx2"/>
              </a:solidFill>
            </a:endParaRPr>
          </a:p>
          <a:p>
            <a:pPr algn="just">
              <a:lnSpc>
                <a:spcPct val="110000"/>
              </a:lnSpc>
            </a:pPr>
            <a:r>
              <a:rPr lang="en-US" sz="2000" dirty="0">
                <a:solidFill>
                  <a:schemeClr val="tx2"/>
                </a:solidFill>
                <a:latin typeface="Arial" panose="020B0604020202020204"/>
                <a:cs typeface="Arial" panose="020B0604020202020204"/>
              </a:rPr>
              <a:t>Failure to respond to incidents within the </a:t>
            </a:r>
            <a:r>
              <a:rPr lang="en-US" sz="2000" dirty="0" err="1">
                <a:solidFill>
                  <a:schemeClr val="tx2"/>
                </a:solidFill>
                <a:latin typeface="Arial" panose="020B0604020202020204"/>
                <a:cs typeface="Arial" panose="020B0604020202020204"/>
              </a:rPr>
              <a:t>organisation</a:t>
            </a:r>
            <a:r>
              <a:rPr lang="en-US" sz="2000" dirty="0">
                <a:solidFill>
                  <a:schemeClr val="tx2"/>
                </a:solidFill>
                <a:latin typeface="Arial" panose="020B0604020202020204"/>
                <a:cs typeface="Arial" panose="020B0604020202020204"/>
              </a:rPr>
              <a:t> promptly </a:t>
            </a:r>
            <a:r>
              <a:rPr lang="en-US" sz="2000" dirty="0" err="1">
                <a:solidFill>
                  <a:schemeClr val="tx2"/>
                </a:solidFill>
                <a:latin typeface="Arial" panose="020B0604020202020204"/>
                <a:cs typeface="Arial" panose="020B0604020202020204"/>
              </a:rPr>
              <a:t>minimises</a:t>
            </a:r>
            <a:r>
              <a:rPr lang="en-US" sz="2000" dirty="0">
                <a:solidFill>
                  <a:schemeClr val="tx2"/>
                </a:solidFill>
                <a:latin typeface="Arial" panose="020B0604020202020204"/>
                <a:cs typeface="Arial" panose="020B0604020202020204"/>
              </a:rPr>
              <a:t> effective management of incidents.</a:t>
            </a:r>
            <a:endParaRPr lang="en-US" sz="2000" dirty="0">
              <a:solidFill>
                <a:schemeClr val="tx2"/>
              </a:solidFill>
            </a:endParaRPr>
          </a:p>
          <a:p>
            <a:pPr algn="just">
              <a:lnSpc>
                <a:spcPct val="110000"/>
              </a:lnSpc>
            </a:pPr>
            <a:r>
              <a:rPr lang="en-US" sz="2000" dirty="0">
                <a:solidFill>
                  <a:schemeClr val="tx2"/>
                </a:solidFill>
                <a:latin typeface="Arial" panose="020B0604020202020204"/>
                <a:cs typeface="Arial" panose="020B0604020202020204"/>
              </a:rPr>
              <a:t>This was because there was weak governance, which restricted accountability and organizational learning.</a:t>
            </a:r>
            <a:endParaRPr lang="en-US" sz="2000" dirty="0">
              <a:solidFill>
                <a:schemeClr val="tx2"/>
              </a:solidFill>
            </a:endParaRPr>
          </a:p>
          <a:p>
            <a:pPr algn="just">
              <a:lnSpc>
                <a:spcPct val="110000"/>
              </a:lnSpc>
            </a:pPr>
            <a:r>
              <a:rPr lang="en-US" sz="2000" dirty="0">
                <a:solidFill>
                  <a:schemeClr val="tx2"/>
                </a:solidFill>
                <a:latin typeface="Arial" panose="020B0604020202020204"/>
                <a:cs typeface="Arial" panose="020B0604020202020204"/>
              </a:rPr>
              <a:t>Enhanced execution of country patient safety policies might enhance reporting, control and safer healthcare delivery (WHO, 2021).</a:t>
            </a:r>
          </a:p>
          <a:p>
            <a:pPr algn="just">
              <a:lnSpc>
                <a:spcPct val="110000"/>
              </a:lnSpc>
            </a:pPr>
            <a:r>
              <a:rPr lang="en-US" sz="2000" dirty="0">
                <a:solidFill>
                  <a:schemeClr val="tx2"/>
                </a:solidFill>
                <a:latin typeface="Arial" panose="020B0604020202020204"/>
                <a:cs typeface="Arial" panose="020B0604020202020204"/>
              </a:rPr>
              <a:t>A strong patient safety culture that promotes openness, learning from incidents, and transparent reporting is essential for preventing avoidable harm and improving healthcare quality (NHS England, 2022).</a:t>
            </a:r>
            <a:endParaRPr lang="en-US" sz="2000" dirty="0">
              <a:solidFill>
                <a:schemeClr val="tx2"/>
              </a:solidFill>
            </a:endParaRPr>
          </a:p>
          <a:p>
            <a:pPr algn="just">
              <a:lnSpc>
                <a:spcPct val="110000"/>
              </a:lnSpc>
            </a:pPr>
            <a:endParaRPr lang="en-US" sz="2000" dirty="0">
              <a:solidFill>
                <a:schemeClr val="tx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alphaModFix amt="25000"/>
            <a:duotone>
              <a:prstClr val="black"/>
              <a:schemeClr val="tx2">
                <a:tint val="45000"/>
                <a:satMod val="400000"/>
              </a:schemeClr>
            </a:duotone>
          </a:blip>
          <a:srcRect t="3433"/>
          <a:stretch>
            <a:fillRect/>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US" b="1">
                <a:latin typeface="Arial" panose="020B0604020202020204"/>
                <a:cs typeface="Arial" panose="020B0604020202020204"/>
              </a:rPr>
              <a:t>Impact on Quality, Efficiency and Equity </a:t>
            </a:r>
            <a:endParaRPr lang="en-US"/>
          </a:p>
        </p:txBody>
      </p:sp>
      <p:graphicFrame>
        <p:nvGraphicFramePr>
          <p:cNvPr id="5"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p:cNvPicPr>
            <a:picLocks noChangeAspect="1"/>
          </p:cNvPicPr>
          <p:nvPr/>
        </p:nvPicPr>
        <p:blipFill>
          <a:blip r:embed="rId9"/>
          <a:stretch>
            <a:fillRect/>
          </a:stretch>
        </p:blipFill>
        <p:spPr>
          <a:xfrm>
            <a:off x="1002665" y="3883025"/>
            <a:ext cx="3883660" cy="274320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a:solidFill>
            <a:schemeClr val="tx1">
              <a:lumMod val="65000"/>
              <a:lumOff val="35000"/>
            </a:schemeClr>
          </a:solidFill>
        </p:spPr>
        <p:txBody>
          <a:bodyPr anchor="ctr">
            <a:normAutofit/>
          </a:bodyPr>
          <a:lstStyle/>
          <a:p>
            <a:r>
              <a:rPr lang="en-US" sz="4200" b="1">
                <a:highlight>
                  <a:srgbClr val="FFFFFF"/>
                </a:highlight>
                <a:latin typeface="Arial" panose="020B0604020202020204"/>
                <a:cs typeface="Arial" panose="020B0604020202020204"/>
              </a:rPr>
              <a:t> Change Framework: PDSA Cycle </a:t>
            </a:r>
            <a:endParaRPr lang="en-US" sz="4200"/>
          </a:p>
        </p:txBody>
      </p:sp>
      <p:sp>
        <p:nvSpPr>
          <p:cNvPr id="11" name="sketch line"/>
          <p:cNvSpPr>
            <a:spLocks noGrp="1" noRot="1" noChangeAspect="1" noMove="1" noResize="1" noEditPoints="1" noAdjustHandles="1" noChangeArrowheads="1" noChangeShapeType="1" noTextEdit="1"/>
          </p:cNvSpPr>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US" sz="4000" b="1">
                <a:solidFill>
                  <a:srgbClr val="FFFFFF"/>
                </a:solidFill>
                <a:latin typeface="Arial" panose="020B0604020202020204"/>
                <a:cs typeface="Arial" panose="020B0604020202020204"/>
              </a:rPr>
              <a:t>Applying PDSA to the Case </a:t>
            </a:r>
            <a:endParaRPr lang="en-US" sz="4000">
              <a:solidFill>
                <a:srgbClr val="FFFFFF"/>
              </a:solidFill>
            </a:endParaRPr>
          </a:p>
          <a:p>
            <a:endParaRPr lang="en-US" sz="4000">
              <a:solidFill>
                <a:srgbClr val="FFFFFF"/>
              </a:solidFill>
            </a:endParaRPr>
          </a:p>
        </p:txBody>
      </p:sp>
      <p:graphicFrame>
        <p:nvGraphicFramePr>
          <p:cNvPr id="5" name="Content Placeholder 2"/>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8"/>
            <a:ext cx="10515600" cy="1133499"/>
          </a:xfrm>
        </p:spPr>
        <p:txBody>
          <a:bodyPr>
            <a:normAutofit/>
          </a:bodyPr>
          <a:lstStyle/>
          <a:p>
            <a:pPr algn="ctr"/>
            <a:r>
              <a:rPr lang="en-US" sz="4800" b="1">
                <a:highlight>
                  <a:srgbClr val="FFFFFF"/>
                </a:highlight>
                <a:latin typeface="Arial" panose="020B0604020202020204"/>
                <a:cs typeface="Arial" panose="020B0604020202020204"/>
              </a:rPr>
              <a:t> Structure of Component 2 Report</a:t>
            </a:r>
            <a:endParaRPr lang="en-US" sz="4800"/>
          </a:p>
          <a:p>
            <a:pPr algn="ctr"/>
            <a:endParaRPr lang="en-US" sz="4800"/>
          </a:p>
        </p:txBody>
      </p:sp>
      <p:graphicFrame>
        <p:nvGraphicFramePr>
          <p:cNvPr id="5" name="Content Placeholder 2"/>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duotone>
              <a:schemeClr val="bg2">
                <a:shade val="45000"/>
                <a:satMod val="135000"/>
              </a:schemeClr>
              <a:prstClr val="white"/>
            </a:duotone>
          </a:blip>
          <a:srcRect l="9091" t="31818"/>
          <a:stretch>
            <a:fillRect/>
          </a:stretch>
        </p:blipFill>
        <p:spPr>
          <a:xfrm>
            <a:off x="20" y="10"/>
            <a:ext cx="12191980" cy="6857990"/>
          </a:xfrm>
          <a:prstGeom prst="rect">
            <a:avLst/>
          </a:prstGeom>
        </p:spPr>
      </p:pic>
      <p:sp>
        <p:nvSpPr>
          <p:cNvPr id="15" name="Rectangle 14"/>
          <p:cNvSpPr>
            <a:spLocks noGrp="1" noRot="1" noChangeAspect="1" noMove="1" noResize="1" noEditPoints="1" noAdjustHandles="1" noChangeArrowheads="1" noChangeShapeType="1" noTextEdit="1"/>
          </p:cNvSpPr>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b="1">
                <a:latin typeface="Arial" panose="020B0604020202020204"/>
                <a:cs typeface="Arial" panose="020B0604020202020204"/>
              </a:rPr>
              <a:t>Recommendations</a:t>
            </a:r>
            <a:endParaRPr lang="en-US"/>
          </a:p>
        </p:txBody>
      </p:sp>
      <p:graphicFrame>
        <p:nvGraphicFramePr>
          <p:cNvPr id="5"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US" b="1">
                <a:highlight>
                  <a:srgbClr val="FFFFFF"/>
                </a:highlight>
                <a:latin typeface="Arial" panose="020B0604020202020204"/>
                <a:cs typeface="Arial" panose="020B0604020202020204"/>
              </a:rPr>
              <a:t>Conclusion</a:t>
            </a:r>
            <a:endParaRPr lang="en-US"/>
          </a:p>
        </p:txBody>
      </p:sp>
      <p:sp>
        <p:nvSpPr>
          <p:cNvPr id="11" name="Rectangle 10"/>
          <p:cNvSpPr>
            <a:spLocks noGrp="1" noRot="1" noChangeAspect="1" noMove="1" noResize="1" noEditPoints="1" noAdjustHandles="1" noChangeArrowheads="1" noChangeShapeType="1" noTextEdit="1"/>
          </p:cNvSpPr>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p:cNvSpPr>
            <a:spLocks noGrp="1" noRot="1" noChangeAspect="1" noMove="1" noResize="1" noEditPoints="1" noAdjustHandles="1" noChangeArrowheads="1" noChangeShapeType="1" noTextEdit="1"/>
          </p:cNvSpPr>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b="1">
                <a:solidFill>
                  <a:srgbClr val="FFFFFF"/>
                </a:solidFill>
                <a:latin typeface="Arial" panose="020B0604020202020204"/>
                <a:cs typeface="Arial" panose="020B0604020202020204"/>
              </a:rPr>
              <a:t>References</a:t>
            </a:r>
            <a:endParaRPr lang="en-US">
              <a:solidFill>
                <a:srgbClr val="FFFFFF"/>
              </a:solidFill>
            </a:endParaRPr>
          </a:p>
        </p:txBody>
      </p:sp>
      <p:sp>
        <p:nvSpPr>
          <p:cNvPr id="21" name="Arc 20"/>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167505" y="529590"/>
            <a:ext cx="7186295" cy="5647055"/>
          </a:xfrm>
        </p:spPr>
        <p:txBody>
          <a:bodyPr vert="horz" lIns="91440" tIns="45720" rIns="91440" bIns="45720" rtlCol="0" anchor="ctr">
            <a:normAutofit lnSpcReduction="10000"/>
          </a:bodyPr>
          <a:lstStyle/>
          <a:p>
            <a:r>
              <a:rPr lang="en-US" sz="1000" dirty="0">
                <a:highlight>
                  <a:srgbClr val="FFFFFF"/>
                </a:highlight>
                <a:latin typeface="Arial" panose="020B0604020202020204" pitchFamily="34" charset="0"/>
                <a:cs typeface="Arial" panose="020B0604020202020204" pitchFamily="34" charset="0"/>
              </a:rPr>
              <a:t>Braithwaite, J., 2024. The healthcare regulatory ecosystem. In </a:t>
            </a:r>
            <a:r>
              <a:rPr lang="en-US" sz="1000" i="1" dirty="0">
                <a:highlight>
                  <a:srgbClr val="FFFFFF"/>
                </a:highlight>
                <a:latin typeface="Arial" panose="020B0604020202020204" pitchFamily="34" charset="0"/>
                <a:cs typeface="Arial" panose="020B0604020202020204" pitchFamily="34" charset="0"/>
              </a:rPr>
              <a:t>The Regulator–</a:t>
            </a:r>
            <a:r>
              <a:rPr lang="en-US" sz="1000" i="1" dirty="0" err="1">
                <a:highlight>
                  <a:srgbClr val="FFFFFF"/>
                </a:highlight>
                <a:latin typeface="Arial" panose="020B0604020202020204" pitchFamily="34" charset="0"/>
                <a:cs typeface="Arial" panose="020B0604020202020204" pitchFamily="34" charset="0"/>
              </a:rPr>
              <a:t>Regulatee</a:t>
            </a:r>
            <a:r>
              <a:rPr lang="en-US" sz="1000" i="1" dirty="0">
                <a:highlight>
                  <a:srgbClr val="FFFFFF"/>
                </a:highlight>
                <a:latin typeface="Arial" panose="020B0604020202020204" pitchFamily="34" charset="0"/>
                <a:cs typeface="Arial" panose="020B0604020202020204" pitchFamily="34" charset="0"/>
              </a:rPr>
              <a:t> Relationship in High-Hazard Industry Sectors: New Actors and New Viewpoints in a Conservative Landscape</a:t>
            </a:r>
            <a:r>
              <a:rPr lang="en-US" sz="1000" dirty="0">
                <a:highlight>
                  <a:srgbClr val="FFFFFF"/>
                </a:highlight>
                <a:latin typeface="Arial" panose="020B0604020202020204" pitchFamily="34" charset="0"/>
                <a:cs typeface="Arial" panose="020B0604020202020204" pitchFamily="34" charset="0"/>
              </a:rPr>
              <a:t> (pp. 33-43). Cham: Springer Nature Switzerland.</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Correia, P., Bernardes, R.A. and Caldeira, S., 2025. Instruments for assessing nursing care quality: a scoping review. </a:t>
            </a:r>
            <a:r>
              <a:rPr lang="en-US" sz="1000" i="1" dirty="0">
                <a:highlight>
                  <a:srgbClr val="FFFFFF"/>
                </a:highlight>
                <a:latin typeface="Arial" panose="020B0604020202020204" pitchFamily="34" charset="0"/>
                <a:cs typeface="Arial" panose="020B0604020202020204" pitchFamily="34" charset="0"/>
              </a:rPr>
              <a:t>Nursing Reports</a:t>
            </a:r>
            <a:r>
              <a:rPr lang="en-US" sz="1000" dirty="0">
                <a:highlight>
                  <a:srgbClr val="FFFFFF"/>
                </a:highlight>
                <a:latin typeface="Arial" panose="020B0604020202020204" pitchFamily="34" charset="0"/>
                <a:cs typeface="Arial" panose="020B0604020202020204" pitchFamily="34" charset="0"/>
              </a:rPr>
              <a:t>, </a:t>
            </a:r>
            <a:r>
              <a:rPr lang="en-US" sz="1000" i="1" dirty="0">
                <a:highlight>
                  <a:srgbClr val="FFFFFF"/>
                </a:highlight>
                <a:latin typeface="Arial" panose="020B0604020202020204" pitchFamily="34" charset="0"/>
                <a:cs typeface="Arial" panose="020B0604020202020204" pitchFamily="34" charset="0"/>
              </a:rPr>
              <a:t>15</a:t>
            </a:r>
            <a:r>
              <a:rPr lang="en-US" sz="1000" dirty="0">
                <a:highlight>
                  <a:srgbClr val="FFFFFF"/>
                </a:highlight>
                <a:latin typeface="Arial" panose="020B0604020202020204" pitchFamily="34" charset="0"/>
                <a:cs typeface="Arial" panose="020B0604020202020204" pitchFamily="34" charset="0"/>
              </a:rPr>
              <a:t>(9), p.342.</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de </a:t>
            </a:r>
            <a:r>
              <a:rPr lang="en-US" sz="1000" dirty="0" err="1">
                <a:highlight>
                  <a:srgbClr val="FFFFFF"/>
                </a:highlight>
                <a:latin typeface="Arial" panose="020B0604020202020204" pitchFamily="34" charset="0"/>
                <a:cs typeface="Arial" panose="020B0604020202020204" pitchFamily="34" charset="0"/>
              </a:rPr>
              <a:t>Vynck</a:t>
            </a:r>
            <a:r>
              <a:rPr lang="en-US" sz="1000" dirty="0">
                <a:highlight>
                  <a:srgbClr val="FFFFFF"/>
                </a:highlight>
                <a:latin typeface="Arial" panose="020B0604020202020204" pitchFamily="34" charset="0"/>
                <a:cs typeface="Arial" panose="020B0604020202020204" pitchFamily="34" charset="0"/>
              </a:rPr>
              <a:t>, A., 2024. The human aspect of crisis management: evaluating human errors as reasons of technical failure for efficient prevention and resolution.</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Dyer, C., 2024. Lucy Letby inquiry: Consultant says he wishes he had reported concerns sooner.</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Dyer, C., 2025. Letby inquiry: Chair rejects calls to pause investigation.</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Dyer, C., 2025. Lucy Letby: Families’ lawyers cast doubt on panel’s findings that questioned convictions.</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Fenney, D., Baylis, A. and Robertson, R., 2025. Evidence on what works in regulating health and social care.</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Landon, A., Nash, A. and Pearce, L., 2025. P-87 Using patient safety incident response framework (PSIRF) methodology in the inpatient hospice setting.</a:t>
            </a:r>
            <a:endParaRPr lang="en-US" sz="1000" dirty="0">
              <a:latin typeface="Arial" panose="020B0604020202020204" pitchFamily="34" charset="0"/>
              <a:cs typeface="Arial" panose="020B0604020202020204" pitchFamily="34" charset="0"/>
            </a:endParaRPr>
          </a:p>
          <a:p>
            <a:r>
              <a:rPr lang="en-US" sz="1000" dirty="0" err="1">
                <a:latin typeface="Arial" panose="020B0604020202020204" pitchFamily="34" charset="0"/>
                <a:cs typeface="Arial" panose="020B0604020202020204" pitchFamily="34" charset="0"/>
              </a:rPr>
              <a:t>Letby.L</a:t>
            </a:r>
            <a:r>
              <a:rPr lang="en-US" sz="1000" dirty="0">
                <a:latin typeface="Arial" panose="020B0604020202020204" pitchFamily="34" charset="0"/>
                <a:cs typeface="Arial" panose="020B0604020202020204" pitchFamily="34" charset="0"/>
              </a:rPr>
              <a:t>., (2024). </a:t>
            </a:r>
            <a:r>
              <a:rPr lang="en-US" sz="1000" i="1" dirty="0">
                <a:latin typeface="Arial" panose="020B0604020202020204" pitchFamily="34" charset="0"/>
                <a:cs typeface="Arial" panose="020B0604020202020204" pitchFamily="34" charset="0"/>
              </a:rPr>
              <a:t>A superbug, doctor shortages and a neonatal unit ‘out of its depth’: failures at Lucy Letby hospital revealed. </a:t>
            </a:r>
            <a:r>
              <a:rPr lang="en-US" sz="1000" dirty="0">
                <a:latin typeface="Arial" panose="020B0604020202020204" pitchFamily="34" charset="0"/>
                <a:cs typeface="Arial" panose="020B0604020202020204" pitchFamily="34" charset="0"/>
              </a:rPr>
              <a:t>Available at:</a:t>
            </a:r>
            <a:r>
              <a:rPr lang="en-US" sz="1000" dirty="0">
                <a:latin typeface="Arial" panose="020B0604020202020204" pitchFamily="34" charset="0"/>
                <a:cs typeface="Arial" panose="020B0604020202020204" pitchFamily="34" charset="0"/>
                <a:hlinkClick r:id="rId2"/>
              </a:rPr>
              <a:t> https://www.theguardian.com/uk-news/article/2024/sep/08/a-superbug-doctor-shortages-and-a-neonatal-unit-out-of-its-depth-failures-at-lucy-letby-hospital-revealed</a:t>
            </a:r>
            <a:r>
              <a:rPr lang="en-US" sz="1000" dirty="0">
                <a:latin typeface="Arial" panose="020B0604020202020204" pitchFamily="34" charset="0"/>
                <a:cs typeface="Arial" panose="020B0604020202020204" pitchFamily="34" charset="0"/>
              </a:rPr>
              <a:t>. [Accessed on: 17.07.2026].</a:t>
            </a:r>
          </a:p>
          <a:p>
            <a:r>
              <a:rPr lang="en-US" sz="1000" dirty="0">
                <a:highlight>
                  <a:srgbClr val="FFFFFF"/>
                </a:highlight>
                <a:latin typeface="Arial" panose="020B0604020202020204" pitchFamily="34" charset="0"/>
                <a:cs typeface="Arial" panose="020B0604020202020204" pitchFamily="34" charset="0"/>
              </a:rPr>
              <a:t>Nichols, E., 2024. One </a:t>
            </a:r>
            <a:r>
              <a:rPr lang="en-US" sz="1000" dirty="0" err="1">
                <a:highlight>
                  <a:srgbClr val="FFFFFF"/>
                </a:highlight>
                <a:latin typeface="Arial" panose="020B0604020202020204" pitchFamily="34" charset="0"/>
                <a:cs typeface="Arial" panose="020B0604020202020204" pitchFamily="34" charset="0"/>
              </a:rPr>
              <a:t>Organisation’s</a:t>
            </a:r>
            <a:r>
              <a:rPr lang="en-US" sz="1000" dirty="0">
                <a:highlight>
                  <a:srgbClr val="FFFFFF"/>
                </a:highlight>
                <a:latin typeface="Arial" panose="020B0604020202020204" pitchFamily="34" charset="0"/>
                <a:cs typeface="Arial" panose="020B0604020202020204" pitchFamily="34" charset="0"/>
              </a:rPr>
              <a:t> experience of implementing the Patient Safety Incident Response Framework for pressure ulcers. </a:t>
            </a:r>
            <a:r>
              <a:rPr lang="en-US" sz="1000" i="1" dirty="0">
                <a:highlight>
                  <a:srgbClr val="FFFFFF"/>
                </a:highlight>
                <a:latin typeface="Arial" panose="020B0604020202020204" pitchFamily="34" charset="0"/>
                <a:cs typeface="Arial" panose="020B0604020202020204" pitchFamily="34" charset="0"/>
              </a:rPr>
              <a:t>Wounds</a:t>
            </a:r>
            <a:r>
              <a:rPr lang="en-US" sz="1000" dirty="0">
                <a:highlight>
                  <a:srgbClr val="FFFFFF"/>
                </a:highlight>
                <a:latin typeface="Arial" panose="020B0604020202020204" pitchFamily="34" charset="0"/>
                <a:cs typeface="Arial" panose="020B0604020202020204" pitchFamily="34" charset="0"/>
              </a:rPr>
              <a:t>, </a:t>
            </a:r>
            <a:r>
              <a:rPr lang="en-US" sz="1000" i="1" dirty="0">
                <a:highlight>
                  <a:srgbClr val="FFFFFF"/>
                </a:highlight>
                <a:latin typeface="Arial" panose="020B0604020202020204" pitchFamily="34" charset="0"/>
                <a:cs typeface="Arial" panose="020B0604020202020204" pitchFamily="34" charset="0"/>
              </a:rPr>
              <a:t>20</a:t>
            </a:r>
            <a:r>
              <a:rPr lang="en-US" sz="1000" dirty="0">
                <a:highlight>
                  <a:srgbClr val="FFFFFF"/>
                </a:highlight>
                <a:latin typeface="Arial" panose="020B0604020202020204" pitchFamily="34" charset="0"/>
                <a:cs typeface="Arial" panose="020B0604020202020204" pitchFamily="34" charset="0"/>
              </a:rPr>
              <a:t>(4), pp.76-79.</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Nieman, S., 2023. Thematic analysis: A practical guide.</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Wallace, J., Myers, M., Powell, D., Hogg, D. and Caddy, S., 2026. Recommendations for a novel test to establish infection type in the emergency department: an NHS Delphi consensus project. </a:t>
            </a:r>
            <a:r>
              <a:rPr lang="en-US" sz="1000" i="1" dirty="0">
                <a:highlight>
                  <a:srgbClr val="FFFFFF"/>
                </a:highlight>
                <a:latin typeface="Arial" panose="020B0604020202020204" pitchFamily="34" charset="0"/>
                <a:cs typeface="Arial" panose="020B0604020202020204" pitchFamily="34" charset="0"/>
              </a:rPr>
              <a:t>British Journal of Healthcare Management</a:t>
            </a:r>
            <a:r>
              <a:rPr lang="en-US" sz="1000" dirty="0">
                <a:highlight>
                  <a:srgbClr val="FFFFFF"/>
                </a:highlight>
                <a:latin typeface="Arial" panose="020B0604020202020204" pitchFamily="34" charset="0"/>
                <a:cs typeface="Arial" panose="020B0604020202020204" pitchFamily="34" charset="0"/>
              </a:rPr>
              <a:t>, pp.1-13.</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Wood, D.P., Robinson, C.A., Nathan, R. and McPhillips, R., 2022. A study of the implementation of patient safety policies in the NHS in England since 2000: what can we learn?. </a:t>
            </a:r>
            <a:r>
              <a:rPr lang="en-US" sz="1000" i="1" dirty="0">
                <a:highlight>
                  <a:srgbClr val="FFFFFF"/>
                </a:highlight>
                <a:latin typeface="Arial" panose="020B0604020202020204" pitchFamily="34" charset="0"/>
                <a:cs typeface="Arial" panose="020B0604020202020204" pitchFamily="34" charset="0"/>
              </a:rPr>
              <a:t>Journal of health organization and management</a:t>
            </a:r>
            <a:r>
              <a:rPr lang="en-US" sz="1000" dirty="0">
                <a:highlight>
                  <a:srgbClr val="FFFFFF"/>
                </a:highlight>
                <a:latin typeface="Arial" panose="020B0604020202020204" pitchFamily="34" charset="0"/>
                <a:cs typeface="Arial" panose="020B0604020202020204" pitchFamily="34" charset="0"/>
              </a:rPr>
              <a:t>, </a:t>
            </a:r>
            <a:r>
              <a:rPr lang="en-US" sz="1000" i="1" dirty="0">
                <a:highlight>
                  <a:srgbClr val="FFFFFF"/>
                </a:highlight>
                <a:latin typeface="Arial" panose="020B0604020202020204" pitchFamily="34" charset="0"/>
                <a:cs typeface="Arial" panose="020B0604020202020204" pitchFamily="34" charset="0"/>
              </a:rPr>
              <a:t>36</a:t>
            </a:r>
            <a:r>
              <a:rPr lang="en-US" sz="1000" dirty="0">
                <a:highlight>
                  <a:srgbClr val="FFFFFF"/>
                </a:highlight>
                <a:latin typeface="Arial" panose="020B0604020202020204" pitchFamily="34" charset="0"/>
                <a:cs typeface="Arial" panose="020B0604020202020204" pitchFamily="34" charset="0"/>
              </a:rPr>
              <a:t>(5), pp.650-665.</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World Health Organization, 2021. </a:t>
            </a:r>
            <a:r>
              <a:rPr lang="en-US" sz="1000" i="1" dirty="0">
                <a:highlight>
                  <a:srgbClr val="FFFFFF"/>
                </a:highlight>
                <a:latin typeface="Arial" panose="020B0604020202020204" pitchFamily="34" charset="0"/>
                <a:cs typeface="Arial" panose="020B0604020202020204" pitchFamily="34" charset="0"/>
              </a:rPr>
              <a:t>Global patient safety action plan 2021-2030: towards eliminating avoidable harm in health care</a:t>
            </a:r>
            <a:r>
              <a:rPr lang="en-US" sz="1000" dirty="0">
                <a:highlight>
                  <a:srgbClr val="FFFFFF"/>
                </a:highlight>
                <a:latin typeface="Arial" panose="020B0604020202020204" pitchFamily="34" charset="0"/>
                <a:cs typeface="Arial" panose="020B0604020202020204" pitchFamily="34" charset="0"/>
              </a:rPr>
              <a:t>. World Health Organization.</a:t>
            </a:r>
          </a:p>
          <a:p>
            <a:r>
              <a:rPr lang="en-IN" sz="1000" b="1" dirty="0"/>
              <a:t>NHS England, 2022.</a:t>
            </a:r>
            <a:r>
              <a:rPr lang="en-IN" sz="1000" dirty="0"/>
              <a:t> </a:t>
            </a:r>
            <a:r>
              <a:rPr lang="en-IN" sz="1000" i="1" dirty="0"/>
              <a:t>Patient Safety Incident Response Framework (PSIRF): Guidance</a:t>
            </a:r>
            <a:r>
              <a:rPr lang="en-IN" sz="1000" dirty="0"/>
              <a:t>. Available at: https://www.england.nhs.uk/patient-safety/patient-safety-incident-response-framework/ [Accessed: 20 July 2026].</a:t>
            </a:r>
            <a:endParaRPr lang="en-US" sz="10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2543</Words>
  <Application>Microsoft Office PowerPoint</Application>
  <PresentationFormat>Widescreen</PresentationFormat>
  <Paragraphs>140</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Program: MSc Public Health and Social Care in Practice Module: Quality Assurance and Service Improvements Lecturer: Christopher Mafuva Module code: LCHS7006 Assignment Title: Component 1-Individual Presentation Case Study:  Lucy Letby Case  </vt:lpstr>
      <vt:lpstr> Background of the Problem</vt:lpstr>
      <vt:lpstr>Root Causes</vt:lpstr>
      <vt:lpstr>Root Cause Analysis (RCA)  </vt:lpstr>
      <vt:lpstr>Systems-Based Safety Model:Swiss Cheese Model </vt:lpstr>
      <vt:lpstr>Fishbone Analysis </vt:lpstr>
      <vt:lpstr>Leadership Strategy for Change </vt:lpstr>
      <vt:lpstr>Lewin's Change Model (Preparing the Workforce)</vt:lpstr>
      <vt:lpstr>Policy Issues </vt:lpstr>
      <vt:lpstr>Impact on Quality, Efficiency and Equity </vt:lpstr>
      <vt:lpstr> Change Framework: PDSA Cycle </vt:lpstr>
      <vt:lpstr>Applying PDSA to the Case  </vt:lpstr>
      <vt:lpstr> Structure of Component 2 Report </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Pratham Vaghela</cp:lastModifiedBy>
  <cp:revision>4</cp:revision>
  <dcterms:created xsi:type="dcterms:W3CDTF">2026-07-17T10:44:00Z</dcterms:created>
  <dcterms:modified xsi:type="dcterms:W3CDTF">2026-07-20T22:54:46Z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1033-12.1.0.27458</vt:lpwstr>
  </property>
  <property fmtid="{D5CDD505-2E9C-101B-9397-08002B2CF9AE}" pid="3" name="ICV">
    <vt:lpwstr>9931600A518C42C1B70F440E6C391523_12</vt:lpwstr>
  </property>
</Properties>
</file>