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Century Gothic" panose="020B0502020202020204" pitchFamily="3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hiFdypkudvInLhsBmXpBNRoGqbE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B275F1-27FE-4D5D-9BF4-31B5DD202D18}">
  <a:tblStyle styleId="{F2B275F1-27FE-4D5D-9BF4-31B5DD202D18}" styleName="Table_0">
    <a:wholeTbl>
      <a:tcTxStyle b="off" i="off">
        <a:font>
          <a:latin typeface="Century Gothic"/>
          <a:ea typeface="Century Gothic"/>
          <a:cs typeface="Century Gothic"/>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0E7E6"/>
          </a:solidFill>
        </a:fill>
      </a:tcStyle>
    </a:wholeTbl>
    <a:band1H>
      <a:tcTxStyle/>
      <a:tcStyle>
        <a:tcBdr/>
        <a:fill>
          <a:solidFill>
            <a:srgbClr val="E0CCCA"/>
          </a:solidFill>
        </a:fill>
      </a:tcStyle>
    </a:band1H>
    <a:band2H>
      <a:tcTxStyle/>
      <a:tcStyle>
        <a:tcBdr/>
      </a:tcStyle>
    </a:band2H>
    <a:band1V>
      <a:tcTxStyle/>
      <a:tcStyle>
        <a:tcBdr/>
        <a:fill>
          <a:solidFill>
            <a:srgbClr val="E0CCCA"/>
          </a:solidFill>
        </a:fill>
      </a:tcStyle>
    </a:band1V>
    <a:band2V>
      <a:tcTxStyle/>
      <a:tcStyle>
        <a:tcBdr/>
      </a:tcStyle>
    </a:band2V>
    <a:lastCol>
      <a:tcTxStyle b="on" i="off">
        <a:font>
          <a:latin typeface="Century Gothic"/>
          <a:ea typeface="Century Gothic"/>
          <a:cs typeface="Century Gothic"/>
        </a:font>
        <a:schemeClr val="lt1"/>
      </a:tcTxStyle>
      <a:tcStyle>
        <a:tcBdr/>
        <a:fill>
          <a:solidFill>
            <a:schemeClr val="accent1"/>
          </a:solidFill>
        </a:fill>
      </a:tcStyle>
    </a:lastCol>
    <a:firstCol>
      <a:tcTxStyle b="on" i="off">
        <a:font>
          <a:latin typeface="Century Gothic"/>
          <a:ea typeface="Century Gothic"/>
          <a:cs typeface="Century Gothic"/>
        </a:font>
        <a:schemeClr val="lt1"/>
      </a:tcTxStyle>
      <a:tcStyle>
        <a:tcBdr/>
        <a:fill>
          <a:solidFill>
            <a:schemeClr val="accent1"/>
          </a:solidFill>
        </a:fill>
      </a:tcStyle>
    </a:firstCol>
    <a:lastRow>
      <a:tcTxStyle b="on" i="off">
        <a:font>
          <a:latin typeface="Century Gothic"/>
          <a:ea typeface="Century Gothic"/>
          <a:cs typeface="Century Gothic"/>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81" d="100"/>
          <a:sy n="81" d="100"/>
        </p:scale>
        <p:origin x="90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This study aims to introduce a summary of Jenny's situation, who is a 16-year-old girl, who faces father's death and mother's mobility and memory-related problems. This study will introduce a community support plan that is significantly helpful to maintain Jenny's therapeutic and peer support process. It will introduce several professional counselling processes that can be helpful to highlight an individual-based comfort zone camp, which allows children to connect with others within a supportive and safe environment. To introduce several practical aspects, this study will introduce the psychological lifespan theory. In the context of the theoretical aspect, this study will highlight Bowlby's attachment theory, which is highly beneficial to maintain the secure base concept and has a positive impact on Jenny's personal development.</a:t>
            </a:r>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172" name="Google Shape;17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Bowlby’s attachment theory is most crucial as it can introduce the actual concept of a long-lasting blueprint for emotional regulation that can highlight several emotional regulation mechanisms (Venezia, 2023). It is significantly helpful to create an influencing strategy for adult attachment styles, personality and relationship stability. This theoretical approach helps to maintain links to several early caregiving behaviours that directly secure relationships and help understand social cues.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180" name="Google Shape;18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Bowlby's attachment theory is highly appropriate for Jenny's situation, which provides a strategic framework that significantly helps to understand her early life experiences (Khadka, 2022). Understanding several behavioural triggers, this theoretical approach is significantly helpful to introduce assessment of needs and the need for continuity and stability. Bowlby’s attachment theory emphasises the actual importance of emotional development that can serve as a foundation for future relationships.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188" name="Google Shape;18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It has been noticed that Jenny’s situation highlighted its emotional impact through introducing chronic stress development that can induce the cortisol dysregulation process. This problem highlighted several emotional responses and the immune suppression process, leading to metabolic issues. This negative emotional impact can cause several physiological distresses as well as a maladaptive cortisol dysfunction process (Knezevic et al. 2023). Jenny may face several chronic stressors, which can lead to neurodegenerative disease and physiological disorders.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196" name="Google Shape;19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It has been noted that Genetic predisposition to mood disorders can highlight several stress reactivity patterns that can lead to bipolar disorder, anxiety disorders and several stereo genetic system alterations. Stress reactivity patterns and biological mechanisms can increase stress sensitivity and internalising disorders (Filetti et al. 2024). This problem can lead to bereavement, caregiver burden and socioeconomic pressures. However, it can highlight several epigenetic stress responses and environmental buffering effects or several terminal illnesses. </a:t>
            </a:r>
            <a:r>
              <a:rPr lang="en-GB">
                <a:solidFill>
                  <a:srgbClr val="0000FF"/>
                </a:solidFill>
                <a:latin typeface="Times New Roman"/>
                <a:ea typeface="Times New Roman"/>
                <a:cs typeface="Times New Roman"/>
                <a:sym typeface="Times New Roman"/>
              </a:rPr>
              <a:t>It has been noted that Jenny had to go with adult responsibilities, skipping crucial stages in her own childhood. It significantly impacted her social behaviour by introducing missed opportunities through hobbies and normal childhood opportunities.</a:t>
            </a:r>
            <a:endParaRPr>
              <a:solidFill>
                <a:srgbClr val="0000FF"/>
              </a:solidFill>
              <a:highlight>
                <a:srgbClr val="FFFFFF"/>
              </a:highlight>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200"/>
              <a:buFont typeface="Times New Roman"/>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204" name="Google Shape;204;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Challenges with self-esteem can induce Emotional exhaustion, which can introduce long-term physical health problems as well as impaired brain development. Several social and developmental disruptions highlighted different risks for Jenny, which introduce long-term adult impact, interpersonal violence and increased traumatic assessments (Hassmén and Hindman, 2025). Jenny, a 16-year-old girl, may face various social and developmental disruptions that lead to a higher risk of insecure attachment and psychiatric disorders.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
        <p:nvSpPr>
          <p:cNvPr id="212" name="Google Shape;21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To maintain specific attachment and psychological support, Bowlby’s attachment theory is highly valuable as it can introduce several secure attachments with the caregiving process that can foster emotional resilience.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latin typeface="Times New Roman"/>
              <a:ea typeface="Times New Roman"/>
              <a:cs typeface="Times New Roman"/>
              <a:sym typeface="Times New Roman"/>
            </a:endParaRPr>
          </a:p>
        </p:txBody>
      </p:sp>
      <p:sp>
        <p:nvSpPr>
          <p:cNvPr id="220" name="Google Shape;22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7" name="Google Shape;22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In the context of health and social care, Bowlby’s theory is most valuable as it can introduce several influential child care practices that help to inform the adoption and fostering process and can underpin various secure base practices (Hani, 2024). By establishing several empirical supports, this internal working model is highly crucial as it applies to safeguarding practice. Apart from several strengthening processes, this theory tends to overemphasise the caregiver's role by neglecting various cultural differences and the broader socioeconomic context.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
        <p:nvSpPr>
          <p:cNvPr id="228" name="Google Shape;22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This study highlighted how Jenny is at a vulnerable developmental stage, and in this regard, it highlighted several attachment disruptions that likely impacted her emotional regulation. This study introduced the nature and nurture interaction that is remarkably helpful in shaping her development. A structured support plan can restore psychological stability. This study highlighted several support plans for Jenny, which helped to introduce practical self-management tools to maintain peer support and societal integration.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
        <p:nvSpPr>
          <p:cNvPr id="236" name="Google Shape;23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3" name="Google Shape;24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3"/>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3"/>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5" name="Google Shape;45;p1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3"/>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13"/>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9"/>
        <p:cNvGrpSpPr/>
        <p:nvPr/>
      </p:nvGrpSpPr>
      <p:grpSpPr>
        <a:xfrm>
          <a:off x="0" y="0"/>
          <a:ext cx="0" cy="0"/>
          <a:chOff x="0" y="0"/>
          <a:chExt cx="0" cy="0"/>
        </a:xfrm>
      </p:grpSpPr>
      <p:sp>
        <p:nvSpPr>
          <p:cNvPr id="50" name="Google Shape;50;p14"/>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4"/>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2" name="Google Shape;52;p1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6"/>
        <p:cNvGrpSpPr/>
        <p:nvPr/>
      </p:nvGrpSpPr>
      <p:grpSpPr>
        <a:xfrm>
          <a:off x="0" y="0"/>
          <a:ext cx="0" cy="0"/>
          <a:chOff x="0" y="0"/>
          <a:chExt cx="0" cy="0"/>
        </a:xfrm>
      </p:grpSpPr>
      <p:sp>
        <p:nvSpPr>
          <p:cNvPr id="57" name="Google Shape;57;p15"/>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5"/>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59" name="Google Shape;59;p1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15"/>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3"/>
        <p:cNvGrpSpPr/>
        <p:nvPr/>
      </p:nvGrpSpPr>
      <p:grpSpPr>
        <a:xfrm>
          <a:off x="0" y="0"/>
          <a:ext cx="0" cy="0"/>
          <a:chOff x="0" y="0"/>
          <a:chExt cx="0" cy="0"/>
        </a:xfrm>
      </p:grpSpPr>
      <p:sp>
        <p:nvSpPr>
          <p:cNvPr id="64" name="Google Shape;64;p1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6"/>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6" name="Google Shape;66;p16"/>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7" name="Google Shape;67;p1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1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7"/>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4" name="Google Shape;74;p17"/>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5" name="Google Shape;75;p17"/>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6" name="Google Shape;76;p17"/>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7" name="Google Shape;77;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7"/>
        <p:cNvGrpSpPr/>
        <p:nvPr/>
      </p:nvGrpSpPr>
      <p:grpSpPr>
        <a:xfrm>
          <a:off x="0" y="0"/>
          <a:ext cx="0" cy="0"/>
          <a:chOff x="0" y="0"/>
          <a:chExt cx="0" cy="0"/>
        </a:xfrm>
      </p:grpSpPr>
      <p:sp>
        <p:nvSpPr>
          <p:cNvPr id="88" name="Google Shape;88;p1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9"/>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9"/>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2"/>
        <p:cNvGrpSpPr/>
        <p:nvPr/>
      </p:nvGrpSpPr>
      <p:grpSpPr>
        <a:xfrm>
          <a:off x="0" y="0"/>
          <a:ext cx="0" cy="0"/>
          <a:chOff x="0" y="0"/>
          <a:chExt cx="0" cy="0"/>
        </a:xfrm>
      </p:grpSpPr>
      <p:sp>
        <p:nvSpPr>
          <p:cNvPr id="93" name="Google Shape;93;p20"/>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0"/>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5" name="Google Shape;95;p20"/>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6" name="Google Shape;96;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0"/>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0"/>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0"/>
        <p:cNvGrpSpPr/>
        <p:nvPr/>
      </p:nvGrpSpPr>
      <p:grpSpPr>
        <a:xfrm>
          <a:off x="0" y="0"/>
          <a:ext cx="0" cy="0"/>
          <a:chOff x="0" y="0"/>
          <a:chExt cx="0" cy="0"/>
        </a:xfrm>
      </p:grpSpPr>
      <p:sp>
        <p:nvSpPr>
          <p:cNvPr id="101" name="Google Shape;101;p21"/>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1"/>
          <p:cNvSpPr>
            <a:spLocks noGrp="1"/>
          </p:cNvSpPr>
          <p:nvPr>
            <p:ph type="pic" idx="2"/>
          </p:nvPr>
        </p:nvSpPr>
        <p:spPr>
          <a:xfrm>
            <a:off x="2589212" y="634965"/>
            <a:ext cx="8915400" cy="3854970"/>
          </a:xfrm>
          <a:prstGeom prst="rect">
            <a:avLst/>
          </a:prstGeom>
          <a:noFill/>
          <a:ln>
            <a:noFill/>
          </a:ln>
        </p:spPr>
      </p:sp>
      <p:sp>
        <p:nvSpPr>
          <p:cNvPr id="103" name="Google Shape;103;p21"/>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4" name="Google Shape;104;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1"/>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1"/>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8"/>
        <p:cNvGrpSpPr/>
        <p:nvPr/>
      </p:nvGrpSpPr>
      <p:grpSpPr>
        <a:xfrm>
          <a:off x="0" y="0"/>
          <a:ext cx="0" cy="0"/>
          <a:chOff x="0" y="0"/>
          <a:chExt cx="0" cy="0"/>
        </a:xfrm>
      </p:grpSpPr>
      <p:sp>
        <p:nvSpPr>
          <p:cNvPr id="109" name="Google Shape;109;p22"/>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2"/>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1" name="Google Shape;111;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2"/>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2"/>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5"/>
        <p:cNvGrpSpPr/>
        <p:nvPr/>
      </p:nvGrpSpPr>
      <p:grpSpPr>
        <a:xfrm>
          <a:off x="0" y="0"/>
          <a:ext cx="0" cy="0"/>
          <a:chOff x="0" y="0"/>
          <a:chExt cx="0" cy="0"/>
        </a:xfrm>
      </p:grpSpPr>
      <p:sp>
        <p:nvSpPr>
          <p:cNvPr id="116" name="Google Shape;116;p23"/>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3"/>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8" name="Google Shape;118;p23"/>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9" name="Google Shape;119;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3"/>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3"/>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23" name="Google Shape;123;p23"/>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accent1"/>
                </a:solidFill>
                <a:latin typeface="Arial"/>
                <a:ea typeface="Arial"/>
                <a:cs typeface="Arial"/>
                <a:sym typeface="Arial"/>
              </a:rPr>
              <a:t>“</a:t>
            </a:r>
            <a:endParaRPr/>
          </a:p>
        </p:txBody>
      </p:sp>
      <p:sp>
        <p:nvSpPr>
          <p:cNvPr id="124" name="Google Shape;124;p23"/>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5"/>
        <p:cNvGrpSpPr/>
        <p:nvPr/>
      </p:nvGrpSpPr>
      <p:grpSpPr>
        <a:xfrm>
          <a:off x="0" y="0"/>
          <a:ext cx="0" cy="0"/>
          <a:chOff x="0" y="0"/>
          <a:chExt cx="0" cy="0"/>
        </a:xfrm>
      </p:grpSpPr>
      <p:sp>
        <p:nvSpPr>
          <p:cNvPr id="126" name="Google Shape;126;p24"/>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24"/>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8" name="Google Shape;128;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4"/>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4"/>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32"/>
        <p:cNvGrpSpPr/>
        <p:nvPr/>
      </p:nvGrpSpPr>
      <p:grpSpPr>
        <a:xfrm>
          <a:off x="0" y="0"/>
          <a:ext cx="0" cy="0"/>
          <a:chOff x="0" y="0"/>
          <a:chExt cx="0" cy="0"/>
        </a:xfrm>
      </p:grpSpPr>
      <p:sp>
        <p:nvSpPr>
          <p:cNvPr id="133" name="Google Shape;133;p25"/>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5"/>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5" name="Google Shape;135;p25"/>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6" name="Google Shape;136;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25"/>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5"/>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40" name="Google Shape;140;p25"/>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accent1"/>
                </a:solidFill>
                <a:latin typeface="Arial"/>
                <a:ea typeface="Arial"/>
                <a:cs typeface="Arial"/>
                <a:sym typeface="Arial"/>
              </a:rPr>
              <a:t>“</a:t>
            </a:r>
            <a:endParaRPr/>
          </a:p>
        </p:txBody>
      </p:sp>
      <p:sp>
        <p:nvSpPr>
          <p:cNvPr id="141" name="Google Shape;141;p25"/>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26"/>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5" name="Google Shape;145;p26"/>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6" name="Google Shape;146;p2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2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26"/>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6"/>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27"/>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3" name="Google Shape;153;p2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2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28"/>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28"/>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60" name="Google Shape;160;p2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2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2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DE6C3"/>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2"/>
          <p:cNvGrpSpPr/>
          <p:nvPr/>
        </p:nvGrpSpPr>
        <p:grpSpPr>
          <a:xfrm>
            <a:off x="1" y="228600"/>
            <a:ext cx="2851516" cy="6638628"/>
            <a:chOff x="2487613" y="285750"/>
            <a:chExt cx="2428875" cy="5654676"/>
          </a:xfrm>
        </p:grpSpPr>
        <p:sp>
          <p:nvSpPr>
            <p:cNvPr id="11" name="Google Shape;11;p12"/>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2"/>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2"/>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2"/>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2"/>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2"/>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2"/>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2"/>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2"/>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2"/>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2"/>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2"/>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12"/>
          <p:cNvGrpSpPr/>
          <p:nvPr/>
        </p:nvGrpSpPr>
        <p:grpSpPr>
          <a:xfrm>
            <a:off x="27221" y="-786"/>
            <a:ext cx="2356674" cy="6854039"/>
            <a:chOff x="6627813" y="194833"/>
            <a:chExt cx="1952625" cy="5678918"/>
          </a:xfrm>
        </p:grpSpPr>
        <p:sp>
          <p:nvSpPr>
            <p:cNvPr id="24" name="Google Shape;24;p12"/>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12"/>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2"/>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2"/>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12"/>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2"/>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2"/>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2"/>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12"/>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2"/>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12"/>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2"/>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12"/>
          <p:cNvSpPr/>
          <p:nvPr/>
        </p:nvSpPr>
        <p:spPr>
          <a:xfrm>
            <a:off x="0" y="0"/>
            <a:ext cx="18288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12"/>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8" name="Google Shape;38;p12"/>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9" name="Google Shape;39;p1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0" name="Google Shape;40;p1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1" name="Google Shape;41;p12"/>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enthamdirect.com/content/journals/cn/10.2174/1570159X2166623080812050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mdpi.com/2073-4409/12/23/2726?utm.com" TargetMode="External"/><Relationship Id="rId5" Type="http://schemas.openxmlformats.org/officeDocument/2006/relationships/hyperlink" Target="https://nepjol.info/index.php/tutaj/article/view/74328" TargetMode="External"/><Relationship Id="rId4" Type="http://schemas.openxmlformats.org/officeDocument/2006/relationships/hyperlink" Target="https://publisher.uthm.edu.my/periodicals/index.php/ahcs/article/view/161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
          <p:cNvSpPr txBox="1">
            <a:spLocks noGrp="1"/>
          </p:cNvSpPr>
          <p:nvPr>
            <p:ph type="ctrTitle"/>
          </p:nvPr>
        </p:nvSpPr>
        <p:spPr>
          <a:xfrm>
            <a:off x="1320800" y="838985"/>
            <a:ext cx="9144000" cy="4930219"/>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50000"/>
              </a:lnSpc>
              <a:spcBef>
                <a:spcPts val="0"/>
              </a:spcBef>
              <a:spcAft>
                <a:spcPts val="0"/>
              </a:spcAft>
              <a:buClr>
                <a:srgbClr val="262626"/>
              </a:buClr>
              <a:buSzPct val="100000"/>
              <a:buFont typeface="Times New Roman"/>
              <a:buNone/>
            </a:pPr>
            <a:br>
              <a:rPr lang="en-GB" sz="2200" b="1" dirty="0">
                <a:latin typeface="Times New Roman"/>
                <a:ea typeface="Times New Roman"/>
                <a:cs typeface="Times New Roman"/>
                <a:sym typeface="Times New Roman"/>
              </a:rPr>
            </a:br>
            <a:br>
              <a:rPr lang="en-GB" sz="2200" b="1" dirty="0">
                <a:latin typeface="Times New Roman"/>
                <a:ea typeface="Times New Roman"/>
                <a:cs typeface="Times New Roman"/>
                <a:sym typeface="Times New Roman"/>
              </a:rPr>
            </a:br>
            <a:br>
              <a:rPr lang="en-GB" sz="2200" b="1" dirty="0">
                <a:latin typeface="Times New Roman"/>
                <a:ea typeface="Times New Roman"/>
                <a:cs typeface="Times New Roman"/>
                <a:sym typeface="Times New Roman"/>
              </a:rPr>
            </a:br>
            <a:br>
              <a:rPr lang="en-GB" sz="2200" b="1" dirty="0">
                <a:latin typeface="Times New Roman"/>
                <a:ea typeface="Times New Roman"/>
                <a:cs typeface="Times New Roman"/>
                <a:sym typeface="Times New Roman"/>
              </a:rPr>
            </a:br>
            <a:br>
              <a:rPr lang="en-GB" sz="2200" b="1" dirty="0">
                <a:latin typeface="Times New Roman"/>
                <a:ea typeface="Times New Roman"/>
                <a:cs typeface="Times New Roman"/>
                <a:sym typeface="Times New Roman"/>
              </a:rPr>
            </a:br>
            <a:r>
              <a:rPr lang="en-GB" sz="2200" b="1" dirty="0">
                <a:latin typeface="Times New Roman"/>
                <a:ea typeface="Times New Roman"/>
                <a:cs typeface="Times New Roman"/>
                <a:sym typeface="Times New Roman"/>
              </a:rPr>
              <a:t>Programme: Certificate of Higher Education in Health and Social Care</a:t>
            </a:r>
            <a:br>
              <a:rPr lang="en-GB" sz="2200" b="1" dirty="0">
                <a:latin typeface="Times New Roman"/>
                <a:ea typeface="Times New Roman"/>
                <a:cs typeface="Times New Roman"/>
                <a:sym typeface="Times New Roman"/>
              </a:rPr>
            </a:br>
            <a:r>
              <a:rPr lang="en-GB" sz="2200" b="1" dirty="0">
                <a:latin typeface="Times New Roman"/>
                <a:ea typeface="Times New Roman"/>
                <a:cs typeface="Times New Roman"/>
                <a:sym typeface="Times New Roman"/>
              </a:rPr>
              <a:t>Module: Psychology in Health and Social Care</a:t>
            </a:r>
            <a:br>
              <a:rPr lang="en-GB" sz="2200" b="1" dirty="0">
                <a:latin typeface="Times New Roman"/>
                <a:ea typeface="Times New Roman"/>
                <a:cs typeface="Times New Roman"/>
                <a:sym typeface="Times New Roman"/>
              </a:rPr>
            </a:br>
            <a:r>
              <a:rPr lang="en-GB" sz="2200" b="1" dirty="0">
                <a:latin typeface="Times New Roman"/>
                <a:ea typeface="Times New Roman"/>
                <a:cs typeface="Times New Roman"/>
                <a:sym typeface="Times New Roman"/>
              </a:rPr>
              <a:t>Module code: LCHS4010</a:t>
            </a:r>
            <a:br>
              <a:rPr lang="en-GB" sz="2200" b="1" dirty="0">
                <a:latin typeface="Times New Roman"/>
                <a:ea typeface="Times New Roman"/>
                <a:cs typeface="Times New Roman"/>
                <a:sym typeface="Times New Roman"/>
              </a:rPr>
            </a:br>
            <a:r>
              <a:rPr lang="en-GB" sz="2200" b="1" dirty="0">
                <a:latin typeface="Times New Roman"/>
                <a:ea typeface="Times New Roman"/>
                <a:cs typeface="Times New Roman"/>
                <a:sym typeface="Times New Roman"/>
              </a:rPr>
              <a:t>Assignment Title: Assessment 1: Individual Presentation </a:t>
            </a:r>
            <a:br>
              <a:rPr lang="en-GB" sz="2200" b="1" dirty="0">
                <a:latin typeface="Times New Roman"/>
                <a:ea typeface="Times New Roman"/>
                <a:cs typeface="Times New Roman"/>
                <a:sym typeface="Times New Roman"/>
              </a:rPr>
            </a:br>
            <a:r>
              <a:rPr lang="en-GB" sz="2200" b="1" dirty="0">
                <a:latin typeface="Times New Roman"/>
                <a:ea typeface="Times New Roman"/>
                <a:cs typeface="Times New Roman"/>
                <a:sym typeface="Times New Roman"/>
              </a:rPr>
              <a:t>   LECTURE NAME : LOU WELLS</a:t>
            </a:r>
            <a:br>
              <a:rPr lang="en-GB" dirty="0"/>
            </a:br>
            <a:r>
              <a:rPr kumimoji="0" lang="en-GB" sz="2200" b="1" i="0" u="none" strike="noStrike" kern="1200" cap="none" spc="0" normalizeH="0" baseline="0" noProof="0" dirty="0">
                <a:ln>
                  <a:noFill/>
                </a:ln>
                <a:solidFill>
                  <a:prstClr val="black">
                    <a:lumMod val="85000"/>
                    <a:lumOff val="15000"/>
                  </a:prstClr>
                </a:solidFill>
                <a:effectLst/>
                <a:uLnTx/>
                <a:uFillTx/>
                <a:latin typeface="Times New Roman" panose="02020603050405020304" pitchFamily="18" charset="0"/>
                <a:ea typeface="+mj-ea"/>
                <a:cs typeface="Times New Roman" panose="02020603050405020304" pitchFamily="18" charset="0"/>
              </a:rPr>
              <a:t>Name : KEDIJA ALI HUSSEN</a:t>
            </a:r>
            <a:br>
              <a:rPr lang="en-GB" sz="2200" b="1" kern="1200" dirty="0">
                <a:solidFill>
                  <a:prstClr val="black">
                    <a:lumMod val="85000"/>
                    <a:lumOff val="15000"/>
                  </a:prstClr>
                </a:solidFill>
                <a:latin typeface="Times New Roman" panose="02020603050405020304" pitchFamily="18" charset="0"/>
                <a:ea typeface="+mj-ea"/>
                <a:cs typeface="Times New Roman" panose="02020603050405020304" pitchFamily="18" charset="0"/>
              </a:rPr>
            </a:br>
            <a:r>
              <a:rPr kumimoji="0" lang="en-GB" sz="2200" b="1" i="0" u="none" strike="noStrike" kern="1200" cap="none" spc="0" normalizeH="0" baseline="0" noProof="0" dirty="0">
                <a:ln>
                  <a:noFill/>
                </a:ln>
                <a:solidFill>
                  <a:prstClr val="black">
                    <a:lumMod val="85000"/>
                    <a:lumOff val="15000"/>
                  </a:prstClr>
                </a:solidFill>
                <a:effectLst/>
                <a:uLnTx/>
                <a:uFillTx/>
                <a:latin typeface="Times New Roman" panose="02020603050405020304" pitchFamily="18" charset="0"/>
                <a:ea typeface="+mj-ea"/>
                <a:cs typeface="Times New Roman" panose="02020603050405020304" pitchFamily="18" charset="0"/>
              </a:rPr>
              <a:t> ID</a:t>
            </a:r>
            <a:r>
              <a:rPr lang="en-GB" sz="2200" b="1" kern="1200" dirty="0">
                <a:solidFill>
                  <a:prstClr val="black">
                    <a:lumMod val="85000"/>
                    <a:lumOff val="15000"/>
                  </a:prstClr>
                </a:solidFill>
                <a:latin typeface="Times New Roman" panose="02020603050405020304" pitchFamily="18" charset="0"/>
                <a:ea typeface="+mj-ea"/>
                <a:cs typeface="Times New Roman" panose="02020603050405020304" pitchFamily="18" charset="0"/>
              </a:rPr>
              <a:t> </a:t>
            </a:r>
            <a:r>
              <a:rPr kumimoji="0" lang="en-GB" sz="2200" b="1" i="0" u="none" strike="noStrike" kern="1200" cap="none" spc="0" normalizeH="0" baseline="0" noProof="0">
                <a:ln>
                  <a:noFill/>
                </a:ln>
                <a:solidFill>
                  <a:prstClr val="black">
                    <a:lumMod val="85000"/>
                    <a:lumOff val="15000"/>
                  </a:prstClr>
                </a:solidFill>
                <a:effectLst/>
                <a:uLnTx/>
                <a:uFillTx/>
                <a:latin typeface="Times New Roman" panose="02020603050405020304" pitchFamily="18" charset="0"/>
                <a:ea typeface="+mj-ea"/>
                <a:cs typeface="Times New Roman" panose="02020603050405020304" pitchFamily="18" charset="0"/>
              </a:rPr>
              <a:t> :NUMBER</a:t>
            </a:r>
            <a:r>
              <a:rPr kumimoji="0" lang="en-GB" sz="2200" b="1" i="0" u="none" strike="noStrike" kern="1200" cap="none" spc="0" normalizeH="0" baseline="0" noProof="0" dirty="0">
                <a:ln>
                  <a:noFill/>
                </a:ln>
                <a:solidFill>
                  <a:prstClr val="black">
                    <a:lumMod val="85000"/>
                    <a:lumOff val="15000"/>
                  </a:prstClr>
                </a:solidFill>
                <a:effectLst/>
                <a:uLnTx/>
                <a:uFillTx/>
                <a:latin typeface="Times New Roman" panose="02020603050405020304" pitchFamily="18" charset="0"/>
                <a:ea typeface="+mj-ea"/>
                <a:cs typeface="Times New Roman" panose="02020603050405020304" pitchFamily="18" charset="0"/>
              </a:rPr>
              <a:t>: 2434785 </a:t>
            </a:r>
            <a:br>
              <a:rPr kumimoji="0" lang="en-IN" sz="5400" b="0" i="0" u="none" strike="noStrike" kern="1200" cap="none" spc="0" normalizeH="0" baseline="0" noProof="0" dirty="0">
                <a:ln>
                  <a:noFill/>
                </a:ln>
                <a:solidFill>
                  <a:prstClr val="black">
                    <a:lumMod val="85000"/>
                    <a:lumOff val="15000"/>
                  </a:prstClr>
                </a:solidFill>
                <a:effectLst/>
                <a:uLnTx/>
                <a:uFillTx/>
                <a:latin typeface="Century Gothic" panose="020B0502020202020204"/>
                <a:ea typeface="+mj-ea"/>
                <a:cs typeface="+mj-cs"/>
              </a:rPr>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
          <p:cNvSpPr txBox="1">
            <a:spLocks noGrp="1"/>
          </p:cNvSpPr>
          <p:nvPr>
            <p:ph type="title"/>
          </p:nvPr>
        </p:nvSpPr>
        <p:spPr>
          <a:xfrm>
            <a:off x="1564849" y="641022"/>
            <a:ext cx="4531150" cy="886119"/>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r>
              <a:rPr lang="en-GB" sz="2400" b="1" dirty="0">
                <a:latin typeface="Times New Roman"/>
                <a:ea typeface="Times New Roman"/>
                <a:cs typeface="Times New Roman"/>
                <a:sym typeface="Times New Roman"/>
              </a:rPr>
              <a:t>Introduction &amp; Scenario Overview</a:t>
            </a:r>
            <a:br>
              <a:rPr lang="en-GB" b="1" dirty="0"/>
            </a:br>
            <a:endParaRPr dirty="0"/>
          </a:p>
        </p:txBody>
      </p:sp>
      <p:sp>
        <p:nvSpPr>
          <p:cNvPr id="175" name="Google Shape;175;p2"/>
          <p:cNvSpPr txBox="1">
            <a:spLocks noGrp="1"/>
          </p:cNvSpPr>
          <p:nvPr>
            <p:ph type="body" idx="1"/>
          </p:nvPr>
        </p:nvSpPr>
        <p:spPr>
          <a:xfrm>
            <a:off x="838200" y="1819373"/>
            <a:ext cx="5257800" cy="3035431"/>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The lifespan development framework is helpful to analyse individual-based developmental impacts.</a:t>
            </a:r>
            <a:endParaRPr dirty="0"/>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This study will highlight a community support plan for Jenny, who faces father’s death and mother’s illness.</a:t>
            </a:r>
            <a:endParaRPr dirty="0"/>
          </a:p>
          <a:p>
            <a:pPr marL="342900" lvl="0" indent="-228600" algn="l" rtl="0">
              <a:spcBef>
                <a:spcPts val="1000"/>
              </a:spcBef>
              <a:spcAft>
                <a:spcPts val="0"/>
              </a:spcAft>
              <a:buSzPts val="1800"/>
              <a:buNone/>
            </a:pPr>
            <a:endParaRPr dirty="0"/>
          </a:p>
        </p:txBody>
      </p:sp>
      <p:pic>
        <p:nvPicPr>
          <p:cNvPr id="176" name="Google Shape;176;p2"/>
          <p:cNvPicPr preferRelativeResize="0"/>
          <p:nvPr/>
        </p:nvPicPr>
        <p:blipFill>
          <a:blip r:embed="rId3">
            <a:alphaModFix/>
          </a:blip>
          <a:stretch>
            <a:fillRect/>
          </a:stretch>
        </p:blipFill>
        <p:spPr>
          <a:xfrm>
            <a:off x="6274725" y="1297850"/>
            <a:ext cx="5791200" cy="32575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
          <p:cNvSpPr txBox="1">
            <a:spLocks noGrp="1"/>
          </p:cNvSpPr>
          <p:nvPr>
            <p:ph type="title"/>
          </p:nvPr>
        </p:nvSpPr>
        <p:spPr>
          <a:xfrm>
            <a:off x="1621410" y="681037"/>
            <a:ext cx="4474590" cy="1072349"/>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r>
              <a:rPr lang="en-GB" sz="2400" b="1" dirty="0">
                <a:latin typeface="Times New Roman"/>
                <a:ea typeface="Times New Roman"/>
                <a:cs typeface="Times New Roman"/>
                <a:sym typeface="Times New Roman"/>
              </a:rPr>
              <a:t>Overview of Bowlby’s Attachment Theory </a:t>
            </a:r>
            <a:br>
              <a:rPr lang="en-GB" b="1" dirty="0"/>
            </a:br>
            <a:endParaRPr dirty="0"/>
          </a:p>
        </p:txBody>
      </p:sp>
      <p:sp>
        <p:nvSpPr>
          <p:cNvPr id="183" name="Google Shape;183;p3"/>
          <p:cNvSpPr txBox="1">
            <a:spLocks noGrp="1"/>
          </p:cNvSpPr>
          <p:nvPr>
            <p:ph type="body" idx="1"/>
          </p:nvPr>
        </p:nvSpPr>
        <p:spPr>
          <a:xfrm>
            <a:off x="838200" y="1825625"/>
            <a:ext cx="4326467" cy="415096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Bowlby’s attachment theory is more vital to induce a long-lasting impact and a developmental framework (Venezia, 2023).</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It is helpful to establish several emotional self-regulation processes to maintain social behaviour.</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graphicFrame>
        <p:nvGraphicFramePr>
          <p:cNvPr id="184" name="Google Shape;184;p3"/>
          <p:cNvGraphicFramePr/>
          <p:nvPr/>
        </p:nvGraphicFramePr>
        <p:xfrm>
          <a:off x="5851313" y="2099734"/>
          <a:ext cx="5849600" cy="3132314"/>
        </p:xfrm>
        <a:graphic>
          <a:graphicData uri="http://schemas.openxmlformats.org/drawingml/2006/table">
            <a:tbl>
              <a:tblPr>
                <a:noFill/>
                <a:tableStyleId>{F2B275F1-27FE-4D5D-9BF4-31B5DD202D18}</a:tableStyleId>
              </a:tblPr>
              <a:tblGrid>
                <a:gridCol w="1921075">
                  <a:extLst>
                    <a:ext uri="{9D8B030D-6E8A-4147-A177-3AD203B41FA5}">
                      <a16:colId xmlns:a16="http://schemas.microsoft.com/office/drawing/2014/main" val="20000"/>
                    </a:ext>
                  </a:extLst>
                </a:gridCol>
                <a:gridCol w="1978650">
                  <a:extLst>
                    <a:ext uri="{9D8B030D-6E8A-4147-A177-3AD203B41FA5}">
                      <a16:colId xmlns:a16="http://schemas.microsoft.com/office/drawing/2014/main" val="20001"/>
                    </a:ext>
                  </a:extLst>
                </a:gridCol>
                <a:gridCol w="1949875">
                  <a:extLst>
                    <a:ext uri="{9D8B030D-6E8A-4147-A177-3AD203B41FA5}">
                      <a16:colId xmlns:a16="http://schemas.microsoft.com/office/drawing/2014/main" val="20002"/>
                    </a:ext>
                  </a:extLst>
                </a:gridCol>
              </a:tblGrid>
              <a:tr h="910075">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b="1" u="none" strike="noStrike" cap="none">
                          <a:latin typeface="Times New Roman"/>
                          <a:ea typeface="Times New Roman"/>
                          <a:cs typeface="Times New Roman"/>
                          <a:sym typeface="Times New Roman"/>
                        </a:rPr>
                        <a:t>Concept</a:t>
                      </a:r>
                      <a:endParaRPr sz="18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b="1" u="none" strike="noStrike" cap="none">
                          <a:latin typeface="Times New Roman"/>
                          <a:ea typeface="Times New Roman"/>
                          <a:cs typeface="Times New Roman"/>
                          <a:sym typeface="Times New Roman"/>
                        </a:rPr>
                        <a:t>Explanation</a:t>
                      </a:r>
                      <a:endParaRPr sz="18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b="1" u="none" strike="noStrike" cap="none">
                          <a:latin typeface="Times New Roman"/>
                          <a:ea typeface="Times New Roman"/>
                          <a:cs typeface="Times New Roman"/>
                          <a:sym typeface="Times New Roman"/>
                        </a:rPr>
                        <a:t>Relevance to adolescence</a:t>
                      </a:r>
                      <a:endParaRPr sz="1800" b="1"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1295600">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b="1" u="none" strike="noStrike" cap="none">
                          <a:latin typeface="Times New Roman"/>
                          <a:ea typeface="Times New Roman"/>
                          <a:cs typeface="Times New Roman"/>
                          <a:sym typeface="Times New Roman"/>
                        </a:rPr>
                        <a:t>Internal Working Model</a:t>
                      </a:r>
                      <a:endParaRPr sz="18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u="none" strike="noStrike" cap="none">
                          <a:latin typeface="Times New Roman"/>
                          <a:ea typeface="Times New Roman"/>
                          <a:cs typeface="Times New Roman"/>
                          <a:sym typeface="Times New Roman"/>
                        </a:rPr>
                        <a:t>Mental representation of relationships</a:t>
                      </a:r>
                      <a:endParaRPr sz="18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u="none" strike="noStrike" cap="none">
                          <a:latin typeface="Times New Roman"/>
                          <a:ea typeface="Times New Roman"/>
                          <a:cs typeface="Times New Roman"/>
                          <a:sym typeface="Times New Roman"/>
                        </a:rPr>
                        <a:t>Influence peer and future relationships</a:t>
                      </a:r>
                      <a:endParaRPr sz="18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910075">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b="1" u="none" strike="noStrike" cap="none">
                          <a:latin typeface="Times New Roman"/>
                          <a:ea typeface="Times New Roman"/>
                          <a:cs typeface="Times New Roman"/>
                          <a:sym typeface="Times New Roman"/>
                        </a:rPr>
                        <a:t>Secure attachment</a:t>
                      </a:r>
                      <a:endParaRPr sz="18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u="none" strike="noStrike" cap="none">
                          <a:latin typeface="Times New Roman"/>
                          <a:ea typeface="Times New Roman"/>
                          <a:cs typeface="Times New Roman"/>
                          <a:sym typeface="Times New Roman"/>
                        </a:rPr>
                        <a:t>Consistent caregiver support</a:t>
                      </a:r>
                      <a:endParaRPr sz="18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800"/>
                        <a:buFont typeface="Times New Roman"/>
                        <a:buNone/>
                      </a:pPr>
                      <a:r>
                        <a:rPr lang="en-GB" sz="1800" u="none" strike="noStrike" cap="none">
                          <a:latin typeface="Times New Roman"/>
                          <a:ea typeface="Times New Roman"/>
                          <a:cs typeface="Times New Roman"/>
                          <a:sym typeface="Times New Roman"/>
                        </a:rPr>
                        <a:t>Emotional regulation</a:t>
                      </a:r>
                      <a:endParaRPr sz="18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4"/>
          <p:cNvSpPr txBox="1">
            <a:spLocks noGrp="1"/>
          </p:cNvSpPr>
          <p:nvPr>
            <p:ph type="title"/>
          </p:nvPr>
        </p:nvSpPr>
        <p:spPr>
          <a:xfrm>
            <a:off x="1432874" y="320510"/>
            <a:ext cx="4809526" cy="2149313"/>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br>
              <a:rPr lang="en-GB" sz="2700" b="1" dirty="0">
                <a:latin typeface="Times New Roman"/>
                <a:ea typeface="Times New Roman"/>
                <a:cs typeface="Times New Roman"/>
                <a:sym typeface="Times New Roman"/>
              </a:rPr>
            </a:br>
            <a:r>
              <a:rPr lang="en-GB" sz="2700" b="1" dirty="0">
                <a:latin typeface="Times New Roman"/>
                <a:ea typeface="Times New Roman"/>
                <a:cs typeface="Times New Roman"/>
                <a:sym typeface="Times New Roman"/>
              </a:rPr>
              <a:t>Why Bowlby is Appropriate for This Scenario (Critical Justification)</a:t>
            </a:r>
            <a:br>
              <a:rPr lang="en-GB" b="1" dirty="0"/>
            </a:br>
            <a:endParaRPr dirty="0"/>
          </a:p>
        </p:txBody>
      </p:sp>
      <p:sp>
        <p:nvSpPr>
          <p:cNvPr id="191" name="Google Shape;191;p4"/>
          <p:cNvSpPr txBox="1">
            <a:spLocks noGrp="1"/>
          </p:cNvSpPr>
          <p:nvPr>
            <p:ph type="body" idx="1"/>
          </p:nvPr>
        </p:nvSpPr>
        <p:spPr>
          <a:xfrm>
            <a:off x="838200" y="2570063"/>
            <a:ext cx="5257800" cy="34913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Bowlby’s attachment theory is vital to lead emotional bonds between persons and their caregivers (Khadka, 2022).</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It can introduce a pioneering work process, which is highly significant for caregiver relationships.</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192" name="Google Shape;192;p4" descr="John Bowlby's Attachment Theory"/>
          <p:cNvPicPr preferRelativeResize="0"/>
          <p:nvPr/>
        </p:nvPicPr>
        <p:blipFill rotWithShape="1">
          <a:blip r:embed="rId3">
            <a:alphaModFix/>
          </a:blip>
          <a:srcRect/>
          <a:stretch/>
        </p:blipFill>
        <p:spPr>
          <a:xfrm>
            <a:off x="6568194" y="1856873"/>
            <a:ext cx="4680900" cy="3606900"/>
          </a:xfrm>
          <a:prstGeom prst="snip2DiagRect">
            <a:avLst>
              <a:gd name="adj1" fmla="val 0"/>
              <a:gd name="adj2" fmla="val 16667"/>
            </a:avLst>
          </a:prstGeom>
          <a:solidFill>
            <a:srgbClr val="ECECEC"/>
          </a:solidFill>
          <a:ln w="88900" cap="sq" cmpd="sng">
            <a:solidFill>
              <a:srgbClr val="FFFFFF"/>
            </a:solidFill>
            <a:prstDash val="solid"/>
            <a:miter lim="800000"/>
            <a:headEnd type="none" w="sm" len="sm"/>
            <a:tailEnd type="none" w="sm" len="sm"/>
          </a:ln>
          <a:effectLst>
            <a:outerShdw blurRad="88900" algn="tl" rotWithShape="0">
              <a:srgbClr val="000000">
                <a:alpha val="45098"/>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5"/>
          <p:cNvSpPr txBox="1">
            <a:spLocks noGrp="1"/>
          </p:cNvSpPr>
          <p:nvPr>
            <p:ph type="title"/>
          </p:nvPr>
        </p:nvSpPr>
        <p:spPr>
          <a:xfrm>
            <a:off x="1527142" y="160256"/>
            <a:ext cx="5347058" cy="1665369"/>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br>
              <a:rPr lang="en-GB" sz="2700" b="1" dirty="0">
                <a:latin typeface="Times New Roman"/>
                <a:ea typeface="Times New Roman"/>
                <a:cs typeface="Times New Roman"/>
                <a:sym typeface="Times New Roman"/>
              </a:rPr>
            </a:br>
            <a:r>
              <a:rPr lang="en-GB" sz="2700" b="1" dirty="0">
                <a:latin typeface="Times New Roman"/>
                <a:ea typeface="Times New Roman"/>
                <a:cs typeface="Times New Roman"/>
                <a:sym typeface="Times New Roman"/>
              </a:rPr>
              <a:t>Impact of the Past 5 Years on Jenny’s Development</a:t>
            </a:r>
            <a:br>
              <a:rPr lang="en-GB" b="1" dirty="0"/>
            </a:br>
            <a:endParaRPr dirty="0"/>
          </a:p>
        </p:txBody>
      </p:sp>
      <p:sp>
        <p:nvSpPr>
          <p:cNvPr id="199" name="Google Shape;199;p5"/>
          <p:cNvSpPr txBox="1">
            <a:spLocks noGrp="1"/>
          </p:cNvSpPr>
          <p:nvPr>
            <p:ph type="body" idx="1"/>
          </p:nvPr>
        </p:nvSpPr>
        <p:spPr>
          <a:xfrm>
            <a:off x="838200" y="2168165"/>
            <a:ext cx="5528733" cy="354447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Cortisol within chronic stress can induce several neurodegenerative diseases and psychological disorders (</a:t>
            </a:r>
            <a:r>
              <a:rPr lang="en-GB" sz="2000" dirty="0" err="1">
                <a:latin typeface="Times New Roman"/>
                <a:ea typeface="Times New Roman"/>
                <a:cs typeface="Times New Roman"/>
                <a:sym typeface="Times New Roman"/>
              </a:rPr>
              <a:t>Knezevic</a:t>
            </a:r>
            <a:r>
              <a:rPr lang="en-GB" sz="2000" dirty="0">
                <a:latin typeface="Times New Roman"/>
                <a:ea typeface="Times New Roman"/>
                <a:cs typeface="Times New Roman"/>
                <a:sym typeface="Times New Roman"/>
              </a:rPr>
              <a:t> et al. 2023).</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Due to disrupting childhood, Jenny may be affected by the immunosuppressive process that leads to metabolic issues. </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200" name="Google Shape;200;p5" descr="Symptoms of High Cortisol in Females: Don't Ignore These | Credihealth"/>
          <p:cNvPicPr preferRelativeResize="0"/>
          <p:nvPr/>
        </p:nvPicPr>
        <p:blipFill rotWithShape="1">
          <a:blip r:embed="rId3">
            <a:alphaModFix/>
          </a:blip>
          <a:srcRect/>
          <a:stretch/>
        </p:blipFill>
        <p:spPr>
          <a:xfrm>
            <a:off x="6806153" y="1970450"/>
            <a:ext cx="4613497" cy="3305175"/>
          </a:xfrm>
          <a:prstGeom prst="rect">
            <a:avLst/>
          </a:prstGeom>
          <a:solidFill>
            <a:srgbClr val="ECECEC"/>
          </a:solidFill>
          <a:ln w="190500" cap="rnd" cmpd="sng">
            <a:solidFill>
              <a:srgbClr val="FFFFFF"/>
            </a:solidFill>
            <a:prstDash val="solid"/>
            <a:round/>
            <a:headEnd type="none" w="sm" len="sm"/>
            <a:tailEnd type="none" w="sm" len="sm"/>
          </a:ln>
          <a:effectLst>
            <a:outerShdw blurRad="36195" dist="12700" dir="11400000" algn="tl" rotWithShape="0">
              <a:srgbClr val="000000">
                <a:alpha val="32941"/>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6"/>
          <p:cNvSpPr txBox="1">
            <a:spLocks noGrp="1"/>
          </p:cNvSpPr>
          <p:nvPr>
            <p:ph type="title"/>
          </p:nvPr>
        </p:nvSpPr>
        <p:spPr>
          <a:xfrm>
            <a:off x="1621409" y="175934"/>
            <a:ext cx="5290497" cy="1649691"/>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Century Gothic"/>
              <a:buNone/>
            </a:pPr>
            <a:br>
              <a:rPr lang="en-GB" b="1" dirty="0"/>
            </a:br>
            <a:r>
              <a:rPr lang="en-GB" sz="2700" b="1" dirty="0">
                <a:latin typeface="Times New Roman"/>
                <a:ea typeface="Times New Roman"/>
                <a:cs typeface="Times New Roman"/>
                <a:sym typeface="Times New Roman"/>
              </a:rPr>
              <a:t>Nature vs Nurture Discussion</a:t>
            </a:r>
            <a:br>
              <a:rPr lang="en-GB" b="1" dirty="0"/>
            </a:br>
            <a:endParaRPr dirty="0"/>
          </a:p>
        </p:txBody>
      </p:sp>
      <p:sp>
        <p:nvSpPr>
          <p:cNvPr id="207" name="Google Shape;207;p6"/>
          <p:cNvSpPr txBox="1">
            <a:spLocks noGrp="1"/>
          </p:cNvSpPr>
          <p:nvPr>
            <p:ph type="body" idx="1"/>
          </p:nvPr>
        </p:nvSpPr>
        <p:spPr>
          <a:xfrm>
            <a:off x="838200" y="2149311"/>
            <a:ext cx="6180900" cy="380842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Clr>
                <a:srgbClr val="000000"/>
              </a:buClr>
              <a:buSzPts val="2000"/>
              <a:buChar char="🠶"/>
            </a:pPr>
            <a:r>
              <a:rPr lang="en-GB" sz="2000" dirty="0">
                <a:solidFill>
                  <a:srgbClr val="000000"/>
                </a:solidFill>
                <a:latin typeface="Times New Roman"/>
                <a:ea typeface="Times New Roman"/>
                <a:cs typeface="Times New Roman"/>
                <a:sym typeface="Times New Roman"/>
              </a:rPr>
              <a:t>Several stress reactivity patterns can introduce stereo genetic system alteration that increases depression and anxiety (</a:t>
            </a:r>
            <a:r>
              <a:rPr lang="en-GB" sz="2000" dirty="0" err="1">
                <a:solidFill>
                  <a:srgbClr val="000000"/>
                </a:solidFill>
                <a:latin typeface="Times New Roman"/>
                <a:ea typeface="Times New Roman"/>
                <a:cs typeface="Times New Roman"/>
                <a:sym typeface="Times New Roman"/>
              </a:rPr>
              <a:t>Filetti</a:t>
            </a:r>
            <a:r>
              <a:rPr lang="en-GB" sz="2000" dirty="0">
                <a:solidFill>
                  <a:srgbClr val="000000"/>
                </a:solidFill>
                <a:latin typeface="Times New Roman"/>
                <a:ea typeface="Times New Roman"/>
                <a:cs typeface="Times New Roman"/>
                <a:sym typeface="Times New Roman"/>
              </a:rPr>
              <a:t> et al. 2024).</a:t>
            </a:r>
            <a:endParaRPr sz="2000" dirty="0">
              <a:solidFill>
                <a:srgbClr val="000000"/>
              </a:solidFill>
              <a:latin typeface="Times New Roman"/>
              <a:ea typeface="Times New Roman"/>
              <a:cs typeface="Times New Roman"/>
              <a:sym typeface="Times New Roman"/>
            </a:endParaRPr>
          </a:p>
          <a:p>
            <a:pPr marL="342900" lvl="0" indent="-342900" algn="just" rtl="0">
              <a:lnSpc>
                <a:spcPct val="150000"/>
              </a:lnSpc>
              <a:spcBef>
                <a:spcPts val="1000"/>
              </a:spcBef>
              <a:spcAft>
                <a:spcPts val="0"/>
              </a:spcAft>
              <a:buClr>
                <a:srgbClr val="000000"/>
              </a:buClr>
              <a:buSzPts val="2000"/>
              <a:buChar char="🠶"/>
            </a:pPr>
            <a:r>
              <a:rPr lang="en-GB" sz="2000" dirty="0">
                <a:solidFill>
                  <a:srgbClr val="000000"/>
                </a:solidFill>
                <a:latin typeface="Times New Roman"/>
                <a:ea typeface="Times New Roman"/>
                <a:cs typeface="Times New Roman"/>
                <a:sym typeface="Times New Roman"/>
              </a:rPr>
              <a:t>This problem can induce various epigenetic stress responses and terminal illness.</a:t>
            </a:r>
            <a:endParaRPr sz="2000" dirty="0">
              <a:solidFill>
                <a:srgbClr val="000000"/>
              </a:solidFill>
              <a:latin typeface="Times New Roman"/>
              <a:ea typeface="Times New Roman"/>
              <a:cs typeface="Times New Roman"/>
              <a:sym typeface="Times New Roman"/>
            </a:endParaRPr>
          </a:p>
          <a:p>
            <a:pPr marL="342900" lvl="0" indent="-355600" algn="just" rtl="0">
              <a:lnSpc>
                <a:spcPct val="150000"/>
              </a:lnSpc>
              <a:spcBef>
                <a:spcPts val="0"/>
              </a:spcBef>
              <a:spcAft>
                <a:spcPts val="0"/>
              </a:spcAft>
              <a:buClr>
                <a:srgbClr val="000000"/>
              </a:buClr>
              <a:buSzPts val="2000"/>
              <a:buFont typeface="Times New Roman"/>
              <a:buChar char="🠶"/>
            </a:pPr>
            <a:r>
              <a:rPr lang="en-GB" sz="2000" dirty="0">
                <a:solidFill>
                  <a:srgbClr val="000000"/>
                </a:solidFill>
                <a:latin typeface="Times New Roman"/>
                <a:ea typeface="Times New Roman"/>
                <a:cs typeface="Times New Roman"/>
                <a:sym typeface="Times New Roman"/>
              </a:rPr>
              <a:t>The concerned child Jenny had to go with more adult responsibilities by involving missed opportunities.</a:t>
            </a:r>
            <a:endParaRPr sz="2000" dirty="0">
              <a:solidFill>
                <a:srgbClr val="000000"/>
              </a:solidFill>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208" name="Google Shape;208;p6"/>
          <p:cNvPicPr preferRelativeResize="0"/>
          <p:nvPr/>
        </p:nvPicPr>
        <p:blipFill>
          <a:blip r:embed="rId3">
            <a:alphaModFix/>
          </a:blip>
          <a:stretch>
            <a:fillRect/>
          </a:stretch>
        </p:blipFill>
        <p:spPr>
          <a:xfrm>
            <a:off x="7197850" y="1308725"/>
            <a:ext cx="4868100" cy="446990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7"/>
          <p:cNvSpPr txBox="1">
            <a:spLocks noGrp="1"/>
          </p:cNvSpPr>
          <p:nvPr>
            <p:ph type="title"/>
          </p:nvPr>
        </p:nvSpPr>
        <p:spPr>
          <a:xfrm>
            <a:off x="1574276" y="84842"/>
            <a:ext cx="5147035" cy="1838226"/>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Century Gothic"/>
              <a:buNone/>
            </a:pPr>
            <a:br>
              <a:rPr lang="en-GB" b="1" dirty="0"/>
            </a:br>
            <a:r>
              <a:rPr lang="en-GB" sz="2700" b="1" dirty="0">
                <a:latin typeface="Times New Roman"/>
                <a:ea typeface="Times New Roman"/>
                <a:cs typeface="Times New Roman"/>
                <a:sym typeface="Times New Roman"/>
              </a:rPr>
              <a:t>Current Risks for Jenny (Applied Analysis)</a:t>
            </a:r>
            <a:br>
              <a:rPr lang="en-GB" b="1" dirty="0"/>
            </a:br>
            <a:endParaRPr dirty="0"/>
          </a:p>
        </p:txBody>
      </p:sp>
      <p:sp>
        <p:nvSpPr>
          <p:cNvPr id="215" name="Google Shape;215;p7"/>
          <p:cNvSpPr txBox="1">
            <a:spLocks noGrp="1"/>
          </p:cNvSpPr>
          <p:nvPr>
            <p:ph type="body" idx="1"/>
          </p:nvPr>
        </p:nvSpPr>
        <p:spPr>
          <a:xfrm>
            <a:off x="838200" y="2234153"/>
            <a:ext cx="5545667" cy="3387714"/>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Jenny may face several </a:t>
            </a:r>
            <a:r>
              <a:rPr lang="en-GB" sz="2000" dirty="0">
                <a:solidFill>
                  <a:schemeClr val="dk1"/>
                </a:solidFill>
                <a:latin typeface="Times New Roman"/>
                <a:ea typeface="Times New Roman"/>
                <a:cs typeface="Times New Roman"/>
                <a:sym typeface="Times New Roman"/>
              </a:rPr>
              <a:t>absenteeism</a:t>
            </a:r>
            <a:r>
              <a:rPr lang="en-GB" sz="2000" dirty="0">
                <a:latin typeface="Times New Roman"/>
                <a:ea typeface="Times New Roman"/>
                <a:cs typeface="Times New Roman"/>
                <a:sym typeface="Times New Roman"/>
              </a:rPr>
              <a:t> of concentration, mental and physical health issues (</a:t>
            </a:r>
            <a:r>
              <a:rPr lang="en-GB" sz="2000" dirty="0" err="1">
                <a:latin typeface="Times New Roman"/>
                <a:ea typeface="Times New Roman"/>
                <a:cs typeface="Times New Roman"/>
                <a:sym typeface="Times New Roman"/>
              </a:rPr>
              <a:t>Hassmén</a:t>
            </a:r>
            <a:r>
              <a:rPr lang="en-GB" sz="2000" dirty="0">
                <a:latin typeface="Times New Roman"/>
                <a:ea typeface="Times New Roman"/>
                <a:cs typeface="Times New Roman"/>
                <a:sym typeface="Times New Roman"/>
              </a:rPr>
              <a:t> and Hindman, 2025).</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As a survivor, Jenny may face low self-esteem and relationship instability.</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216" name="Google Shape;216;p7" descr="How anxiety has many Hong Kong Gen Zs in its grip, and the ways they are  breaking free | South China Morning Post"/>
          <p:cNvPicPr preferRelativeResize="0"/>
          <p:nvPr/>
        </p:nvPicPr>
        <p:blipFill rotWithShape="1">
          <a:blip r:embed="rId3">
            <a:alphaModFix/>
          </a:blip>
          <a:srcRect/>
          <a:stretch/>
        </p:blipFill>
        <p:spPr>
          <a:xfrm>
            <a:off x="6807200" y="1414021"/>
            <a:ext cx="5147035" cy="4207846"/>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8"/>
          <p:cNvSpPr txBox="1">
            <a:spLocks noGrp="1"/>
          </p:cNvSpPr>
          <p:nvPr>
            <p:ph type="title"/>
          </p:nvPr>
        </p:nvSpPr>
        <p:spPr>
          <a:xfrm>
            <a:off x="838200" y="365125"/>
            <a:ext cx="4123268" cy="1614503"/>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br>
              <a:rPr lang="en-GB" sz="2700" b="1" dirty="0">
                <a:latin typeface="Times New Roman"/>
                <a:ea typeface="Times New Roman"/>
                <a:cs typeface="Times New Roman"/>
                <a:sym typeface="Times New Roman"/>
              </a:rPr>
            </a:br>
            <a:r>
              <a:rPr lang="en-GB" sz="2700" b="1" dirty="0">
                <a:latin typeface="Times New Roman"/>
                <a:ea typeface="Times New Roman"/>
                <a:cs typeface="Times New Roman"/>
                <a:sym typeface="Times New Roman"/>
              </a:rPr>
              <a:t>Evidence-Based Support Plan (Theory-Based Interventions)</a:t>
            </a:r>
            <a:br>
              <a:rPr lang="en-GB" b="1" dirty="0"/>
            </a:br>
            <a:endParaRPr dirty="0"/>
          </a:p>
        </p:txBody>
      </p:sp>
      <p:graphicFrame>
        <p:nvGraphicFramePr>
          <p:cNvPr id="223" name="Google Shape;223;p8"/>
          <p:cNvGraphicFramePr/>
          <p:nvPr>
            <p:extLst>
              <p:ext uri="{D42A27DB-BD31-4B8C-83A1-F6EECF244321}">
                <p14:modId xmlns:p14="http://schemas.microsoft.com/office/powerpoint/2010/main" val="991972500"/>
              </p:ext>
            </p:extLst>
          </p:nvPr>
        </p:nvGraphicFramePr>
        <p:xfrm>
          <a:off x="838200" y="2326278"/>
          <a:ext cx="8001000" cy="4073525"/>
        </p:xfrm>
        <a:graphic>
          <a:graphicData uri="http://schemas.openxmlformats.org/drawingml/2006/table">
            <a:tbl>
              <a:tblPr>
                <a:noFill/>
                <a:tableStyleId>{F2B275F1-27FE-4D5D-9BF4-31B5DD202D18}</a:tableStyleId>
              </a:tblPr>
              <a:tblGrid>
                <a:gridCol w="4000500">
                  <a:extLst>
                    <a:ext uri="{9D8B030D-6E8A-4147-A177-3AD203B41FA5}">
                      <a16:colId xmlns:a16="http://schemas.microsoft.com/office/drawing/2014/main" val="20000"/>
                    </a:ext>
                  </a:extLst>
                </a:gridCol>
                <a:gridCol w="4000500">
                  <a:extLst>
                    <a:ext uri="{9D8B030D-6E8A-4147-A177-3AD203B41FA5}">
                      <a16:colId xmlns:a16="http://schemas.microsoft.com/office/drawing/2014/main" val="20001"/>
                    </a:ext>
                  </a:extLst>
                </a:gridCol>
              </a:tblGrid>
              <a:tr h="448932">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dirty="0">
                          <a:latin typeface="Times New Roman"/>
                          <a:ea typeface="Times New Roman"/>
                          <a:cs typeface="Times New Roman"/>
                          <a:sym typeface="Times New Roman"/>
                        </a:rPr>
                        <a:t>Support Plans</a:t>
                      </a:r>
                      <a:endParaRPr sz="1600" b="1"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Community care referral</a:t>
                      </a:r>
                      <a:endParaRPr sz="1600" b="1"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814681">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Secure-Base Reinforcement</a:t>
                      </a:r>
                      <a:endParaRPr sz="16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Network Security</a:t>
                      </a:r>
                      <a:endParaRPr sz="1600" u="none" strike="noStrike" cap="none">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Support groups</a:t>
                      </a:r>
                      <a:endParaRPr sz="16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1180409">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Young-Carer Support Services</a:t>
                      </a:r>
                      <a:endParaRPr sz="1600" b="1" u="none" strike="noStrike" cap="none">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 </a:t>
                      </a:r>
                      <a:endParaRPr sz="16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Respite care</a:t>
                      </a:r>
                      <a:endParaRPr sz="1600" u="none" strike="noStrike" cap="none">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Psychoeducation</a:t>
                      </a:r>
                      <a:endParaRPr sz="1600" u="none" strike="noStrike" cap="none">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 </a:t>
                      </a:r>
                      <a:endParaRPr sz="16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814681">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School-Based Emotional Support</a:t>
                      </a:r>
                      <a:endParaRPr sz="16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Counselling</a:t>
                      </a:r>
                      <a:endParaRPr sz="1600" u="none" strike="noStrike" cap="none">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Academic flexibility</a:t>
                      </a:r>
                      <a:endParaRPr sz="16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756118">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u="none" strike="noStrike" cap="none">
                          <a:latin typeface="Times New Roman"/>
                          <a:ea typeface="Times New Roman"/>
                          <a:cs typeface="Times New Roman"/>
                          <a:sym typeface="Times New Roman"/>
                        </a:rPr>
                        <a:t>Mother’s Support Plan</a:t>
                      </a:r>
                      <a:endParaRPr sz="16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dirty="0">
                          <a:latin typeface="Times New Roman"/>
                          <a:ea typeface="Times New Roman"/>
                          <a:cs typeface="Times New Roman"/>
                          <a:sym typeface="Times New Roman"/>
                        </a:rPr>
                        <a:t>Occupational therapy</a:t>
                      </a:r>
                      <a:endParaRPr sz="1600" u="none" strike="noStrike" cap="none" dirty="0">
                        <a:latin typeface="Times New Roman"/>
                        <a:ea typeface="Times New Roman"/>
                        <a:cs typeface="Times New Roman"/>
                        <a:sym typeface="Times New Roman"/>
                      </a:endParaRPr>
                    </a:p>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dirty="0">
                          <a:latin typeface="Times New Roman"/>
                          <a:ea typeface="Times New Roman"/>
                          <a:cs typeface="Times New Roman"/>
                          <a:sym typeface="Times New Roman"/>
                        </a:rPr>
                        <a:t>Memory assessment</a:t>
                      </a:r>
                      <a:endParaRPr sz="1600"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pic>
        <p:nvPicPr>
          <p:cNvPr id="224" name="Google Shape;224;p8" descr="Care plan cartoon Images - Free ..."/>
          <p:cNvPicPr preferRelativeResize="0"/>
          <p:nvPr/>
        </p:nvPicPr>
        <p:blipFill rotWithShape="1">
          <a:blip r:embed="rId3">
            <a:alphaModFix/>
          </a:blip>
          <a:srcRect/>
          <a:stretch/>
        </p:blipFill>
        <p:spPr>
          <a:xfrm>
            <a:off x="8839200" y="2239496"/>
            <a:ext cx="3352800" cy="3725334"/>
          </a:xfrm>
          <a:prstGeom prst="ellipse">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9"/>
          <p:cNvSpPr txBox="1">
            <a:spLocks noGrp="1"/>
          </p:cNvSpPr>
          <p:nvPr>
            <p:ph type="title"/>
          </p:nvPr>
        </p:nvSpPr>
        <p:spPr>
          <a:xfrm>
            <a:off x="1517715" y="319801"/>
            <a:ext cx="7976684" cy="1523423"/>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Times New Roman"/>
              <a:buNone/>
            </a:pPr>
            <a:br>
              <a:rPr lang="en-GB" sz="2700" b="1" dirty="0">
                <a:latin typeface="Times New Roman"/>
                <a:ea typeface="Times New Roman"/>
                <a:cs typeface="Times New Roman"/>
                <a:sym typeface="Times New Roman"/>
              </a:rPr>
            </a:br>
            <a:r>
              <a:rPr lang="en-GB" sz="2700" b="1" dirty="0">
                <a:latin typeface="Times New Roman"/>
                <a:ea typeface="Times New Roman"/>
                <a:cs typeface="Times New Roman"/>
                <a:sym typeface="Times New Roman"/>
              </a:rPr>
              <a:t>Critical Evaluation of Theory in Health &amp; Social Care Context</a:t>
            </a:r>
            <a:br>
              <a:rPr lang="en-GB" b="1" dirty="0"/>
            </a:br>
            <a:endParaRPr dirty="0"/>
          </a:p>
        </p:txBody>
      </p:sp>
      <p:sp>
        <p:nvSpPr>
          <p:cNvPr id="231" name="Google Shape;231;p9"/>
          <p:cNvSpPr txBox="1">
            <a:spLocks noGrp="1"/>
          </p:cNvSpPr>
          <p:nvPr>
            <p:ph type="body" idx="1"/>
          </p:nvPr>
        </p:nvSpPr>
        <p:spPr>
          <a:xfrm>
            <a:off x="838200" y="2403834"/>
            <a:ext cx="5257800" cy="3773165"/>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This theoretical approach highlights strengths through several hospitality policies and emotional needs (Hani, 2024).</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Theoretical limitations highlight ignoring the socio-economic context and several cultural factors.</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232" name="Google Shape;232;p9"/>
          <p:cNvPicPr preferRelativeResize="0"/>
          <p:nvPr/>
        </p:nvPicPr>
        <p:blipFill>
          <a:blip r:embed="rId3">
            <a:alphaModFix/>
          </a:blip>
          <a:stretch>
            <a:fillRect/>
          </a:stretch>
        </p:blipFill>
        <p:spPr>
          <a:xfrm>
            <a:off x="6400800" y="2022334"/>
            <a:ext cx="5791200" cy="403212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0"/>
          <p:cNvSpPr txBox="1">
            <a:spLocks noGrp="1"/>
          </p:cNvSpPr>
          <p:nvPr>
            <p:ph type="title"/>
          </p:nvPr>
        </p:nvSpPr>
        <p:spPr>
          <a:xfrm>
            <a:off x="1923068" y="158605"/>
            <a:ext cx="2667786" cy="1483298"/>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ct val="100000"/>
              <a:buFont typeface="Century Gothic"/>
              <a:buNone/>
            </a:pPr>
            <a:br>
              <a:rPr lang="en-GB" b="1" dirty="0"/>
            </a:br>
            <a:r>
              <a:rPr lang="en-GB" sz="2700" b="1" dirty="0">
                <a:latin typeface="Times New Roman"/>
                <a:ea typeface="Times New Roman"/>
                <a:cs typeface="Times New Roman"/>
                <a:sym typeface="Times New Roman"/>
              </a:rPr>
              <a:t>Conclusion</a:t>
            </a:r>
            <a:br>
              <a:rPr lang="en-GB" b="1" dirty="0"/>
            </a:br>
            <a:endParaRPr dirty="0"/>
          </a:p>
        </p:txBody>
      </p:sp>
      <p:sp>
        <p:nvSpPr>
          <p:cNvPr id="239" name="Google Shape;239;p10"/>
          <p:cNvSpPr txBox="1">
            <a:spLocks noGrp="1"/>
          </p:cNvSpPr>
          <p:nvPr>
            <p:ph type="body" idx="1"/>
          </p:nvPr>
        </p:nvSpPr>
        <p:spPr>
          <a:xfrm>
            <a:off x="838200" y="1825625"/>
            <a:ext cx="5850467" cy="339047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00"/>
              <a:buChar char="🠶"/>
            </a:pPr>
            <a:r>
              <a:rPr lang="en-GB" sz="2000" dirty="0">
                <a:latin typeface="Times New Roman"/>
                <a:ea typeface="Times New Roman"/>
                <a:cs typeface="Times New Roman"/>
                <a:sym typeface="Times New Roman"/>
              </a:rPr>
              <a:t>This study highlighted Jenny’s vulnerable developmental stage that impacted her emotional attachment.</a:t>
            </a:r>
            <a:endParaRPr sz="20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2000"/>
              <a:buChar char="🠶"/>
            </a:pPr>
            <a:r>
              <a:rPr lang="en-GB" sz="2000" dirty="0">
                <a:latin typeface="Times New Roman"/>
                <a:ea typeface="Times New Roman"/>
                <a:cs typeface="Times New Roman"/>
                <a:sym typeface="Times New Roman"/>
              </a:rPr>
              <a:t>A well-structured support plan has been incorporated in this study.</a:t>
            </a:r>
            <a:endParaRPr sz="2000" dirty="0">
              <a:latin typeface="Times New Roman"/>
              <a:ea typeface="Times New Roman"/>
              <a:cs typeface="Times New Roman"/>
              <a:sym typeface="Times New Roman"/>
            </a:endParaRPr>
          </a:p>
          <a:p>
            <a:pPr marL="342900" lvl="0" indent="-228600" algn="l" rtl="0">
              <a:spcBef>
                <a:spcPts val="1000"/>
              </a:spcBef>
              <a:spcAft>
                <a:spcPts val="0"/>
              </a:spcAft>
              <a:buSzPts val="1800"/>
              <a:buNone/>
            </a:pPr>
            <a:endParaRPr dirty="0"/>
          </a:p>
        </p:txBody>
      </p:sp>
      <p:pic>
        <p:nvPicPr>
          <p:cNvPr id="240" name="Google Shape;240;p10" descr="Attachment Theory: How Childhood Affects Life - Sprouts - Learning Videos -  Social Sciences"/>
          <p:cNvPicPr preferRelativeResize="0"/>
          <p:nvPr/>
        </p:nvPicPr>
        <p:blipFill rotWithShape="1">
          <a:blip r:embed="rId3">
            <a:alphaModFix/>
          </a:blip>
          <a:srcRect/>
          <a:stretch/>
        </p:blipFill>
        <p:spPr>
          <a:xfrm>
            <a:off x="7101894" y="1690688"/>
            <a:ext cx="4251906" cy="3390472"/>
          </a:xfrm>
          <a:prstGeom prst="rect">
            <a:avLst/>
          </a:prstGeom>
          <a:solidFill>
            <a:srgbClr val="ECECEC"/>
          </a:solidFill>
          <a:ln w="190500" cap="sq" cmpd="sng">
            <a:solidFill>
              <a:srgbClr val="FFFFFF"/>
            </a:solidFill>
            <a:prstDash val="solid"/>
            <a:miter lim="800000"/>
            <a:headEnd type="none" w="sm" len="sm"/>
            <a:tailEnd type="none" w="sm" len="sm"/>
          </a:ln>
          <a:effectLst>
            <a:outerShdw blurRad="65000" dist="50800" dir="12900000" kx="195000" ky="145000" algn="tl" rotWithShape="0">
              <a:srgbClr val="000000">
                <a:alpha val="30196"/>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11"/>
          <p:cNvSpPr txBox="1">
            <a:spLocks noGrp="1"/>
          </p:cNvSpPr>
          <p:nvPr>
            <p:ph type="title"/>
          </p:nvPr>
        </p:nvSpPr>
        <p:spPr>
          <a:xfrm>
            <a:off x="1734532" y="365125"/>
            <a:ext cx="2318994" cy="803799"/>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rgbClr val="262626"/>
              </a:buClr>
              <a:buSzPts val="2400"/>
              <a:buFont typeface="Times New Roman"/>
              <a:buNone/>
            </a:pPr>
            <a:r>
              <a:rPr lang="en-GB" sz="3100" b="1" dirty="0">
                <a:latin typeface="Times New Roman"/>
                <a:ea typeface="Times New Roman"/>
                <a:cs typeface="Times New Roman"/>
                <a:sym typeface="Times New Roman"/>
              </a:rPr>
              <a:t>References</a:t>
            </a:r>
            <a:br>
              <a:rPr lang="en-GB" sz="2400" b="1" dirty="0">
                <a:latin typeface="Times New Roman"/>
                <a:ea typeface="Times New Roman"/>
                <a:cs typeface="Times New Roman"/>
                <a:sym typeface="Times New Roman"/>
              </a:rPr>
            </a:br>
            <a:endParaRPr sz="2400" dirty="0">
              <a:latin typeface="Times New Roman"/>
              <a:ea typeface="Times New Roman"/>
              <a:cs typeface="Times New Roman"/>
              <a:sym typeface="Times New Roman"/>
            </a:endParaRPr>
          </a:p>
        </p:txBody>
      </p:sp>
      <p:sp>
        <p:nvSpPr>
          <p:cNvPr id="246" name="Google Shape;246;p11"/>
          <p:cNvSpPr txBox="1">
            <a:spLocks noGrp="1"/>
          </p:cNvSpPr>
          <p:nvPr>
            <p:ph type="body" idx="1"/>
          </p:nvPr>
        </p:nvSpPr>
        <p:spPr>
          <a:xfrm>
            <a:off x="1442301" y="1395167"/>
            <a:ext cx="10062311" cy="5194169"/>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just" rtl="0">
              <a:lnSpc>
                <a:spcPct val="170000"/>
              </a:lnSpc>
              <a:spcBef>
                <a:spcPts val="0"/>
              </a:spcBef>
              <a:spcAft>
                <a:spcPts val="0"/>
              </a:spcAft>
              <a:buSzPct val="100000"/>
              <a:buChar char="🠶"/>
            </a:pPr>
            <a:r>
              <a:rPr lang="en-GB" dirty="0" err="1">
                <a:latin typeface="Times New Roman"/>
                <a:ea typeface="Times New Roman"/>
                <a:cs typeface="Times New Roman"/>
                <a:sym typeface="Times New Roman"/>
              </a:rPr>
              <a:t>Filetti</a:t>
            </a:r>
            <a:r>
              <a:rPr lang="en-GB" dirty="0">
                <a:latin typeface="Times New Roman"/>
                <a:ea typeface="Times New Roman"/>
                <a:cs typeface="Times New Roman"/>
                <a:sym typeface="Times New Roman"/>
              </a:rPr>
              <a:t>, C., Kane-Grade, F. and Gunnar, M., (2024). The development of stress reactivity and regulation in children and adolescents. </a:t>
            </a:r>
            <a:r>
              <a:rPr lang="en-GB" i="1" dirty="0">
                <a:latin typeface="Times New Roman"/>
                <a:ea typeface="Times New Roman"/>
                <a:cs typeface="Times New Roman"/>
                <a:sym typeface="Times New Roman"/>
              </a:rPr>
              <a:t>Current Neuropharmacology</a:t>
            </a:r>
            <a:r>
              <a:rPr lang="en-GB" dirty="0">
                <a:latin typeface="Times New Roman"/>
                <a:ea typeface="Times New Roman"/>
                <a:cs typeface="Times New Roman"/>
                <a:sym typeface="Times New Roman"/>
              </a:rPr>
              <a:t>, </a:t>
            </a:r>
            <a:r>
              <a:rPr lang="en-GB" i="1" dirty="0">
                <a:latin typeface="Times New Roman"/>
                <a:ea typeface="Times New Roman"/>
                <a:cs typeface="Times New Roman"/>
                <a:sym typeface="Times New Roman"/>
              </a:rPr>
              <a:t>22</a:t>
            </a:r>
            <a:r>
              <a:rPr lang="en-GB" dirty="0">
                <a:latin typeface="Times New Roman"/>
                <a:ea typeface="Times New Roman"/>
                <a:cs typeface="Times New Roman"/>
                <a:sym typeface="Times New Roman"/>
              </a:rPr>
              <a:t>(3), pp.395-419.</a:t>
            </a:r>
            <a:r>
              <a:rPr lang="en-GB" u="sng" dirty="0">
                <a:solidFill>
                  <a:schemeClr val="hlink"/>
                </a:solidFill>
                <a:latin typeface="Times New Roman"/>
                <a:ea typeface="Times New Roman"/>
                <a:cs typeface="Times New Roman"/>
                <a:sym typeface="Times New Roman"/>
                <a:hlinkClick r:id="rId3"/>
              </a:rPr>
              <a:t>https://www.benthamdirect.com/content/journals/cn/10.2174/1570159X21666230808120504</a:t>
            </a:r>
            <a:endParaRPr dirty="0">
              <a:latin typeface="Times New Roman"/>
              <a:ea typeface="Times New Roman"/>
              <a:cs typeface="Times New Roman"/>
              <a:sym typeface="Times New Roman"/>
            </a:endParaRPr>
          </a:p>
          <a:p>
            <a:pPr marL="342900" lvl="0" indent="-342900" algn="just" rtl="0">
              <a:lnSpc>
                <a:spcPct val="170000"/>
              </a:lnSpc>
              <a:spcBef>
                <a:spcPts val="1000"/>
              </a:spcBef>
              <a:spcAft>
                <a:spcPts val="0"/>
              </a:spcAft>
              <a:buSzPct val="100000"/>
              <a:buChar char="🠶"/>
            </a:pPr>
            <a:r>
              <a:rPr lang="en-GB" dirty="0">
                <a:latin typeface="Times New Roman"/>
                <a:ea typeface="Times New Roman"/>
                <a:cs typeface="Times New Roman"/>
                <a:sym typeface="Times New Roman"/>
              </a:rPr>
              <a:t>Hani, S., (2024). Dynamics of Social Work Approach in Childcare; An Analysis of Integration of Islamic Kafala Theory and Bowlby’s Attachment Theory and Application Thereof in Childcare in Saudi Arabia. </a:t>
            </a:r>
            <a:r>
              <a:rPr lang="en-GB" i="1" dirty="0">
                <a:latin typeface="Times New Roman"/>
                <a:ea typeface="Times New Roman"/>
                <a:cs typeface="Times New Roman"/>
                <a:sym typeface="Times New Roman"/>
              </a:rPr>
              <a:t>Advances in Humanities and Contemporary Studies</a:t>
            </a:r>
            <a:r>
              <a:rPr lang="en-GB" dirty="0">
                <a:latin typeface="Times New Roman"/>
                <a:ea typeface="Times New Roman"/>
                <a:cs typeface="Times New Roman"/>
                <a:sym typeface="Times New Roman"/>
              </a:rPr>
              <a:t>, </a:t>
            </a:r>
            <a:r>
              <a:rPr lang="en-GB" i="1" dirty="0">
                <a:latin typeface="Times New Roman"/>
                <a:ea typeface="Times New Roman"/>
                <a:cs typeface="Times New Roman"/>
                <a:sym typeface="Times New Roman"/>
              </a:rPr>
              <a:t>5</a:t>
            </a:r>
            <a:r>
              <a:rPr lang="en-GB" dirty="0">
                <a:latin typeface="Times New Roman"/>
                <a:ea typeface="Times New Roman"/>
                <a:cs typeface="Times New Roman"/>
                <a:sym typeface="Times New Roman"/>
              </a:rPr>
              <a:t>(2), pp.149-161.</a:t>
            </a:r>
            <a:r>
              <a:rPr lang="en-GB" u="sng" dirty="0">
                <a:solidFill>
                  <a:schemeClr val="hlink"/>
                </a:solidFill>
                <a:latin typeface="Times New Roman"/>
                <a:ea typeface="Times New Roman"/>
                <a:cs typeface="Times New Roman"/>
                <a:sym typeface="Times New Roman"/>
                <a:hlinkClick r:id="rId4"/>
              </a:rPr>
              <a:t>https://publisher.uthm.edu.my/periodicals/</a:t>
            </a:r>
            <a:r>
              <a:rPr lang="en-GB" u="sng" dirty="0" err="1">
                <a:solidFill>
                  <a:schemeClr val="hlink"/>
                </a:solidFill>
                <a:latin typeface="Times New Roman"/>
                <a:ea typeface="Times New Roman"/>
                <a:cs typeface="Times New Roman"/>
                <a:sym typeface="Times New Roman"/>
                <a:hlinkClick r:id="rId4"/>
              </a:rPr>
              <a:t>index.php</a:t>
            </a:r>
            <a:r>
              <a:rPr lang="en-GB" u="sng" dirty="0">
                <a:solidFill>
                  <a:schemeClr val="hlink"/>
                </a:solidFill>
                <a:latin typeface="Times New Roman"/>
                <a:ea typeface="Times New Roman"/>
                <a:cs typeface="Times New Roman"/>
                <a:sym typeface="Times New Roman"/>
                <a:hlinkClick r:id="rId4"/>
              </a:rPr>
              <a:t>/</a:t>
            </a:r>
            <a:r>
              <a:rPr lang="en-GB" u="sng" dirty="0" err="1">
                <a:solidFill>
                  <a:schemeClr val="hlink"/>
                </a:solidFill>
                <a:latin typeface="Times New Roman"/>
                <a:ea typeface="Times New Roman"/>
                <a:cs typeface="Times New Roman"/>
                <a:sym typeface="Times New Roman"/>
                <a:hlinkClick r:id="rId4"/>
              </a:rPr>
              <a:t>ahcs</a:t>
            </a:r>
            <a:r>
              <a:rPr lang="en-GB" u="sng" dirty="0">
                <a:solidFill>
                  <a:schemeClr val="hlink"/>
                </a:solidFill>
                <a:latin typeface="Times New Roman"/>
                <a:ea typeface="Times New Roman"/>
                <a:cs typeface="Times New Roman"/>
                <a:sym typeface="Times New Roman"/>
                <a:hlinkClick r:id="rId4"/>
              </a:rPr>
              <a:t>/article/view/16129</a:t>
            </a:r>
            <a:endParaRPr dirty="0">
              <a:latin typeface="Times New Roman"/>
              <a:ea typeface="Times New Roman"/>
              <a:cs typeface="Times New Roman"/>
              <a:sym typeface="Times New Roman"/>
            </a:endParaRPr>
          </a:p>
          <a:p>
            <a:pPr marL="342900" lvl="0" indent="-342900" algn="just" rtl="0">
              <a:lnSpc>
                <a:spcPct val="170000"/>
              </a:lnSpc>
              <a:spcBef>
                <a:spcPts val="1000"/>
              </a:spcBef>
              <a:spcAft>
                <a:spcPts val="0"/>
              </a:spcAft>
              <a:buSzPct val="100000"/>
              <a:buChar char="🠶"/>
            </a:pPr>
            <a:r>
              <a:rPr lang="en-GB" dirty="0" err="1">
                <a:latin typeface="Times New Roman"/>
                <a:ea typeface="Times New Roman"/>
                <a:cs typeface="Times New Roman"/>
                <a:sym typeface="Times New Roman"/>
              </a:rPr>
              <a:t>Hassmén</a:t>
            </a:r>
            <a:r>
              <a:rPr lang="en-GB" dirty="0">
                <a:latin typeface="Times New Roman"/>
                <a:ea typeface="Times New Roman"/>
                <a:cs typeface="Times New Roman"/>
                <a:sym typeface="Times New Roman"/>
              </a:rPr>
              <a:t>, P. and Hindman, E., (2025). </a:t>
            </a:r>
            <a:r>
              <a:rPr lang="en-GB" i="1" dirty="0">
                <a:latin typeface="Times New Roman"/>
                <a:ea typeface="Times New Roman"/>
                <a:cs typeface="Times New Roman"/>
                <a:sym typeface="Times New Roman"/>
              </a:rPr>
              <a:t>Emotion Control Strategies for Peak Performance in Neurodivergent Brains</a:t>
            </a:r>
            <a:r>
              <a:rPr lang="en-GB" dirty="0">
                <a:latin typeface="Times New Roman"/>
                <a:ea typeface="Times New Roman"/>
                <a:cs typeface="Times New Roman"/>
                <a:sym typeface="Times New Roman"/>
              </a:rPr>
              <a:t>. Springer Nature.</a:t>
            </a:r>
            <a:endParaRPr dirty="0">
              <a:latin typeface="Times New Roman"/>
              <a:ea typeface="Times New Roman"/>
              <a:cs typeface="Times New Roman"/>
              <a:sym typeface="Times New Roman"/>
            </a:endParaRPr>
          </a:p>
          <a:p>
            <a:pPr marL="342900" lvl="0" indent="-342900" algn="just" rtl="0">
              <a:lnSpc>
                <a:spcPct val="170000"/>
              </a:lnSpc>
              <a:spcBef>
                <a:spcPts val="1000"/>
              </a:spcBef>
              <a:spcAft>
                <a:spcPts val="0"/>
              </a:spcAft>
              <a:buSzPct val="100000"/>
              <a:buChar char="🠶"/>
            </a:pPr>
            <a:r>
              <a:rPr lang="en-GB" dirty="0">
                <a:latin typeface="Times New Roman"/>
                <a:ea typeface="Times New Roman"/>
                <a:cs typeface="Times New Roman"/>
                <a:sym typeface="Times New Roman"/>
              </a:rPr>
              <a:t>Khadka, C., (2022). The evolution of attachment theory: From Bowlby to modern perspectives. </a:t>
            </a:r>
            <a:r>
              <a:rPr lang="en-GB" i="1" dirty="0">
                <a:latin typeface="Times New Roman"/>
                <a:ea typeface="Times New Roman"/>
                <a:cs typeface="Times New Roman"/>
                <a:sym typeface="Times New Roman"/>
              </a:rPr>
              <a:t>TUTA Journal</a:t>
            </a:r>
            <a:r>
              <a:rPr lang="en-GB" dirty="0">
                <a:latin typeface="Times New Roman"/>
                <a:ea typeface="Times New Roman"/>
                <a:cs typeface="Times New Roman"/>
                <a:sym typeface="Times New Roman"/>
              </a:rPr>
              <a:t>, pp.125-140.</a:t>
            </a:r>
            <a:r>
              <a:rPr lang="en-GB" u="sng" dirty="0">
                <a:solidFill>
                  <a:schemeClr val="hlink"/>
                </a:solidFill>
                <a:latin typeface="Times New Roman"/>
                <a:ea typeface="Times New Roman"/>
                <a:cs typeface="Times New Roman"/>
                <a:sym typeface="Times New Roman"/>
                <a:hlinkClick r:id="rId5"/>
              </a:rPr>
              <a:t>https://nepjol.info/</a:t>
            </a:r>
            <a:r>
              <a:rPr lang="en-GB" u="sng" dirty="0" err="1">
                <a:solidFill>
                  <a:schemeClr val="hlink"/>
                </a:solidFill>
                <a:latin typeface="Times New Roman"/>
                <a:ea typeface="Times New Roman"/>
                <a:cs typeface="Times New Roman"/>
                <a:sym typeface="Times New Roman"/>
                <a:hlinkClick r:id="rId5"/>
              </a:rPr>
              <a:t>index.php</a:t>
            </a:r>
            <a:r>
              <a:rPr lang="en-GB" u="sng" dirty="0">
                <a:solidFill>
                  <a:schemeClr val="hlink"/>
                </a:solidFill>
                <a:latin typeface="Times New Roman"/>
                <a:ea typeface="Times New Roman"/>
                <a:cs typeface="Times New Roman"/>
                <a:sym typeface="Times New Roman"/>
                <a:hlinkClick r:id="rId5"/>
              </a:rPr>
              <a:t>/</a:t>
            </a:r>
            <a:r>
              <a:rPr lang="en-GB" u="sng" dirty="0" err="1">
                <a:solidFill>
                  <a:schemeClr val="hlink"/>
                </a:solidFill>
                <a:latin typeface="Times New Roman"/>
                <a:ea typeface="Times New Roman"/>
                <a:cs typeface="Times New Roman"/>
                <a:sym typeface="Times New Roman"/>
                <a:hlinkClick r:id="rId5"/>
              </a:rPr>
              <a:t>tutaj</a:t>
            </a:r>
            <a:r>
              <a:rPr lang="en-GB" u="sng" dirty="0">
                <a:solidFill>
                  <a:schemeClr val="hlink"/>
                </a:solidFill>
                <a:latin typeface="Times New Roman"/>
                <a:ea typeface="Times New Roman"/>
                <a:cs typeface="Times New Roman"/>
                <a:sym typeface="Times New Roman"/>
                <a:hlinkClick r:id="rId5"/>
              </a:rPr>
              <a:t>/article/view/74328</a:t>
            </a:r>
            <a:endParaRPr dirty="0">
              <a:latin typeface="Times New Roman"/>
              <a:ea typeface="Times New Roman"/>
              <a:cs typeface="Times New Roman"/>
              <a:sym typeface="Times New Roman"/>
            </a:endParaRPr>
          </a:p>
          <a:p>
            <a:pPr marL="342900" lvl="0" indent="-342900" algn="just" rtl="0">
              <a:lnSpc>
                <a:spcPct val="170000"/>
              </a:lnSpc>
              <a:spcBef>
                <a:spcPts val="1000"/>
              </a:spcBef>
              <a:spcAft>
                <a:spcPts val="0"/>
              </a:spcAft>
              <a:buSzPct val="100000"/>
              <a:buChar char="🠶"/>
            </a:pPr>
            <a:r>
              <a:rPr lang="en-GB" dirty="0" err="1">
                <a:latin typeface="Times New Roman"/>
                <a:ea typeface="Times New Roman"/>
                <a:cs typeface="Times New Roman"/>
                <a:sym typeface="Times New Roman"/>
              </a:rPr>
              <a:t>Knezevic</a:t>
            </a:r>
            <a:r>
              <a:rPr lang="en-GB" dirty="0">
                <a:latin typeface="Times New Roman"/>
                <a:ea typeface="Times New Roman"/>
                <a:cs typeface="Times New Roman"/>
                <a:sym typeface="Times New Roman"/>
              </a:rPr>
              <a:t>, E., </a:t>
            </a:r>
            <a:r>
              <a:rPr lang="en-GB" dirty="0" err="1">
                <a:latin typeface="Times New Roman"/>
                <a:ea typeface="Times New Roman"/>
                <a:cs typeface="Times New Roman"/>
                <a:sym typeface="Times New Roman"/>
              </a:rPr>
              <a:t>Nenic</a:t>
            </a:r>
            <a:r>
              <a:rPr lang="en-GB" dirty="0">
                <a:latin typeface="Times New Roman"/>
                <a:ea typeface="Times New Roman"/>
                <a:cs typeface="Times New Roman"/>
                <a:sym typeface="Times New Roman"/>
              </a:rPr>
              <a:t>, K., Milanovic, V. and </a:t>
            </a:r>
            <a:r>
              <a:rPr lang="en-GB" dirty="0" err="1">
                <a:latin typeface="Times New Roman"/>
                <a:ea typeface="Times New Roman"/>
                <a:cs typeface="Times New Roman"/>
                <a:sym typeface="Times New Roman"/>
              </a:rPr>
              <a:t>Knezevic</a:t>
            </a:r>
            <a:r>
              <a:rPr lang="en-GB" dirty="0">
                <a:latin typeface="Times New Roman"/>
                <a:ea typeface="Times New Roman"/>
                <a:cs typeface="Times New Roman"/>
                <a:sym typeface="Times New Roman"/>
              </a:rPr>
              <a:t>, N.N., (2023). The role of cortisol in chronic stress, neurodegenerative diseases, and psychological disorders. </a:t>
            </a:r>
            <a:r>
              <a:rPr lang="en-GB" i="1" dirty="0">
                <a:latin typeface="Times New Roman"/>
                <a:ea typeface="Times New Roman"/>
                <a:cs typeface="Times New Roman"/>
                <a:sym typeface="Times New Roman"/>
              </a:rPr>
              <a:t>Cells</a:t>
            </a:r>
            <a:r>
              <a:rPr lang="en-GB" dirty="0">
                <a:latin typeface="Times New Roman"/>
                <a:ea typeface="Times New Roman"/>
                <a:cs typeface="Times New Roman"/>
                <a:sym typeface="Times New Roman"/>
              </a:rPr>
              <a:t>, </a:t>
            </a:r>
            <a:r>
              <a:rPr lang="en-GB" i="1" dirty="0">
                <a:latin typeface="Times New Roman"/>
                <a:ea typeface="Times New Roman"/>
                <a:cs typeface="Times New Roman"/>
                <a:sym typeface="Times New Roman"/>
              </a:rPr>
              <a:t>12</a:t>
            </a:r>
            <a:r>
              <a:rPr lang="en-GB" dirty="0">
                <a:latin typeface="Times New Roman"/>
                <a:ea typeface="Times New Roman"/>
                <a:cs typeface="Times New Roman"/>
                <a:sym typeface="Times New Roman"/>
              </a:rPr>
              <a:t>(23), p.2726.</a:t>
            </a:r>
            <a:r>
              <a:rPr lang="en-GB" u="sng" dirty="0">
                <a:solidFill>
                  <a:schemeClr val="hlink"/>
                </a:solidFill>
                <a:latin typeface="Times New Roman"/>
                <a:ea typeface="Times New Roman"/>
                <a:cs typeface="Times New Roman"/>
                <a:sym typeface="Times New Roman"/>
                <a:hlinkClick r:id="rId6"/>
              </a:rPr>
              <a:t>https://www.mdpi.com/2073-4409/12/23/2726?utm.com</a:t>
            </a:r>
            <a:endParaRPr dirty="0">
              <a:latin typeface="Times New Roman"/>
              <a:ea typeface="Times New Roman"/>
              <a:cs typeface="Times New Roman"/>
              <a:sym typeface="Times New Roman"/>
            </a:endParaRPr>
          </a:p>
          <a:p>
            <a:pPr marL="342900" lvl="0" indent="-342900" algn="just" rtl="0">
              <a:lnSpc>
                <a:spcPct val="170000"/>
              </a:lnSpc>
              <a:spcBef>
                <a:spcPts val="1000"/>
              </a:spcBef>
              <a:spcAft>
                <a:spcPts val="0"/>
              </a:spcAft>
              <a:buSzPct val="100000"/>
              <a:buChar char="🠶"/>
            </a:pPr>
            <a:r>
              <a:rPr lang="en-GB" dirty="0">
                <a:latin typeface="Times New Roman"/>
                <a:ea typeface="Times New Roman"/>
                <a:cs typeface="Times New Roman"/>
                <a:sym typeface="Times New Roman"/>
              </a:rPr>
              <a:t>Venezia, V., (2023). </a:t>
            </a:r>
            <a:r>
              <a:rPr lang="en-GB" i="1" dirty="0">
                <a:latin typeface="Times New Roman"/>
                <a:ea typeface="Times New Roman"/>
                <a:cs typeface="Times New Roman"/>
                <a:sym typeface="Times New Roman"/>
              </a:rPr>
              <a:t>Attachment Theory in relationships: Useful tools to increase stability and build happy and lasting bonds. A journey from childhood to adulthood</a:t>
            </a:r>
            <a:r>
              <a:rPr lang="en-GB" dirty="0">
                <a:latin typeface="Times New Roman"/>
                <a:ea typeface="Times New Roman"/>
                <a:cs typeface="Times New Roman"/>
                <a:sym typeface="Times New Roman"/>
              </a:rPr>
              <a:t>. Vincenzo Venezia.</a:t>
            </a:r>
            <a:endParaRPr dirty="0">
              <a:latin typeface="Times New Roman"/>
              <a:ea typeface="Times New Roman"/>
              <a:cs typeface="Times New Roman"/>
              <a:sym typeface="Times New Roman"/>
            </a:endParaRPr>
          </a:p>
          <a:p>
            <a:pPr marL="342900" lvl="0" indent="-271462" algn="l" rtl="0">
              <a:spcBef>
                <a:spcPts val="1000"/>
              </a:spcBef>
              <a:spcAft>
                <a:spcPts val="0"/>
              </a:spcAft>
              <a:buSzPct val="100000"/>
              <a:buNone/>
            </a:pPr>
            <a:endParaRPr dirty="0"/>
          </a:p>
        </p:txBody>
      </p:sp>
    </p:spTree>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1519</Words>
  <Application>Microsoft Office PowerPoint</Application>
  <PresentationFormat>Widescreen</PresentationFormat>
  <Paragraphs>77</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Noto Sans Symbols</vt:lpstr>
      <vt:lpstr>Times New Roman</vt:lpstr>
      <vt:lpstr>Wisp</vt:lpstr>
      <vt:lpstr>     Programme: Certificate of Higher Education in Health and Social Care Module: Psychology in Health and Social Care Module code: LCHS4010 Assignment Title: Assessment 1: Individual Presentation     LECTURE NAME : LOU WELLS Name : KEDIJA ALI HUSSEN  ID  :NUMBER: 2434785  </vt:lpstr>
      <vt:lpstr>Introduction &amp; Scenario Overview </vt:lpstr>
      <vt:lpstr>Overview of Bowlby’s Attachment Theory  </vt:lpstr>
      <vt:lpstr> Why Bowlby is Appropriate for This Scenario (Critical Justification) </vt:lpstr>
      <vt:lpstr> Impact of the Past 5 Years on Jenny’s Development </vt:lpstr>
      <vt:lpstr> Nature vs Nurture Discussion </vt:lpstr>
      <vt:lpstr> Current Risks for Jenny (Applied Analysis) </vt:lpstr>
      <vt:lpstr> Evidence-Based Support Plan (Theory-Based Interventions) </vt:lpstr>
      <vt:lpstr> Critical Evaluation of Theory in Health &amp; Social Care Context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Certificate of Higher Education in Health and Social Care Module: Psychology in Health and Social Care Module code: LCHS4010 Assignment Title: Assessment 1: Individual Presentation     .TEACHER , LOU WELLS Name : KEDIJA ALI HUSSEN  ID,   NUMBER: 2434785</dc:title>
  <dc:creator>amt95212@outlook.com</dc:creator>
  <cp:lastModifiedBy>user</cp:lastModifiedBy>
  <cp:revision>2</cp:revision>
  <dcterms:created xsi:type="dcterms:W3CDTF">2026-02-26T12:04:22Z</dcterms:created>
  <dcterms:modified xsi:type="dcterms:W3CDTF">2026-03-15T17:07:05Z</dcterms:modified>
</cp:coreProperties>
</file>