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7" r:id="rId1"/>
  </p:sldMasterIdLst>
  <p:notesMasterIdLst>
    <p:notesMasterId r:id="rId24"/>
  </p:notesMasterIdLst>
  <p:sldIdLst>
    <p:sldId id="263" r:id="rId2"/>
    <p:sldId id="264" r:id="rId3"/>
    <p:sldId id="265" r:id="rId4"/>
    <p:sldId id="266" r:id="rId5"/>
    <p:sldId id="268" r:id="rId6"/>
    <p:sldId id="269" r:id="rId7"/>
    <p:sldId id="270" r:id="rId8"/>
    <p:sldId id="287" r:id="rId9"/>
    <p:sldId id="271" r:id="rId10"/>
    <p:sldId id="288" r:id="rId11"/>
    <p:sldId id="273" r:id="rId12"/>
    <p:sldId id="289" r:id="rId13"/>
    <p:sldId id="290" r:id="rId14"/>
    <p:sldId id="291" r:id="rId15"/>
    <p:sldId id="292" r:id="rId16"/>
    <p:sldId id="293" r:id="rId17"/>
    <p:sldId id="294" r:id="rId18"/>
    <p:sldId id="295" r:id="rId19"/>
    <p:sldId id="296" r:id="rId20"/>
    <p:sldId id="281" r:id="rId21"/>
    <p:sldId id="283" r:id="rId22"/>
    <p:sldId id="262" r:id="rId23"/>
  </p:sldIdLst>
  <p:sldSz cx="9144000" cy="5143500" type="screen16x9"/>
  <p:notesSz cx="6858000" cy="9144000"/>
  <p:embeddedFontLst>
    <p:embeddedFont>
      <p:font typeface="Open Sans" panose="020B0606030504020204" pitchFamily="34" charset="0"/>
      <p:regular r:id="rId25"/>
      <p:bold r:id="rId26"/>
      <p:italic r:id="rId27"/>
      <p:boldItalic r:id="rId28"/>
    </p:embeddedFont>
    <p:embeddedFont>
      <p:font typeface="Palatino Linotype" panose="02040502050505030304" pitchFamily="18" charset="0"/>
      <p:regular r:id="rId29"/>
      <p:bold r:id="rId30"/>
      <p:italic r:id="rId31"/>
      <p:boldItalic r:id="rId32"/>
    </p:embeddedFont>
    <p:embeddedFont>
      <p:font typeface="Righteous" panose="020B0604020202020204" charset="0"/>
      <p:regular r:id="rId3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649592D-276E-45BD-826C-B44B60811B17}">
  <a:tblStyle styleId="{B649592D-276E-45BD-826C-B44B60811B1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806" autoAdjust="0"/>
  </p:normalViewPr>
  <p:slideViewPr>
    <p:cSldViewPr>
      <p:cViewPr varScale="1">
        <p:scale>
          <a:sx n="94" d="100"/>
          <a:sy n="94" d="100"/>
        </p:scale>
        <p:origin x="705" y="45"/>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33"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openxmlformats.org/officeDocument/2006/relationships/font" Target="fonts/font8.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font" Target="fonts/font6.fntdata"/><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3"/>
        <p:cNvGrpSpPr/>
        <p:nvPr/>
      </p:nvGrpSpPr>
      <p:grpSpPr>
        <a:xfrm>
          <a:off x="0" y="0"/>
          <a:ext cx="0" cy="0"/>
          <a:chOff x="0" y="0"/>
          <a:chExt cx="0" cy="0"/>
        </a:xfrm>
      </p:grpSpPr>
      <p:sp>
        <p:nvSpPr>
          <p:cNvPr id="724" name="Google Shape;724;g70bcfaa05b_0_5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5" name="Google Shape;725;g70bcfaa05b_0_5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r>
              <a:rPr lang="en-GB" sz="1100" b="0" i="0" u="none" strike="noStrike" cap="none" dirty="0">
                <a:solidFill>
                  <a:srgbClr val="000000"/>
                </a:solidFill>
                <a:effectLst/>
                <a:latin typeface="Arial"/>
                <a:ea typeface="Arial"/>
                <a:cs typeface="Arial"/>
                <a:sym typeface="Arial"/>
              </a:rPr>
              <a:t>The presentation will discuss the requirements of the individuals, groups and families in the community. It will also include the theories discussing the concepts of discrimination, prejudice, empowerment, rights and power of the individuals. It will also comprise the power of the mode of digital communication and social media in the development of the community. The presentation will also involve the sustainability and future of the encircled community. </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r>
              <a:rPr lang="en-GB" sz="1100" b="0" i="0" u="none" strike="noStrike" cap="none" dirty="0">
                <a:solidFill>
                  <a:srgbClr val="000000"/>
                </a:solidFill>
                <a:effectLst/>
                <a:latin typeface="Arial"/>
                <a:ea typeface="Arial"/>
                <a:cs typeface="Arial"/>
                <a:sym typeface="Arial"/>
              </a:rPr>
              <a:t>The needs and requirements of the individuals are basically psychological in nature. This also relates to the needs which develop their motivation and also relates to developing longevity for their work. The requirements of the individuals comprise education, employment, economic health, environment and economic growth (</a:t>
            </a:r>
            <a:r>
              <a:rPr lang="en-GB" sz="1100" b="0" i="0" u="none" strike="noStrike" cap="none" dirty="0" err="1">
                <a:solidFill>
                  <a:srgbClr val="000000"/>
                </a:solidFill>
                <a:effectLst/>
                <a:latin typeface="Arial"/>
                <a:ea typeface="Arial"/>
                <a:cs typeface="Arial"/>
                <a:sym typeface="Arial"/>
              </a:rPr>
              <a:t>Terras</a:t>
            </a:r>
            <a:r>
              <a:rPr lang="en-GB" sz="1100" b="0" i="0" u="none" strike="noStrike" cap="none" dirty="0">
                <a:solidFill>
                  <a:srgbClr val="000000"/>
                </a:solidFill>
                <a:effectLst/>
                <a:latin typeface="Arial"/>
                <a:ea typeface="Arial"/>
                <a:cs typeface="Arial"/>
                <a:sym typeface="Arial"/>
              </a:rPr>
              <a:t> </a:t>
            </a:r>
            <a:r>
              <a:rPr lang="en-GB" sz="1100" b="0" i="1" u="none" strike="noStrike" cap="none" dirty="0">
                <a:solidFill>
                  <a:srgbClr val="000000"/>
                </a:solidFill>
                <a:effectLst/>
                <a:latin typeface="Arial"/>
                <a:ea typeface="Arial"/>
                <a:cs typeface="Arial"/>
                <a:sym typeface="Arial"/>
              </a:rPr>
              <a:t>et al</a:t>
            </a:r>
            <a:r>
              <a:rPr lang="en-GB" sz="1100" b="0" i="0" u="none" strike="noStrike" cap="none" dirty="0">
                <a:solidFill>
                  <a:srgbClr val="000000"/>
                </a:solidFill>
                <a:effectLst/>
                <a:latin typeface="Arial"/>
                <a:ea typeface="Arial"/>
                <a:cs typeface="Arial"/>
                <a:sym typeface="Arial"/>
              </a:rPr>
              <a:t>., 2019). The significance of individual needs is crucial in society as they increase the mental and physical health of the individuals of the community. </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r>
              <a:rPr lang="en-GB" sz="1100" b="0" i="0" u="none" strike="noStrike" cap="none" dirty="0">
                <a:solidFill>
                  <a:srgbClr val="000000"/>
                </a:solidFill>
                <a:effectLst/>
                <a:latin typeface="Arial"/>
                <a:ea typeface="Arial"/>
                <a:cs typeface="Arial"/>
                <a:sym typeface="Arial"/>
              </a:rPr>
              <a:t>The criteria and effectiveness of families play a significant role in the category of social development. The needs of the families mainly comprise the needs of the children’s education (</a:t>
            </a:r>
            <a:r>
              <a:rPr lang="en-GB" sz="1100" b="0" i="0" u="none" strike="noStrike" cap="none" dirty="0" err="1">
                <a:solidFill>
                  <a:srgbClr val="000000"/>
                </a:solidFill>
                <a:effectLst/>
                <a:latin typeface="Arial"/>
                <a:ea typeface="Arial"/>
                <a:cs typeface="Arial"/>
                <a:sym typeface="Arial"/>
              </a:rPr>
              <a:t>Yukhnenko</a:t>
            </a:r>
            <a:r>
              <a:rPr lang="en-GB" sz="1100" b="0" i="0" u="none" strike="noStrike" cap="none" dirty="0">
                <a:solidFill>
                  <a:srgbClr val="000000"/>
                </a:solidFill>
                <a:effectLst/>
                <a:latin typeface="Arial"/>
                <a:ea typeface="Arial"/>
                <a:cs typeface="Arial"/>
                <a:sym typeface="Arial"/>
              </a:rPr>
              <a:t> </a:t>
            </a:r>
            <a:r>
              <a:rPr lang="en-GB" sz="1100" b="0" i="1" u="none" strike="noStrike" cap="none" dirty="0">
                <a:solidFill>
                  <a:srgbClr val="000000"/>
                </a:solidFill>
                <a:effectLst/>
                <a:latin typeface="Arial"/>
                <a:ea typeface="Arial"/>
                <a:cs typeface="Arial"/>
                <a:sym typeface="Arial"/>
              </a:rPr>
              <a:t>et al</a:t>
            </a:r>
            <a:r>
              <a:rPr lang="en-GB" sz="1100" b="0" i="0" u="none" strike="noStrike" cap="none" dirty="0">
                <a:solidFill>
                  <a:srgbClr val="000000"/>
                </a:solidFill>
                <a:effectLst/>
                <a:latin typeface="Arial"/>
                <a:ea typeface="Arial"/>
                <a:cs typeface="Arial"/>
                <a:sym typeface="Arial"/>
              </a:rPr>
              <a:t>., 2020). They also cater to the needs of a sense of belongingness, employment, value and citizenship in the community. The basic needs of families are food, health and shelter and secondary needs are employment and education. </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r>
              <a:rPr lang="en-GB" sz="1100" b="0" i="0" u="none" strike="noStrike" cap="none" dirty="0">
                <a:solidFill>
                  <a:srgbClr val="000000"/>
                </a:solidFill>
                <a:effectLst/>
                <a:latin typeface="Arial"/>
                <a:ea typeface="Arial"/>
                <a:cs typeface="Arial"/>
                <a:sym typeface="Arial"/>
              </a:rPr>
              <a:t>The main motive of the group in the community focuses to fill criteria which the individual tries to reach. The needs of the groups in the community consist of acceptance, setting objectives, sharing ideas and information and organising activities (Liljenquist and Coker, 2021). The groups in the community focus on building a positive influence on emotions and mental well-being. In the community, the groups create creativity in their work. </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r>
              <a:rPr lang="en-GB" sz="1100" b="0" i="0" u="none" strike="noStrike" cap="none" dirty="0">
                <a:solidFill>
                  <a:srgbClr val="000000"/>
                </a:solidFill>
                <a:effectLst/>
                <a:latin typeface="Arial"/>
                <a:ea typeface="Arial"/>
                <a:cs typeface="Arial"/>
                <a:sym typeface="Arial"/>
              </a:rPr>
              <a:t>The theory of social learning focuses on social behaviour which is analysed by observing and compiling the behaviour of other individuals. The theory was developed by Albert Bandura to create an influence on behaviourism (</a:t>
            </a:r>
            <a:r>
              <a:rPr lang="en-GB" sz="1100" b="0" i="0" u="none" strike="noStrike" cap="none" dirty="0" err="1">
                <a:solidFill>
                  <a:srgbClr val="000000"/>
                </a:solidFill>
                <a:effectLst/>
                <a:latin typeface="Arial"/>
                <a:ea typeface="Arial"/>
                <a:cs typeface="Arial"/>
                <a:sym typeface="Arial"/>
              </a:rPr>
              <a:t>Doane</a:t>
            </a:r>
            <a:r>
              <a:rPr lang="en-GB" sz="1100" b="0" i="0" u="none" strike="noStrike" cap="none" dirty="0">
                <a:solidFill>
                  <a:srgbClr val="000000"/>
                </a:solidFill>
                <a:effectLst/>
                <a:latin typeface="Arial"/>
                <a:ea typeface="Arial"/>
                <a:cs typeface="Arial"/>
                <a:sym typeface="Arial"/>
              </a:rPr>
              <a:t> and Cumberland, 2018). The differential behaviours of reinforcements might lead to mitigating discrimination and assist in the development of behaviours. This results in transformed behaviours based on a reinforced social environment. </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r>
              <a:rPr lang="en-GB" sz="1100" b="0" i="0" u="none" strike="noStrike" cap="none" dirty="0">
                <a:solidFill>
                  <a:srgbClr val="000000"/>
                </a:solidFill>
                <a:effectLst/>
                <a:latin typeface="Arial"/>
                <a:ea typeface="Arial"/>
                <a:cs typeface="Arial"/>
                <a:sym typeface="Arial"/>
              </a:rPr>
              <a:t>As social learning</a:t>
            </a:r>
            <a:r>
              <a:rPr lang="en-GB" sz="1100" b="1"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theory perceives a change in behaviour among individuals creates a development in the thoughts and perceptions of the individuals. Social attitudes of the individuals are transformed which creates development among the criteria of the individuals in the community. In view of the discrimination in society, the government of the UK initiated “The Equality Act in 2010” to safeguard individuals from being discriminated against in the community (Legislation.gov.uk, 2022).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5260297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r>
              <a:rPr lang="en-GB" sz="1100" b="0" i="0" u="none" strike="noStrike" cap="none" dirty="0">
                <a:solidFill>
                  <a:srgbClr val="000000"/>
                </a:solidFill>
                <a:effectLst/>
                <a:latin typeface="Arial"/>
                <a:ea typeface="Arial"/>
                <a:cs typeface="Arial"/>
                <a:sym typeface="Arial"/>
              </a:rPr>
              <a:t>The approach of prejudice is an unreasonable judgement which is created without proper knowledge of a certain topic. To measure this and to cater for this issue, social cognitive development assists in mitigating this issue. The Social cognitive development theory was developed by Jean Piaget (Olsson </a:t>
            </a:r>
            <a:r>
              <a:rPr lang="en-GB" sz="1100" b="0" i="1" u="none" strike="noStrike" cap="none" dirty="0">
                <a:solidFill>
                  <a:srgbClr val="000000"/>
                </a:solidFill>
                <a:effectLst/>
                <a:latin typeface="Arial"/>
                <a:ea typeface="Arial"/>
                <a:cs typeface="Arial"/>
                <a:sym typeface="Arial"/>
              </a:rPr>
              <a:t>et al</a:t>
            </a:r>
            <a:r>
              <a:rPr lang="en-GB" sz="1100" b="0" i="0" u="none" strike="noStrike" cap="none" dirty="0">
                <a:solidFill>
                  <a:srgbClr val="000000"/>
                </a:solidFill>
                <a:effectLst/>
                <a:latin typeface="Arial"/>
                <a:ea typeface="Arial"/>
                <a:cs typeface="Arial"/>
                <a:sym typeface="Arial"/>
              </a:rPr>
              <a:t>., 2020). The concept theory of social cognitive development focuses on the influence of the experiences of the individuals, actions and the factors of environmental concerns depending on health behaviours. </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r>
              <a:rPr lang="en-GB" sz="1100" b="0" i="0" u="none" strike="noStrike" cap="none" dirty="0">
                <a:solidFill>
                  <a:srgbClr val="000000"/>
                </a:solidFill>
                <a:effectLst/>
                <a:latin typeface="Arial"/>
                <a:ea typeface="Arial"/>
                <a:cs typeface="Arial"/>
                <a:sym typeface="Arial"/>
              </a:rPr>
              <a:t>The practice of the theory of social cognitive development helps the individuals of the community to observe the set of behaviours which inspires them to behave in those certain manners. Depending on prejudice, there are three core elements which are vivid cases that focus on different experiences (Dovidio </a:t>
            </a:r>
            <a:r>
              <a:rPr lang="en-GB" sz="1100" b="0" i="1" u="none" strike="noStrike" cap="none" dirty="0">
                <a:solidFill>
                  <a:srgbClr val="000000"/>
                </a:solidFill>
                <a:effectLst/>
                <a:latin typeface="Arial"/>
                <a:ea typeface="Arial"/>
                <a:cs typeface="Arial"/>
                <a:sym typeface="Arial"/>
              </a:rPr>
              <a:t>et al</a:t>
            </a:r>
            <a:r>
              <a:rPr lang="en-GB" sz="1100" b="0" i="0" u="none" strike="noStrike" cap="none" dirty="0">
                <a:solidFill>
                  <a:srgbClr val="000000"/>
                </a:solidFill>
                <a:effectLst/>
                <a:latin typeface="Arial"/>
                <a:ea typeface="Arial"/>
                <a:cs typeface="Arial"/>
                <a:sym typeface="Arial"/>
              </a:rPr>
              <a:t>., 2019). Just world focuses on the basic thinking of what individuals deserve and categorisation focuses on the factors that drive their experiences.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3138347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r>
              <a:rPr lang="en-GB" sz="1100" b="0" i="0" u="none" strike="noStrike" cap="none" dirty="0">
                <a:solidFill>
                  <a:srgbClr val="000000"/>
                </a:solidFill>
                <a:effectLst/>
                <a:latin typeface="Arial"/>
                <a:ea typeface="Arial"/>
                <a:cs typeface="Arial"/>
                <a:sym typeface="Arial"/>
              </a:rPr>
              <a:t>The approach of elite theory focuses on the power which the individuals utilise to control the economy of the nation. In the community, the power is majorly held by the government as they frame policies and control the economic condition of the state (</a:t>
            </a:r>
            <a:r>
              <a:rPr lang="en-GB" sz="1100" b="0" i="0" u="none" strike="noStrike" cap="none" dirty="0" err="1">
                <a:solidFill>
                  <a:srgbClr val="000000"/>
                </a:solidFill>
                <a:effectLst/>
                <a:latin typeface="Arial"/>
                <a:ea typeface="Arial"/>
                <a:cs typeface="Arial"/>
                <a:sym typeface="Arial"/>
              </a:rPr>
              <a:t>Higley</a:t>
            </a:r>
            <a:r>
              <a:rPr lang="en-GB" sz="1100" b="0" i="0" u="none" strike="noStrike" cap="none" dirty="0">
                <a:solidFill>
                  <a:srgbClr val="000000"/>
                </a:solidFill>
                <a:effectLst/>
                <a:latin typeface="Arial"/>
                <a:ea typeface="Arial"/>
                <a:cs typeface="Arial"/>
                <a:sym typeface="Arial"/>
              </a:rPr>
              <a:t>, 2018). The main objective of the theory is to analyse the fact that the majority of the resources which comprise economic and cultural are gathered over a small group and possess power in the community.  </a:t>
            </a: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r>
              <a:rPr lang="en-GB" sz="1100" b="0" i="0" u="none" strike="noStrike" cap="none" dirty="0">
                <a:solidFill>
                  <a:srgbClr val="000000"/>
                </a:solidFill>
                <a:effectLst/>
                <a:latin typeface="Arial"/>
                <a:ea typeface="Arial"/>
                <a:cs typeface="Arial"/>
                <a:sym typeface="Arial"/>
              </a:rPr>
              <a:t>The theory of Kunter was developed in 1993 and focuses on the concept of empowerment in the community. This theory points to promoting empowerment in society and in the workplace (Joseph, 2020). This further assists the employees with accessible information, support and resources to in-built development. This is developed through offering job placements, and opportunities for individuals to grow in the community.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8805538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r>
              <a:rPr lang="en-GB" sz="1100" b="0" i="0" u="none" strike="noStrike" cap="none" dirty="0">
                <a:solidFill>
                  <a:srgbClr val="000000"/>
                </a:solidFill>
                <a:effectLst/>
                <a:latin typeface="Arial"/>
                <a:ea typeface="Arial"/>
                <a:cs typeface="Arial"/>
                <a:sym typeface="Arial"/>
              </a:rPr>
              <a:t>The significance of Kunter’s theory develops the criteria of the decision-making process for individuals. This also relates to the individuals of the society to influence their behaviour. The theory develops in the improvement of professional enrichment (Olsson </a:t>
            </a:r>
            <a:r>
              <a:rPr lang="en-GB" sz="1100" b="0" i="1" u="none" strike="noStrike" cap="none" dirty="0">
                <a:solidFill>
                  <a:srgbClr val="000000"/>
                </a:solidFill>
                <a:effectLst/>
                <a:latin typeface="Arial"/>
                <a:ea typeface="Arial"/>
                <a:cs typeface="Arial"/>
                <a:sym typeface="Arial"/>
              </a:rPr>
              <a:t>et al</a:t>
            </a:r>
            <a:r>
              <a:rPr lang="en-GB" sz="1100" b="0" i="0" u="none" strike="noStrike" cap="none" dirty="0">
                <a:solidFill>
                  <a:srgbClr val="000000"/>
                </a:solidFill>
                <a:effectLst/>
                <a:latin typeface="Arial"/>
                <a:ea typeface="Arial"/>
                <a:cs typeface="Arial"/>
                <a:sym typeface="Arial"/>
              </a:rPr>
              <a:t>., 2020). The theory of Kunter's empowerment structure sheds light on community relationships and partnerships.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824985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r>
              <a:rPr lang="en-GB" sz="1100" b="0" i="0" u="none" strike="noStrike" cap="none" dirty="0">
                <a:solidFill>
                  <a:srgbClr val="000000"/>
                </a:solidFill>
                <a:effectLst/>
                <a:latin typeface="Arial"/>
                <a:ea typeface="Arial"/>
                <a:cs typeface="Arial"/>
                <a:sym typeface="Arial"/>
              </a:rPr>
              <a:t>The theory of egalitarianism focuses on maintaining quality among the individuals in society. The theory of egalitarianism was developed by John Locke in 1960 (</a:t>
            </a:r>
            <a:r>
              <a:rPr lang="en-GB" sz="1100" b="0" i="0" u="none" strike="noStrike" cap="none" dirty="0" err="1">
                <a:solidFill>
                  <a:srgbClr val="000000"/>
                </a:solidFill>
                <a:effectLst/>
                <a:latin typeface="Arial"/>
                <a:ea typeface="Arial"/>
                <a:cs typeface="Arial"/>
                <a:sym typeface="Arial"/>
              </a:rPr>
              <a:t>Mulkeen</a:t>
            </a:r>
            <a:r>
              <a:rPr lang="en-GB" sz="1100" b="0" i="0" u="none" strike="noStrike" cap="none" dirty="0">
                <a:solidFill>
                  <a:srgbClr val="000000"/>
                </a:solidFill>
                <a:effectLst/>
                <a:latin typeface="Arial"/>
                <a:ea typeface="Arial"/>
                <a:cs typeface="Arial"/>
                <a:sym typeface="Arial"/>
              </a:rPr>
              <a:t>, 2020). The theory points out that all individuals possess equal rights and moral ethics which everyone must respect in society. In particular, the theory claims in decreasing inequality. This also relates to promoting equal standards for individuals.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7701707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r>
              <a:rPr lang="en-GB" sz="1100" b="0" i="0" u="none" strike="noStrike" cap="none" dirty="0">
                <a:solidFill>
                  <a:srgbClr val="000000"/>
                </a:solidFill>
                <a:effectLst/>
                <a:latin typeface="Arial"/>
                <a:ea typeface="Arial"/>
                <a:cs typeface="Arial"/>
                <a:sym typeface="Arial"/>
              </a:rPr>
              <a:t>In the community, the theory is practised by equally treating all individuals. It observes that all individuals are given equal opportunity in society to outgrow themselves. The theory practised highlights the method of inclusive culture through respecting and dignifying all cultures. The regulation of “The Equality Act 2010” advocates treating individuals fairly and equally in society (Legislation.gov.uk, 2022).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5916820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r>
              <a:rPr lang="en-GB" sz="1100" b="0" i="0" u="none" strike="noStrike" cap="none" dirty="0">
                <a:solidFill>
                  <a:srgbClr val="000000"/>
                </a:solidFill>
                <a:effectLst/>
                <a:latin typeface="Arial"/>
                <a:ea typeface="Arial"/>
                <a:cs typeface="Arial"/>
                <a:sym typeface="Arial"/>
              </a:rPr>
              <a:t>The approach of communication initiates the participants of the communities referring an opportunity to analyse the issues which arise in the community through digital presence. This further helps in initiating communication digitally between agencies and the government. This is carried on with the advancement in technologies (</a:t>
            </a:r>
            <a:r>
              <a:rPr lang="en-GB" sz="1100" b="0" i="0" u="none" strike="noStrike" cap="none" dirty="0" err="1">
                <a:solidFill>
                  <a:srgbClr val="000000"/>
                </a:solidFill>
                <a:effectLst/>
                <a:latin typeface="Arial"/>
                <a:ea typeface="Arial"/>
                <a:cs typeface="Arial"/>
                <a:sym typeface="Arial"/>
              </a:rPr>
              <a:t>Lifintsev</a:t>
            </a:r>
            <a:r>
              <a:rPr lang="en-GB" sz="1100" b="0" i="0" u="none" strike="noStrike" cap="none" dirty="0">
                <a:solidFill>
                  <a:srgbClr val="000000"/>
                </a:solidFill>
                <a:effectLst/>
                <a:latin typeface="Arial"/>
                <a:ea typeface="Arial"/>
                <a:cs typeface="Arial"/>
                <a:sym typeface="Arial"/>
              </a:rPr>
              <a:t> and </a:t>
            </a:r>
            <a:r>
              <a:rPr lang="en-GB" sz="1100" b="0" i="0" u="none" strike="noStrike" cap="none" dirty="0" err="1">
                <a:solidFill>
                  <a:srgbClr val="000000"/>
                </a:solidFill>
                <a:effectLst/>
                <a:latin typeface="Arial"/>
                <a:ea typeface="Arial"/>
                <a:cs typeface="Arial"/>
                <a:sym typeface="Arial"/>
              </a:rPr>
              <a:t>Wellbrock</a:t>
            </a:r>
            <a:r>
              <a:rPr lang="en-GB" sz="1100" b="0" i="0" u="none" strike="noStrike" cap="none" dirty="0">
                <a:solidFill>
                  <a:srgbClr val="000000"/>
                </a:solidFill>
                <a:effectLst/>
                <a:latin typeface="Arial"/>
                <a:ea typeface="Arial"/>
                <a:cs typeface="Arial"/>
                <a:sym typeface="Arial"/>
              </a:rPr>
              <a:t>, 2019). The mode of digital communication assists in bridging the gap between countries and different cultures.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8641107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r>
              <a:rPr lang="en-GB" sz="1100" b="0" i="0" u="none" strike="noStrike" cap="none" dirty="0">
                <a:solidFill>
                  <a:srgbClr val="000000"/>
                </a:solidFill>
                <a:effectLst/>
                <a:latin typeface="Arial"/>
                <a:ea typeface="Arial"/>
                <a:cs typeface="Arial"/>
                <a:sym typeface="Arial"/>
              </a:rPr>
              <a:t>The initiation of social media offers the environment the category of maintaining relationships. In the development of the community, the use of social media assists in networking. This further proceeds to develop relationships and partnerships (Dovidio </a:t>
            </a:r>
            <a:r>
              <a:rPr lang="en-GB" sz="1100" b="0" i="1" u="none" strike="noStrike" cap="none" dirty="0">
                <a:solidFill>
                  <a:srgbClr val="000000"/>
                </a:solidFill>
                <a:effectLst/>
                <a:latin typeface="Arial"/>
                <a:ea typeface="Arial"/>
                <a:cs typeface="Arial"/>
                <a:sym typeface="Arial"/>
              </a:rPr>
              <a:t>et al</a:t>
            </a:r>
            <a:r>
              <a:rPr lang="en-GB" sz="1100" b="0" i="0" u="none" strike="noStrike" cap="none" dirty="0">
                <a:solidFill>
                  <a:srgbClr val="000000"/>
                </a:solidFill>
                <a:effectLst/>
                <a:latin typeface="Arial"/>
                <a:ea typeface="Arial"/>
                <a:cs typeface="Arial"/>
                <a:sym typeface="Arial"/>
              </a:rPr>
              <a:t>., 2019). This medium and channel of social networking mediums assist individuals to connect with each other. Social media brings individuals together who have similar goals and objectives.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1646903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r>
              <a:rPr lang="en-GB" sz="1100" b="0" i="0" u="none" strike="noStrike" cap="none" dirty="0">
                <a:solidFill>
                  <a:srgbClr val="000000"/>
                </a:solidFill>
                <a:effectLst/>
                <a:latin typeface="Arial"/>
                <a:ea typeface="Arial"/>
                <a:cs typeface="Arial"/>
                <a:sym typeface="Arial"/>
              </a:rPr>
              <a:t>The core dependency of sustainability maintains in human nature and the capital of finance to sustain the existing requirements by ensuring resources for future use. The communities help in pointing to the economic, social and natural shocks and work in sustaining them (Nam and Dempsey, 2018). The community is well versed in preparing themselves for disasters and managing to cater for the issues.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4676175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r>
              <a:rPr lang="en-GB" sz="1100" b="0" i="0" u="none" strike="noStrike" cap="none" dirty="0">
                <a:solidFill>
                  <a:srgbClr val="000000"/>
                </a:solidFill>
                <a:effectLst/>
                <a:latin typeface="Arial"/>
                <a:ea typeface="Arial"/>
                <a:cs typeface="Arial"/>
                <a:sym typeface="Arial"/>
              </a:rPr>
              <a:t>In the future, the community can be developed and improved by generating community and mitigating discrimination basis in society. The individuals must work in attending meetings of city councils (</a:t>
            </a:r>
            <a:r>
              <a:rPr lang="en-GB" sz="1100" b="0" i="0" u="none" strike="noStrike" cap="none" dirty="0" err="1">
                <a:solidFill>
                  <a:srgbClr val="000000"/>
                </a:solidFill>
                <a:effectLst/>
                <a:latin typeface="Arial"/>
                <a:ea typeface="Arial"/>
                <a:cs typeface="Arial"/>
                <a:sym typeface="Arial"/>
              </a:rPr>
              <a:t>Terras</a:t>
            </a:r>
            <a:r>
              <a:rPr lang="en-GB" sz="1100" b="0" i="0" u="none" strike="noStrike" cap="none" dirty="0">
                <a:solidFill>
                  <a:srgbClr val="000000"/>
                </a:solidFill>
                <a:effectLst/>
                <a:latin typeface="Arial"/>
                <a:ea typeface="Arial"/>
                <a:cs typeface="Arial"/>
                <a:sym typeface="Arial"/>
              </a:rPr>
              <a:t> </a:t>
            </a:r>
            <a:r>
              <a:rPr lang="en-GB" sz="1100" b="0" i="1" u="none" strike="noStrike" cap="none" dirty="0">
                <a:solidFill>
                  <a:srgbClr val="000000"/>
                </a:solidFill>
                <a:effectLst/>
                <a:latin typeface="Arial"/>
                <a:ea typeface="Arial"/>
                <a:cs typeface="Arial"/>
                <a:sym typeface="Arial"/>
              </a:rPr>
              <a:t>et al</a:t>
            </a:r>
            <a:r>
              <a:rPr lang="en-GB" sz="1100" b="0" i="0" u="none" strike="noStrike" cap="none" dirty="0">
                <a:solidFill>
                  <a:srgbClr val="000000"/>
                </a:solidFill>
                <a:effectLst/>
                <a:latin typeface="Arial"/>
                <a:ea typeface="Arial"/>
                <a:cs typeface="Arial"/>
                <a:sym typeface="Arial"/>
              </a:rPr>
              <a:t>., 2019). The individuals must engage in volunteering so that the development of the community is necessitated. The concept of human rights, justice, equality, empowerment and inclusion can lead the community to process on a great basis. </a:t>
            </a: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3682958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buNone/>
            </a:pPr>
            <a:r>
              <a:rPr lang="en-GB" sz="1100" b="0" i="0" u="none" strike="noStrike" cap="none" dirty="0">
                <a:solidFill>
                  <a:srgbClr val="000000"/>
                </a:solidFill>
                <a:effectLst/>
                <a:latin typeface="Arial"/>
                <a:ea typeface="Arial"/>
                <a:cs typeface="Arial"/>
                <a:sym typeface="Arial"/>
              </a:rPr>
              <a:t>The following presentation has discussed the individual, groups and needs of families that encircle a community. The rights of the individual while pointing to discrimination, prejudice, empowerment, rights and power of the individuals have been discussed through theoretical approaches. The significance of digital communication and social media in the development of the community has been discussed. It has also involved the concept of sustainability and the future of the community. </a:t>
            </a:r>
            <a:endParaRPr lang="en-IN" sz="1100" dirty="0">
              <a:latin typeface="Arial"/>
              <a:ea typeface="Aria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buNone/>
            </a:pPr>
            <a:br>
              <a:rPr lang="en-IN" dirty="0"/>
            </a:br>
            <a:br>
              <a:rPr lang="en-IN" dirty="0"/>
            </a:br>
            <a:endParaRPr lang="en-IN"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626300" y="1288975"/>
            <a:ext cx="5891400" cy="792600"/>
          </a:xfrm>
          <a:prstGeom prst="rect">
            <a:avLst/>
          </a:prstGeom>
        </p:spPr>
        <p:txBody>
          <a:bodyPr spcFirstLastPara="1" wrap="square" lIns="91425" tIns="91425" rIns="91425" bIns="91425" anchor="b" anchorCtr="0">
            <a:noAutofit/>
          </a:bodyPr>
          <a:lstStyle>
            <a:lvl1pPr lvl="0" algn="ctr">
              <a:lnSpc>
                <a:spcPct val="80000"/>
              </a:lnSpc>
              <a:spcBef>
                <a:spcPts val="0"/>
              </a:spcBef>
              <a:spcAft>
                <a:spcPts val="0"/>
              </a:spcAft>
              <a:buSzPts val="5200"/>
              <a:buNone/>
              <a:defRPr sz="5200"/>
            </a:lvl1pPr>
            <a:lvl2pPr lvl="1" algn="ctr">
              <a:lnSpc>
                <a:spcPct val="80000"/>
              </a:lnSpc>
              <a:spcBef>
                <a:spcPts val="0"/>
              </a:spcBef>
              <a:spcAft>
                <a:spcPts val="0"/>
              </a:spcAft>
              <a:buSzPts val="5200"/>
              <a:buNone/>
              <a:defRPr sz="5200"/>
            </a:lvl2pPr>
            <a:lvl3pPr lvl="2" algn="ctr">
              <a:lnSpc>
                <a:spcPct val="80000"/>
              </a:lnSpc>
              <a:spcBef>
                <a:spcPts val="0"/>
              </a:spcBef>
              <a:spcAft>
                <a:spcPts val="0"/>
              </a:spcAft>
              <a:buSzPts val="5200"/>
              <a:buNone/>
              <a:defRPr sz="5200"/>
            </a:lvl3pPr>
            <a:lvl4pPr lvl="3" algn="ctr">
              <a:lnSpc>
                <a:spcPct val="80000"/>
              </a:lnSpc>
              <a:spcBef>
                <a:spcPts val="0"/>
              </a:spcBef>
              <a:spcAft>
                <a:spcPts val="0"/>
              </a:spcAft>
              <a:buSzPts val="5200"/>
              <a:buNone/>
              <a:defRPr sz="5200"/>
            </a:lvl4pPr>
            <a:lvl5pPr lvl="4" algn="ctr">
              <a:lnSpc>
                <a:spcPct val="80000"/>
              </a:lnSpc>
              <a:spcBef>
                <a:spcPts val="0"/>
              </a:spcBef>
              <a:spcAft>
                <a:spcPts val="0"/>
              </a:spcAft>
              <a:buSzPts val="5200"/>
              <a:buNone/>
              <a:defRPr sz="5200"/>
            </a:lvl5pPr>
            <a:lvl6pPr lvl="5" algn="ctr">
              <a:lnSpc>
                <a:spcPct val="80000"/>
              </a:lnSpc>
              <a:spcBef>
                <a:spcPts val="0"/>
              </a:spcBef>
              <a:spcAft>
                <a:spcPts val="0"/>
              </a:spcAft>
              <a:buSzPts val="5200"/>
              <a:buNone/>
              <a:defRPr sz="5200"/>
            </a:lvl6pPr>
            <a:lvl7pPr lvl="6" algn="ctr">
              <a:lnSpc>
                <a:spcPct val="80000"/>
              </a:lnSpc>
              <a:spcBef>
                <a:spcPts val="0"/>
              </a:spcBef>
              <a:spcAft>
                <a:spcPts val="0"/>
              </a:spcAft>
              <a:buSzPts val="5200"/>
              <a:buNone/>
              <a:defRPr sz="5200"/>
            </a:lvl7pPr>
            <a:lvl8pPr lvl="7" algn="ctr">
              <a:lnSpc>
                <a:spcPct val="80000"/>
              </a:lnSpc>
              <a:spcBef>
                <a:spcPts val="0"/>
              </a:spcBef>
              <a:spcAft>
                <a:spcPts val="0"/>
              </a:spcAft>
              <a:buSzPts val="5200"/>
              <a:buNone/>
              <a:defRPr sz="5200"/>
            </a:lvl8pPr>
            <a:lvl9pPr lvl="8" algn="ctr">
              <a:lnSpc>
                <a:spcPct val="80000"/>
              </a:lnSpc>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1823850" y="1953225"/>
            <a:ext cx="5496300" cy="5382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1"/>
        <p:cNvGrpSpPr/>
        <p:nvPr/>
      </p:nvGrpSpPr>
      <p:grpSpPr>
        <a:xfrm>
          <a:off x="0" y="0"/>
          <a:ext cx="0" cy="0"/>
          <a:chOff x="0" y="0"/>
          <a:chExt cx="0" cy="0"/>
        </a:xfrm>
      </p:grpSpPr>
      <p:sp>
        <p:nvSpPr>
          <p:cNvPr id="12" name="Google Shape;12;p3"/>
          <p:cNvSpPr/>
          <p:nvPr/>
        </p:nvSpPr>
        <p:spPr>
          <a:xfrm>
            <a:off x="-18775" y="-20375"/>
            <a:ext cx="2771700" cy="51639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3"/>
          <p:cNvSpPr txBox="1">
            <a:spLocks noGrp="1"/>
          </p:cNvSpPr>
          <p:nvPr>
            <p:ph type="title"/>
          </p:nvPr>
        </p:nvSpPr>
        <p:spPr>
          <a:xfrm>
            <a:off x="1176992" y="2560534"/>
            <a:ext cx="3537600" cy="841800"/>
          </a:xfrm>
          <a:prstGeom prst="rect">
            <a:avLst/>
          </a:prstGeom>
        </p:spPr>
        <p:txBody>
          <a:bodyPr spcFirstLastPara="1" wrap="square" lIns="91425" tIns="91425" rIns="91425" bIns="91425" anchor="ctr" anchorCtr="0">
            <a:noAutofit/>
          </a:bodyPr>
          <a:lstStyle>
            <a:lvl1pPr lvl="0">
              <a:lnSpc>
                <a:spcPct val="80000"/>
              </a:lnSpc>
              <a:spcBef>
                <a:spcPts val="0"/>
              </a:spcBef>
              <a:spcAft>
                <a:spcPts val="0"/>
              </a:spcAft>
              <a:buSzPts val="4800"/>
              <a:buNone/>
              <a:defRPr sz="48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4" name="Google Shape;14;p3"/>
          <p:cNvSpPr txBox="1">
            <a:spLocks noGrp="1"/>
          </p:cNvSpPr>
          <p:nvPr>
            <p:ph type="title" idx="2" hasCustomPrompt="1"/>
          </p:nvPr>
        </p:nvSpPr>
        <p:spPr>
          <a:xfrm>
            <a:off x="1176992" y="945225"/>
            <a:ext cx="2511900" cy="789300"/>
          </a:xfrm>
          <a:prstGeom prst="rect">
            <a:avLst/>
          </a:prstGeom>
        </p:spPr>
        <p:txBody>
          <a:bodyPr spcFirstLastPara="1" wrap="square" lIns="91425" tIns="91425" rIns="91425" bIns="91425" anchor="b" anchorCtr="0">
            <a:noAutofit/>
          </a:bodyPr>
          <a:lstStyle>
            <a:lvl1pPr lvl="0" rtl="0">
              <a:spcBef>
                <a:spcPts val="0"/>
              </a:spcBef>
              <a:spcAft>
                <a:spcPts val="0"/>
              </a:spcAft>
              <a:buSzPts val="7200"/>
              <a:buNone/>
              <a:defRPr sz="7200"/>
            </a:lvl1pPr>
            <a:lvl2pPr lvl="1" rtl="0">
              <a:spcBef>
                <a:spcPts val="0"/>
              </a:spcBef>
              <a:spcAft>
                <a:spcPts val="0"/>
              </a:spcAft>
              <a:buSzPts val="7200"/>
              <a:buNone/>
              <a:defRPr sz="7200"/>
            </a:lvl2pPr>
            <a:lvl3pPr lvl="2" rtl="0">
              <a:spcBef>
                <a:spcPts val="0"/>
              </a:spcBef>
              <a:spcAft>
                <a:spcPts val="0"/>
              </a:spcAft>
              <a:buSzPts val="7200"/>
              <a:buNone/>
              <a:defRPr sz="7200"/>
            </a:lvl3pPr>
            <a:lvl4pPr lvl="3" rtl="0">
              <a:spcBef>
                <a:spcPts val="0"/>
              </a:spcBef>
              <a:spcAft>
                <a:spcPts val="0"/>
              </a:spcAft>
              <a:buSzPts val="7200"/>
              <a:buNone/>
              <a:defRPr sz="7200"/>
            </a:lvl4pPr>
            <a:lvl5pPr lvl="4" rtl="0">
              <a:spcBef>
                <a:spcPts val="0"/>
              </a:spcBef>
              <a:spcAft>
                <a:spcPts val="0"/>
              </a:spcAft>
              <a:buSzPts val="7200"/>
              <a:buNone/>
              <a:defRPr sz="7200"/>
            </a:lvl5pPr>
            <a:lvl6pPr lvl="5" rtl="0">
              <a:spcBef>
                <a:spcPts val="0"/>
              </a:spcBef>
              <a:spcAft>
                <a:spcPts val="0"/>
              </a:spcAft>
              <a:buSzPts val="7200"/>
              <a:buNone/>
              <a:defRPr sz="7200"/>
            </a:lvl6pPr>
            <a:lvl7pPr lvl="6" rtl="0">
              <a:spcBef>
                <a:spcPts val="0"/>
              </a:spcBef>
              <a:spcAft>
                <a:spcPts val="0"/>
              </a:spcAft>
              <a:buSzPts val="7200"/>
              <a:buNone/>
              <a:defRPr sz="7200"/>
            </a:lvl7pPr>
            <a:lvl8pPr lvl="7" rtl="0">
              <a:spcBef>
                <a:spcPts val="0"/>
              </a:spcBef>
              <a:spcAft>
                <a:spcPts val="0"/>
              </a:spcAft>
              <a:buSzPts val="7200"/>
              <a:buNone/>
              <a:defRPr sz="7200"/>
            </a:lvl8pPr>
            <a:lvl9pPr lvl="8" rtl="0">
              <a:spcBef>
                <a:spcPts val="0"/>
              </a:spcBef>
              <a:spcAft>
                <a:spcPts val="0"/>
              </a:spcAft>
              <a:buSzPts val="7200"/>
              <a:buNone/>
              <a:defRPr sz="7200"/>
            </a:lvl9pPr>
          </a:lstStyle>
          <a:p>
            <a:r>
              <a:t>xx%</a:t>
            </a:r>
          </a:p>
        </p:txBody>
      </p:sp>
      <p:sp>
        <p:nvSpPr>
          <p:cNvPr id="15" name="Google Shape;15;p3"/>
          <p:cNvSpPr txBox="1">
            <a:spLocks noGrp="1"/>
          </p:cNvSpPr>
          <p:nvPr>
            <p:ph type="subTitle" idx="1"/>
          </p:nvPr>
        </p:nvSpPr>
        <p:spPr>
          <a:xfrm>
            <a:off x="1176992" y="3591825"/>
            <a:ext cx="3179100" cy="538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600"/>
            </a:lvl1pPr>
            <a:lvl2pPr lvl="1" rtl="0">
              <a:lnSpc>
                <a:spcPct val="100000"/>
              </a:lnSpc>
              <a:spcBef>
                <a:spcPts val="0"/>
              </a:spcBef>
              <a:spcAft>
                <a:spcPts val="0"/>
              </a:spcAft>
              <a:buSzPts val="2800"/>
              <a:buNone/>
              <a:defRPr sz="2800"/>
            </a:lvl2pPr>
            <a:lvl3pPr lvl="2" rtl="0">
              <a:lnSpc>
                <a:spcPct val="100000"/>
              </a:lnSpc>
              <a:spcBef>
                <a:spcPts val="0"/>
              </a:spcBef>
              <a:spcAft>
                <a:spcPts val="0"/>
              </a:spcAft>
              <a:buSzPts val="2800"/>
              <a:buNone/>
              <a:defRPr sz="2800"/>
            </a:lvl3pPr>
            <a:lvl4pPr lvl="3" rtl="0">
              <a:lnSpc>
                <a:spcPct val="100000"/>
              </a:lnSpc>
              <a:spcBef>
                <a:spcPts val="0"/>
              </a:spcBef>
              <a:spcAft>
                <a:spcPts val="0"/>
              </a:spcAft>
              <a:buSzPts val="2800"/>
              <a:buNone/>
              <a:defRPr sz="2800"/>
            </a:lvl4pPr>
            <a:lvl5pPr lvl="4" rtl="0">
              <a:lnSpc>
                <a:spcPct val="100000"/>
              </a:lnSpc>
              <a:spcBef>
                <a:spcPts val="0"/>
              </a:spcBef>
              <a:spcAft>
                <a:spcPts val="0"/>
              </a:spcAft>
              <a:buSzPts val="2800"/>
              <a:buNone/>
              <a:defRPr sz="2800"/>
            </a:lvl5pPr>
            <a:lvl6pPr lvl="5" rtl="0">
              <a:lnSpc>
                <a:spcPct val="100000"/>
              </a:lnSpc>
              <a:spcBef>
                <a:spcPts val="0"/>
              </a:spcBef>
              <a:spcAft>
                <a:spcPts val="0"/>
              </a:spcAft>
              <a:buSzPts val="2800"/>
              <a:buNone/>
              <a:defRPr sz="2800"/>
            </a:lvl6pPr>
            <a:lvl7pPr lvl="6" rtl="0">
              <a:lnSpc>
                <a:spcPct val="100000"/>
              </a:lnSpc>
              <a:spcBef>
                <a:spcPts val="0"/>
              </a:spcBef>
              <a:spcAft>
                <a:spcPts val="0"/>
              </a:spcAft>
              <a:buSzPts val="2800"/>
              <a:buNone/>
              <a:defRPr sz="2800"/>
            </a:lvl7pPr>
            <a:lvl8pPr lvl="7" rtl="0">
              <a:lnSpc>
                <a:spcPct val="100000"/>
              </a:lnSpc>
              <a:spcBef>
                <a:spcPts val="0"/>
              </a:spcBef>
              <a:spcAft>
                <a:spcPts val="0"/>
              </a:spcAft>
              <a:buSzPts val="2800"/>
              <a:buNone/>
              <a:defRPr sz="2800"/>
            </a:lvl8pPr>
            <a:lvl9pPr lvl="8" rtl="0">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6"/>
        <p:cNvGrpSpPr/>
        <p:nvPr/>
      </p:nvGrpSpPr>
      <p:grpSpPr>
        <a:xfrm>
          <a:off x="0" y="0"/>
          <a:ext cx="0" cy="0"/>
          <a:chOff x="0" y="0"/>
          <a:chExt cx="0" cy="0"/>
        </a:xfrm>
      </p:grpSpPr>
      <p:sp>
        <p:nvSpPr>
          <p:cNvPr id="37" name="Google Shape;37;p9"/>
          <p:cNvSpPr/>
          <p:nvPr/>
        </p:nvSpPr>
        <p:spPr>
          <a:xfrm>
            <a:off x="4572000" y="1499650"/>
            <a:ext cx="4572000" cy="29715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9"/>
          <p:cNvSpPr txBox="1">
            <a:spLocks noGrp="1"/>
          </p:cNvSpPr>
          <p:nvPr>
            <p:ph type="subTitle" idx="1"/>
          </p:nvPr>
        </p:nvSpPr>
        <p:spPr>
          <a:xfrm>
            <a:off x="680525" y="1350288"/>
            <a:ext cx="3145500" cy="781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200"/>
              <a:buNone/>
              <a:defRPr sz="1200"/>
            </a:lvl1pPr>
            <a:lvl2pPr lvl="1" algn="ctr">
              <a:lnSpc>
                <a:spcPct val="100000"/>
              </a:lnSpc>
              <a:spcBef>
                <a:spcPts val="0"/>
              </a:spcBef>
              <a:spcAft>
                <a:spcPts val="0"/>
              </a:spcAft>
              <a:buSzPts val="1200"/>
              <a:buNone/>
              <a:defRPr sz="1200"/>
            </a:lvl2pPr>
            <a:lvl3pPr lvl="2" algn="ctr">
              <a:lnSpc>
                <a:spcPct val="100000"/>
              </a:lnSpc>
              <a:spcBef>
                <a:spcPts val="0"/>
              </a:spcBef>
              <a:spcAft>
                <a:spcPts val="0"/>
              </a:spcAft>
              <a:buSzPts val="1200"/>
              <a:buNone/>
              <a:defRPr sz="1200"/>
            </a:lvl3pPr>
            <a:lvl4pPr lvl="3" algn="ctr">
              <a:lnSpc>
                <a:spcPct val="100000"/>
              </a:lnSpc>
              <a:spcBef>
                <a:spcPts val="0"/>
              </a:spcBef>
              <a:spcAft>
                <a:spcPts val="0"/>
              </a:spcAft>
              <a:buSzPts val="1200"/>
              <a:buNone/>
              <a:defRPr sz="1200"/>
            </a:lvl4pPr>
            <a:lvl5pPr lvl="4" algn="ctr">
              <a:lnSpc>
                <a:spcPct val="100000"/>
              </a:lnSpc>
              <a:spcBef>
                <a:spcPts val="0"/>
              </a:spcBef>
              <a:spcAft>
                <a:spcPts val="0"/>
              </a:spcAft>
              <a:buSzPts val="1200"/>
              <a:buNone/>
              <a:defRPr sz="1200"/>
            </a:lvl5pPr>
            <a:lvl6pPr lvl="5" algn="ctr">
              <a:lnSpc>
                <a:spcPct val="100000"/>
              </a:lnSpc>
              <a:spcBef>
                <a:spcPts val="0"/>
              </a:spcBef>
              <a:spcAft>
                <a:spcPts val="0"/>
              </a:spcAft>
              <a:buSzPts val="1200"/>
              <a:buNone/>
              <a:defRPr sz="1200"/>
            </a:lvl6pPr>
            <a:lvl7pPr lvl="6" algn="ctr">
              <a:lnSpc>
                <a:spcPct val="100000"/>
              </a:lnSpc>
              <a:spcBef>
                <a:spcPts val="0"/>
              </a:spcBef>
              <a:spcAft>
                <a:spcPts val="0"/>
              </a:spcAft>
              <a:buSzPts val="1200"/>
              <a:buNone/>
              <a:defRPr sz="1200"/>
            </a:lvl7pPr>
            <a:lvl8pPr lvl="7" algn="ctr">
              <a:lnSpc>
                <a:spcPct val="100000"/>
              </a:lnSpc>
              <a:spcBef>
                <a:spcPts val="0"/>
              </a:spcBef>
              <a:spcAft>
                <a:spcPts val="0"/>
              </a:spcAft>
              <a:buSzPts val="1200"/>
              <a:buNone/>
              <a:defRPr sz="1200"/>
            </a:lvl8pPr>
            <a:lvl9pPr lvl="8" algn="ctr">
              <a:lnSpc>
                <a:spcPct val="100000"/>
              </a:lnSpc>
              <a:spcBef>
                <a:spcPts val="0"/>
              </a:spcBef>
              <a:spcAft>
                <a:spcPts val="0"/>
              </a:spcAft>
              <a:buSzPts val="1200"/>
              <a:buNone/>
              <a:defRPr sz="1200"/>
            </a:lvl9pPr>
          </a:lstStyle>
          <a:p>
            <a:endParaRPr/>
          </a:p>
        </p:txBody>
      </p:sp>
      <p:sp>
        <p:nvSpPr>
          <p:cNvPr id="39" name="Google Shape;39;p9"/>
          <p:cNvSpPr txBox="1">
            <a:spLocks noGrp="1"/>
          </p:cNvSpPr>
          <p:nvPr>
            <p:ph type="body" idx="2"/>
          </p:nvPr>
        </p:nvSpPr>
        <p:spPr>
          <a:xfrm>
            <a:off x="680525" y="2330152"/>
            <a:ext cx="3194700" cy="21357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40" name="Google Shape;40;p9"/>
          <p:cNvSpPr/>
          <p:nvPr/>
        </p:nvSpPr>
        <p:spPr>
          <a:xfrm>
            <a:off x="0" y="0"/>
            <a:ext cx="9144000" cy="781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9"/>
          <p:cNvSpPr txBox="1">
            <a:spLocks noGrp="1"/>
          </p:cNvSpPr>
          <p:nvPr>
            <p:ph type="title"/>
          </p:nvPr>
        </p:nvSpPr>
        <p:spPr>
          <a:xfrm>
            <a:off x="680525" y="445025"/>
            <a:ext cx="7066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Bullet Points">
  <p:cSld name="TITLE_AND_TWO_COLUMNS_1">
    <p:spTree>
      <p:nvGrpSpPr>
        <p:cNvPr id="1" name="Shape 51"/>
        <p:cNvGrpSpPr/>
        <p:nvPr/>
      </p:nvGrpSpPr>
      <p:grpSpPr>
        <a:xfrm>
          <a:off x="0" y="0"/>
          <a:ext cx="0" cy="0"/>
          <a:chOff x="0" y="0"/>
          <a:chExt cx="0" cy="0"/>
        </a:xfrm>
      </p:grpSpPr>
      <p:sp>
        <p:nvSpPr>
          <p:cNvPr id="52" name="Google Shape;52;p13"/>
          <p:cNvSpPr txBox="1">
            <a:spLocks noGrp="1"/>
          </p:cNvSpPr>
          <p:nvPr>
            <p:ph type="body" idx="1"/>
          </p:nvPr>
        </p:nvSpPr>
        <p:spPr>
          <a:xfrm>
            <a:off x="703775" y="1261200"/>
            <a:ext cx="6856800" cy="2961300"/>
          </a:xfrm>
          <a:prstGeom prst="rect">
            <a:avLst/>
          </a:prstGeom>
        </p:spPr>
        <p:txBody>
          <a:bodyPr spcFirstLastPara="1" wrap="square" lIns="91425" tIns="91425" rIns="91425" bIns="91425" anchor="t" anchorCtr="0">
            <a:noAutofit/>
          </a:bodyPr>
          <a:lstStyle>
            <a:lvl1pPr marL="457200" lvl="0" indent="-304800" rtl="0">
              <a:spcBef>
                <a:spcPts val="0"/>
              </a:spcBef>
              <a:spcAft>
                <a:spcPts val="0"/>
              </a:spcAft>
              <a:buSzPts val="1200"/>
              <a:buChar char="●"/>
              <a:defRPr sz="1200"/>
            </a:lvl1pPr>
            <a:lvl2pPr marL="914400" lvl="1" indent="-304800" rtl="0">
              <a:spcBef>
                <a:spcPts val="1600"/>
              </a:spcBef>
              <a:spcAft>
                <a:spcPts val="0"/>
              </a:spcAft>
              <a:buSzPts val="1200"/>
              <a:buChar char="○"/>
              <a:defRPr sz="1200"/>
            </a:lvl2pPr>
            <a:lvl3pPr marL="1371600" lvl="2" indent="-304800" rtl="0">
              <a:spcBef>
                <a:spcPts val="1600"/>
              </a:spcBef>
              <a:spcAft>
                <a:spcPts val="0"/>
              </a:spcAft>
              <a:buSzPts val="1200"/>
              <a:buChar char="■"/>
              <a:defRPr sz="1200"/>
            </a:lvl3pPr>
            <a:lvl4pPr marL="1828800" lvl="3" indent="-304800" rtl="0">
              <a:spcBef>
                <a:spcPts val="1600"/>
              </a:spcBef>
              <a:spcAft>
                <a:spcPts val="0"/>
              </a:spcAft>
              <a:buSzPts val="1200"/>
              <a:buChar char="●"/>
              <a:defRPr sz="1200"/>
            </a:lvl4pPr>
            <a:lvl5pPr marL="2286000" lvl="4" indent="-304800" rtl="0">
              <a:spcBef>
                <a:spcPts val="1600"/>
              </a:spcBef>
              <a:spcAft>
                <a:spcPts val="0"/>
              </a:spcAft>
              <a:buSzPts val="1200"/>
              <a:buChar char="○"/>
              <a:defRPr sz="1200"/>
            </a:lvl5pPr>
            <a:lvl6pPr marL="2743200" lvl="5" indent="-304800" rtl="0">
              <a:spcBef>
                <a:spcPts val="1600"/>
              </a:spcBef>
              <a:spcAft>
                <a:spcPts val="0"/>
              </a:spcAft>
              <a:buSzPts val="1200"/>
              <a:buChar char="■"/>
              <a:defRPr sz="1200"/>
            </a:lvl6pPr>
            <a:lvl7pPr marL="3200400" lvl="6" indent="-304800" rtl="0">
              <a:spcBef>
                <a:spcPts val="1600"/>
              </a:spcBef>
              <a:spcAft>
                <a:spcPts val="0"/>
              </a:spcAft>
              <a:buSzPts val="1200"/>
              <a:buChar char="●"/>
              <a:defRPr sz="1200"/>
            </a:lvl7pPr>
            <a:lvl8pPr marL="3657600" lvl="7" indent="-304800" rtl="0">
              <a:spcBef>
                <a:spcPts val="1600"/>
              </a:spcBef>
              <a:spcAft>
                <a:spcPts val="0"/>
              </a:spcAft>
              <a:buSzPts val="1200"/>
              <a:buChar char="○"/>
              <a:defRPr sz="1200"/>
            </a:lvl8pPr>
            <a:lvl9pPr marL="4114800" lvl="8" indent="-304800" rtl="0">
              <a:spcBef>
                <a:spcPts val="1600"/>
              </a:spcBef>
              <a:spcAft>
                <a:spcPts val="1600"/>
              </a:spcAft>
              <a:buSzPts val="1200"/>
              <a:buChar char="■"/>
              <a:defRPr sz="1200"/>
            </a:lvl9pPr>
          </a:lstStyle>
          <a:p>
            <a:endParaRPr/>
          </a:p>
        </p:txBody>
      </p:sp>
      <p:sp>
        <p:nvSpPr>
          <p:cNvPr id="53" name="Google Shape;53;p13"/>
          <p:cNvSpPr/>
          <p:nvPr/>
        </p:nvSpPr>
        <p:spPr>
          <a:xfrm>
            <a:off x="0" y="0"/>
            <a:ext cx="9144000" cy="781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13"/>
          <p:cNvSpPr txBox="1">
            <a:spLocks noGrp="1"/>
          </p:cNvSpPr>
          <p:nvPr>
            <p:ph type="title"/>
          </p:nvPr>
        </p:nvSpPr>
        <p:spPr>
          <a:xfrm>
            <a:off x="680525" y="445025"/>
            <a:ext cx="70665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Clr>
                <a:schemeClr val="accent4"/>
              </a:buClr>
              <a:buSzPts val="2800"/>
              <a:buFont typeface="Righteous"/>
              <a:buNone/>
              <a:defRPr sz="2800">
                <a:solidFill>
                  <a:schemeClr val="accent4"/>
                </a:solidFill>
                <a:latin typeface="Righteous"/>
                <a:ea typeface="Righteous"/>
                <a:cs typeface="Righteous"/>
                <a:sym typeface="Righteous"/>
              </a:defRPr>
            </a:lvl1pPr>
            <a:lvl2pPr lvl="1">
              <a:lnSpc>
                <a:spcPct val="100000"/>
              </a:lnSpc>
              <a:spcBef>
                <a:spcPts val="0"/>
              </a:spcBef>
              <a:spcAft>
                <a:spcPts val="0"/>
              </a:spcAft>
              <a:buClr>
                <a:schemeClr val="accent4"/>
              </a:buClr>
              <a:buSzPts val="2800"/>
              <a:buNone/>
              <a:defRPr sz="2800">
                <a:solidFill>
                  <a:schemeClr val="accent4"/>
                </a:solidFill>
              </a:defRPr>
            </a:lvl2pPr>
            <a:lvl3pPr lvl="2">
              <a:lnSpc>
                <a:spcPct val="100000"/>
              </a:lnSpc>
              <a:spcBef>
                <a:spcPts val="0"/>
              </a:spcBef>
              <a:spcAft>
                <a:spcPts val="0"/>
              </a:spcAft>
              <a:buClr>
                <a:schemeClr val="accent4"/>
              </a:buClr>
              <a:buSzPts val="2800"/>
              <a:buNone/>
              <a:defRPr sz="2800">
                <a:solidFill>
                  <a:schemeClr val="accent4"/>
                </a:solidFill>
              </a:defRPr>
            </a:lvl3pPr>
            <a:lvl4pPr lvl="3">
              <a:lnSpc>
                <a:spcPct val="100000"/>
              </a:lnSpc>
              <a:spcBef>
                <a:spcPts val="0"/>
              </a:spcBef>
              <a:spcAft>
                <a:spcPts val="0"/>
              </a:spcAft>
              <a:buClr>
                <a:schemeClr val="accent4"/>
              </a:buClr>
              <a:buSzPts val="2800"/>
              <a:buNone/>
              <a:defRPr sz="2800">
                <a:solidFill>
                  <a:schemeClr val="accent4"/>
                </a:solidFill>
              </a:defRPr>
            </a:lvl4pPr>
            <a:lvl5pPr lvl="4">
              <a:lnSpc>
                <a:spcPct val="100000"/>
              </a:lnSpc>
              <a:spcBef>
                <a:spcPts val="0"/>
              </a:spcBef>
              <a:spcAft>
                <a:spcPts val="0"/>
              </a:spcAft>
              <a:buClr>
                <a:schemeClr val="accent4"/>
              </a:buClr>
              <a:buSzPts val="2800"/>
              <a:buNone/>
              <a:defRPr sz="2800">
                <a:solidFill>
                  <a:schemeClr val="accent4"/>
                </a:solidFill>
              </a:defRPr>
            </a:lvl5pPr>
            <a:lvl6pPr lvl="5">
              <a:lnSpc>
                <a:spcPct val="100000"/>
              </a:lnSpc>
              <a:spcBef>
                <a:spcPts val="0"/>
              </a:spcBef>
              <a:spcAft>
                <a:spcPts val="0"/>
              </a:spcAft>
              <a:buClr>
                <a:schemeClr val="accent4"/>
              </a:buClr>
              <a:buSzPts val="2800"/>
              <a:buNone/>
              <a:defRPr sz="2800">
                <a:solidFill>
                  <a:schemeClr val="accent4"/>
                </a:solidFill>
              </a:defRPr>
            </a:lvl6pPr>
            <a:lvl7pPr lvl="6">
              <a:lnSpc>
                <a:spcPct val="100000"/>
              </a:lnSpc>
              <a:spcBef>
                <a:spcPts val="0"/>
              </a:spcBef>
              <a:spcAft>
                <a:spcPts val="0"/>
              </a:spcAft>
              <a:buClr>
                <a:schemeClr val="accent4"/>
              </a:buClr>
              <a:buSzPts val="2800"/>
              <a:buNone/>
              <a:defRPr sz="2800">
                <a:solidFill>
                  <a:schemeClr val="accent4"/>
                </a:solidFill>
              </a:defRPr>
            </a:lvl7pPr>
            <a:lvl8pPr lvl="7">
              <a:lnSpc>
                <a:spcPct val="100000"/>
              </a:lnSpc>
              <a:spcBef>
                <a:spcPts val="0"/>
              </a:spcBef>
              <a:spcAft>
                <a:spcPts val="0"/>
              </a:spcAft>
              <a:buClr>
                <a:schemeClr val="accent4"/>
              </a:buClr>
              <a:buSzPts val="2800"/>
              <a:buNone/>
              <a:defRPr sz="2800">
                <a:solidFill>
                  <a:schemeClr val="accent4"/>
                </a:solidFill>
              </a:defRPr>
            </a:lvl8pPr>
            <a:lvl9pPr lvl="8">
              <a:lnSpc>
                <a:spcPct val="100000"/>
              </a:lnSpc>
              <a:spcBef>
                <a:spcPts val="0"/>
              </a:spcBef>
              <a:spcAft>
                <a:spcPts val="0"/>
              </a:spcAft>
              <a:buClr>
                <a:schemeClr val="accent4"/>
              </a:buClr>
              <a:buSzPts val="2800"/>
              <a:buNone/>
              <a:defRPr sz="2800">
                <a:solidFill>
                  <a:schemeClr val="accent4"/>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accent4"/>
              </a:buClr>
              <a:buSzPts val="1800"/>
              <a:buFont typeface="Open Sans"/>
              <a:buChar char="●"/>
              <a:defRPr sz="1800">
                <a:solidFill>
                  <a:schemeClr val="accent4"/>
                </a:solidFill>
                <a:latin typeface="Open Sans"/>
                <a:ea typeface="Open Sans"/>
                <a:cs typeface="Open Sans"/>
                <a:sym typeface="Open Sans"/>
              </a:defRPr>
            </a:lvl1pPr>
            <a:lvl2pPr marL="914400" lvl="1" indent="-317500">
              <a:lnSpc>
                <a:spcPct val="100000"/>
              </a:lnSpc>
              <a:spcBef>
                <a:spcPts val="1600"/>
              </a:spcBef>
              <a:spcAft>
                <a:spcPts val="0"/>
              </a:spcAft>
              <a:buClr>
                <a:schemeClr val="accent4"/>
              </a:buClr>
              <a:buSzPts val="1400"/>
              <a:buFont typeface="Open Sans"/>
              <a:buChar char="○"/>
              <a:defRPr>
                <a:solidFill>
                  <a:schemeClr val="accent4"/>
                </a:solidFill>
                <a:latin typeface="Open Sans"/>
                <a:ea typeface="Open Sans"/>
                <a:cs typeface="Open Sans"/>
                <a:sym typeface="Open Sans"/>
              </a:defRPr>
            </a:lvl2pPr>
            <a:lvl3pPr marL="1371600" lvl="2" indent="-317500">
              <a:lnSpc>
                <a:spcPct val="100000"/>
              </a:lnSpc>
              <a:spcBef>
                <a:spcPts val="1600"/>
              </a:spcBef>
              <a:spcAft>
                <a:spcPts val="0"/>
              </a:spcAft>
              <a:buClr>
                <a:schemeClr val="accent4"/>
              </a:buClr>
              <a:buSzPts val="1400"/>
              <a:buFont typeface="Open Sans"/>
              <a:buChar char="■"/>
              <a:defRPr>
                <a:solidFill>
                  <a:schemeClr val="accent4"/>
                </a:solidFill>
                <a:latin typeface="Open Sans"/>
                <a:ea typeface="Open Sans"/>
                <a:cs typeface="Open Sans"/>
                <a:sym typeface="Open Sans"/>
              </a:defRPr>
            </a:lvl3pPr>
            <a:lvl4pPr marL="1828800" lvl="3" indent="-317500">
              <a:lnSpc>
                <a:spcPct val="100000"/>
              </a:lnSpc>
              <a:spcBef>
                <a:spcPts val="1600"/>
              </a:spcBef>
              <a:spcAft>
                <a:spcPts val="0"/>
              </a:spcAft>
              <a:buClr>
                <a:schemeClr val="accent4"/>
              </a:buClr>
              <a:buSzPts val="1400"/>
              <a:buFont typeface="Open Sans"/>
              <a:buChar char="●"/>
              <a:defRPr>
                <a:solidFill>
                  <a:schemeClr val="accent4"/>
                </a:solidFill>
                <a:latin typeface="Open Sans"/>
                <a:ea typeface="Open Sans"/>
                <a:cs typeface="Open Sans"/>
                <a:sym typeface="Open Sans"/>
              </a:defRPr>
            </a:lvl4pPr>
            <a:lvl5pPr marL="2286000" lvl="4" indent="-317500">
              <a:lnSpc>
                <a:spcPct val="100000"/>
              </a:lnSpc>
              <a:spcBef>
                <a:spcPts val="1600"/>
              </a:spcBef>
              <a:spcAft>
                <a:spcPts val="0"/>
              </a:spcAft>
              <a:buClr>
                <a:schemeClr val="accent4"/>
              </a:buClr>
              <a:buSzPts val="1400"/>
              <a:buFont typeface="Open Sans"/>
              <a:buChar char="○"/>
              <a:defRPr>
                <a:solidFill>
                  <a:schemeClr val="accent4"/>
                </a:solidFill>
                <a:latin typeface="Open Sans"/>
                <a:ea typeface="Open Sans"/>
                <a:cs typeface="Open Sans"/>
                <a:sym typeface="Open Sans"/>
              </a:defRPr>
            </a:lvl5pPr>
            <a:lvl6pPr marL="2743200" lvl="5" indent="-317500">
              <a:lnSpc>
                <a:spcPct val="100000"/>
              </a:lnSpc>
              <a:spcBef>
                <a:spcPts val="1600"/>
              </a:spcBef>
              <a:spcAft>
                <a:spcPts val="0"/>
              </a:spcAft>
              <a:buClr>
                <a:schemeClr val="accent4"/>
              </a:buClr>
              <a:buSzPts val="1400"/>
              <a:buFont typeface="Open Sans"/>
              <a:buChar char="■"/>
              <a:defRPr>
                <a:solidFill>
                  <a:schemeClr val="accent4"/>
                </a:solidFill>
                <a:latin typeface="Open Sans"/>
                <a:ea typeface="Open Sans"/>
                <a:cs typeface="Open Sans"/>
                <a:sym typeface="Open Sans"/>
              </a:defRPr>
            </a:lvl6pPr>
            <a:lvl7pPr marL="3200400" lvl="6" indent="-317500">
              <a:lnSpc>
                <a:spcPct val="100000"/>
              </a:lnSpc>
              <a:spcBef>
                <a:spcPts val="1600"/>
              </a:spcBef>
              <a:spcAft>
                <a:spcPts val="0"/>
              </a:spcAft>
              <a:buClr>
                <a:schemeClr val="accent4"/>
              </a:buClr>
              <a:buSzPts val="1400"/>
              <a:buFont typeface="Open Sans"/>
              <a:buChar char="●"/>
              <a:defRPr>
                <a:solidFill>
                  <a:schemeClr val="accent4"/>
                </a:solidFill>
                <a:latin typeface="Open Sans"/>
                <a:ea typeface="Open Sans"/>
                <a:cs typeface="Open Sans"/>
                <a:sym typeface="Open Sans"/>
              </a:defRPr>
            </a:lvl7pPr>
            <a:lvl8pPr marL="3657600" lvl="7" indent="-317500">
              <a:lnSpc>
                <a:spcPct val="100000"/>
              </a:lnSpc>
              <a:spcBef>
                <a:spcPts val="1600"/>
              </a:spcBef>
              <a:spcAft>
                <a:spcPts val="0"/>
              </a:spcAft>
              <a:buClr>
                <a:schemeClr val="accent4"/>
              </a:buClr>
              <a:buSzPts val="1400"/>
              <a:buFont typeface="Open Sans"/>
              <a:buChar char="○"/>
              <a:defRPr>
                <a:solidFill>
                  <a:schemeClr val="accent4"/>
                </a:solidFill>
                <a:latin typeface="Open Sans"/>
                <a:ea typeface="Open Sans"/>
                <a:cs typeface="Open Sans"/>
                <a:sym typeface="Open Sans"/>
              </a:defRPr>
            </a:lvl8pPr>
            <a:lvl9pPr marL="4114800" lvl="8" indent="-317500">
              <a:lnSpc>
                <a:spcPct val="100000"/>
              </a:lnSpc>
              <a:spcBef>
                <a:spcPts val="1600"/>
              </a:spcBef>
              <a:spcAft>
                <a:spcPts val="1600"/>
              </a:spcAft>
              <a:buClr>
                <a:schemeClr val="accent4"/>
              </a:buClr>
              <a:buSzPts val="1400"/>
              <a:buFont typeface="Open Sans"/>
              <a:buChar char="■"/>
              <a:defRPr>
                <a:solidFill>
                  <a:schemeClr val="accent4"/>
                </a:solidFill>
                <a:latin typeface="Open Sans"/>
                <a:ea typeface="Open Sans"/>
                <a:cs typeface="Open Sans"/>
                <a:sym typeface="Open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5" r:id="rId3"/>
    <p:sldLayoutId id="2147483658" r:id="rId4"/>
    <p:sldLayoutId id="2147483659" r:id="rId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26"/>
        <p:cNvGrpSpPr/>
        <p:nvPr/>
      </p:nvGrpSpPr>
      <p:grpSpPr>
        <a:xfrm>
          <a:off x="0" y="0"/>
          <a:ext cx="0" cy="0"/>
          <a:chOff x="0" y="0"/>
          <a:chExt cx="0" cy="0"/>
        </a:xfrm>
      </p:grpSpPr>
      <p:sp>
        <p:nvSpPr>
          <p:cNvPr id="727" name="Google Shape;727;p37"/>
          <p:cNvSpPr/>
          <p:nvPr/>
        </p:nvSpPr>
        <p:spPr>
          <a:xfrm>
            <a:off x="6144026" y="4315226"/>
            <a:ext cx="1621800" cy="450600"/>
          </a:xfrm>
          <a:prstGeom prst="ellipse">
            <a:avLst/>
          </a:prstGeom>
          <a:solidFill>
            <a:srgbClr val="B45F06">
              <a:alpha val="192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Rectangle 36"/>
          <p:cNvSpPr/>
          <p:nvPr/>
        </p:nvSpPr>
        <p:spPr>
          <a:xfrm>
            <a:off x="2214546" y="928676"/>
            <a:ext cx="6605926" cy="358729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600" b="1" dirty="0"/>
              <a:t>Community Care and Development</a:t>
            </a:r>
          </a:p>
          <a:p>
            <a:pPr algn="ctr"/>
            <a:r>
              <a:rPr lang="en-US" sz="3600" b="1" dirty="0"/>
              <a:t>Assessment 1</a:t>
            </a:r>
          </a:p>
          <a:p>
            <a:pPr algn="ctr"/>
            <a:r>
              <a:rPr lang="en-US" sz="3600" b="1" dirty="0"/>
              <a:t>Presentation</a:t>
            </a:r>
          </a:p>
          <a:p>
            <a:r>
              <a:rPr lang="en-US" sz="3600" b="1" dirty="0"/>
              <a:t>Student Name: Jeneba Marah</a:t>
            </a:r>
          </a:p>
          <a:p>
            <a:r>
              <a:rPr lang="en-US" sz="3600" b="1" dirty="0"/>
              <a:t>Student ID: 1816724</a:t>
            </a:r>
            <a:endParaRPr lang="en-IN"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r>
              <a:rPr lang="en-US" sz="1400" dirty="0">
                <a:solidFill>
                  <a:schemeClr val="tx1">
                    <a:lumMod val="95000"/>
                    <a:lumOff val="5000"/>
                  </a:schemeClr>
                </a:solidFill>
              </a:rPr>
              <a:t>Introduction</a:t>
            </a:r>
          </a:p>
          <a:p>
            <a:r>
              <a:rPr lang="en-GB" sz="1400" dirty="0">
                <a:solidFill>
                  <a:schemeClr val="tx1">
                    <a:lumMod val="95000"/>
                    <a:lumOff val="5000"/>
                  </a:schemeClr>
                </a:solidFill>
              </a:rPr>
              <a:t>Needs of the individuals in the community</a:t>
            </a:r>
            <a:endParaRPr lang="en-US" sz="1400" dirty="0">
              <a:solidFill>
                <a:schemeClr val="tx1">
                  <a:lumMod val="95000"/>
                  <a:lumOff val="5000"/>
                </a:schemeClr>
              </a:solidFill>
            </a:endParaRPr>
          </a:p>
          <a:p>
            <a:r>
              <a:rPr lang="en-GB" sz="1400" dirty="0">
                <a:solidFill>
                  <a:schemeClr val="tx1">
                    <a:lumMod val="95000"/>
                    <a:lumOff val="5000"/>
                  </a:schemeClr>
                </a:solidFill>
              </a:rPr>
              <a:t>Needs of the families in the community</a:t>
            </a:r>
            <a:endParaRPr lang="en-US" sz="1400" dirty="0">
              <a:solidFill>
                <a:schemeClr val="tx1">
                  <a:lumMod val="95000"/>
                  <a:lumOff val="5000"/>
                </a:schemeClr>
              </a:solidFill>
            </a:endParaRPr>
          </a:p>
          <a:p>
            <a:r>
              <a:rPr lang="en-GB" sz="1400" dirty="0">
                <a:solidFill>
                  <a:schemeClr val="tx1">
                    <a:lumMod val="95000"/>
                    <a:lumOff val="5000"/>
                  </a:schemeClr>
                </a:solidFill>
              </a:rPr>
              <a:t>Needs of groups in the community</a:t>
            </a:r>
          </a:p>
          <a:p>
            <a:r>
              <a:rPr lang="en-GB" sz="1400" dirty="0">
                <a:solidFill>
                  <a:schemeClr val="tx1">
                    <a:lumMod val="95000"/>
                    <a:lumOff val="5000"/>
                  </a:schemeClr>
                </a:solidFill>
              </a:rPr>
              <a:t>Social learning theory of discrimination</a:t>
            </a:r>
            <a:endParaRPr lang="en-US" sz="1400" dirty="0">
              <a:solidFill>
                <a:schemeClr val="tx1">
                  <a:lumMod val="95000"/>
                  <a:lumOff val="5000"/>
                </a:schemeClr>
              </a:solidFill>
            </a:endParaRPr>
          </a:p>
          <a:p>
            <a:r>
              <a:rPr lang="en-GB" sz="1400" dirty="0">
                <a:solidFill>
                  <a:schemeClr val="tx1">
                    <a:lumMod val="95000"/>
                    <a:lumOff val="5000"/>
                  </a:schemeClr>
                </a:solidFill>
              </a:rPr>
              <a:t>Social cognitive development prejudice</a:t>
            </a:r>
            <a:endParaRPr lang="en-US" sz="1400" dirty="0">
              <a:solidFill>
                <a:schemeClr val="tx1">
                  <a:lumMod val="95000"/>
                  <a:lumOff val="5000"/>
                </a:schemeClr>
              </a:solidFill>
            </a:endParaRPr>
          </a:p>
          <a:p>
            <a:r>
              <a:rPr lang="en-GB" sz="1400" dirty="0">
                <a:solidFill>
                  <a:schemeClr val="tx1">
                    <a:lumMod val="95000"/>
                    <a:lumOff val="5000"/>
                  </a:schemeClr>
                </a:solidFill>
              </a:rPr>
              <a:t>Elite theory of power</a:t>
            </a:r>
            <a:endParaRPr lang="en-US" sz="1400" dirty="0">
              <a:solidFill>
                <a:schemeClr val="tx1">
                  <a:lumMod val="95000"/>
                  <a:lumOff val="5000"/>
                </a:schemeClr>
              </a:solidFill>
            </a:endParaRPr>
          </a:p>
          <a:p>
            <a:r>
              <a:rPr lang="en-GB" sz="1400" dirty="0">
                <a:solidFill>
                  <a:schemeClr val="tx1">
                    <a:lumMod val="95000"/>
                    <a:lumOff val="5000"/>
                  </a:schemeClr>
                </a:solidFill>
              </a:rPr>
              <a:t>Kunter’s theory of structural empowerment</a:t>
            </a:r>
          </a:p>
          <a:p>
            <a:r>
              <a:rPr lang="en-GB" sz="1400" dirty="0">
                <a:solidFill>
                  <a:schemeClr val="tx1">
                    <a:lumMod val="95000"/>
                    <a:lumOff val="5000"/>
                  </a:schemeClr>
                </a:solidFill>
              </a:rPr>
              <a:t>Egalitarianism theory of equality</a:t>
            </a:r>
            <a:endParaRPr lang="en-US" sz="1400" dirty="0">
              <a:solidFill>
                <a:schemeClr val="tx1">
                  <a:lumMod val="95000"/>
                  <a:lumOff val="5000"/>
                </a:schemeClr>
              </a:solidFill>
            </a:endParaRPr>
          </a:p>
          <a:p>
            <a:r>
              <a:rPr lang="en-GB" sz="1400" dirty="0">
                <a:solidFill>
                  <a:schemeClr val="tx1">
                    <a:lumMod val="95000"/>
                    <a:lumOff val="5000"/>
                  </a:schemeClr>
                </a:solidFill>
              </a:rPr>
              <a:t>Power of digital communication</a:t>
            </a:r>
            <a:endParaRPr lang="en-US" sz="1400" dirty="0">
              <a:solidFill>
                <a:schemeClr val="tx1">
                  <a:lumMod val="95000"/>
                  <a:lumOff val="5000"/>
                </a:schemeClr>
              </a:solidFill>
            </a:endParaRPr>
          </a:p>
          <a:p>
            <a:r>
              <a:rPr lang="en-GB" sz="1400" dirty="0">
                <a:solidFill>
                  <a:schemeClr val="tx1">
                    <a:lumMod val="95000"/>
                    <a:lumOff val="5000"/>
                  </a:schemeClr>
                </a:solidFill>
              </a:rPr>
              <a:t>Power of social media in community development</a:t>
            </a:r>
          </a:p>
          <a:p>
            <a:r>
              <a:rPr lang="en-GB" sz="1400" dirty="0">
                <a:solidFill>
                  <a:schemeClr val="tx1">
                    <a:lumMod val="95000"/>
                    <a:lumOff val="5000"/>
                  </a:schemeClr>
                </a:solidFill>
              </a:rPr>
              <a:t>Sustainability of community</a:t>
            </a:r>
            <a:endParaRPr lang="en-US" sz="1400" dirty="0">
              <a:solidFill>
                <a:schemeClr val="tx1">
                  <a:lumMod val="95000"/>
                  <a:lumOff val="5000"/>
                </a:schemeClr>
              </a:solidFill>
            </a:endParaRPr>
          </a:p>
          <a:p>
            <a:r>
              <a:rPr lang="en-GB" sz="1400" dirty="0">
                <a:solidFill>
                  <a:schemeClr val="tx1">
                    <a:lumMod val="95000"/>
                    <a:lumOff val="5000"/>
                  </a:schemeClr>
                </a:solidFill>
              </a:rPr>
              <a:t>The future of the community</a:t>
            </a:r>
            <a:endParaRPr lang="en-US" sz="1400" dirty="0">
              <a:solidFill>
                <a:schemeClr val="tx1">
                  <a:lumMod val="95000"/>
                  <a:lumOff val="5000"/>
                </a:schemeClr>
              </a:solidFill>
            </a:endParaRPr>
          </a:p>
          <a:p>
            <a:r>
              <a:rPr lang="en-IN" sz="1400" dirty="0">
                <a:solidFill>
                  <a:schemeClr val="tx1">
                    <a:lumMod val="95000"/>
                    <a:lumOff val="5000"/>
                  </a:schemeClr>
                </a:solidFill>
              </a:rPr>
              <a:t>Conclusion</a:t>
            </a:r>
          </a:p>
          <a:p>
            <a:r>
              <a:rPr lang="en-IN" sz="1400" dirty="0">
                <a:solidFill>
                  <a:schemeClr val="tx1">
                    <a:lumMod val="95000"/>
                    <a:lumOff val="5000"/>
                  </a:schemeClr>
                </a:solidFill>
              </a:rPr>
              <a:t>References</a:t>
            </a:r>
          </a:p>
          <a:p>
            <a:pPr>
              <a:buNone/>
            </a:pPr>
            <a:br>
              <a:rPr lang="en-IN" dirty="0"/>
            </a:br>
            <a:br>
              <a:rPr lang="en-IN" dirty="0"/>
            </a:br>
            <a:br>
              <a:rPr lang="en-IN" dirty="0"/>
            </a:br>
            <a:br>
              <a:rPr lang="en-IN" dirty="0"/>
            </a:br>
            <a:br>
              <a:rPr lang="en-IN" dirty="0"/>
            </a:br>
            <a:endParaRPr lang="en-US" dirty="0"/>
          </a:p>
          <a:p>
            <a:endParaRPr lang="en-IN" dirty="0"/>
          </a:p>
        </p:txBody>
      </p:sp>
      <p:sp>
        <p:nvSpPr>
          <p:cNvPr id="3" name="Title 2"/>
          <p:cNvSpPr>
            <a:spLocks noGrp="1"/>
          </p:cNvSpPr>
          <p:nvPr>
            <p:ph type="title"/>
          </p:nvPr>
        </p:nvSpPr>
        <p:spPr/>
        <p:txBody>
          <a:bodyPr/>
          <a:lstStyle/>
          <a:p>
            <a:r>
              <a:rPr lang="en-US" dirty="0"/>
              <a:t>Contents</a:t>
            </a:r>
            <a:br>
              <a:rPr lang="en-US" dirty="0"/>
            </a:br>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03775" y="1261200"/>
            <a:ext cx="4011101" cy="3453690"/>
          </a:xfrm>
        </p:spPr>
        <p:txBody>
          <a:bodyPr/>
          <a:lstStyle/>
          <a:p>
            <a:pPr lvl="0"/>
            <a:r>
              <a:rPr lang="en-GB" dirty="0">
                <a:solidFill>
                  <a:schemeClr val="tx1">
                    <a:lumMod val="95000"/>
                    <a:lumOff val="5000"/>
                  </a:schemeClr>
                </a:solidFill>
              </a:rPr>
              <a:t>The presentation will include the needs of groups, individuals and families in the community.</a:t>
            </a:r>
            <a:endParaRPr lang="en-US" dirty="0">
              <a:solidFill>
                <a:schemeClr val="tx1">
                  <a:lumMod val="95000"/>
                  <a:lumOff val="5000"/>
                </a:schemeClr>
              </a:solidFill>
            </a:endParaRPr>
          </a:p>
          <a:p>
            <a:pPr lvl="0"/>
            <a:r>
              <a:rPr lang="en-GB" dirty="0">
                <a:solidFill>
                  <a:schemeClr val="tx1">
                    <a:lumMod val="95000"/>
                    <a:lumOff val="5000"/>
                  </a:schemeClr>
                </a:solidFill>
              </a:rPr>
              <a:t>It will portray the conceptual theories highlighting discrimination, prejudice, empowerment, rights and power of the individuals.</a:t>
            </a:r>
            <a:endParaRPr lang="en-US" dirty="0">
              <a:solidFill>
                <a:schemeClr val="tx1">
                  <a:lumMod val="95000"/>
                  <a:lumOff val="5000"/>
                </a:schemeClr>
              </a:solidFill>
            </a:endParaRPr>
          </a:p>
          <a:p>
            <a:pPr lvl="0"/>
            <a:r>
              <a:rPr lang="en-GB" dirty="0">
                <a:solidFill>
                  <a:schemeClr val="tx1">
                    <a:lumMod val="95000"/>
                    <a:lumOff val="5000"/>
                  </a:schemeClr>
                </a:solidFill>
              </a:rPr>
              <a:t>It will also include the significant role of digital communication.</a:t>
            </a:r>
            <a:endParaRPr lang="en-US" dirty="0">
              <a:solidFill>
                <a:schemeClr val="tx1">
                  <a:lumMod val="95000"/>
                  <a:lumOff val="5000"/>
                </a:schemeClr>
              </a:solidFill>
            </a:endParaRPr>
          </a:p>
          <a:p>
            <a:pPr lvl="0"/>
            <a:r>
              <a:rPr lang="en-GB" dirty="0">
                <a:solidFill>
                  <a:schemeClr val="tx1">
                    <a:lumMod val="95000"/>
                    <a:lumOff val="5000"/>
                  </a:schemeClr>
                </a:solidFill>
              </a:rPr>
              <a:t>It will comprise the power of social media.</a:t>
            </a:r>
            <a:endParaRPr lang="en-US" dirty="0">
              <a:solidFill>
                <a:schemeClr val="tx1">
                  <a:lumMod val="95000"/>
                  <a:lumOff val="5000"/>
                </a:schemeClr>
              </a:solidFill>
            </a:endParaRPr>
          </a:p>
          <a:p>
            <a:pPr lvl="0"/>
            <a:r>
              <a:rPr lang="en-GB" dirty="0">
                <a:solidFill>
                  <a:schemeClr val="tx1">
                    <a:lumMod val="95000"/>
                    <a:lumOff val="5000"/>
                  </a:schemeClr>
                </a:solidFill>
              </a:rPr>
              <a:t>Sustainability and the future of the community will also be discussed. </a:t>
            </a:r>
            <a:endParaRPr lang="en-US" dirty="0">
              <a:solidFill>
                <a:schemeClr val="tx1">
                  <a:lumMod val="95000"/>
                  <a:lumOff val="5000"/>
                </a:schemeClr>
              </a:solidFill>
            </a:endParaRPr>
          </a:p>
        </p:txBody>
      </p:sp>
      <p:sp>
        <p:nvSpPr>
          <p:cNvPr id="3" name="Title 2"/>
          <p:cNvSpPr>
            <a:spLocks noGrp="1"/>
          </p:cNvSpPr>
          <p:nvPr>
            <p:ph type="title"/>
          </p:nvPr>
        </p:nvSpPr>
        <p:spPr/>
        <p:txBody>
          <a:bodyPr/>
          <a:lstStyle/>
          <a:p>
            <a:r>
              <a:rPr lang="en-IN" b="1" dirty="0"/>
              <a:t>Introduction</a:t>
            </a:r>
            <a:br>
              <a:rPr lang="en-US" dirty="0"/>
            </a:br>
            <a:endParaRPr lang="en-IN" dirty="0"/>
          </a:p>
        </p:txBody>
      </p:sp>
      <p:pic>
        <p:nvPicPr>
          <p:cNvPr id="1026" name="Picture 2"/>
          <p:cNvPicPr>
            <a:picLocks noChangeAspect="1" noChangeArrowheads="1"/>
          </p:cNvPicPr>
          <p:nvPr/>
        </p:nvPicPr>
        <p:blipFill>
          <a:blip r:embed="rId3"/>
          <a:srcRect/>
          <a:stretch>
            <a:fillRect/>
          </a:stretch>
        </p:blipFill>
        <p:spPr bwMode="auto">
          <a:xfrm>
            <a:off x="5500694" y="1142990"/>
            <a:ext cx="3286148" cy="3093876"/>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14348" y="1071552"/>
            <a:ext cx="3439597" cy="3668004"/>
          </a:xfrm>
        </p:spPr>
        <p:txBody>
          <a:bodyPr/>
          <a:lstStyle/>
          <a:p>
            <a:pPr lvl="0"/>
            <a:r>
              <a:rPr lang="en-GB" sz="1400" dirty="0">
                <a:solidFill>
                  <a:schemeClr val="tx1">
                    <a:lumMod val="95000"/>
                    <a:lumOff val="5000"/>
                  </a:schemeClr>
                </a:solidFill>
              </a:rPr>
              <a:t>The needs of the individuals in the community are psychological. </a:t>
            </a:r>
            <a:endParaRPr lang="en-US" sz="1400" dirty="0">
              <a:solidFill>
                <a:schemeClr val="tx1">
                  <a:lumMod val="95000"/>
                  <a:lumOff val="5000"/>
                </a:schemeClr>
              </a:solidFill>
            </a:endParaRPr>
          </a:p>
          <a:p>
            <a:pPr lvl="0"/>
            <a:r>
              <a:rPr lang="en-GB" sz="1400" dirty="0">
                <a:solidFill>
                  <a:schemeClr val="tx1">
                    <a:lumMod val="95000"/>
                    <a:lumOff val="5000"/>
                  </a:schemeClr>
                </a:solidFill>
              </a:rPr>
              <a:t>This increases their motivation level and increases productivity.</a:t>
            </a:r>
            <a:endParaRPr lang="en-US" sz="1400" dirty="0">
              <a:solidFill>
                <a:schemeClr val="tx1">
                  <a:lumMod val="95000"/>
                  <a:lumOff val="5000"/>
                </a:schemeClr>
              </a:solidFill>
            </a:endParaRPr>
          </a:p>
          <a:p>
            <a:pPr lvl="0"/>
            <a:r>
              <a:rPr lang="en-GB" sz="1400" dirty="0">
                <a:solidFill>
                  <a:schemeClr val="tx1">
                    <a:lumMod val="95000"/>
                    <a:lumOff val="5000"/>
                  </a:schemeClr>
                </a:solidFill>
              </a:rPr>
              <a:t>The needs of the individuals consist of employment, economic growth and education (</a:t>
            </a:r>
            <a:r>
              <a:rPr lang="en-GB" sz="1400" dirty="0" err="1">
                <a:solidFill>
                  <a:schemeClr val="tx1">
                    <a:lumMod val="95000"/>
                    <a:lumOff val="5000"/>
                  </a:schemeClr>
                </a:solidFill>
              </a:rPr>
              <a:t>Terras</a:t>
            </a:r>
            <a:r>
              <a:rPr lang="en-GB" sz="1400" dirty="0">
                <a:solidFill>
                  <a:schemeClr val="tx1">
                    <a:lumMod val="95000"/>
                    <a:lumOff val="5000"/>
                  </a:schemeClr>
                </a:solidFill>
              </a:rPr>
              <a:t> </a:t>
            </a:r>
            <a:r>
              <a:rPr lang="en-GB" sz="1400" i="1" dirty="0">
                <a:solidFill>
                  <a:schemeClr val="tx1">
                    <a:lumMod val="95000"/>
                    <a:lumOff val="5000"/>
                  </a:schemeClr>
                </a:solidFill>
              </a:rPr>
              <a:t>et al</a:t>
            </a:r>
            <a:r>
              <a:rPr lang="en-GB" sz="1400" dirty="0">
                <a:solidFill>
                  <a:schemeClr val="tx1">
                    <a:lumMod val="95000"/>
                    <a:lumOff val="5000"/>
                  </a:schemeClr>
                </a:solidFill>
              </a:rPr>
              <a:t>., 2019).</a:t>
            </a:r>
            <a:endParaRPr lang="en-US" sz="1400" dirty="0">
              <a:solidFill>
                <a:schemeClr val="tx1">
                  <a:lumMod val="95000"/>
                  <a:lumOff val="5000"/>
                </a:schemeClr>
              </a:solidFill>
            </a:endParaRPr>
          </a:p>
          <a:p>
            <a:pPr lvl="0"/>
            <a:r>
              <a:rPr lang="en-GB" sz="1400" dirty="0">
                <a:solidFill>
                  <a:schemeClr val="tx1">
                    <a:lumMod val="95000"/>
                    <a:lumOff val="5000"/>
                  </a:schemeClr>
                </a:solidFill>
              </a:rPr>
              <a:t>It also consists of the health, environment and employment of the individuals.</a:t>
            </a:r>
            <a:endParaRPr lang="en-US" sz="1400" dirty="0">
              <a:solidFill>
                <a:schemeClr val="tx1">
                  <a:lumMod val="95000"/>
                  <a:lumOff val="5000"/>
                </a:schemeClr>
              </a:solidFill>
            </a:endParaRPr>
          </a:p>
          <a:p>
            <a:pPr lvl="0"/>
            <a:r>
              <a:rPr lang="en-GB" sz="1400" dirty="0">
                <a:solidFill>
                  <a:schemeClr val="tx1">
                    <a:lumMod val="95000"/>
                    <a:lumOff val="5000"/>
                  </a:schemeClr>
                </a:solidFill>
              </a:rPr>
              <a:t>Individual needs cater to mental and physical health. </a:t>
            </a:r>
            <a:endParaRPr lang="en-US" sz="1400" dirty="0">
              <a:solidFill>
                <a:schemeClr val="tx1">
                  <a:lumMod val="95000"/>
                  <a:lumOff val="5000"/>
                </a:schemeClr>
              </a:solidFill>
            </a:endParaRPr>
          </a:p>
        </p:txBody>
      </p:sp>
      <p:sp>
        <p:nvSpPr>
          <p:cNvPr id="3" name="Title 2"/>
          <p:cNvSpPr>
            <a:spLocks noGrp="1"/>
          </p:cNvSpPr>
          <p:nvPr>
            <p:ph type="title"/>
          </p:nvPr>
        </p:nvSpPr>
        <p:spPr/>
        <p:txBody>
          <a:bodyPr/>
          <a:lstStyle/>
          <a:p>
            <a:r>
              <a:rPr lang="en-GB" b="1" dirty="0"/>
              <a:t>Needs of the individuals in the community</a:t>
            </a:r>
            <a:endParaRPr lang="en-US" dirty="0"/>
          </a:p>
        </p:txBody>
      </p:sp>
      <p:pic>
        <p:nvPicPr>
          <p:cNvPr id="5" name="Picture 4"/>
          <p:cNvPicPr>
            <a:picLocks noChangeAspect="1"/>
          </p:cNvPicPr>
          <p:nvPr/>
        </p:nvPicPr>
        <p:blipFill>
          <a:blip r:embed="rId3"/>
          <a:stretch>
            <a:fillRect/>
          </a:stretch>
        </p:blipFill>
        <p:spPr>
          <a:xfrm>
            <a:off x="4586312" y="1606731"/>
            <a:ext cx="4557688" cy="2597646"/>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42911" y="1214428"/>
            <a:ext cx="4071966" cy="3214710"/>
          </a:xfrm>
        </p:spPr>
        <p:txBody>
          <a:bodyPr/>
          <a:lstStyle/>
          <a:p>
            <a:pPr lvl="0"/>
            <a:r>
              <a:rPr lang="en-GB" sz="1400" dirty="0">
                <a:solidFill>
                  <a:schemeClr val="tx1">
                    <a:lumMod val="95000"/>
                    <a:lumOff val="5000"/>
                  </a:schemeClr>
                </a:solidFill>
              </a:rPr>
              <a:t>Families portray the role of social development. </a:t>
            </a:r>
            <a:endParaRPr lang="en-US" sz="1400" dirty="0">
              <a:solidFill>
                <a:schemeClr val="tx1">
                  <a:lumMod val="95000"/>
                  <a:lumOff val="5000"/>
                </a:schemeClr>
              </a:solidFill>
            </a:endParaRPr>
          </a:p>
          <a:p>
            <a:pPr lvl="0"/>
            <a:r>
              <a:rPr lang="en-GB" sz="1400" dirty="0">
                <a:solidFill>
                  <a:schemeClr val="tx1">
                    <a:lumMod val="95000"/>
                    <a:lumOff val="5000"/>
                  </a:schemeClr>
                </a:solidFill>
              </a:rPr>
              <a:t>The needs of families consist of the education of the children.</a:t>
            </a:r>
            <a:endParaRPr lang="en-US" sz="1400" dirty="0">
              <a:solidFill>
                <a:schemeClr val="tx1">
                  <a:lumMod val="95000"/>
                  <a:lumOff val="5000"/>
                </a:schemeClr>
              </a:solidFill>
            </a:endParaRPr>
          </a:p>
          <a:p>
            <a:pPr lvl="0"/>
            <a:r>
              <a:rPr lang="en-GB" sz="1400" dirty="0">
                <a:solidFill>
                  <a:schemeClr val="tx1">
                    <a:lumMod val="95000"/>
                    <a:lumOff val="5000"/>
                  </a:schemeClr>
                </a:solidFill>
              </a:rPr>
              <a:t>Families necessitate the needs of employment, citizenship, value and belongingness (</a:t>
            </a:r>
            <a:r>
              <a:rPr lang="en-GB" sz="1400" dirty="0" err="1">
                <a:solidFill>
                  <a:schemeClr val="tx1">
                    <a:lumMod val="95000"/>
                    <a:lumOff val="5000"/>
                  </a:schemeClr>
                </a:solidFill>
              </a:rPr>
              <a:t>Yukhnenko</a:t>
            </a:r>
            <a:r>
              <a:rPr lang="en-GB" sz="1400" dirty="0">
                <a:solidFill>
                  <a:schemeClr val="tx1">
                    <a:lumMod val="95000"/>
                    <a:lumOff val="5000"/>
                  </a:schemeClr>
                </a:solidFill>
              </a:rPr>
              <a:t> </a:t>
            </a:r>
            <a:r>
              <a:rPr lang="en-GB" sz="1400" i="1" dirty="0">
                <a:solidFill>
                  <a:schemeClr val="tx1">
                    <a:lumMod val="95000"/>
                    <a:lumOff val="5000"/>
                  </a:schemeClr>
                </a:solidFill>
              </a:rPr>
              <a:t>et al</a:t>
            </a:r>
            <a:r>
              <a:rPr lang="en-GB" sz="1400" dirty="0">
                <a:solidFill>
                  <a:schemeClr val="tx1">
                    <a:lumMod val="95000"/>
                    <a:lumOff val="5000"/>
                  </a:schemeClr>
                </a:solidFill>
              </a:rPr>
              <a:t>., 2020).</a:t>
            </a:r>
            <a:endParaRPr lang="en-US" sz="1400" dirty="0">
              <a:solidFill>
                <a:schemeClr val="tx1">
                  <a:lumMod val="95000"/>
                  <a:lumOff val="5000"/>
                </a:schemeClr>
              </a:solidFill>
            </a:endParaRPr>
          </a:p>
          <a:p>
            <a:pPr lvl="0"/>
            <a:r>
              <a:rPr lang="en-GB" sz="1400" dirty="0">
                <a:solidFill>
                  <a:schemeClr val="tx1">
                    <a:lumMod val="95000"/>
                    <a:lumOff val="5000"/>
                  </a:schemeClr>
                </a:solidFill>
              </a:rPr>
              <a:t>Basic needs are health, food and shelter.</a:t>
            </a:r>
            <a:endParaRPr lang="en-US" sz="1400" dirty="0">
              <a:solidFill>
                <a:schemeClr val="tx1">
                  <a:lumMod val="95000"/>
                  <a:lumOff val="5000"/>
                </a:schemeClr>
              </a:solidFill>
            </a:endParaRPr>
          </a:p>
          <a:p>
            <a:pPr lvl="0"/>
            <a:r>
              <a:rPr lang="en-GB" sz="1400" dirty="0">
                <a:solidFill>
                  <a:schemeClr val="tx1">
                    <a:lumMod val="95000"/>
                    <a:lumOff val="5000"/>
                  </a:schemeClr>
                </a:solidFill>
              </a:rPr>
              <a:t>Secondary needs are education and employment.</a:t>
            </a:r>
            <a:endParaRPr lang="en-US" sz="1400" dirty="0">
              <a:solidFill>
                <a:schemeClr val="tx1">
                  <a:lumMod val="95000"/>
                  <a:lumOff val="5000"/>
                </a:schemeClr>
              </a:solidFill>
            </a:endParaRPr>
          </a:p>
        </p:txBody>
      </p:sp>
      <p:sp>
        <p:nvSpPr>
          <p:cNvPr id="3" name="Title 2"/>
          <p:cNvSpPr>
            <a:spLocks noGrp="1"/>
          </p:cNvSpPr>
          <p:nvPr>
            <p:ph type="title"/>
          </p:nvPr>
        </p:nvSpPr>
        <p:spPr/>
        <p:txBody>
          <a:bodyPr/>
          <a:lstStyle/>
          <a:p>
            <a:r>
              <a:rPr lang="en-GB" b="1" dirty="0"/>
              <a:t>Needs of the families in the community</a:t>
            </a:r>
            <a:endParaRPr lang="en-US" dirty="0"/>
          </a:p>
        </p:txBody>
      </p:sp>
      <p:pic>
        <p:nvPicPr>
          <p:cNvPr id="4" name="Picture 3"/>
          <p:cNvPicPr>
            <a:picLocks noChangeAspect="1"/>
          </p:cNvPicPr>
          <p:nvPr/>
        </p:nvPicPr>
        <p:blipFill>
          <a:blip r:embed="rId3"/>
          <a:stretch>
            <a:fillRect/>
          </a:stretch>
        </p:blipFill>
        <p:spPr>
          <a:xfrm>
            <a:off x="5580112" y="1419622"/>
            <a:ext cx="3067598" cy="193188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03775" y="1261200"/>
            <a:ext cx="4725481" cy="3525128"/>
          </a:xfrm>
        </p:spPr>
        <p:txBody>
          <a:bodyPr/>
          <a:lstStyle/>
          <a:p>
            <a:pPr lvl="0"/>
            <a:r>
              <a:rPr lang="en-GB" sz="1400" dirty="0">
                <a:solidFill>
                  <a:schemeClr val="tx1">
                    <a:lumMod val="95000"/>
                    <a:lumOff val="5000"/>
                  </a:schemeClr>
                </a:solidFill>
              </a:rPr>
              <a:t>Groups in the community aim to objectify criteria.</a:t>
            </a:r>
            <a:endParaRPr lang="en-US" sz="1400" dirty="0">
              <a:solidFill>
                <a:schemeClr val="tx1">
                  <a:lumMod val="95000"/>
                  <a:lumOff val="5000"/>
                </a:schemeClr>
              </a:solidFill>
            </a:endParaRPr>
          </a:p>
          <a:p>
            <a:pPr lvl="0"/>
            <a:r>
              <a:rPr lang="en-GB" sz="1400" dirty="0">
                <a:solidFill>
                  <a:schemeClr val="tx1">
                    <a:lumMod val="95000"/>
                    <a:lumOff val="5000"/>
                  </a:schemeClr>
                </a:solidFill>
              </a:rPr>
              <a:t>The needs of groups include sharing ideas, organising activities and acceptance (Liljenquist and Coker, 2021).</a:t>
            </a:r>
            <a:endParaRPr lang="en-US" sz="1400" dirty="0">
              <a:solidFill>
                <a:schemeClr val="tx1">
                  <a:lumMod val="95000"/>
                  <a:lumOff val="5000"/>
                </a:schemeClr>
              </a:solidFill>
            </a:endParaRPr>
          </a:p>
          <a:p>
            <a:pPr lvl="0"/>
            <a:r>
              <a:rPr lang="en-GB" sz="1400" dirty="0">
                <a:solidFill>
                  <a:schemeClr val="tx1">
                    <a:lumMod val="95000"/>
                    <a:lumOff val="5000"/>
                  </a:schemeClr>
                </a:solidFill>
              </a:rPr>
              <a:t>It also includes setting objectives and finding information.</a:t>
            </a:r>
            <a:endParaRPr lang="en-US" sz="1400" dirty="0">
              <a:solidFill>
                <a:schemeClr val="tx1">
                  <a:lumMod val="95000"/>
                  <a:lumOff val="5000"/>
                </a:schemeClr>
              </a:solidFill>
            </a:endParaRPr>
          </a:p>
          <a:p>
            <a:pPr lvl="0"/>
            <a:r>
              <a:rPr lang="en-GB" sz="1400" dirty="0">
                <a:solidFill>
                  <a:schemeClr val="tx1">
                    <a:lumMod val="95000"/>
                    <a:lumOff val="5000"/>
                  </a:schemeClr>
                </a:solidFill>
              </a:rPr>
              <a:t>Community groups rely on developing positive implications.</a:t>
            </a:r>
            <a:endParaRPr lang="en-US" sz="1400" dirty="0">
              <a:solidFill>
                <a:schemeClr val="tx1">
                  <a:lumMod val="95000"/>
                  <a:lumOff val="5000"/>
                </a:schemeClr>
              </a:solidFill>
            </a:endParaRPr>
          </a:p>
          <a:p>
            <a:pPr lvl="0"/>
            <a:r>
              <a:rPr lang="en-GB" sz="1400" dirty="0">
                <a:solidFill>
                  <a:schemeClr val="tx1">
                    <a:lumMod val="95000"/>
                    <a:lumOff val="5000"/>
                  </a:schemeClr>
                </a:solidFill>
              </a:rPr>
              <a:t>It creates creativity.</a:t>
            </a:r>
            <a:endParaRPr lang="en-US" sz="1400" dirty="0">
              <a:solidFill>
                <a:schemeClr val="tx1">
                  <a:lumMod val="95000"/>
                  <a:lumOff val="5000"/>
                </a:schemeClr>
              </a:solidFill>
            </a:endParaRPr>
          </a:p>
        </p:txBody>
      </p:sp>
      <p:sp>
        <p:nvSpPr>
          <p:cNvPr id="3" name="Title 2"/>
          <p:cNvSpPr>
            <a:spLocks noGrp="1"/>
          </p:cNvSpPr>
          <p:nvPr>
            <p:ph type="title"/>
          </p:nvPr>
        </p:nvSpPr>
        <p:spPr/>
        <p:txBody>
          <a:bodyPr/>
          <a:lstStyle/>
          <a:p>
            <a:r>
              <a:rPr lang="en-GB" b="1" dirty="0"/>
              <a:t>Needs of groups in the community</a:t>
            </a:r>
            <a:endParaRPr lang="en-US" dirty="0"/>
          </a:p>
        </p:txBody>
      </p:sp>
      <p:pic>
        <p:nvPicPr>
          <p:cNvPr id="5" name="Picture 2"/>
          <p:cNvPicPr>
            <a:picLocks noChangeAspect="1" noChangeArrowheads="1"/>
          </p:cNvPicPr>
          <p:nvPr/>
        </p:nvPicPr>
        <p:blipFill>
          <a:blip r:embed="rId3"/>
          <a:srcRect/>
          <a:stretch>
            <a:fillRect/>
          </a:stretch>
        </p:blipFill>
        <p:spPr bwMode="auto">
          <a:xfrm>
            <a:off x="5500694" y="1571618"/>
            <a:ext cx="3472946" cy="2490793"/>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03775" y="1142990"/>
            <a:ext cx="3653911" cy="3079510"/>
          </a:xfrm>
        </p:spPr>
        <p:txBody>
          <a:bodyPr/>
          <a:lstStyle/>
          <a:p>
            <a:pPr lvl="0"/>
            <a:r>
              <a:rPr lang="en-GB" sz="1400" dirty="0">
                <a:solidFill>
                  <a:schemeClr val="tx1">
                    <a:lumMod val="95000"/>
                    <a:lumOff val="5000"/>
                  </a:schemeClr>
                </a:solidFill>
              </a:rPr>
              <a:t>Social learning theory aims at social behaviour through observing others’ behaviours.</a:t>
            </a:r>
            <a:endParaRPr lang="en-US" sz="1400" dirty="0">
              <a:solidFill>
                <a:schemeClr val="tx1">
                  <a:lumMod val="95000"/>
                  <a:lumOff val="5000"/>
                </a:schemeClr>
              </a:solidFill>
            </a:endParaRPr>
          </a:p>
          <a:p>
            <a:pPr lvl="0"/>
            <a:r>
              <a:rPr lang="en-GB" sz="1400" dirty="0">
                <a:solidFill>
                  <a:schemeClr val="tx1">
                    <a:lumMod val="95000"/>
                    <a:lumOff val="5000"/>
                  </a:schemeClr>
                </a:solidFill>
              </a:rPr>
              <a:t>Albert Bandura developed the theory (</a:t>
            </a:r>
            <a:r>
              <a:rPr lang="en-GB" sz="1400" dirty="0" err="1">
                <a:solidFill>
                  <a:schemeClr val="tx1">
                    <a:lumMod val="95000"/>
                    <a:lumOff val="5000"/>
                  </a:schemeClr>
                </a:solidFill>
              </a:rPr>
              <a:t>Doane</a:t>
            </a:r>
            <a:r>
              <a:rPr lang="en-GB" sz="1400" dirty="0">
                <a:solidFill>
                  <a:schemeClr val="tx1">
                    <a:lumMod val="95000"/>
                    <a:lumOff val="5000"/>
                  </a:schemeClr>
                </a:solidFill>
              </a:rPr>
              <a:t> and Cumberland, 2018).</a:t>
            </a:r>
            <a:endParaRPr lang="en-US" sz="1400" dirty="0">
              <a:solidFill>
                <a:schemeClr val="tx1">
                  <a:lumMod val="95000"/>
                  <a:lumOff val="5000"/>
                </a:schemeClr>
              </a:solidFill>
            </a:endParaRPr>
          </a:p>
          <a:p>
            <a:pPr lvl="0"/>
            <a:r>
              <a:rPr lang="en-GB" sz="1400" dirty="0">
                <a:solidFill>
                  <a:schemeClr val="tx1">
                    <a:lumMod val="95000"/>
                    <a:lumOff val="5000"/>
                  </a:schemeClr>
                </a:solidFill>
              </a:rPr>
              <a:t>It was developed to generate behavioural influence. </a:t>
            </a:r>
            <a:endParaRPr lang="en-US" sz="1400" dirty="0">
              <a:solidFill>
                <a:schemeClr val="tx1">
                  <a:lumMod val="95000"/>
                  <a:lumOff val="5000"/>
                </a:schemeClr>
              </a:solidFill>
            </a:endParaRPr>
          </a:p>
          <a:p>
            <a:pPr lvl="0"/>
            <a:r>
              <a:rPr lang="en-GB" sz="1400" dirty="0">
                <a:solidFill>
                  <a:schemeClr val="tx1">
                    <a:lumMod val="95000"/>
                    <a:lumOff val="5000"/>
                  </a:schemeClr>
                </a:solidFill>
              </a:rPr>
              <a:t>Social learning theory mitigates discrimination in the community. </a:t>
            </a:r>
            <a:endParaRPr lang="en-US" sz="1400" dirty="0">
              <a:solidFill>
                <a:schemeClr val="tx1">
                  <a:lumMod val="95000"/>
                  <a:lumOff val="5000"/>
                </a:schemeClr>
              </a:solidFill>
            </a:endParaRPr>
          </a:p>
          <a:p>
            <a:pPr lvl="0"/>
            <a:r>
              <a:rPr lang="en-GB" sz="1400" dirty="0">
                <a:solidFill>
                  <a:schemeClr val="tx1">
                    <a:lumMod val="95000"/>
                    <a:lumOff val="5000"/>
                  </a:schemeClr>
                </a:solidFill>
              </a:rPr>
              <a:t>New behaviours depend on the reinforced behaviour of the social environment.</a:t>
            </a:r>
            <a:endParaRPr lang="en-US" sz="1400" dirty="0">
              <a:solidFill>
                <a:schemeClr val="tx1">
                  <a:lumMod val="95000"/>
                  <a:lumOff val="5000"/>
                </a:schemeClr>
              </a:solidFill>
            </a:endParaRPr>
          </a:p>
        </p:txBody>
      </p:sp>
      <p:sp>
        <p:nvSpPr>
          <p:cNvPr id="3" name="Title 2"/>
          <p:cNvSpPr>
            <a:spLocks noGrp="1"/>
          </p:cNvSpPr>
          <p:nvPr>
            <p:ph type="title"/>
          </p:nvPr>
        </p:nvSpPr>
        <p:spPr/>
        <p:txBody>
          <a:bodyPr/>
          <a:lstStyle/>
          <a:p>
            <a:r>
              <a:rPr lang="en-GB" b="1" dirty="0"/>
              <a:t>Social learning theory of discrimination</a:t>
            </a:r>
            <a:endParaRPr lang="en-US" dirty="0"/>
          </a:p>
        </p:txBody>
      </p:sp>
      <p:pic>
        <p:nvPicPr>
          <p:cNvPr id="6146" name="Picture 2"/>
          <p:cNvPicPr>
            <a:picLocks noChangeAspect="1" noChangeArrowheads="1"/>
          </p:cNvPicPr>
          <p:nvPr/>
        </p:nvPicPr>
        <p:blipFill>
          <a:blip r:embed="rId3"/>
          <a:srcRect/>
          <a:stretch>
            <a:fillRect/>
          </a:stretch>
        </p:blipFill>
        <p:spPr bwMode="auto">
          <a:xfrm>
            <a:off x="4714876" y="1285866"/>
            <a:ext cx="4002602" cy="3143254"/>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80525" y="1563638"/>
            <a:ext cx="3653911" cy="3079510"/>
          </a:xfrm>
        </p:spPr>
        <p:txBody>
          <a:bodyPr/>
          <a:lstStyle/>
          <a:p>
            <a:pPr lvl="0"/>
            <a:r>
              <a:rPr lang="en-GB" sz="1400" dirty="0">
                <a:solidFill>
                  <a:schemeClr val="tx1">
                    <a:lumMod val="95000"/>
                    <a:lumOff val="5000"/>
                  </a:schemeClr>
                </a:solidFill>
              </a:rPr>
              <a:t>The theory emphasises the change in behaviour.</a:t>
            </a:r>
            <a:endParaRPr lang="en-US" sz="1400" dirty="0">
              <a:solidFill>
                <a:schemeClr val="tx1">
                  <a:lumMod val="95000"/>
                  <a:lumOff val="5000"/>
                </a:schemeClr>
              </a:solidFill>
            </a:endParaRPr>
          </a:p>
          <a:p>
            <a:pPr lvl="0"/>
            <a:r>
              <a:rPr lang="en-GB" sz="1400" dirty="0">
                <a:solidFill>
                  <a:schemeClr val="tx1">
                    <a:lumMod val="95000"/>
                    <a:lumOff val="5000"/>
                  </a:schemeClr>
                </a:solidFill>
              </a:rPr>
              <a:t>This further relates to the improvement of perceptions and thoughts.</a:t>
            </a:r>
            <a:endParaRPr lang="en-US" sz="1400" dirty="0">
              <a:solidFill>
                <a:schemeClr val="tx1">
                  <a:lumMod val="95000"/>
                  <a:lumOff val="5000"/>
                </a:schemeClr>
              </a:solidFill>
            </a:endParaRPr>
          </a:p>
          <a:p>
            <a:pPr lvl="0"/>
            <a:r>
              <a:rPr lang="en-GB" sz="1400" dirty="0">
                <a:solidFill>
                  <a:schemeClr val="tx1">
                    <a:lumMod val="95000"/>
                    <a:lumOff val="5000"/>
                  </a:schemeClr>
                </a:solidFill>
              </a:rPr>
              <a:t>Change in social attitudes.</a:t>
            </a:r>
            <a:endParaRPr lang="en-US" sz="1400" dirty="0">
              <a:solidFill>
                <a:schemeClr val="tx1">
                  <a:lumMod val="95000"/>
                  <a:lumOff val="5000"/>
                </a:schemeClr>
              </a:solidFill>
            </a:endParaRPr>
          </a:p>
          <a:p>
            <a:pPr lvl="0"/>
            <a:r>
              <a:rPr lang="en-GB" sz="1400" dirty="0">
                <a:solidFill>
                  <a:schemeClr val="tx1">
                    <a:lumMod val="95000"/>
                    <a:lumOff val="5000"/>
                  </a:schemeClr>
                </a:solidFill>
              </a:rPr>
              <a:t>This develops discrimination among individuals in the community.</a:t>
            </a:r>
            <a:endParaRPr lang="en-US" sz="1400" dirty="0">
              <a:solidFill>
                <a:schemeClr val="tx1">
                  <a:lumMod val="95000"/>
                  <a:lumOff val="5000"/>
                </a:schemeClr>
              </a:solidFill>
            </a:endParaRPr>
          </a:p>
          <a:p>
            <a:pPr lvl="0"/>
            <a:r>
              <a:rPr lang="en-GB" sz="1400" dirty="0">
                <a:solidFill>
                  <a:schemeClr val="tx1">
                    <a:lumMod val="95000"/>
                    <a:lumOff val="5000"/>
                  </a:schemeClr>
                </a:solidFill>
              </a:rPr>
              <a:t>The government initiated “The Equality Act in 2010” to protect individuals from discrimination (Legislation.gov.uk, 2022). </a:t>
            </a:r>
            <a:endParaRPr lang="en-US" sz="1400" dirty="0">
              <a:solidFill>
                <a:schemeClr val="tx1">
                  <a:lumMod val="95000"/>
                  <a:lumOff val="5000"/>
                </a:schemeClr>
              </a:solidFill>
            </a:endParaRPr>
          </a:p>
        </p:txBody>
      </p:sp>
      <p:sp>
        <p:nvSpPr>
          <p:cNvPr id="3" name="Title 2"/>
          <p:cNvSpPr>
            <a:spLocks noGrp="1"/>
          </p:cNvSpPr>
          <p:nvPr>
            <p:ph type="title"/>
          </p:nvPr>
        </p:nvSpPr>
        <p:spPr/>
        <p:txBody>
          <a:bodyPr/>
          <a:lstStyle/>
          <a:p>
            <a:r>
              <a:rPr lang="en-GB" b="1" dirty="0"/>
              <a:t>Social learning theory of discrimination (Cont.)</a:t>
            </a:r>
            <a:endParaRPr lang="en-US" dirty="0"/>
          </a:p>
        </p:txBody>
      </p:sp>
      <p:pic>
        <p:nvPicPr>
          <p:cNvPr id="6146" name="Picture 2"/>
          <p:cNvPicPr>
            <a:picLocks noChangeAspect="1" noChangeArrowheads="1"/>
          </p:cNvPicPr>
          <p:nvPr/>
        </p:nvPicPr>
        <p:blipFill>
          <a:blip r:embed="rId3"/>
          <a:srcRect/>
          <a:stretch>
            <a:fillRect/>
          </a:stretch>
        </p:blipFill>
        <p:spPr bwMode="auto">
          <a:xfrm>
            <a:off x="4714876" y="1285866"/>
            <a:ext cx="4002602" cy="3143254"/>
          </a:xfrm>
          <a:prstGeom prst="rect">
            <a:avLst/>
          </a:prstGeom>
          <a:noFill/>
          <a:ln w="9525">
            <a:noFill/>
            <a:miter lim="800000"/>
            <a:headEnd/>
            <a:tailEnd/>
          </a:ln>
          <a:effectLst/>
        </p:spPr>
      </p:pic>
    </p:spTree>
    <p:extLst>
      <p:ext uri="{BB962C8B-B14F-4D97-AF65-F5344CB8AC3E}">
        <p14:creationId xmlns:p14="http://schemas.microsoft.com/office/powerpoint/2010/main" val="2624160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03775" y="1261200"/>
            <a:ext cx="3725349" cy="2961300"/>
          </a:xfrm>
        </p:spPr>
        <p:txBody>
          <a:bodyPr/>
          <a:lstStyle/>
          <a:p>
            <a:pPr lvl="0"/>
            <a:r>
              <a:rPr lang="en-GB" sz="1400" dirty="0">
                <a:solidFill>
                  <a:schemeClr val="tx1">
                    <a:lumMod val="95000"/>
                    <a:lumOff val="5000"/>
                  </a:schemeClr>
                </a:solidFill>
              </a:rPr>
              <a:t>Prejudice focuses on unreasonable judgement.</a:t>
            </a:r>
            <a:endParaRPr lang="en-US" sz="1400" dirty="0">
              <a:solidFill>
                <a:schemeClr val="tx1">
                  <a:lumMod val="95000"/>
                  <a:lumOff val="5000"/>
                </a:schemeClr>
              </a:solidFill>
            </a:endParaRPr>
          </a:p>
          <a:p>
            <a:pPr lvl="0"/>
            <a:r>
              <a:rPr lang="en-GB" sz="1400" dirty="0">
                <a:solidFill>
                  <a:schemeClr val="tx1">
                    <a:lumMod val="95000"/>
                    <a:lumOff val="5000"/>
                  </a:schemeClr>
                </a:solidFill>
              </a:rPr>
              <a:t>Social cognitive development works in mitigating the issue of prejudice (Olsson </a:t>
            </a:r>
            <a:r>
              <a:rPr lang="en-GB" sz="1400" i="1" dirty="0">
                <a:solidFill>
                  <a:schemeClr val="tx1">
                    <a:lumMod val="95000"/>
                    <a:lumOff val="5000"/>
                  </a:schemeClr>
                </a:solidFill>
              </a:rPr>
              <a:t>et al</a:t>
            </a:r>
            <a:r>
              <a:rPr lang="en-GB" sz="1400" dirty="0">
                <a:solidFill>
                  <a:schemeClr val="tx1">
                    <a:lumMod val="95000"/>
                    <a:lumOff val="5000"/>
                  </a:schemeClr>
                </a:solidFill>
              </a:rPr>
              <a:t>., 2020).</a:t>
            </a:r>
            <a:endParaRPr lang="en-US" sz="1400" dirty="0">
              <a:solidFill>
                <a:schemeClr val="tx1">
                  <a:lumMod val="95000"/>
                  <a:lumOff val="5000"/>
                </a:schemeClr>
              </a:solidFill>
            </a:endParaRPr>
          </a:p>
          <a:p>
            <a:pPr lvl="0"/>
            <a:r>
              <a:rPr lang="en-GB" sz="1400" dirty="0">
                <a:solidFill>
                  <a:schemeClr val="tx1">
                    <a:lumMod val="95000"/>
                    <a:lumOff val="5000"/>
                  </a:schemeClr>
                </a:solidFill>
              </a:rPr>
              <a:t>Social cognitive development theory impacts the individual's experiences.</a:t>
            </a:r>
            <a:endParaRPr lang="en-US" sz="1400" dirty="0">
              <a:solidFill>
                <a:schemeClr val="tx1">
                  <a:lumMod val="95000"/>
                  <a:lumOff val="5000"/>
                </a:schemeClr>
              </a:solidFill>
            </a:endParaRPr>
          </a:p>
          <a:p>
            <a:pPr lvl="0"/>
            <a:r>
              <a:rPr lang="en-GB" sz="1400" dirty="0">
                <a:solidFill>
                  <a:schemeClr val="tx1">
                    <a:lumMod val="95000"/>
                    <a:lumOff val="5000"/>
                  </a:schemeClr>
                </a:solidFill>
              </a:rPr>
              <a:t>The theory was developed by Jean Piaget. </a:t>
            </a:r>
            <a:endParaRPr lang="en-US" sz="1400" dirty="0">
              <a:solidFill>
                <a:schemeClr val="tx1">
                  <a:lumMod val="95000"/>
                  <a:lumOff val="5000"/>
                </a:schemeClr>
              </a:solidFill>
            </a:endParaRPr>
          </a:p>
          <a:p>
            <a:pPr lvl="0"/>
            <a:r>
              <a:rPr lang="en-GB" sz="1400" dirty="0">
                <a:solidFill>
                  <a:schemeClr val="tx1">
                    <a:lumMod val="95000"/>
                    <a:lumOff val="5000"/>
                  </a:schemeClr>
                </a:solidFill>
              </a:rPr>
              <a:t>This relates to actions and factors based on health behaviours. </a:t>
            </a:r>
            <a:endParaRPr lang="en-US" sz="1400" dirty="0">
              <a:solidFill>
                <a:schemeClr val="tx1">
                  <a:lumMod val="95000"/>
                  <a:lumOff val="5000"/>
                </a:schemeClr>
              </a:solidFill>
            </a:endParaRPr>
          </a:p>
        </p:txBody>
      </p:sp>
      <p:sp>
        <p:nvSpPr>
          <p:cNvPr id="3" name="Title 2"/>
          <p:cNvSpPr>
            <a:spLocks noGrp="1"/>
          </p:cNvSpPr>
          <p:nvPr>
            <p:ph type="title"/>
          </p:nvPr>
        </p:nvSpPr>
        <p:spPr/>
        <p:txBody>
          <a:bodyPr/>
          <a:lstStyle/>
          <a:p>
            <a:r>
              <a:rPr lang="en-GB" b="1" dirty="0"/>
              <a:t>Social cognitive development of prejudice</a:t>
            </a:r>
            <a:endParaRPr lang="en-US" dirty="0"/>
          </a:p>
        </p:txBody>
      </p:sp>
      <p:pic>
        <p:nvPicPr>
          <p:cNvPr id="4" name="Picture 3"/>
          <p:cNvPicPr>
            <a:picLocks noChangeAspect="1"/>
          </p:cNvPicPr>
          <p:nvPr/>
        </p:nvPicPr>
        <p:blipFill>
          <a:blip r:embed="rId3"/>
          <a:stretch>
            <a:fillRect/>
          </a:stretch>
        </p:blipFill>
        <p:spPr>
          <a:xfrm>
            <a:off x="5940152" y="1419622"/>
            <a:ext cx="2799383" cy="330342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89854" y="1491630"/>
            <a:ext cx="3725349" cy="2961300"/>
          </a:xfrm>
        </p:spPr>
        <p:txBody>
          <a:bodyPr/>
          <a:lstStyle/>
          <a:p>
            <a:pPr lvl="0"/>
            <a:r>
              <a:rPr lang="en-GB" sz="1400" dirty="0">
                <a:solidFill>
                  <a:schemeClr val="tx1">
                    <a:lumMod val="95000"/>
                    <a:lumOff val="5000"/>
                  </a:schemeClr>
                </a:solidFill>
              </a:rPr>
              <a:t>Social cognitive development assists in observing the behaviour of individuals. </a:t>
            </a:r>
            <a:endParaRPr lang="en-US" sz="1400" dirty="0">
              <a:solidFill>
                <a:schemeClr val="tx1">
                  <a:lumMod val="95000"/>
                  <a:lumOff val="5000"/>
                </a:schemeClr>
              </a:solidFill>
            </a:endParaRPr>
          </a:p>
          <a:p>
            <a:pPr lvl="0"/>
            <a:r>
              <a:rPr lang="en-GB" sz="1400" dirty="0">
                <a:solidFill>
                  <a:schemeClr val="tx1">
                    <a:lumMod val="95000"/>
                    <a:lumOff val="5000"/>
                  </a:schemeClr>
                </a:solidFill>
              </a:rPr>
              <a:t>The set of behaviours works on inspiring them.</a:t>
            </a:r>
            <a:endParaRPr lang="en-US" sz="1400" dirty="0">
              <a:solidFill>
                <a:schemeClr val="tx1">
                  <a:lumMod val="95000"/>
                  <a:lumOff val="5000"/>
                </a:schemeClr>
              </a:solidFill>
            </a:endParaRPr>
          </a:p>
          <a:p>
            <a:pPr lvl="0"/>
            <a:r>
              <a:rPr lang="en-GB" sz="1400" dirty="0">
                <a:solidFill>
                  <a:schemeClr val="tx1">
                    <a:lumMod val="95000"/>
                    <a:lumOff val="5000"/>
                  </a:schemeClr>
                </a:solidFill>
              </a:rPr>
              <a:t>Vivid cases aim at distinguished experiences (Dovidio </a:t>
            </a:r>
            <a:r>
              <a:rPr lang="en-GB" sz="1400" i="1" dirty="0">
                <a:solidFill>
                  <a:schemeClr val="tx1">
                    <a:lumMod val="95000"/>
                    <a:lumOff val="5000"/>
                  </a:schemeClr>
                </a:solidFill>
              </a:rPr>
              <a:t>et al</a:t>
            </a:r>
            <a:r>
              <a:rPr lang="en-GB" sz="1400" dirty="0">
                <a:solidFill>
                  <a:schemeClr val="tx1">
                    <a:lumMod val="95000"/>
                    <a:lumOff val="5000"/>
                  </a:schemeClr>
                </a:solidFill>
              </a:rPr>
              <a:t>., 2019).</a:t>
            </a:r>
            <a:endParaRPr lang="en-US" sz="1400" dirty="0">
              <a:solidFill>
                <a:schemeClr val="tx1">
                  <a:lumMod val="95000"/>
                  <a:lumOff val="5000"/>
                </a:schemeClr>
              </a:solidFill>
            </a:endParaRPr>
          </a:p>
          <a:p>
            <a:pPr lvl="0"/>
            <a:r>
              <a:rPr lang="en-GB" sz="1400" dirty="0">
                <a:solidFill>
                  <a:schemeClr val="tx1">
                    <a:lumMod val="95000"/>
                    <a:lumOff val="5000"/>
                  </a:schemeClr>
                </a:solidFill>
              </a:rPr>
              <a:t>Just world aims at individuals deserving criteria.</a:t>
            </a:r>
            <a:endParaRPr lang="en-US" sz="1400" dirty="0">
              <a:solidFill>
                <a:schemeClr val="tx1">
                  <a:lumMod val="95000"/>
                  <a:lumOff val="5000"/>
                </a:schemeClr>
              </a:solidFill>
            </a:endParaRPr>
          </a:p>
          <a:p>
            <a:pPr lvl="0"/>
            <a:r>
              <a:rPr lang="en-GB" sz="1400" dirty="0">
                <a:solidFill>
                  <a:schemeClr val="tx1">
                    <a:lumMod val="95000"/>
                    <a:lumOff val="5000"/>
                  </a:schemeClr>
                </a:solidFill>
              </a:rPr>
              <a:t>Categorisation aims at influences which change the experiences of individuals. </a:t>
            </a:r>
            <a:endParaRPr lang="en-US" sz="1400" dirty="0">
              <a:solidFill>
                <a:schemeClr val="tx1">
                  <a:lumMod val="95000"/>
                  <a:lumOff val="5000"/>
                </a:schemeClr>
              </a:solidFill>
            </a:endParaRPr>
          </a:p>
        </p:txBody>
      </p:sp>
      <p:sp>
        <p:nvSpPr>
          <p:cNvPr id="3" name="Title 2"/>
          <p:cNvSpPr>
            <a:spLocks noGrp="1"/>
          </p:cNvSpPr>
          <p:nvPr>
            <p:ph type="title"/>
          </p:nvPr>
        </p:nvSpPr>
        <p:spPr>
          <a:xfrm>
            <a:off x="680524" y="445025"/>
            <a:ext cx="7707899" cy="572700"/>
          </a:xfrm>
        </p:spPr>
        <p:txBody>
          <a:bodyPr/>
          <a:lstStyle/>
          <a:p>
            <a:r>
              <a:rPr lang="en-GB" b="1" dirty="0"/>
              <a:t>Social cognitive development of prejudice (Cont.)</a:t>
            </a:r>
            <a:endParaRPr lang="en-US" dirty="0"/>
          </a:p>
        </p:txBody>
      </p:sp>
      <p:pic>
        <p:nvPicPr>
          <p:cNvPr id="5" name="Picture 4"/>
          <p:cNvPicPr>
            <a:picLocks noChangeAspect="1"/>
          </p:cNvPicPr>
          <p:nvPr/>
        </p:nvPicPr>
        <p:blipFill>
          <a:blip r:embed="rId3"/>
          <a:stretch>
            <a:fillRect/>
          </a:stretch>
        </p:blipFill>
        <p:spPr>
          <a:xfrm>
            <a:off x="5940152" y="1419622"/>
            <a:ext cx="2799383" cy="3303427"/>
          </a:xfrm>
          <a:prstGeom prst="rect">
            <a:avLst/>
          </a:prstGeom>
        </p:spPr>
      </p:pic>
    </p:spTree>
    <p:extLst>
      <p:ext uri="{BB962C8B-B14F-4D97-AF65-F5344CB8AC3E}">
        <p14:creationId xmlns:p14="http://schemas.microsoft.com/office/powerpoint/2010/main" val="2638171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03775" y="1261200"/>
            <a:ext cx="4582605" cy="3382252"/>
          </a:xfrm>
        </p:spPr>
        <p:txBody>
          <a:bodyPr/>
          <a:lstStyle/>
          <a:p>
            <a:pPr lvl="0"/>
            <a:r>
              <a:rPr lang="en-GB" sz="1400" dirty="0">
                <a:solidFill>
                  <a:schemeClr val="tx1">
                    <a:lumMod val="95000"/>
                    <a:lumOff val="5000"/>
                  </a:schemeClr>
                </a:solidFill>
              </a:rPr>
              <a:t>The theory of the elite is primarily focused on the approach to power.</a:t>
            </a:r>
            <a:endParaRPr lang="en-US" sz="1400" dirty="0">
              <a:solidFill>
                <a:schemeClr val="tx1">
                  <a:lumMod val="95000"/>
                  <a:lumOff val="5000"/>
                </a:schemeClr>
              </a:solidFill>
            </a:endParaRPr>
          </a:p>
          <a:p>
            <a:pPr lvl="0"/>
            <a:r>
              <a:rPr lang="en-GB" sz="1400" dirty="0">
                <a:solidFill>
                  <a:schemeClr val="tx1">
                    <a:lumMod val="95000"/>
                    <a:lumOff val="5000"/>
                  </a:schemeClr>
                </a:solidFill>
              </a:rPr>
              <a:t>Government implements the power in the community.</a:t>
            </a:r>
            <a:endParaRPr lang="en-US" sz="1400" dirty="0">
              <a:solidFill>
                <a:schemeClr val="tx1">
                  <a:lumMod val="95000"/>
                  <a:lumOff val="5000"/>
                </a:schemeClr>
              </a:solidFill>
            </a:endParaRPr>
          </a:p>
          <a:p>
            <a:pPr lvl="0"/>
            <a:r>
              <a:rPr lang="en-GB" sz="1400" dirty="0">
                <a:solidFill>
                  <a:schemeClr val="tx1">
                    <a:lumMod val="95000"/>
                    <a:lumOff val="5000"/>
                  </a:schemeClr>
                </a:solidFill>
              </a:rPr>
              <a:t>This relates to framing policies and economic control (</a:t>
            </a:r>
            <a:r>
              <a:rPr lang="en-GB" sz="1400" dirty="0" err="1">
                <a:solidFill>
                  <a:schemeClr val="tx1">
                    <a:lumMod val="95000"/>
                    <a:lumOff val="5000"/>
                  </a:schemeClr>
                </a:solidFill>
              </a:rPr>
              <a:t>Higley</a:t>
            </a:r>
            <a:r>
              <a:rPr lang="en-GB" sz="1400" dirty="0">
                <a:solidFill>
                  <a:schemeClr val="tx1">
                    <a:lumMod val="95000"/>
                    <a:lumOff val="5000"/>
                  </a:schemeClr>
                </a:solidFill>
              </a:rPr>
              <a:t>, 2018).</a:t>
            </a:r>
            <a:endParaRPr lang="en-US" sz="1400" dirty="0">
              <a:solidFill>
                <a:schemeClr val="tx1">
                  <a:lumMod val="95000"/>
                  <a:lumOff val="5000"/>
                </a:schemeClr>
              </a:solidFill>
            </a:endParaRPr>
          </a:p>
          <a:p>
            <a:pPr lvl="0"/>
            <a:r>
              <a:rPr lang="en-GB" sz="1400" dirty="0">
                <a:solidFill>
                  <a:schemeClr val="tx1">
                    <a:lumMod val="95000"/>
                    <a:lumOff val="5000"/>
                  </a:schemeClr>
                </a:solidFill>
              </a:rPr>
              <a:t>The theory analyses the uses of power resources.</a:t>
            </a:r>
            <a:endParaRPr lang="en-US" sz="1400" dirty="0">
              <a:solidFill>
                <a:schemeClr val="tx1">
                  <a:lumMod val="95000"/>
                  <a:lumOff val="5000"/>
                </a:schemeClr>
              </a:solidFill>
            </a:endParaRPr>
          </a:p>
          <a:p>
            <a:pPr lvl="0"/>
            <a:r>
              <a:rPr lang="en-GB" sz="1400" dirty="0">
                <a:solidFill>
                  <a:schemeClr val="tx1">
                    <a:lumMod val="95000"/>
                    <a:lumOff val="5000"/>
                  </a:schemeClr>
                </a:solidFill>
              </a:rPr>
              <a:t>The resources are further used by the small community to implement power in society. </a:t>
            </a:r>
            <a:endParaRPr lang="en-US" sz="1400" dirty="0">
              <a:solidFill>
                <a:schemeClr val="tx1">
                  <a:lumMod val="95000"/>
                  <a:lumOff val="5000"/>
                </a:schemeClr>
              </a:solidFill>
            </a:endParaRPr>
          </a:p>
        </p:txBody>
      </p:sp>
      <p:sp>
        <p:nvSpPr>
          <p:cNvPr id="3" name="Title 2"/>
          <p:cNvSpPr>
            <a:spLocks noGrp="1"/>
          </p:cNvSpPr>
          <p:nvPr>
            <p:ph type="title"/>
          </p:nvPr>
        </p:nvSpPr>
        <p:spPr/>
        <p:txBody>
          <a:bodyPr/>
          <a:lstStyle/>
          <a:p>
            <a:r>
              <a:rPr lang="en-GB" b="1" dirty="0"/>
              <a:t>Elite theory of power</a:t>
            </a:r>
            <a:endParaRPr lang="en-US" dirty="0"/>
          </a:p>
        </p:txBody>
      </p:sp>
      <p:pic>
        <p:nvPicPr>
          <p:cNvPr id="4" name="Picture 3"/>
          <p:cNvPicPr>
            <a:picLocks noChangeAspect="1"/>
          </p:cNvPicPr>
          <p:nvPr/>
        </p:nvPicPr>
        <p:blipFill>
          <a:blip r:embed="rId3"/>
          <a:stretch>
            <a:fillRect/>
          </a:stretch>
        </p:blipFill>
        <p:spPr>
          <a:xfrm>
            <a:off x="5652120" y="1261200"/>
            <a:ext cx="3168010" cy="250375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80525" y="1563638"/>
            <a:ext cx="4582605" cy="3382252"/>
          </a:xfrm>
        </p:spPr>
        <p:txBody>
          <a:bodyPr/>
          <a:lstStyle/>
          <a:p>
            <a:pPr lvl="0"/>
            <a:r>
              <a:rPr lang="en-GB" sz="1400" dirty="0">
                <a:solidFill>
                  <a:schemeClr val="tx1">
                    <a:lumMod val="95000"/>
                    <a:lumOff val="5000"/>
                  </a:schemeClr>
                </a:solidFill>
              </a:rPr>
              <a:t>Kunter’s theory was generated in 1993.</a:t>
            </a:r>
            <a:endParaRPr lang="en-US" sz="1400" dirty="0">
              <a:solidFill>
                <a:schemeClr val="tx1">
                  <a:lumMod val="95000"/>
                  <a:lumOff val="5000"/>
                </a:schemeClr>
              </a:solidFill>
            </a:endParaRPr>
          </a:p>
          <a:p>
            <a:pPr lvl="0"/>
            <a:r>
              <a:rPr lang="en-GB" sz="1400" dirty="0">
                <a:solidFill>
                  <a:schemeClr val="tx1">
                    <a:lumMod val="95000"/>
                    <a:lumOff val="5000"/>
                  </a:schemeClr>
                </a:solidFill>
              </a:rPr>
              <a:t>The theory encourages empowerment in the workplace and in society (Joseph, 2020).</a:t>
            </a:r>
            <a:endParaRPr lang="en-US" sz="1400" dirty="0">
              <a:solidFill>
                <a:schemeClr val="tx1">
                  <a:lumMod val="95000"/>
                  <a:lumOff val="5000"/>
                </a:schemeClr>
              </a:solidFill>
            </a:endParaRPr>
          </a:p>
          <a:p>
            <a:pPr lvl="0"/>
            <a:r>
              <a:rPr lang="en-GB" sz="1400" dirty="0">
                <a:solidFill>
                  <a:schemeClr val="tx1">
                    <a:lumMod val="95000"/>
                    <a:lumOff val="5000"/>
                  </a:schemeClr>
                </a:solidFill>
              </a:rPr>
              <a:t>This appoints the employees with information and resource findings.</a:t>
            </a:r>
            <a:endParaRPr lang="en-US" sz="1400" dirty="0">
              <a:solidFill>
                <a:schemeClr val="tx1">
                  <a:lumMod val="95000"/>
                  <a:lumOff val="5000"/>
                </a:schemeClr>
              </a:solidFill>
            </a:endParaRPr>
          </a:p>
          <a:p>
            <a:pPr lvl="0"/>
            <a:r>
              <a:rPr lang="en-GB" sz="1400" dirty="0">
                <a:solidFill>
                  <a:schemeClr val="tx1">
                    <a:lumMod val="95000"/>
                    <a:lumOff val="5000"/>
                  </a:schemeClr>
                </a:solidFill>
              </a:rPr>
              <a:t>It also assists the employees with motivation and development.</a:t>
            </a:r>
            <a:endParaRPr lang="en-US" sz="1400" dirty="0">
              <a:solidFill>
                <a:schemeClr val="tx1">
                  <a:lumMod val="95000"/>
                  <a:lumOff val="5000"/>
                </a:schemeClr>
              </a:solidFill>
            </a:endParaRPr>
          </a:p>
          <a:p>
            <a:pPr lvl="0"/>
            <a:r>
              <a:rPr lang="en-GB" sz="1400" dirty="0">
                <a:solidFill>
                  <a:schemeClr val="tx1">
                    <a:lumMod val="95000"/>
                    <a:lumOff val="5000"/>
                  </a:schemeClr>
                </a:solidFill>
              </a:rPr>
              <a:t>The theory offers the individuals of the community opportunities and job placements.</a:t>
            </a:r>
            <a:endParaRPr lang="en-US" sz="1400" dirty="0">
              <a:solidFill>
                <a:schemeClr val="tx1">
                  <a:lumMod val="95000"/>
                  <a:lumOff val="5000"/>
                </a:schemeClr>
              </a:solidFill>
            </a:endParaRPr>
          </a:p>
        </p:txBody>
      </p:sp>
      <p:sp>
        <p:nvSpPr>
          <p:cNvPr id="3" name="Title 2"/>
          <p:cNvSpPr>
            <a:spLocks noGrp="1"/>
          </p:cNvSpPr>
          <p:nvPr>
            <p:ph type="title"/>
          </p:nvPr>
        </p:nvSpPr>
        <p:spPr/>
        <p:txBody>
          <a:bodyPr/>
          <a:lstStyle/>
          <a:p>
            <a:r>
              <a:rPr lang="en-GB" b="1" dirty="0"/>
              <a:t>Kunter’s theory of structural empowerment</a:t>
            </a:r>
            <a:endParaRPr lang="en-US" dirty="0"/>
          </a:p>
        </p:txBody>
      </p:sp>
      <p:pic>
        <p:nvPicPr>
          <p:cNvPr id="6" name="Picture 5"/>
          <p:cNvPicPr>
            <a:picLocks noChangeAspect="1"/>
          </p:cNvPicPr>
          <p:nvPr/>
        </p:nvPicPr>
        <p:blipFill>
          <a:blip r:embed="rId3"/>
          <a:stretch>
            <a:fillRect/>
          </a:stretch>
        </p:blipFill>
        <p:spPr>
          <a:xfrm>
            <a:off x="5263130" y="1851670"/>
            <a:ext cx="3557342" cy="2597646"/>
          </a:xfrm>
          <a:prstGeom prst="rect">
            <a:avLst/>
          </a:prstGeom>
        </p:spPr>
      </p:pic>
    </p:spTree>
    <p:extLst>
      <p:ext uri="{BB962C8B-B14F-4D97-AF65-F5344CB8AC3E}">
        <p14:creationId xmlns:p14="http://schemas.microsoft.com/office/powerpoint/2010/main" val="3538114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80525" y="1563638"/>
            <a:ext cx="4582605" cy="3382252"/>
          </a:xfrm>
        </p:spPr>
        <p:txBody>
          <a:bodyPr/>
          <a:lstStyle/>
          <a:p>
            <a:pPr lvl="0"/>
            <a:r>
              <a:rPr lang="en-GB" sz="1400" dirty="0">
                <a:solidFill>
                  <a:schemeClr val="tx1">
                    <a:lumMod val="95000"/>
                    <a:lumOff val="5000"/>
                  </a:schemeClr>
                </a:solidFill>
              </a:rPr>
              <a:t>Kunter’s theory of empowerment builds the significance of decision-making.</a:t>
            </a:r>
            <a:endParaRPr lang="en-US" sz="1400" dirty="0">
              <a:solidFill>
                <a:schemeClr val="tx1">
                  <a:lumMod val="95000"/>
                  <a:lumOff val="5000"/>
                </a:schemeClr>
              </a:solidFill>
            </a:endParaRPr>
          </a:p>
          <a:p>
            <a:pPr lvl="0"/>
            <a:r>
              <a:rPr lang="en-GB" sz="1400" dirty="0">
                <a:solidFill>
                  <a:schemeClr val="tx1">
                    <a:lumMod val="95000"/>
                    <a:lumOff val="5000"/>
                  </a:schemeClr>
                </a:solidFill>
              </a:rPr>
              <a:t>Through this, societal individuals influence their behaviour (Olsson </a:t>
            </a:r>
            <a:r>
              <a:rPr lang="en-GB" sz="1400" i="1" dirty="0">
                <a:solidFill>
                  <a:schemeClr val="tx1">
                    <a:lumMod val="95000"/>
                    <a:lumOff val="5000"/>
                  </a:schemeClr>
                </a:solidFill>
              </a:rPr>
              <a:t>et al</a:t>
            </a:r>
            <a:r>
              <a:rPr lang="en-GB" sz="1400" dirty="0">
                <a:solidFill>
                  <a:schemeClr val="tx1">
                    <a:lumMod val="95000"/>
                    <a:lumOff val="5000"/>
                  </a:schemeClr>
                </a:solidFill>
              </a:rPr>
              <a:t>., 2020).</a:t>
            </a:r>
            <a:endParaRPr lang="en-US" sz="1400" dirty="0">
              <a:solidFill>
                <a:schemeClr val="tx1">
                  <a:lumMod val="95000"/>
                  <a:lumOff val="5000"/>
                </a:schemeClr>
              </a:solidFill>
            </a:endParaRPr>
          </a:p>
          <a:p>
            <a:pPr lvl="0"/>
            <a:r>
              <a:rPr lang="en-GB" sz="1400" dirty="0">
                <a:solidFill>
                  <a:schemeClr val="tx1">
                    <a:lumMod val="95000"/>
                    <a:lumOff val="5000"/>
                  </a:schemeClr>
                </a:solidFill>
              </a:rPr>
              <a:t>Professional development is enacted through this theory.</a:t>
            </a:r>
            <a:endParaRPr lang="en-US" sz="1400" dirty="0">
              <a:solidFill>
                <a:schemeClr val="tx1">
                  <a:lumMod val="95000"/>
                  <a:lumOff val="5000"/>
                </a:schemeClr>
              </a:solidFill>
            </a:endParaRPr>
          </a:p>
          <a:p>
            <a:pPr lvl="0"/>
            <a:r>
              <a:rPr lang="en-GB" sz="1400" dirty="0">
                <a:solidFill>
                  <a:schemeClr val="tx1">
                    <a:lumMod val="95000"/>
                    <a:lumOff val="5000"/>
                  </a:schemeClr>
                </a:solidFill>
              </a:rPr>
              <a:t>The theory emphasises harmony in the community.</a:t>
            </a:r>
            <a:endParaRPr lang="en-US" sz="1400" dirty="0">
              <a:solidFill>
                <a:schemeClr val="tx1">
                  <a:lumMod val="95000"/>
                  <a:lumOff val="5000"/>
                </a:schemeClr>
              </a:solidFill>
            </a:endParaRPr>
          </a:p>
          <a:p>
            <a:pPr lvl="0"/>
            <a:r>
              <a:rPr lang="en-GB" sz="1400" dirty="0">
                <a:solidFill>
                  <a:schemeClr val="tx1">
                    <a:lumMod val="95000"/>
                    <a:lumOff val="5000"/>
                  </a:schemeClr>
                </a:solidFill>
              </a:rPr>
              <a:t>It also builds relations in the community. </a:t>
            </a:r>
            <a:endParaRPr lang="en-US" sz="1400" dirty="0">
              <a:solidFill>
                <a:schemeClr val="tx1">
                  <a:lumMod val="95000"/>
                  <a:lumOff val="5000"/>
                </a:schemeClr>
              </a:solidFill>
            </a:endParaRPr>
          </a:p>
        </p:txBody>
      </p:sp>
      <p:sp>
        <p:nvSpPr>
          <p:cNvPr id="3" name="Title 2"/>
          <p:cNvSpPr>
            <a:spLocks noGrp="1"/>
          </p:cNvSpPr>
          <p:nvPr>
            <p:ph type="title"/>
          </p:nvPr>
        </p:nvSpPr>
        <p:spPr/>
        <p:txBody>
          <a:bodyPr/>
          <a:lstStyle/>
          <a:p>
            <a:r>
              <a:rPr lang="en-GB" b="1" dirty="0"/>
              <a:t>Kunter’s theory of structural empowerment (Cont.)</a:t>
            </a:r>
            <a:endParaRPr lang="en-US" dirty="0"/>
          </a:p>
        </p:txBody>
      </p:sp>
      <p:pic>
        <p:nvPicPr>
          <p:cNvPr id="4" name="Picture 3"/>
          <p:cNvPicPr>
            <a:picLocks noChangeAspect="1"/>
          </p:cNvPicPr>
          <p:nvPr/>
        </p:nvPicPr>
        <p:blipFill>
          <a:blip r:embed="rId3"/>
          <a:stretch>
            <a:fillRect/>
          </a:stretch>
        </p:blipFill>
        <p:spPr>
          <a:xfrm>
            <a:off x="5940152" y="1923678"/>
            <a:ext cx="2830205" cy="1936456"/>
          </a:xfrm>
          <a:prstGeom prst="rect">
            <a:avLst/>
          </a:prstGeom>
        </p:spPr>
      </p:pic>
    </p:spTree>
    <p:extLst>
      <p:ext uri="{BB962C8B-B14F-4D97-AF65-F5344CB8AC3E}">
        <p14:creationId xmlns:p14="http://schemas.microsoft.com/office/powerpoint/2010/main" val="1754317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80525" y="1563638"/>
            <a:ext cx="4582605" cy="3382252"/>
          </a:xfrm>
        </p:spPr>
        <p:txBody>
          <a:bodyPr/>
          <a:lstStyle/>
          <a:p>
            <a:pPr lvl="0"/>
            <a:r>
              <a:rPr lang="en-GB" sz="1400" dirty="0">
                <a:solidFill>
                  <a:schemeClr val="tx1">
                    <a:lumMod val="95000"/>
                    <a:lumOff val="5000"/>
                  </a:schemeClr>
                </a:solidFill>
              </a:rPr>
              <a:t>Egalitarianism theory aims on developing quality. </a:t>
            </a:r>
            <a:endParaRPr lang="en-US" sz="1400" dirty="0">
              <a:solidFill>
                <a:schemeClr val="tx1">
                  <a:lumMod val="95000"/>
                  <a:lumOff val="5000"/>
                </a:schemeClr>
              </a:solidFill>
            </a:endParaRPr>
          </a:p>
          <a:p>
            <a:pPr lvl="0"/>
            <a:r>
              <a:rPr lang="en-GB" sz="1400" dirty="0">
                <a:solidFill>
                  <a:schemeClr val="tx1">
                    <a:lumMod val="95000"/>
                    <a:lumOff val="5000"/>
                  </a:schemeClr>
                </a:solidFill>
              </a:rPr>
              <a:t>It was developed in 1960 by John Locke (</a:t>
            </a:r>
            <a:r>
              <a:rPr lang="en-GB" sz="1400" dirty="0" err="1">
                <a:solidFill>
                  <a:schemeClr val="tx1">
                    <a:lumMod val="95000"/>
                    <a:lumOff val="5000"/>
                  </a:schemeClr>
                </a:solidFill>
              </a:rPr>
              <a:t>Mulkeen</a:t>
            </a:r>
            <a:r>
              <a:rPr lang="en-GB" sz="1400" dirty="0">
                <a:solidFill>
                  <a:schemeClr val="tx1">
                    <a:lumMod val="95000"/>
                    <a:lumOff val="5000"/>
                  </a:schemeClr>
                </a:solidFill>
              </a:rPr>
              <a:t>, 2020).</a:t>
            </a:r>
            <a:endParaRPr lang="en-US" sz="1400" dirty="0">
              <a:solidFill>
                <a:schemeClr val="tx1">
                  <a:lumMod val="95000"/>
                  <a:lumOff val="5000"/>
                </a:schemeClr>
              </a:solidFill>
            </a:endParaRPr>
          </a:p>
          <a:p>
            <a:pPr lvl="0"/>
            <a:r>
              <a:rPr lang="en-GB" sz="1400" dirty="0">
                <a:solidFill>
                  <a:schemeClr val="tx1">
                    <a:lumMod val="95000"/>
                    <a:lumOff val="5000"/>
                  </a:schemeClr>
                </a:solidFill>
              </a:rPr>
              <a:t>It highlights that individuals must possess equal rights.</a:t>
            </a:r>
            <a:endParaRPr lang="en-US" sz="1400" dirty="0">
              <a:solidFill>
                <a:schemeClr val="tx1">
                  <a:lumMod val="95000"/>
                  <a:lumOff val="5000"/>
                </a:schemeClr>
              </a:solidFill>
            </a:endParaRPr>
          </a:p>
          <a:p>
            <a:pPr lvl="0"/>
            <a:r>
              <a:rPr lang="en-GB" sz="1400" dirty="0">
                <a:solidFill>
                  <a:schemeClr val="tx1">
                    <a:lumMod val="95000"/>
                    <a:lumOff val="5000"/>
                  </a:schemeClr>
                </a:solidFill>
              </a:rPr>
              <a:t>The theory reduces inequality.</a:t>
            </a:r>
            <a:endParaRPr lang="en-US" sz="1400" dirty="0">
              <a:solidFill>
                <a:schemeClr val="tx1">
                  <a:lumMod val="95000"/>
                  <a:lumOff val="5000"/>
                </a:schemeClr>
              </a:solidFill>
            </a:endParaRPr>
          </a:p>
          <a:p>
            <a:pPr lvl="0"/>
            <a:r>
              <a:rPr lang="en-GB" sz="1400" dirty="0">
                <a:solidFill>
                  <a:schemeClr val="tx1">
                    <a:lumMod val="95000"/>
                    <a:lumOff val="5000"/>
                  </a:schemeClr>
                </a:solidFill>
              </a:rPr>
              <a:t>Egalitarianism promotes equal standards for individuals in society. </a:t>
            </a:r>
            <a:endParaRPr lang="en-US" sz="1400" dirty="0">
              <a:solidFill>
                <a:schemeClr val="tx1">
                  <a:lumMod val="95000"/>
                  <a:lumOff val="5000"/>
                </a:schemeClr>
              </a:solidFill>
            </a:endParaRPr>
          </a:p>
        </p:txBody>
      </p:sp>
      <p:sp>
        <p:nvSpPr>
          <p:cNvPr id="3" name="Title 2"/>
          <p:cNvSpPr>
            <a:spLocks noGrp="1"/>
          </p:cNvSpPr>
          <p:nvPr>
            <p:ph type="title"/>
          </p:nvPr>
        </p:nvSpPr>
        <p:spPr/>
        <p:txBody>
          <a:bodyPr/>
          <a:lstStyle/>
          <a:p>
            <a:r>
              <a:rPr lang="en-GB" b="1" dirty="0"/>
              <a:t>Egalitarianism theory of equality</a:t>
            </a:r>
            <a:endParaRPr lang="en-US" dirty="0"/>
          </a:p>
        </p:txBody>
      </p:sp>
      <p:pic>
        <p:nvPicPr>
          <p:cNvPr id="4" name="Picture 3"/>
          <p:cNvPicPr>
            <a:picLocks noChangeAspect="1"/>
          </p:cNvPicPr>
          <p:nvPr/>
        </p:nvPicPr>
        <p:blipFill>
          <a:blip r:embed="rId3"/>
          <a:stretch>
            <a:fillRect/>
          </a:stretch>
        </p:blipFill>
        <p:spPr>
          <a:xfrm>
            <a:off x="5868144" y="1851670"/>
            <a:ext cx="3122903" cy="1954794"/>
          </a:xfrm>
          <a:prstGeom prst="rect">
            <a:avLst/>
          </a:prstGeom>
        </p:spPr>
      </p:pic>
    </p:spTree>
    <p:extLst>
      <p:ext uri="{BB962C8B-B14F-4D97-AF65-F5344CB8AC3E}">
        <p14:creationId xmlns:p14="http://schemas.microsoft.com/office/powerpoint/2010/main" val="14707072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80525" y="1563638"/>
            <a:ext cx="4582605" cy="3382252"/>
          </a:xfrm>
        </p:spPr>
        <p:txBody>
          <a:bodyPr/>
          <a:lstStyle/>
          <a:p>
            <a:pPr lvl="0"/>
            <a:r>
              <a:rPr lang="en-GB" sz="1400" dirty="0">
                <a:solidFill>
                  <a:schemeClr val="tx1">
                    <a:lumMod val="95000"/>
                    <a:lumOff val="5000"/>
                  </a:schemeClr>
                </a:solidFill>
              </a:rPr>
              <a:t>The theory is executed through equal treatment.</a:t>
            </a:r>
            <a:endParaRPr lang="en-US" sz="1400" dirty="0">
              <a:solidFill>
                <a:schemeClr val="tx1">
                  <a:lumMod val="95000"/>
                  <a:lumOff val="5000"/>
                </a:schemeClr>
              </a:solidFill>
            </a:endParaRPr>
          </a:p>
          <a:p>
            <a:pPr lvl="0"/>
            <a:r>
              <a:rPr lang="en-GB" sz="1400" dirty="0">
                <a:solidFill>
                  <a:schemeClr val="tx1">
                    <a:lumMod val="95000"/>
                    <a:lumOff val="5000"/>
                  </a:schemeClr>
                </a:solidFill>
              </a:rPr>
              <a:t>Egalitarianism theory observes that individuals are catered to equal opportunities.</a:t>
            </a:r>
            <a:endParaRPr lang="en-US" sz="1400" dirty="0">
              <a:solidFill>
                <a:schemeClr val="tx1">
                  <a:lumMod val="95000"/>
                  <a:lumOff val="5000"/>
                </a:schemeClr>
              </a:solidFill>
            </a:endParaRPr>
          </a:p>
          <a:p>
            <a:pPr lvl="0"/>
            <a:r>
              <a:rPr lang="en-GB" sz="1400" dirty="0">
                <a:solidFill>
                  <a:schemeClr val="tx1">
                    <a:lumMod val="95000"/>
                    <a:lumOff val="5000"/>
                  </a:schemeClr>
                </a:solidFill>
              </a:rPr>
              <a:t>This theory initiates an inclusive form of culture.</a:t>
            </a:r>
            <a:endParaRPr lang="en-US" sz="1400" dirty="0">
              <a:solidFill>
                <a:schemeClr val="tx1">
                  <a:lumMod val="95000"/>
                  <a:lumOff val="5000"/>
                </a:schemeClr>
              </a:solidFill>
            </a:endParaRPr>
          </a:p>
          <a:p>
            <a:pPr lvl="0"/>
            <a:r>
              <a:rPr lang="en-GB" sz="1400" dirty="0">
                <a:solidFill>
                  <a:schemeClr val="tx1">
                    <a:lumMod val="95000"/>
                    <a:lumOff val="5000"/>
                  </a:schemeClr>
                </a:solidFill>
              </a:rPr>
              <a:t>This is practiced through dignifying and respecting other traditions and cultures.</a:t>
            </a:r>
            <a:endParaRPr lang="en-US" sz="1400" dirty="0">
              <a:solidFill>
                <a:schemeClr val="tx1">
                  <a:lumMod val="95000"/>
                  <a:lumOff val="5000"/>
                </a:schemeClr>
              </a:solidFill>
            </a:endParaRPr>
          </a:p>
          <a:p>
            <a:pPr lvl="0"/>
            <a:r>
              <a:rPr lang="en-GB" sz="1400" dirty="0">
                <a:solidFill>
                  <a:schemeClr val="tx1">
                    <a:lumMod val="95000"/>
                    <a:lumOff val="5000"/>
                  </a:schemeClr>
                </a:solidFill>
              </a:rPr>
              <a:t>“The Equality Act 2010” was framed by the UK government to treat people equally in society (Legislation.gov.uk, 2022).</a:t>
            </a:r>
            <a:endParaRPr lang="en-US" sz="1400" dirty="0">
              <a:solidFill>
                <a:schemeClr val="tx1">
                  <a:lumMod val="95000"/>
                  <a:lumOff val="5000"/>
                </a:schemeClr>
              </a:solidFill>
            </a:endParaRPr>
          </a:p>
        </p:txBody>
      </p:sp>
      <p:sp>
        <p:nvSpPr>
          <p:cNvPr id="3" name="Title 2"/>
          <p:cNvSpPr>
            <a:spLocks noGrp="1"/>
          </p:cNvSpPr>
          <p:nvPr>
            <p:ph type="title"/>
          </p:nvPr>
        </p:nvSpPr>
        <p:spPr/>
        <p:txBody>
          <a:bodyPr/>
          <a:lstStyle/>
          <a:p>
            <a:r>
              <a:rPr lang="en-GB" b="1" dirty="0"/>
              <a:t>Egalitarianism theory of equality (Cont.)</a:t>
            </a:r>
            <a:br>
              <a:rPr lang="en-US" dirty="0"/>
            </a:br>
            <a:endParaRPr lang="en-US" dirty="0"/>
          </a:p>
        </p:txBody>
      </p:sp>
      <p:pic>
        <p:nvPicPr>
          <p:cNvPr id="5" name="Picture 4"/>
          <p:cNvPicPr>
            <a:picLocks noChangeAspect="1"/>
          </p:cNvPicPr>
          <p:nvPr/>
        </p:nvPicPr>
        <p:blipFill>
          <a:blip r:embed="rId3"/>
          <a:stretch>
            <a:fillRect/>
          </a:stretch>
        </p:blipFill>
        <p:spPr>
          <a:xfrm>
            <a:off x="5652120" y="1779662"/>
            <a:ext cx="3122903" cy="1954794"/>
          </a:xfrm>
          <a:prstGeom prst="rect">
            <a:avLst/>
          </a:prstGeom>
        </p:spPr>
      </p:pic>
    </p:spTree>
    <p:extLst>
      <p:ext uri="{BB962C8B-B14F-4D97-AF65-F5344CB8AC3E}">
        <p14:creationId xmlns:p14="http://schemas.microsoft.com/office/powerpoint/2010/main" val="1731057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80525" y="1563638"/>
            <a:ext cx="4582605" cy="3382252"/>
          </a:xfrm>
        </p:spPr>
        <p:txBody>
          <a:bodyPr/>
          <a:lstStyle/>
          <a:p>
            <a:pPr lvl="0"/>
            <a:r>
              <a:rPr lang="en-GB" sz="1400" dirty="0">
                <a:solidFill>
                  <a:schemeClr val="tx1">
                    <a:lumMod val="95000"/>
                    <a:lumOff val="5000"/>
                  </a:schemeClr>
                </a:solidFill>
              </a:rPr>
              <a:t>Communication creates an opportunity to cater for issues through a digital medium.</a:t>
            </a:r>
            <a:endParaRPr lang="en-US" sz="1400" dirty="0">
              <a:solidFill>
                <a:schemeClr val="tx1">
                  <a:lumMod val="95000"/>
                  <a:lumOff val="5000"/>
                </a:schemeClr>
              </a:solidFill>
            </a:endParaRPr>
          </a:p>
          <a:p>
            <a:pPr lvl="0"/>
            <a:r>
              <a:rPr lang="en-GB" sz="1400" dirty="0">
                <a:solidFill>
                  <a:schemeClr val="tx1">
                    <a:lumMod val="95000"/>
                    <a:lumOff val="5000"/>
                  </a:schemeClr>
                </a:solidFill>
              </a:rPr>
              <a:t>This encourages communication mode.</a:t>
            </a:r>
            <a:endParaRPr lang="en-US" sz="1400" dirty="0">
              <a:solidFill>
                <a:schemeClr val="tx1">
                  <a:lumMod val="95000"/>
                  <a:lumOff val="5000"/>
                </a:schemeClr>
              </a:solidFill>
            </a:endParaRPr>
          </a:p>
          <a:p>
            <a:pPr lvl="0"/>
            <a:r>
              <a:rPr lang="en-GB" sz="1400" dirty="0">
                <a:solidFill>
                  <a:schemeClr val="tx1">
                    <a:lumMod val="95000"/>
                    <a:lumOff val="5000"/>
                  </a:schemeClr>
                </a:solidFill>
              </a:rPr>
              <a:t>Communication in the digital medium is bridged between government and agencies. </a:t>
            </a:r>
            <a:endParaRPr lang="en-US" sz="1400" dirty="0">
              <a:solidFill>
                <a:schemeClr val="tx1">
                  <a:lumMod val="95000"/>
                  <a:lumOff val="5000"/>
                </a:schemeClr>
              </a:solidFill>
            </a:endParaRPr>
          </a:p>
          <a:p>
            <a:pPr lvl="0"/>
            <a:r>
              <a:rPr lang="en-GB" sz="1400" dirty="0">
                <a:solidFill>
                  <a:schemeClr val="tx1">
                    <a:lumMod val="95000"/>
                    <a:lumOff val="5000"/>
                  </a:schemeClr>
                </a:solidFill>
              </a:rPr>
              <a:t>The advancement form in technology develops the criteria of digital communication (</a:t>
            </a:r>
            <a:r>
              <a:rPr lang="en-GB" sz="1400" dirty="0" err="1">
                <a:solidFill>
                  <a:schemeClr val="tx1">
                    <a:lumMod val="95000"/>
                    <a:lumOff val="5000"/>
                  </a:schemeClr>
                </a:solidFill>
              </a:rPr>
              <a:t>Lifintsev</a:t>
            </a:r>
            <a:r>
              <a:rPr lang="en-GB" sz="1400" dirty="0">
                <a:solidFill>
                  <a:schemeClr val="tx1">
                    <a:lumMod val="95000"/>
                    <a:lumOff val="5000"/>
                  </a:schemeClr>
                </a:solidFill>
              </a:rPr>
              <a:t> and </a:t>
            </a:r>
            <a:r>
              <a:rPr lang="en-GB" sz="1400" dirty="0" err="1">
                <a:solidFill>
                  <a:schemeClr val="tx1">
                    <a:lumMod val="95000"/>
                    <a:lumOff val="5000"/>
                  </a:schemeClr>
                </a:solidFill>
              </a:rPr>
              <a:t>Wellbrock</a:t>
            </a:r>
            <a:r>
              <a:rPr lang="en-GB" sz="1400" dirty="0">
                <a:solidFill>
                  <a:schemeClr val="tx1">
                    <a:lumMod val="95000"/>
                    <a:lumOff val="5000"/>
                  </a:schemeClr>
                </a:solidFill>
              </a:rPr>
              <a:t>, 2019).</a:t>
            </a:r>
            <a:endParaRPr lang="en-US" sz="1400" dirty="0">
              <a:solidFill>
                <a:schemeClr val="tx1">
                  <a:lumMod val="95000"/>
                  <a:lumOff val="5000"/>
                </a:schemeClr>
              </a:solidFill>
            </a:endParaRPr>
          </a:p>
          <a:p>
            <a:pPr lvl="0"/>
            <a:r>
              <a:rPr lang="en-GB" sz="1400" dirty="0">
                <a:solidFill>
                  <a:schemeClr val="tx1">
                    <a:lumMod val="95000"/>
                    <a:lumOff val="5000"/>
                  </a:schemeClr>
                </a:solidFill>
              </a:rPr>
              <a:t>This unites countries and cultures. </a:t>
            </a:r>
            <a:endParaRPr lang="en-US" sz="1400" dirty="0">
              <a:solidFill>
                <a:schemeClr val="tx1">
                  <a:lumMod val="95000"/>
                  <a:lumOff val="5000"/>
                </a:schemeClr>
              </a:solidFill>
            </a:endParaRPr>
          </a:p>
        </p:txBody>
      </p:sp>
      <p:sp>
        <p:nvSpPr>
          <p:cNvPr id="3" name="Title 2"/>
          <p:cNvSpPr>
            <a:spLocks noGrp="1"/>
          </p:cNvSpPr>
          <p:nvPr>
            <p:ph type="title"/>
          </p:nvPr>
        </p:nvSpPr>
        <p:spPr/>
        <p:txBody>
          <a:bodyPr/>
          <a:lstStyle/>
          <a:p>
            <a:r>
              <a:rPr lang="en-GB" b="1" dirty="0"/>
              <a:t>Power of digital communication</a:t>
            </a:r>
            <a:endParaRPr lang="en-US" dirty="0"/>
          </a:p>
        </p:txBody>
      </p:sp>
      <p:pic>
        <p:nvPicPr>
          <p:cNvPr id="4" name="Picture 3"/>
          <p:cNvPicPr>
            <a:picLocks noChangeAspect="1"/>
          </p:cNvPicPr>
          <p:nvPr/>
        </p:nvPicPr>
        <p:blipFill>
          <a:blip r:embed="rId3"/>
          <a:stretch>
            <a:fillRect/>
          </a:stretch>
        </p:blipFill>
        <p:spPr>
          <a:xfrm>
            <a:off x="6012160" y="1923678"/>
            <a:ext cx="2878168" cy="1556874"/>
          </a:xfrm>
          <a:prstGeom prst="rect">
            <a:avLst/>
          </a:prstGeom>
        </p:spPr>
      </p:pic>
    </p:spTree>
    <p:extLst>
      <p:ext uri="{BB962C8B-B14F-4D97-AF65-F5344CB8AC3E}">
        <p14:creationId xmlns:p14="http://schemas.microsoft.com/office/powerpoint/2010/main" val="25578720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80525" y="1635646"/>
            <a:ext cx="4582605" cy="3382252"/>
          </a:xfrm>
        </p:spPr>
        <p:txBody>
          <a:bodyPr/>
          <a:lstStyle/>
          <a:p>
            <a:pPr lvl="0"/>
            <a:r>
              <a:rPr lang="en-GB" sz="1400" dirty="0">
                <a:solidFill>
                  <a:schemeClr val="tx1">
                    <a:lumMod val="95000"/>
                    <a:lumOff val="5000"/>
                  </a:schemeClr>
                </a:solidFill>
              </a:rPr>
              <a:t>Social media works in maintaining relationships.</a:t>
            </a:r>
            <a:endParaRPr lang="en-US" sz="1400" dirty="0">
              <a:solidFill>
                <a:schemeClr val="tx1">
                  <a:lumMod val="95000"/>
                  <a:lumOff val="5000"/>
                </a:schemeClr>
              </a:solidFill>
            </a:endParaRPr>
          </a:p>
          <a:p>
            <a:pPr lvl="0"/>
            <a:r>
              <a:rPr lang="en-GB" sz="1400" dirty="0">
                <a:solidFill>
                  <a:schemeClr val="tx1">
                    <a:lumMod val="95000"/>
                    <a:lumOff val="5000"/>
                  </a:schemeClr>
                </a:solidFill>
              </a:rPr>
              <a:t>Networking is categorised through development in the community.</a:t>
            </a:r>
            <a:endParaRPr lang="en-US" sz="1400" dirty="0">
              <a:solidFill>
                <a:schemeClr val="tx1">
                  <a:lumMod val="95000"/>
                  <a:lumOff val="5000"/>
                </a:schemeClr>
              </a:solidFill>
            </a:endParaRPr>
          </a:p>
          <a:p>
            <a:pPr lvl="0"/>
            <a:r>
              <a:rPr lang="en-GB" sz="1400" dirty="0">
                <a:solidFill>
                  <a:schemeClr val="tx1">
                    <a:lumMod val="95000"/>
                    <a:lumOff val="5000"/>
                  </a:schemeClr>
                </a:solidFill>
              </a:rPr>
              <a:t>It motivates the development of relationships and partnerships (Dovidio </a:t>
            </a:r>
            <a:r>
              <a:rPr lang="en-GB" sz="1400" i="1" dirty="0">
                <a:solidFill>
                  <a:schemeClr val="tx1">
                    <a:lumMod val="95000"/>
                    <a:lumOff val="5000"/>
                  </a:schemeClr>
                </a:solidFill>
              </a:rPr>
              <a:t>et al</a:t>
            </a:r>
            <a:r>
              <a:rPr lang="en-GB" sz="1400" dirty="0">
                <a:solidFill>
                  <a:schemeClr val="tx1">
                    <a:lumMod val="95000"/>
                    <a:lumOff val="5000"/>
                  </a:schemeClr>
                </a:solidFill>
              </a:rPr>
              <a:t>., 2019).</a:t>
            </a:r>
            <a:endParaRPr lang="en-US" sz="1400" dirty="0">
              <a:solidFill>
                <a:schemeClr val="tx1">
                  <a:lumMod val="95000"/>
                  <a:lumOff val="5000"/>
                </a:schemeClr>
              </a:solidFill>
            </a:endParaRPr>
          </a:p>
          <a:p>
            <a:pPr lvl="0"/>
            <a:r>
              <a:rPr lang="en-GB" sz="1400" dirty="0">
                <a:solidFill>
                  <a:schemeClr val="tx1">
                    <a:lumMod val="95000"/>
                    <a:lumOff val="5000"/>
                  </a:schemeClr>
                </a:solidFill>
              </a:rPr>
              <a:t>Social media helps in connecting with each other.</a:t>
            </a:r>
            <a:endParaRPr lang="en-US" sz="1400" dirty="0">
              <a:solidFill>
                <a:schemeClr val="tx1">
                  <a:lumMod val="95000"/>
                  <a:lumOff val="5000"/>
                </a:schemeClr>
              </a:solidFill>
            </a:endParaRPr>
          </a:p>
          <a:p>
            <a:pPr lvl="0"/>
            <a:r>
              <a:rPr lang="en-GB" sz="1400" dirty="0">
                <a:solidFill>
                  <a:schemeClr val="tx1">
                    <a:lumMod val="95000"/>
                    <a:lumOff val="5000"/>
                  </a:schemeClr>
                </a:solidFill>
              </a:rPr>
              <a:t>It unites individuals who have common goals. </a:t>
            </a:r>
            <a:endParaRPr lang="en-US" sz="1400" dirty="0">
              <a:solidFill>
                <a:schemeClr val="tx1">
                  <a:lumMod val="95000"/>
                  <a:lumOff val="5000"/>
                </a:schemeClr>
              </a:solidFill>
            </a:endParaRPr>
          </a:p>
        </p:txBody>
      </p:sp>
      <p:sp>
        <p:nvSpPr>
          <p:cNvPr id="3" name="Title 2"/>
          <p:cNvSpPr>
            <a:spLocks noGrp="1"/>
          </p:cNvSpPr>
          <p:nvPr>
            <p:ph type="title"/>
          </p:nvPr>
        </p:nvSpPr>
        <p:spPr/>
        <p:txBody>
          <a:bodyPr/>
          <a:lstStyle/>
          <a:p>
            <a:r>
              <a:rPr lang="en-GB" b="1" dirty="0"/>
              <a:t>Power of social media in community development</a:t>
            </a:r>
            <a:endParaRPr lang="en-US" dirty="0"/>
          </a:p>
        </p:txBody>
      </p:sp>
      <p:pic>
        <p:nvPicPr>
          <p:cNvPr id="4" name="Picture 3"/>
          <p:cNvPicPr>
            <a:picLocks noChangeAspect="1"/>
          </p:cNvPicPr>
          <p:nvPr/>
        </p:nvPicPr>
        <p:blipFill>
          <a:blip r:embed="rId3"/>
          <a:stretch>
            <a:fillRect/>
          </a:stretch>
        </p:blipFill>
        <p:spPr>
          <a:xfrm>
            <a:off x="5652120" y="1851670"/>
            <a:ext cx="3310435" cy="1800200"/>
          </a:xfrm>
          <a:prstGeom prst="rect">
            <a:avLst/>
          </a:prstGeom>
        </p:spPr>
      </p:pic>
    </p:spTree>
    <p:extLst>
      <p:ext uri="{BB962C8B-B14F-4D97-AF65-F5344CB8AC3E}">
        <p14:creationId xmlns:p14="http://schemas.microsoft.com/office/powerpoint/2010/main" val="25275644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80525" y="1635646"/>
            <a:ext cx="4582605" cy="3382252"/>
          </a:xfrm>
        </p:spPr>
        <p:txBody>
          <a:bodyPr/>
          <a:lstStyle/>
          <a:p>
            <a:pPr lvl="0"/>
            <a:r>
              <a:rPr lang="en-GB" sz="1400" dirty="0">
                <a:solidFill>
                  <a:schemeClr val="tx1">
                    <a:lumMod val="95000"/>
                    <a:lumOff val="5000"/>
                  </a:schemeClr>
                </a:solidFill>
              </a:rPr>
              <a:t>Sustainability in the community directs at human nature.</a:t>
            </a:r>
            <a:endParaRPr lang="en-US" sz="1400" dirty="0">
              <a:solidFill>
                <a:schemeClr val="tx1">
                  <a:lumMod val="95000"/>
                  <a:lumOff val="5000"/>
                </a:schemeClr>
              </a:solidFill>
            </a:endParaRPr>
          </a:p>
          <a:p>
            <a:pPr lvl="0"/>
            <a:r>
              <a:rPr lang="en-GB" sz="1400" dirty="0">
                <a:solidFill>
                  <a:schemeClr val="tx1">
                    <a:lumMod val="95000"/>
                    <a:lumOff val="5000"/>
                  </a:schemeClr>
                </a:solidFill>
              </a:rPr>
              <a:t>It helps in maintaining financial capital without compromising future needs.</a:t>
            </a:r>
            <a:endParaRPr lang="en-US" sz="1400" dirty="0">
              <a:solidFill>
                <a:schemeClr val="tx1">
                  <a:lumMod val="95000"/>
                  <a:lumOff val="5000"/>
                </a:schemeClr>
              </a:solidFill>
            </a:endParaRPr>
          </a:p>
          <a:p>
            <a:pPr lvl="0"/>
            <a:r>
              <a:rPr lang="en-GB" sz="1400" dirty="0">
                <a:solidFill>
                  <a:schemeClr val="tx1">
                    <a:lumMod val="95000"/>
                    <a:lumOff val="5000"/>
                  </a:schemeClr>
                </a:solidFill>
              </a:rPr>
              <a:t>The communities assist in measuring the changes in social, economic and natural shocks (Nam and Dempsey, 2018).</a:t>
            </a:r>
            <a:endParaRPr lang="en-US" sz="1400" dirty="0">
              <a:solidFill>
                <a:schemeClr val="tx1">
                  <a:lumMod val="95000"/>
                  <a:lumOff val="5000"/>
                </a:schemeClr>
              </a:solidFill>
            </a:endParaRPr>
          </a:p>
          <a:p>
            <a:pPr lvl="0"/>
            <a:r>
              <a:rPr lang="en-GB" sz="1400" dirty="0">
                <a:solidFill>
                  <a:schemeClr val="tx1">
                    <a:lumMod val="95000"/>
                    <a:lumOff val="5000"/>
                  </a:schemeClr>
                </a:solidFill>
              </a:rPr>
              <a:t>They emphasise their role in managing them.</a:t>
            </a:r>
            <a:endParaRPr lang="en-US" sz="1400" dirty="0">
              <a:solidFill>
                <a:schemeClr val="tx1">
                  <a:lumMod val="95000"/>
                  <a:lumOff val="5000"/>
                </a:schemeClr>
              </a:solidFill>
            </a:endParaRPr>
          </a:p>
          <a:p>
            <a:pPr lvl="0"/>
            <a:r>
              <a:rPr lang="en-GB" sz="1400" dirty="0">
                <a:solidFill>
                  <a:schemeClr val="tx1">
                    <a:lumMod val="95000"/>
                    <a:lumOff val="5000"/>
                  </a:schemeClr>
                </a:solidFill>
              </a:rPr>
              <a:t>They develop themselves to sustain in mitigating the issues. </a:t>
            </a:r>
            <a:endParaRPr lang="en-US" sz="1400" dirty="0">
              <a:solidFill>
                <a:schemeClr val="tx1">
                  <a:lumMod val="95000"/>
                  <a:lumOff val="5000"/>
                </a:schemeClr>
              </a:solidFill>
            </a:endParaRPr>
          </a:p>
        </p:txBody>
      </p:sp>
      <p:sp>
        <p:nvSpPr>
          <p:cNvPr id="3" name="Title 2"/>
          <p:cNvSpPr>
            <a:spLocks noGrp="1"/>
          </p:cNvSpPr>
          <p:nvPr>
            <p:ph type="title"/>
          </p:nvPr>
        </p:nvSpPr>
        <p:spPr/>
        <p:txBody>
          <a:bodyPr/>
          <a:lstStyle/>
          <a:p>
            <a:r>
              <a:rPr lang="en-GB" b="1" dirty="0"/>
              <a:t>Sustainability of community</a:t>
            </a:r>
            <a:endParaRPr lang="en-US" dirty="0"/>
          </a:p>
        </p:txBody>
      </p:sp>
      <p:pic>
        <p:nvPicPr>
          <p:cNvPr id="4" name="Picture 3"/>
          <p:cNvPicPr>
            <a:picLocks noChangeAspect="1"/>
          </p:cNvPicPr>
          <p:nvPr/>
        </p:nvPicPr>
        <p:blipFill>
          <a:blip r:embed="rId3"/>
          <a:stretch>
            <a:fillRect/>
          </a:stretch>
        </p:blipFill>
        <p:spPr>
          <a:xfrm>
            <a:off x="5508104" y="2283718"/>
            <a:ext cx="3329013" cy="1406408"/>
          </a:xfrm>
          <a:prstGeom prst="rect">
            <a:avLst/>
          </a:prstGeom>
        </p:spPr>
      </p:pic>
    </p:spTree>
    <p:extLst>
      <p:ext uri="{BB962C8B-B14F-4D97-AF65-F5344CB8AC3E}">
        <p14:creationId xmlns:p14="http://schemas.microsoft.com/office/powerpoint/2010/main" val="23920463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80525" y="1635646"/>
            <a:ext cx="4582605" cy="3382252"/>
          </a:xfrm>
        </p:spPr>
        <p:txBody>
          <a:bodyPr/>
          <a:lstStyle/>
          <a:p>
            <a:pPr lvl="0"/>
            <a:r>
              <a:rPr lang="en-GB" sz="1400" dirty="0">
                <a:solidFill>
                  <a:schemeClr val="tx1">
                    <a:lumMod val="95000"/>
                    <a:lumOff val="5000"/>
                  </a:schemeClr>
                </a:solidFill>
              </a:rPr>
              <a:t>Society can be improved through developing communities. </a:t>
            </a:r>
            <a:endParaRPr lang="en-US" sz="1400" dirty="0">
              <a:solidFill>
                <a:schemeClr val="tx1">
                  <a:lumMod val="95000"/>
                  <a:lumOff val="5000"/>
                </a:schemeClr>
              </a:solidFill>
            </a:endParaRPr>
          </a:p>
          <a:p>
            <a:pPr lvl="0"/>
            <a:r>
              <a:rPr lang="en-GB" sz="1400" dirty="0">
                <a:solidFill>
                  <a:schemeClr val="tx1">
                    <a:lumMod val="95000"/>
                    <a:lumOff val="5000"/>
                  </a:schemeClr>
                </a:solidFill>
              </a:rPr>
              <a:t>It can be developed by mitigating discrimination.</a:t>
            </a:r>
            <a:endParaRPr lang="en-US" sz="1400" dirty="0">
              <a:solidFill>
                <a:schemeClr val="tx1">
                  <a:lumMod val="95000"/>
                  <a:lumOff val="5000"/>
                </a:schemeClr>
              </a:solidFill>
            </a:endParaRPr>
          </a:p>
          <a:p>
            <a:pPr lvl="0"/>
            <a:r>
              <a:rPr lang="en-GB" sz="1400" dirty="0">
                <a:solidFill>
                  <a:schemeClr val="tx1">
                    <a:lumMod val="95000"/>
                    <a:lumOff val="5000"/>
                  </a:schemeClr>
                </a:solidFill>
              </a:rPr>
              <a:t>To develop communities, individuals can engage in attending meetings (</a:t>
            </a:r>
            <a:r>
              <a:rPr lang="en-GB" sz="1400" dirty="0" err="1">
                <a:solidFill>
                  <a:schemeClr val="tx1">
                    <a:lumMod val="95000"/>
                    <a:lumOff val="5000"/>
                  </a:schemeClr>
                </a:solidFill>
              </a:rPr>
              <a:t>Terras</a:t>
            </a:r>
            <a:r>
              <a:rPr lang="en-GB" sz="1400" dirty="0">
                <a:solidFill>
                  <a:schemeClr val="tx1">
                    <a:lumMod val="95000"/>
                    <a:lumOff val="5000"/>
                  </a:schemeClr>
                </a:solidFill>
              </a:rPr>
              <a:t> </a:t>
            </a:r>
            <a:r>
              <a:rPr lang="en-GB" sz="1400" i="1" dirty="0">
                <a:solidFill>
                  <a:schemeClr val="tx1">
                    <a:lumMod val="95000"/>
                    <a:lumOff val="5000"/>
                  </a:schemeClr>
                </a:solidFill>
              </a:rPr>
              <a:t>et al</a:t>
            </a:r>
            <a:r>
              <a:rPr lang="en-GB" sz="1400" dirty="0">
                <a:solidFill>
                  <a:schemeClr val="tx1">
                    <a:lumMod val="95000"/>
                    <a:lumOff val="5000"/>
                  </a:schemeClr>
                </a:solidFill>
              </a:rPr>
              <a:t>., 2019).</a:t>
            </a:r>
            <a:endParaRPr lang="en-US" sz="1400" dirty="0">
              <a:solidFill>
                <a:schemeClr val="tx1">
                  <a:lumMod val="95000"/>
                  <a:lumOff val="5000"/>
                </a:schemeClr>
              </a:solidFill>
            </a:endParaRPr>
          </a:p>
          <a:p>
            <a:pPr lvl="0"/>
            <a:r>
              <a:rPr lang="en-GB" sz="1400" dirty="0">
                <a:solidFill>
                  <a:schemeClr val="tx1">
                    <a:lumMod val="95000"/>
                    <a:lumOff val="5000"/>
                  </a:schemeClr>
                </a:solidFill>
              </a:rPr>
              <a:t>They must engage in programmes of volunteering practices.</a:t>
            </a:r>
            <a:endParaRPr lang="en-US" sz="1400" dirty="0">
              <a:solidFill>
                <a:schemeClr val="tx1">
                  <a:lumMod val="95000"/>
                  <a:lumOff val="5000"/>
                </a:schemeClr>
              </a:solidFill>
            </a:endParaRPr>
          </a:p>
          <a:p>
            <a:pPr lvl="0"/>
            <a:r>
              <a:rPr lang="en-GB" sz="1400" dirty="0">
                <a:solidFill>
                  <a:schemeClr val="tx1">
                    <a:lumMod val="95000"/>
                    <a:lumOff val="5000"/>
                  </a:schemeClr>
                </a:solidFill>
              </a:rPr>
              <a:t>Through the practice of justice, empowerment, equality and human rights, the community can be developed. </a:t>
            </a:r>
            <a:endParaRPr lang="en-US" sz="1400" dirty="0">
              <a:solidFill>
                <a:schemeClr val="tx1">
                  <a:lumMod val="95000"/>
                  <a:lumOff val="5000"/>
                </a:schemeClr>
              </a:solidFill>
            </a:endParaRPr>
          </a:p>
        </p:txBody>
      </p:sp>
      <p:sp>
        <p:nvSpPr>
          <p:cNvPr id="3" name="Title 2"/>
          <p:cNvSpPr>
            <a:spLocks noGrp="1"/>
          </p:cNvSpPr>
          <p:nvPr>
            <p:ph type="title"/>
          </p:nvPr>
        </p:nvSpPr>
        <p:spPr/>
        <p:txBody>
          <a:bodyPr/>
          <a:lstStyle/>
          <a:p>
            <a:r>
              <a:rPr lang="en-GB" b="1" dirty="0"/>
              <a:t>The future of the community</a:t>
            </a:r>
            <a:endParaRPr lang="en-US" dirty="0"/>
          </a:p>
        </p:txBody>
      </p:sp>
      <p:pic>
        <p:nvPicPr>
          <p:cNvPr id="6" name="Picture 5"/>
          <p:cNvPicPr>
            <a:picLocks noChangeAspect="1"/>
          </p:cNvPicPr>
          <p:nvPr/>
        </p:nvPicPr>
        <p:blipFill>
          <a:blip r:embed="rId3"/>
          <a:stretch>
            <a:fillRect/>
          </a:stretch>
        </p:blipFill>
        <p:spPr>
          <a:xfrm>
            <a:off x="5580112" y="1779662"/>
            <a:ext cx="3067598" cy="1931884"/>
          </a:xfrm>
          <a:prstGeom prst="rect">
            <a:avLst/>
          </a:prstGeom>
        </p:spPr>
      </p:pic>
    </p:spTree>
    <p:extLst>
      <p:ext uri="{BB962C8B-B14F-4D97-AF65-F5344CB8AC3E}">
        <p14:creationId xmlns:p14="http://schemas.microsoft.com/office/powerpoint/2010/main" val="2057876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03775" y="1261200"/>
            <a:ext cx="3939663" cy="2961300"/>
          </a:xfrm>
        </p:spPr>
        <p:txBody>
          <a:bodyPr/>
          <a:lstStyle/>
          <a:p>
            <a:pPr lvl="0"/>
            <a:r>
              <a:rPr lang="en-GB" sz="1400" dirty="0">
                <a:solidFill>
                  <a:schemeClr val="tx1">
                    <a:lumMod val="95000"/>
                    <a:lumOff val="5000"/>
                  </a:schemeClr>
                </a:solidFill>
              </a:rPr>
              <a:t>The presentation included the needs of the individuals, groups and families in the community.</a:t>
            </a:r>
            <a:endParaRPr lang="en-US" sz="1400" dirty="0">
              <a:solidFill>
                <a:schemeClr val="tx1">
                  <a:lumMod val="95000"/>
                  <a:lumOff val="5000"/>
                </a:schemeClr>
              </a:solidFill>
            </a:endParaRPr>
          </a:p>
          <a:p>
            <a:pPr lvl="0"/>
            <a:r>
              <a:rPr lang="en-GB" sz="1400" dirty="0">
                <a:solidFill>
                  <a:schemeClr val="tx1">
                    <a:lumMod val="95000"/>
                    <a:lumOff val="5000"/>
                  </a:schemeClr>
                </a:solidFill>
              </a:rPr>
              <a:t>The theoretical approaches of discrimination, prejudice, empowerment, rights and power of the individuals are discussed.</a:t>
            </a:r>
            <a:endParaRPr lang="en-US" sz="1400" dirty="0">
              <a:solidFill>
                <a:schemeClr val="tx1">
                  <a:lumMod val="95000"/>
                  <a:lumOff val="5000"/>
                </a:schemeClr>
              </a:solidFill>
            </a:endParaRPr>
          </a:p>
          <a:p>
            <a:pPr lvl="0"/>
            <a:r>
              <a:rPr lang="en-GB" sz="1400" dirty="0">
                <a:solidFill>
                  <a:schemeClr val="tx1">
                    <a:lumMod val="95000"/>
                    <a:lumOff val="5000"/>
                  </a:schemeClr>
                </a:solidFill>
              </a:rPr>
              <a:t>It has included the power of digital communication in the community.</a:t>
            </a:r>
            <a:endParaRPr lang="en-US" sz="1400" dirty="0">
              <a:solidFill>
                <a:schemeClr val="tx1">
                  <a:lumMod val="95000"/>
                  <a:lumOff val="5000"/>
                </a:schemeClr>
              </a:solidFill>
            </a:endParaRPr>
          </a:p>
          <a:p>
            <a:pPr lvl="0"/>
            <a:r>
              <a:rPr lang="en-GB" sz="1400" dirty="0">
                <a:solidFill>
                  <a:schemeClr val="tx1">
                    <a:lumMod val="95000"/>
                    <a:lumOff val="5000"/>
                  </a:schemeClr>
                </a:solidFill>
              </a:rPr>
              <a:t>The power of social media has also been included.</a:t>
            </a:r>
            <a:endParaRPr lang="en-US" sz="1400" dirty="0">
              <a:solidFill>
                <a:schemeClr val="tx1">
                  <a:lumMod val="95000"/>
                  <a:lumOff val="5000"/>
                </a:schemeClr>
              </a:solidFill>
            </a:endParaRPr>
          </a:p>
          <a:p>
            <a:pPr lvl="0"/>
            <a:r>
              <a:rPr lang="en-GB" sz="1400" dirty="0">
                <a:solidFill>
                  <a:schemeClr val="tx1">
                    <a:lumMod val="95000"/>
                    <a:lumOff val="5000"/>
                  </a:schemeClr>
                </a:solidFill>
              </a:rPr>
              <a:t>Sustainability and the future of the community have been included.</a:t>
            </a:r>
            <a:endParaRPr lang="en-US" sz="1400" dirty="0">
              <a:solidFill>
                <a:schemeClr val="tx1">
                  <a:lumMod val="95000"/>
                  <a:lumOff val="5000"/>
                </a:schemeClr>
              </a:solidFill>
            </a:endParaRPr>
          </a:p>
        </p:txBody>
      </p:sp>
      <p:sp>
        <p:nvSpPr>
          <p:cNvPr id="3" name="Title 2"/>
          <p:cNvSpPr>
            <a:spLocks noGrp="1"/>
          </p:cNvSpPr>
          <p:nvPr>
            <p:ph type="title"/>
          </p:nvPr>
        </p:nvSpPr>
        <p:spPr/>
        <p:txBody>
          <a:bodyPr/>
          <a:lstStyle/>
          <a:p>
            <a:r>
              <a:rPr lang="en-IN" b="1" dirty="0"/>
              <a:t>Conclusion</a:t>
            </a:r>
            <a:br>
              <a:rPr lang="en-IN" dirty="0"/>
            </a:br>
            <a:br>
              <a:rPr lang="en-IN" dirty="0"/>
            </a:br>
            <a:br>
              <a:rPr lang="en-IN" dirty="0"/>
            </a:br>
            <a:br>
              <a:rPr lang="en-IN" dirty="0"/>
            </a:br>
            <a:br>
              <a:rPr lang="en-IN" dirty="0"/>
            </a:br>
            <a:br>
              <a:rPr lang="en-IN" dirty="0"/>
            </a:br>
            <a:br>
              <a:rPr lang="en-IN" dirty="0"/>
            </a:br>
            <a:br>
              <a:rPr lang="en-IN" dirty="0"/>
            </a:br>
            <a:br>
              <a:rPr lang="en-IN" dirty="0"/>
            </a:br>
            <a:br>
              <a:rPr lang="en-IN" dirty="0"/>
            </a:br>
            <a:endParaRPr lang="en-IN" dirty="0"/>
          </a:p>
        </p:txBody>
      </p:sp>
      <p:pic>
        <p:nvPicPr>
          <p:cNvPr id="17410" name="Picture 2"/>
          <p:cNvPicPr>
            <a:picLocks noChangeAspect="1" noChangeArrowheads="1"/>
          </p:cNvPicPr>
          <p:nvPr/>
        </p:nvPicPr>
        <p:blipFill>
          <a:blip r:embed="rId3"/>
          <a:srcRect/>
          <a:stretch>
            <a:fillRect/>
          </a:stretch>
        </p:blipFill>
        <p:spPr bwMode="auto">
          <a:xfrm>
            <a:off x="5072066" y="1428742"/>
            <a:ext cx="3786214" cy="2990857"/>
          </a:xfrm>
          <a:prstGeom prst="rect">
            <a:avLst/>
          </a:prstGeom>
          <a:noFill/>
          <a:ln w="9525">
            <a:noFill/>
            <a:miter lim="800000"/>
            <a:headEnd/>
            <a:tailEnd/>
          </a:ln>
          <a:effec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03775" y="1071552"/>
            <a:ext cx="7583001" cy="3500462"/>
          </a:xfrm>
        </p:spPr>
        <p:txBody>
          <a:bodyPr/>
          <a:lstStyle/>
          <a:p>
            <a:pPr marL="152400" indent="0">
              <a:buNone/>
            </a:pPr>
            <a:r>
              <a:rPr lang="en-GB" sz="1000" dirty="0" err="1"/>
              <a:t>Doane</a:t>
            </a:r>
            <a:r>
              <a:rPr lang="en-GB" sz="1000" dirty="0"/>
              <a:t>, E. and Cumberland, D.M., 2018. Community policing: Using needs assessment to gain understanding before implementing. </a:t>
            </a:r>
            <a:r>
              <a:rPr lang="en-GB" sz="1000" i="1" dirty="0"/>
              <a:t>Performance Improvement Quarterly</a:t>
            </a:r>
            <a:r>
              <a:rPr lang="en-GB" sz="1000" dirty="0"/>
              <a:t>, </a:t>
            </a:r>
            <a:r>
              <a:rPr lang="en-GB" sz="1000" i="1" dirty="0"/>
              <a:t>31</a:t>
            </a:r>
            <a:r>
              <a:rPr lang="en-GB" sz="1000" dirty="0"/>
              <a:t>(2), pp.165-187.</a:t>
            </a:r>
            <a:endParaRPr lang="en-US" sz="1000" dirty="0"/>
          </a:p>
          <a:p>
            <a:pPr marL="152400" indent="0">
              <a:buNone/>
            </a:pPr>
            <a:r>
              <a:rPr lang="en-GB" sz="1000" dirty="0"/>
              <a:t>Dovidio, J.F., </a:t>
            </a:r>
            <a:r>
              <a:rPr lang="en-GB" sz="1000" dirty="0" err="1"/>
              <a:t>Schellhaas</a:t>
            </a:r>
            <a:r>
              <a:rPr lang="en-GB" sz="1000" dirty="0"/>
              <a:t>, F.M. and Pearson, A.R., 2019. Prejudice. In </a:t>
            </a:r>
            <a:r>
              <a:rPr lang="en-GB" sz="1000" i="1" dirty="0"/>
              <a:t>Oxford research </a:t>
            </a:r>
            <a:r>
              <a:rPr lang="en-GB" sz="1000" i="1" dirty="0" err="1"/>
              <a:t>encyclopedia</a:t>
            </a:r>
            <a:r>
              <a:rPr lang="en-GB" sz="1000" i="1" dirty="0"/>
              <a:t> of psychology</a:t>
            </a:r>
            <a:r>
              <a:rPr lang="en-GB" sz="1000" dirty="0"/>
              <a:t>.</a:t>
            </a:r>
            <a:endParaRPr lang="en-US" sz="1000" dirty="0"/>
          </a:p>
          <a:p>
            <a:pPr marL="152400" indent="0">
              <a:buNone/>
            </a:pPr>
            <a:r>
              <a:rPr lang="en-GB" sz="1000" dirty="0" err="1"/>
              <a:t>Higley</a:t>
            </a:r>
            <a:r>
              <a:rPr lang="en-GB" sz="1000" dirty="0"/>
              <a:t>, J., 2018. Continuities and discontinuities in elite theory. In </a:t>
            </a:r>
            <a:r>
              <a:rPr lang="en-GB" sz="1000" i="1" dirty="0"/>
              <a:t>The Palgrave handbook of political elites</a:t>
            </a:r>
            <a:r>
              <a:rPr lang="en-GB" sz="1000" dirty="0"/>
              <a:t> (pp. 25-39). Palgrave Macmillan, London.</a:t>
            </a:r>
            <a:endParaRPr lang="en-US" sz="1000" dirty="0"/>
          </a:p>
          <a:p>
            <a:pPr marL="152400" indent="0">
              <a:buNone/>
            </a:pPr>
            <a:r>
              <a:rPr lang="en-GB" sz="1000" dirty="0"/>
              <a:t>Joseph, R., 2020. The theory of empowerment: A critical analysis with the theory evaluation scale. </a:t>
            </a:r>
            <a:r>
              <a:rPr lang="en-GB" sz="1000" i="1" dirty="0"/>
              <a:t>Journal of Human </a:t>
            </a:r>
            <a:r>
              <a:rPr lang="en-GB" sz="1000" i="1" dirty="0" err="1"/>
              <a:t>Behavior</a:t>
            </a:r>
            <a:r>
              <a:rPr lang="en-GB" sz="1000" i="1" dirty="0"/>
              <a:t> in the Social Environment</a:t>
            </a:r>
            <a:r>
              <a:rPr lang="en-GB" sz="1000" dirty="0"/>
              <a:t>, </a:t>
            </a:r>
            <a:r>
              <a:rPr lang="en-GB" sz="1000" i="1" dirty="0"/>
              <a:t>30</a:t>
            </a:r>
            <a:r>
              <a:rPr lang="en-GB" sz="1000" dirty="0"/>
              <a:t>(2), pp.138-157.</a:t>
            </a:r>
            <a:endParaRPr lang="en-US" sz="1000" dirty="0"/>
          </a:p>
          <a:p>
            <a:pPr marL="152400" indent="0">
              <a:buNone/>
            </a:pPr>
            <a:r>
              <a:rPr lang="en-GB" sz="1000" dirty="0"/>
              <a:t>Legislation.gov.uk., 2022. </a:t>
            </a:r>
            <a:r>
              <a:rPr lang="en-GB" sz="1000" i="1" dirty="0"/>
              <a:t>Equality Act 2010</a:t>
            </a:r>
            <a:r>
              <a:rPr lang="en-GB" sz="1000" dirty="0"/>
              <a:t>. [online] Available at: https://www.legislation.gov.uk/ukpga/2010/15/contents [Accessed 14 Nov. 2022].</a:t>
            </a:r>
            <a:endParaRPr lang="en-US" sz="1000" dirty="0"/>
          </a:p>
          <a:p>
            <a:pPr marL="152400" indent="0">
              <a:buNone/>
            </a:pPr>
            <a:r>
              <a:rPr lang="en-GB" sz="1000" dirty="0" err="1"/>
              <a:t>Lifintsev</a:t>
            </a:r>
            <a:r>
              <a:rPr lang="en-GB" sz="1000" dirty="0"/>
              <a:t>, D. and </a:t>
            </a:r>
            <a:r>
              <a:rPr lang="en-GB" sz="1000" dirty="0" err="1"/>
              <a:t>Wellbrock</a:t>
            </a:r>
            <a:r>
              <a:rPr lang="en-GB" sz="1000" dirty="0"/>
              <a:t>, W., 2019. Cross-cultural communication in the digital age. </a:t>
            </a:r>
            <a:r>
              <a:rPr lang="en-GB" sz="1000" i="1" dirty="0" err="1"/>
              <a:t>Estudos</a:t>
            </a:r>
            <a:r>
              <a:rPr lang="en-GB" sz="1000" i="1" dirty="0"/>
              <a:t> </a:t>
            </a:r>
            <a:r>
              <a:rPr lang="en-GB" sz="1000" i="1" dirty="0" err="1"/>
              <a:t>em</a:t>
            </a:r>
            <a:r>
              <a:rPr lang="en-GB" sz="1000" i="1" dirty="0"/>
              <a:t> </a:t>
            </a:r>
            <a:r>
              <a:rPr lang="en-GB" sz="1000" i="1" dirty="0" err="1"/>
              <a:t>Comunicação</a:t>
            </a:r>
            <a:r>
              <a:rPr lang="en-GB" sz="1000" dirty="0"/>
              <a:t>, </a:t>
            </a:r>
            <a:r>
              <a:rPr lang="en-GB" sz="1000" i="1" dirty="0"/>
              <a:t>1</a:t>
            </a:r>
            <a:r>
              <a:rPr lang="en-GB" sz="1000" dirty="0"/>
              <a:t>(28), pp.93-104.</a:t>
            </a:r>
            <a:endParaRPr lang="en-US" sz="1000" dirty="0"/>
          </a:p>
          <a:p>
            <a:pPr marL="152400" indent="0">
              <a:buNone/>
            </a:pPr>
            <a:r>
              <a:rPr lang="en-GB" sz="1000" dirty="0"/>
              <a:t>‌Liljenquist, K. and Coker, T.R., 2021. Transforming well-child care to meet the needs of families at the intersection of racism and poverty. </a:t>
            </a:r>
            <a:r>
              <a:rPr lang="en-GB" sz="1000" i="1" dirty="0"/>
              <a:t>Academic </a:t>
            </a:r>
            <a:r>
              <a:rPr lang="en-GB" sz="1000" i="1" dirty="0" err="1"/>
              <a:t>Pediatrics</a:t>
            </a:r>
            <a:r>
              <a:rPr lang="en-GB" sz="1000" dirty="0"/>
              <a:t>, </a:t>
            </a:r>
            <a:r>
              <a:rPr lang="en-GB" sz="1000" i="1" dirty="0"/>
              <a:t>21</a:t>
            </a:r>
            <a:r>
              <a:rPr lang="en-GB" sz="1000" dirty="0"/>
              <a:t>(8), pp.S102-S107.</a:t>
            </a:r>
            <a:endParaRPr lang="en-US" sz="1000" dirty="0"/>
          </a:p>
          <a:p>
            <a:pPr marL="152400" indent="0">
              <a:buNone/>
            </a:pPr>
            <a:r>
              <a:rPr lang="en-GB" sz="1000" dirty="0" err="1"/>
              <a:t>Mulkeen</a:t>
            </a:r>
            <a:r>
              <a:rPr lang="en-GB" sz="1000" dirty="0"/>
              <a:t>, N., 2020. Exploitation: Bridging Social and Distributive Egalitarianism. </a:t>
            </a:r>
            <a:r>
              <a:rPr lang="en-GB" sz="1000" i="1" dirty="0"/>
              <a:t>Political Studies</a:t>
            </a:r>
            <a:r>
              <a:rPr lang="en-GB" sz="1000" dirty="0"/>
              <a:t>, </a:t>
            </a:r>
            <a:r>
              <a:rPr lang="en-GB" sz="1000" i="1" dirty="0"/>
              <a:t>68</a:t>
            </a:r>
            <a:r>
              <a:rPr lang="en-GB" sz="1000" dirty="0"/>
              <a:t>(4), pp.954-972.</a:t>
            </a:r>
            <a:endParaRPr lang="en-US" sz="1000" dirty="0"/>
          </a:p>
          <a:p>
            <a:pPr marL="152400" indent="0">
              <a:buNone/>
            </a:pPr>
            <a:r>
              <a:rPr lang="en-GB" sz="1000" dirty="0"/>
              <a:t>Nam, J. and Dempsey, N., 2018. Community food growing in parks? Assessing the acceptability and feasibility in Sheffield, UK. </a:t>
            </a:r>
            <a:r>
              <a:rPr lang="en-GB" sz="1000" i="1" dirty="0"/>
              <a:t>Sustainability</a:t>
            </a:r>
            <a:r>
              <a:rPr lang="en-GB" sz="1000" dirty="0"/>
              <a:t>, </a:t>
            </a:r>
            <a:r>
              <a:rPr lang="en-GB" sz="1000" i="1" dirty="0"/>
              <a:t>10</a:t>
            </a:r>
            <a:r>
              <a:rPr lang="en-GB" sz="1000" dirty="0"/>
              <a:t>(8), p.2887.</a:t>
            </a:r>
            <a:endParaRPr lang="en-US" sz="1000" dirty="0"/>
          </a:p>
          <a:p>
            <a:pPr marL="152400" indent="0">
              <a:buNone/>
            </a:pPr>
            <a:r>
              <a:rPr lang="en-GB" sz="1000" dirty="0"/>
              <a:t>Olsson, A., </a:t>
            </a:r>
            <a:r>
              <a:rPr lang="en-GB" sz="1000" dirty="0" err="1"/>
              <a:t>Knapska</a:t>
            </a:r>
            <a:r>
              <a:rPr lang="en-GB" sz="1000" dirty="0"/>
              <a:t>, E. and </a:t>
            </a:r>
            <a:r>
              <a:rPr lang="en-GB" sz="1000" dirty="0" err="1"/>
              <a:t>Lindström</a:t>
            </a:r>
            <a:r>
              <a:rPr lang="en-GB" sz="1000" dirty="0"/>
              <a:t>, B., 2020. The neural and computational systems of social learning. </a:t>
            </a:r>
            <a:r>
              <a:rPr lang="en-GB" sz="1000" i="1" dirty="0"/>
              <a:t>Nature Reviews Neuroscience</a:t>
            </a:r>
            <a:r>
              <a:rPr lang="en-GB" sz="1000" dirty="0"/>
              <a:t>, </a:t>
            </a:r>
            <a:r>
              <a:rPr lang="en-GB" sz="1000" i="1" dirty="0"/>
              <a:t>21</a:t>
            </a:r>
            <a:r>
              <a:rPr lang="en-GB" sz="1000" dirty="0"/>
              <a:t>(4), pp.197-212.</a:t>
            </a:r>
            <a:endParaRPr lang="en-US" sz="1000" dirty="0"/>
          </a:p>
          <a:p>
            <a:pPr marL="152400" indent="0">
              <a:buNone/>
            </a:pPr>
            <a:r>
              <a:rPr lang="en-GB" sz="1000" dirty="0" err="1"/>
              <a:t>Terras</a:t>
            </a:r>
            <a:r>
              <a:rPr lang="en-GB" sz="1000" dirty="0"/>
              <a:t>, M.M., Hendry, G. and Jarret, D., 2019. The challenges of safety and community integration for vulnerable individuals. </a:t>
            </a:r>
            <a:r>
              <a:rPr lang="en-GB" sz="1000" i="1" dirty="0"/>
              <a:t>Safety</a:t>
            </a:r>
            <a:r>
              <a:rPr lang="en-GB" sz="1000" dirty="0"/>
              <a:t>, </a:t>
            </a:r>
            <a:r>
              <a:rPr lang="en-GB" sz="1000" i="1" dirty="0"/>
              <a:t>5</a:t>
            </a:r>
            <a:r>
              <a:rPr lang="en-GB" sz="1000" dirty="0"/>
              <a:t>(4), p.85.</a:t>
            </a:r>
            <a:endParaRPr lang="en-US" sz="1000" dirty="0"/>
          </a:p>
          <a:p>
            <a:pPr marL="152400" indent="0">
              <a:buNone/>
            </a:pPr>
            <a:r>
              <a:rPr lang="en-GB" sz="1000" dirty="0" err="1"/>
              <a:t>Yukhnenko</a:t>
            </a:r>
            <a:r>
              <a:rPr lang="en-GB" sz="1000" dirty="0"/>
              <a:t>, D., Blackwood, N. and </a:t>
            </a:r>
            <a:r>
              <a:rPr lang="en-GB" sz="1000" dirty="0" err="1"/>
              <a:t>Fazel</a:t>
            </a:r>
            <a:r>
              <a:rPr lang="en-GB" sz="1000" dirty="0"/>
              <a:t>, S., 2020. Risk factors for recidivism in individuals receiving community sentences: a systematic review and meta-analysis. </a:t>
            </a:r>
            <a:r>
              <a:rPr lang="en-GB" sz="1000" i="1" dirty="0"/>
              <a:t>CNS spectrums</a:t>
            </a:r>
            <a:r>
              <a:rPr lang="en-GB" sz="1000" dirty="0"/>
              <a:t>, </a:t>
            </a:r>
            <a:r>
              <a:rPr lang="en-GB" sz="1000" i="1" dirty="0"/>
              <a:t>25</a:t>
            </a:r>
            <a:r>
              <a:rPr lang="en-GB" sz="1000" dirty="0"/>
              <a:t>(2), pp.252-263.</a:t>
            </a:r>
            <a:endParaRPr lang="en-US" sz="1000" dirty="0"/>
          </a:p>
        </p:txBody>
      </p:sp>
      <p:sp>
        <p:nvSpPr>
          <p:cNvPr id="3" name="Title 2"/>
          <p:cNvSpPr>
            <a:spLocks noGrp="1"/>
          </p:cNvSpPr>
          <p:nvPr>
            <p:ph type="title"/>
          </p:nvPr>
        </p:nvSpPr>
        <p:spPr/>
        <p:txBody>
          <a:bodyPr/>
          <a:lstStyle/>
          <a:p>
            <a:r>
              <a:rPr lang="en-IN" dirty="0"/>
              <a:t>References</a:t>
            </a:r>
            <a:br>
              <a:rPr lang="en-IN" dirty="0"/>
            </a:br>
            <a:br>
              <a:rPr lang="en-IN" dirty="0"/>
            </a:br>
            <a:br>
              <a:rPr lang="en-IN" dirty="0"/>
            </a:br>
            <a:br>
              <a:rPr lang="en-IN" dirty="0"/>
            </a:br>
            <a:br>
              <a:rPr lang="en-IN" dirty="0"/>
            </a:br>
            <a:br>
              <a:rPr lang="en-IN" dirty="0"/>
            </a:br>
            <a:br>
              <a:rPr lang="en-IN" dirty="0"/>
            </a:br>
            <a:br>
              <a:rPr lang="en-IN" dirty="0"/>
            </a:br>
            <a:br>
              <a:rPr lang="en-IN" dirty="0"/>
            </a:br>
            <a:br>
              <a:rPr lang="en-IN" dirty="0"/>
            </a:br>
            <a:endParaRPr lang="en-IN"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a:latin typeface="Palatino Linotype" pitchFamily="18" charset="0"/>
              </a:rPr>
              <a:t>Thank You</a:t>
            </a:r>
            <a:endParaRPr lang="en-IN" b="1" dirty="0">
              <a:latin typeface="Palatino Linotype" pitchFamily="18" charset="0"/>
            </a:endParaRPr>
          </a:p>
        </p:txBody>
      </p:sp>
    </p:spTree>
  </p:cSld>
  <p:clrMapOvr>
    <a:masterClrMapping/>
  </p:clrMapOvr>
</p:sld>
</file>

<file path=ppt/theme/theme1.xml><?xml version="1.0" encoding="utf-8"?>
<a:theme xmlns:a="http://schemas.openxmlformats.org/drawingml/2006/main" name="TOWN HALL BUSINESS PLAN">
  <a:themeElements>
    <a:clrScheme name="Simple Light">
      <a:dk1>
        <a:srgbClr val="000000"/>
      </a:dk1>
      <a:lt1>
        <a:srgbClr val="FFFFFF"/>
      </a:lt1>
      <a:dk2>
        <a:srgbClr val="595959"/>
      </a:dk2>
      <a:lt2>
        <a:srgbClr val="EEEEEE"/>
      </a:lt2>
      <a:accent1>
        <a:srgbClr val="A3CAF7"/>
      </a:accent1>
      <a:accent2>
        <a:srgbClr val="EB573D"/>
      </a:accent2>
      <a:accent3>
        <a:srgbClr val="5FA4AB"/>
      </a:accent3>
      <a:accent4>
        <a:srgbClr val="051934"/>
      </a:accent4>
      <a:accent5>
        <a:srgbClr val="F8C379"/>
      </a:accent5>
      <a:accent6>
        <a:srgbClr val="FA9778"/>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267</TotalTime>
  <Words>2980</Words>
  <Application>Microsoft Office PowerPoint</Application>
  <PresentationFormat>On-screen Show (16:9)</PresentationFormat>
  <Paragraphs>163</Paragraphs>
  <Slides>22</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Palatino Linotype</vt:lpstr>
      <vt:lpstr>Arial</vt:lpstr>
      <vt:lpstr>Open Sans</vt:lpstr>
      <vt:lpstr>Righteous</vt:lpstr>
      <vt:lpstr>TOWN HALL BUSINESS PLAN</vt:lpstr>
      <vt:lpstr>PowerPoint Presentation</vt:lpstr>
      <vt:lpstr>Contents </vt:lpstr>
      <vt:lpstr>Introduction </vt:lpstr>
      <vt:lpstr>Needs of the individuals in the community</vt:lpstr>
      <vt:lpstr>Needs of the families in the community</vt:lpstr>
      <vt:lpstr>Needs of groups in the community</vt:lpstr>
      <vt:lpstr>Social learning theory of discrimination</vt:lpstr>
      <vt:lpstr>Social learning theory of discrimination (Cont.)</vt:lpstr>
      <vt:lpstr>Social cognitive development of prejudice</vt:lpstr>
      <vt:lpstr>Social cognitive development of prejudice (Cont.)</vt:lpstr>
      <vt:lpstr>Elite theory of power</vt:lpstr>
      <vt:lpstr>Kunter’s theory of structural empowerment</vt:lpstr>
      <vt:lpstr>Kunter’s theory of structural empowerment (Cont.)</vt:lpstr>
      <vt:lpstr>Egalitarianism theory of equality</vt:lpstr>
      <vt:lpstr>Egalitarianism theory of equality (Cont.) </vt:lpstr>
      <vt:lpstr>Power of digital communication</vt:lpstr>
      <vt:lpstr>Power of social media in community development</vt:lpstr>
      <vt:lpstr>Sustainability of community</vt:lpstr>
      <vt:lpstr>The future of the community</vt:lpstr>
      <vt:lpstr>Conclusion          </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Tejan, Nimata: RBKC</cp:lastModifiedBy>
  <cp:revision>1</cp:revision>
  <dcterms:modified xsi:type="dcterms:W3CDTF">2022-11-25T23:37:58Z</dcterms:modified>
</cp:coreProperties>
</file>