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33" d="100"/>
          <a:sy n="33" d="100"/>
        </p:scale>
        <p:origin x="258" y="-5880"/>
      </p:cViewPr>
      <p:guideLst/>
    </p:cSldViewPr>
  </p:slideViewPr>
  <p:notesTextViewPr>
    <p:cViewPr>
      <p:scale>
        <a:sx n="1" d="1"/>
        <a:sy n="1" d="1"/>
      </p:scale>
      <p:origin x="0" y="0"/>
    </p:cViewPr>
  </p:notesTextViewPr>
  <p:sorterViewPr>
    <p:cViewPr>
      <p:scale>
        <a:sx n="100" d="100"/>
        <a:sy n="100" d="100"/>
      </p:scale>
      <p:origin x="0" y="-411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2" y="7005156"/>
            <a:ext cx="25733931" cy="14902051"/>
          </a:xfrm>
        </p:spPr>
        <p:txBody>
          <a:bodyPr anchor="b"/>
          <a:lstStyle>
            <a:lvl1pPr algn="ctr">
              <a:defRPr sz="19864"/>
            </a:lvl1pPr>
          </a:lstStyle>
          <a:p>
            <a:r>
              <a:rPr lang="en-US"/>
              <a:t>Click to edit Master title style</a:t>
            </a:r>
            <a:endParaRPr lang="en-US" dirty="0"/>
          </a:p>
        </p:txBody>
      </p:sp>
      <p:sp>
        <p:nvSpPr>
          <p:cNvPr id="3" name="Subtitle 2"/>
          <p:cNvSpPr>
            <a:spLocks noGrp="1"/>
          </p:cNvSpPr>
          <p:nvPr>
            <p:ph type="subTitle" idx="1"/>
          </p:nvPr>
        </p:nvSpPr>
        <p:spPr>
          <a:xfrm>
            <a:off x="3784402" y="22481888"/>
            <a:ext cx="22706410" cy="10334331"/>
          </a:xfrm>
        </p:spPr>
        <p:txBody>
          <a:bodyPr/>
          <a:lstStyle>
            <a:lvl1pPr marL="0" indent="0" algn="ctr">
              <a:buNone/>
              <a:defRPr sz="7945"/>
            </a:lvl1pPr>
            <a:lvl2pPr marL="1513636" indent="0" algn="ctr">
              <a:buNone/>
              <a:defRPr sz="6621"/>
            </a:lvl2pPr>
            <a:lvl3pPr marL="3027273" indent="0" algn="ctr">
              <a:buNone/>
              <a:defRPr sz="5959"/>
            </a:lvl3pPr>
            <a:lvl4pPr marL="4540910" indent="0" algn="ctr">
              <a:buNone/>
              <a:defRPr sz="5296"/>
            </a:lvl4pPr>
            <a:lvl5pPr marL="6054547" indent="0" algn="ctr">
              <a:buNone/>
              <a:defRPr sz="5296"/>
            </a:lvl5pPr>
            <a:lvl6pPr marL="7568183" indent="0" algn="ctr">
              <a:buNone/>
              <a:defRPr sz="5296"/>
            </a:lvl6pPr>
            <a:lvl7pPr marL="9081820" indent="0" algn="ctr">
              <a:buNone/>
              <a:defRPr sz="5296"/>
            </a:lvl7pPr>
            <a:lvl8pPr marL="10595456" indent="0" algn="ctr">
              <a:buNone/>
              <a:defRPr sz="5296"/>
            </a:lvl8pPr>
            <a:lvl9pPr marL="12109093" indent="0" algn="ctr">
              <a:buNone/>
              <a:defRPr sz="529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BDFFF7-F266-4A36-87CA-2ADE89F35E2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2088223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BDFFF7-F266-4A36-87CA-2ADE89F35E2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3816249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30"/>
            <a:ext cx="26112371" cy="17805173"/>
          </a:xfrm>
        </p:spPr>
        <p:txBody>
          <a:bodyPr anchor="b"/>
          <a:lstStyle>
            <a:lvl1pPr>
              <a:defRPr sz="19864"/>
            </a:lvl1pPr>
          </a:lstStyle>
          <a:p>
            <a:r>
              <a:rPr lang="en-US"/>
              <a:t>Click to edit Master title style</a:t>
            </a:r>
            <a:endParaRPr lang="en-US" dirty="0"/>
          </a:p>
        </p:txBody>
      </p:sp>
      <p:sp>
        <p:nvSpPr>
          <p:cNvPr id="3" name="Text Placeholder 2"/>
          <p:cNvSpPr>
            <a:spLocks noGrp="1"/>
          </p:cNvSpPr>
          <p:nvPr>
            <p:ph type="body" idx="1"/>
          </p:nvPr>
        </p:nvSpPr>
        <p:spPr>
          <a:xfrm>
            <a:off x="2065654" y="28644847"/>
            <a:ext cx="26112371" cy="9363320"/>
          </a:xfrm>
        </p:spPr>
        <p:txBody>
          <a:bodyPr/>
          <a:lstStyle>
            <a:lvl1pPr marL="0" indent="0">
              <a:buNone/>
              <a:defRPr sz="7945">
                <a:solidFill>
                  <a:schemeClr val="tx1">
                    <a:tint val="82000"/>
                  </a:schemeClr>
                </a:solidFill>
              </a:defRPr>
            </a:lvl1pPr>
            <a:lvl2pPr marL="1513636" indent="0">
              <a:buNone/>
              <a:defRPr sz="6621">
                <a:solidFill>
                  <a:schemeClr val="tx1">
                    <a:tint val="82000"/>
                  </a:schemeClr>
                </a:solidFill>
              </a:defRPr>
            </a:lvl2pPr>
            <a:lvl3pPr marL="3027273" indent="0">
              <a:buNone/>
              <a:defRPr sz="5959">
                <a:solidFill>
                  <a:schemeClr val="tx1">
                    <a:tint val="82000"/>
                  </a:schemeClr>
                </a:solidFill>
              </a:defRPr>
            </a:lvl3pPr>
            <a:lvl4pPr marL="4540910" indent="0">
              <a:buNone/>
              <a:defRPr sz="5296">
                <a:solidFill>
                  <a:schemeClr val="tx1">
                    <a:tint val="82000"/>
                  </a:schemeClr>
                </a:solidFill>
              </a:defRPr>
            </a:lvl4pPr>
            <a:lvl5pPr marL="6054547" indent="0">
              <a:buNone/>
              <a:defRPr sz="5296">
                <a:solidFill>
                  <a:schemeClr val="tx1">
                    <a:tint val="82000"/>
                  </a:schemeClr>
                </a:solidFill>
              </a:defRPr>
            </a:lvl5pPr>
            <a:lvl6pPr marL="7568183" indent="0">
              <a:buNone/>
              <a:defRPr sz="5296">
                <a:solidFill>
                  <a:schemeClr val="tx1">
                    <a:tint val="82000"/>
                  </a:schemeClr>
                </a:solidFill>
              </a:defRPr>
            </a:lvl6pPr>
            <a:lvl7pPr marL="9081820" indent="0">
              <a:buNone/>
              <a:defRPr sz="5296">
                <a:solidFill>
                  <a:schemeClr val="tx1">
                    <a:tint val="82000"/>
                  </a:schemeClr>
                </a:solidFill>
              </a:defRPr>
            </a:lvl7pPr>
            <a:lvl8pPr marL="10595456" indent="0">
              <a:buNone/>
              <a:defRPr sz="5296">
                <a:solidFill>
                  <a:schemeClr val="tx1">
                    <a:tint val="82000"/>
                  </a:schemeClr>
                </a:solidFill>
              </a:defRPr>
            </a:lvl8pPr>
            <a:lvl9pPr marL="12109093" indent="0">
              <a:buNone/>
              <a:defRPr sz="5296">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BDFFF7-F266-4A36-87CA-2ADE89F35E2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4262755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BDFFF7-F266-4A36-87CA-2ADE89F35E28}"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3073380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5"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1"/>
            <a:ext cx="12807832" cy="5142393"/>
          </a:xfrm>
        </p:spPr>
        <p:txBody>
          <a:bodyPr anchor="b"/>
          <a:lstStyle>
            <a:lvl1pPr marL="0" indent="0">
              <a:buNone/>
              <a:defRPr sz="7945" b="1"/>
            </a:lvl1pPr>
            <a:lvl2pPr marL="1513636" indent="0">
              <a:buNone/>
              <a:defRPr sz="6621" b="1"/>
            </a:lvl2pPr>
            <a:lvl3pPr marL="3027273" indent="0">
              <a:buNone/>
              <a:defRPr sz="5959" b="1"/>
            </a:lvl3pPr>
            <a:lvl4pPr marL="4540910" indent="0">
              <a:buNone/>
              <a:defRPr sz="5296" b="1"/>
            </a:lvl4pPr>
            <a:lvl5pPr marL="6054547" indent="0">
              <a:buNone/>
              <a:defRPr sz="5296" b="1"/>
            </a:lvl5pPr>
            <a:lvl6pPr marL="7568183" indent="0">
              <a:buNone/>
              <a:defRPr sz="5296" b="1"/>
            </a:lvl6pPr>
            <a:lvl7pPr marL="9081820" indent="0">
              <a:buNone/>
              <a:defRPr sz="5296" b="1"/>
            </a:lvl7pPr>
            <a:lvl8pPr marL="10595456" indent="0">
              <a:buNone/>
              <a:defRPr sz="5296" b="1"/>
            </a:lvl8pPr>
            <a:lvl9pPr marL="12109093" indent="0">
              <a:buNone/>
              <a:defRPr sz="5296"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1"/>
            <a:ext cx="12870909" cy="5142393"/>
          </a:xfrm>
        </p:spPr>
        <p:txBody>
          <a:bodyPr anchor="b"/>
          <a:lstStyle>
            <a:lvl1pPr marL="0" indent="0">
              <a:buNone/>
              <a:defRPr sz="7945" b="1"/>
            </a:lvl1pPr>
            <a:lvl2pPr marL="1513636" indent="0">
              <a:buNone/>
              <a:defRPr sz="6621" b="1"/>
            </a:lvl2pPr>
            <a:lvl3pPr marL="3027273" indent="0">
              <a:buNone/>
              <a:defRPr sz="5959" b="1"/>
            </a:lvl3pPr>
            <a:lvl4pPr marL="4540910" indent="0">
              <a:buNone/>
              <a:defRPr sz="5296" b="1"/>
            </a:lvl4pPr>
            <a:lvl5pPr marL="6054547" indent="0">
              <a:buNone/>
              <a:defRPr sz="5296" b="1"/>
            </a:lvl5pPr>
            <a:lvl6pPr marL="7568183" indent="0">
              <a:buNone/>
              <a:defRPr sz="5296" b="1"/>
            </a:lvl6pPr>
            <a:lvl7pPr marL="9081820" indent="0">
              <a:buNone/>
              <a:defRPr sz="5296" b="1"/>
            </a:lvl7pPr>
            <a:lvl8pPr marL="10595456" indent="0">
              <a:buNone/>
              <a:defRPr sz="5296" b="1"/>
            </a:lvl8pPr>
            <a:lvl9pPr marL="12109093" indent="0">
              <a:buNone/>
              <a:defRPr sz="5296"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BDFFF7-F266-4A36-87CA-2ADE89F35E28}"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2919685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BDFFF7-F266-4A36-87CA-2ADE89F35E28}"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3196140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BDFFF7-F266-4A36-87CA-2ADE89F35E28}"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3493713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4"/>
            </a:lvl1pPr>
          </a:lstStyle>
          <a:p>
            <a:r>
              <a:rPr lang="en-US"/>
              <a:t>Click to edit Master title style</a:t>
            </a:r>
            <a:endParaRPr lang="en-US" dirty="0"/>
          </a:p>
        </p:txBody>
      </p:sp>
      <p:sp>
        <p:nvSpPr>
          <p:cNvPr id="3" name="Content Placeholder 2"/>
          <p:cNvSpPr>
            <a:spLocks noGrp="1"/>
          </p:cNvSpPr>
          <p:nvPr>
            <p:ph idx="1"/>
          </p:nvPr>
        </p:nvSpPr>
        <p:spPr>
          <a:xfrm>
            <a:off x="12870910" y="6162959"/>
            <a:ext cx="15326827" cy="30418415"/>
          </a:xfrm>
        </p:spPr>
        <p:txBody>
          <a:bodyPr/>
          <a:lstStyle>
            <a:lvl1pPr>
              <a:defRPr sz="10594"/>
            </a:lvl1pPr>
            <a:lvl2pPr>
              <a:defRPr sz="9270"/>
            </a:lvl2pPr>
            <a:lvl3pPr>
              <a:defRPr sz="7945"/>
            </a:lvl3pPr>
            <a:lvl4pPr>
              <a:defRPr sz="6621"/>
            </a:lvl4pPr>
            <a:lvl5pPr>
              <a:defRPr sz="6621"/>
            </a:lvl5pPr>
            <a:lvl6pPr>
              <a:defRPr sz="6621"/>
            </a:lvl6pPr>
            <a:lvl7pPr>
              <a:defRPr sz="6621"/>
            </a:lvl7pPr>
            <a:lvl8pPr>
              <a:defRPr sz="6621"/>
            </a:lvl8pPr>
            <a:lvl9pPr>
              <a:defRPr sz="662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6"/>
            </a:lvl1pPr>
            <a:lvl2pPr marL="1513636" indent="0">
              <a:buNone/>
              <a:defRPr sz="4635"/>
            </a:lvl2pPr>
            <a:lvl3pPr marL="3027273" indent="0">
              <a:buNone/>
              <a:defRPr sz="3973"/>
            </a:lvl3pPr>
            <a:lvl4pPr marL="4540910" indent="0">
              <a:buNone/>
              <a:defRPr sz="3311"/>
            </a:lvl4pPr>
            <a:lvl5pPr marL="6054547" indent="0">
              <a:buNone/>
              <a:defRPr sz="3311"/>
            </a:lvl5pPr>
            <a:lvl6pPr marL="7568183" indent="0">
              <a:buNone/>
              <a:defRPr sz="3311"/>
            </a:lvl6pPr>
            <a:lvl7pPr marL="9081820" indent="0">
              <a:buNone/>
              <a:defRPr sz="3311"/>
            </a:lvl7pPr>
            <a:lvl8pPr marL="10595456" indent="0">
              <a:buNone/>
              <a:defRPr sz="3311"/>
            </a:lvl8pPr>
            <a:lvl9pPr marL="12109093"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DDBDFFF7-F266-4A36-87CA-2ADE89F35E28}"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1124872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4"/>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10" y="6162959"/>
            <a:ext cx="15326827" cy="30418415"/>
          </a:xfrm>
        </p:spPr>
        <p:txBody>
          <a:bodyPr anchor="t"/>
          <a:lstStyle>
            <a:lvl1pPr marL="0" indent="0">
              <a:buNone/>
              <a:defRPr sz="10594"/>
            </a:lvl1pPr>
            <a:lvl2pPr marL="1513636" indent="0">
              <a:buNone/>
              <a:defRPr sz="9270"/>
            </a:lvl2pPr>
            <a:lvl3pPr marL="3027273" indent="0">
              <a:buNone/>
              <a:defRPr sz="7945"/>
            </a:lvl3pPr>
            <a:lvl4pPr marL="4540910" indent="0">
              <a:buNone/>
              <a:defRPr sz="6621"/>
            </a:lvl4pPr>
            <a:lvl5pPr marL="6054547" indent="0">
              <a:buNone/>
              <a:defRPr sz="6621"/>
            </a:lvl5pPr>
            <a:lvl6pPr marL="7568183" indent="0">
              <a:buNone/>
              <a:defRPr sz="6621"/>
            </a:lvl6pPr>
            <a:lvl7pPr marL="9081820" indent="0">
              <a:buNone/>
              <a:defRPr sz="6621"/>
            </a:lvl7pPr>
            <a:lvl8pPr marL="10595456" indent="0">
              <a:buNone/>
              <a:defRPr sz="6621"/>
            </a:lvl8pPr>
            <a:lvl9pPr marL="12109093" indent="0">
              <a:buNone/>
              <a:defRPr sz="6621"/>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6"/>
            </a:lvl1pPr>
            <a:lvl2pPr marL="1513636" indent="0">
              <a:buNone/>
              <a:defRPr sz="4635"/>
            </a:lvl2pPr>
            <a:lvl3pPr marL="3027273" indent="0">
              <a:buNone/>
              <a:defRPr sz="3973"/>
            </a:lvl3pPr>
            <a:lvl4pPr marL="4540910" indent="0">
              <a:buNone/>
              <a:defRPr sz="3311"/>
            </a:lvl4pPr>
            <a:lvl5pPr marL="6054547" indent="0">
              <a:buNone/>
              <a:defRPr sz="3311"/>
            </a:lvl5pPr>
            <a:lvl6pPr marL="7568183" indent="0">
              <a:buNone/>
              <a:defRPr sz="3311"/>
            </a:lvl6pPr>
            <a:lvl7pPr marL="9081820" indent="0">
              <a:buNone/>
              <a:defRPr sz="3311"/>
            </a:lvl7pPr>
            <a:lvl8pPr marL="10595456" indent="0">
              <a:buNone/>
              <a:defRPr sz="3311"/>
            </a:lvl8pPr>
            <a:lvl9pPr marL="12109093"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DDBDFFF7-F266-4A36-87CA-2ADE89F35E28}"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3086628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BDFFF7-F266-4A36-87CA-2ADE89F35E2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3237128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2" y="2278905"/>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5"/>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BDFFF7-F266-4A36-87CA-2ADE89F35E28}"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BBF1C3-0F3A-496F-A45A-F5F50423EC2D}" type="slidenum">
              <a:rPr lang="en-GB" smtClean="0"/>
              <a:t>‹#›</a:t>
            </a:fld>
            <a:endParaRPr lang="en-GB"/>
          </a:p>
        </p:txBody>
      </p:sp>
    </p:spTree>
    <p:extLst>
      <p:ext uri="{BB962C8B-B14F-4D97-AF65-F5344CB8AC3E}">
        <p14:creationId xmlns:p14="http://schemas.microsoft.com/office/powerpoint/2010/main" val="161822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2"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2"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82000"/>
                  </a:schemeClr>
                </a:solidFill>
              </a:defRPr>
            </a:lvl1pPr>
          </a:lstStyle>
          <a:p>
            <a:fld id="{DDBDFFF7-F266-4A36-87CA-2ADE89F35E28}" type="datetimeFigureOut">
              <a:rPr lang="en-GB" smtClean="0"/>
              <a:t>17/07/2026</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81870" y="39672756"/>
            <a:ext cx="6811923" cy="2278904"/>
          </a:xfrm>
          <a:prstGeom prst="rect">
            <a:avLst/>
          </a:prstGeom>
        </p:spPr>
        <p:txBody>
          <a:bodyPr vert="horz" lIns="91440" tIns="45720" rIns="91440" bIns="45720" rtlCol="0" anchor="ctr"/>
          <a:lstStyle>
            <a:lvl1pPr algn="r">
              <a:defRPr sz="3973">
                <a:solidFill>
                  <a:schemeClr val="tx1">
                    <a:tint val="82000"/>
                  </a:schemeClr>
                </a:solidFill>
              </a:defRPr>
            </a:lvl1pPr>
          </a:lstStyle>
          <a:p>
            <a:fld id="{2ABBF1C3-0F3A-496F-A45A-F5F50423EC2D}" type="slidenum">
              <a:rPr lang="en-GB" smtClean="0"/>
              <a:t>‹#›</a:t>
            </a:fld>
            <a:endParaRPr lang="en-GB"/>
          </a:p>
        </p:txBody>
      </p:sp>
    </p:spTree>
    <p:extLst>
      <p:ext uri="{BB962C8B-B14F-4D97-AF65-F5344CB8AC3E}">
        <p14:creationId xmlns:p14="http://schemas.microsoft.com/office/powerpoint/2010/main" val="9974063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273" rtl="0" eaLnBrk="1" latinLnBrk="0" hangingPunct="1">
        <a:lnSpc>
          <a:spcPct val="90000"/>
        </a:lnSpc>
        <a:spcBef>
          <a:spcPct val="0"/>
        </a:spcBef>
        <a:buNone/>
        <a:defRPr sz="14567" kern="1200">
          <a:solidFill>
            <a:schemeClr val="tx1"/>
          </a:solidFill>
          <a:latin typeface="+mj-lt"/>
          <a:ea typeface="+mj-ea"/>
          <a:cs typeface="+mj-cs"/>
        </a:defRPr>
      </a:lvl1pPr>
    </p:titleStyle>
    <p:bodyStyle>
      <a:lvl1pPr marL="756819" indent="-756819" algn="l" defTabSz="3027273" rtl="0" eaLnBrk="1" latinLnBrk="0" hangingPunct="1">
        <a:lnSpc>
          <a:spcPct val="90000"/>
        </a:lnSpc>
        <a:spcBef>
          <a:spcPts val="3311"/>
        </a:spcBef>
        <a:buFont typeface="Arial" panose="020B0604020202020204" pitchFamily="34" charset="0"/>
        <a:buChar char="•"/>
        <a:defRPr sz="9270" kern="1200">
          <a:solidFill>
            <a:schemeClr val="tx1"/>
          </a:solidFill>
          <a:latin typeface="+mn-lt"/>
          <a:ea typeface="+mn-ea"/>
          <a:cs typeface="+mn-cs"/>
        </a:defRPr>
      </a:lvl1pPr>
      <a:lvl2pPr marL="2270455" indent="-756819" algn="l" defTabSz="3027273" rtl="0" eaLnBrk="1" latinLnBrk="0" hangingPunct="1">
        <a:lnSpc>
          <a:spcPct val="90000"/>
        </a:lnSpc>
        <a:spcBef>
          <a:spcPts val="1655"/>
        </a:spcBef>
        <a:buFont typeface="Arial" panose="020B0604020202020204" pitchFamily="34" charset="0"/>
        <a:buChar char="•"/>
        <a:defRPr sz="7945" kern="1200">
          <a:solidFill>
            <a:schemeClr val="tx1"/>
          </a:solidFill>
          <a:latin typeface="+mn-lt"/>
          <a:ea typeface="+mn-ea"/>
          <a:cs typeface="+mn-cs"/>
        </a:defRPr>
      </a:lvl2pPr>
      <a:lvl3pPr marL="3784092" indent="-756819" algn="l" defTabSz="3027273" rtl="0" eaLnBrk="1" latinLnBrk="0" hangingPunct="1">
        <a:lnSpc>
          <a:spcPct val="90000"/>
        </a:lnSpc>
        <a:spcBef>
          <a:spcPts val="1655"/>
        </a:spcBef>
        <a:buFont typeface="Arial" panose="020B0604020202020204" pitchFamily="34" charset="0"/>
        <a:buChar char="•"/>
        <a:defRPr sz="6621" kern="1200">
          <a:solidFill>
            <a:schemeClr val="tx1"/>
          </a:solidFill>
          <a:latin typeface="+mn-lt"/>
          <a:ea typeface="+mn-ea"/>
          <a:cs typeface="+mn-cs"/>
        </a:defRPr>
      </a:lvl3pPr>
      <a:lvl4pPr marL="5297728" indent="-756819" algn="l" defTabSz="3027273" rtl="0" eaLnBrk="1" latinLnBrk="0" hangingPunct="1">
        <a:lnSpc>
          <a:spcPct val="90000"/>
        </a:lnSpc>
        <a:spcBef>
          <a:spcPts val="1655"/>
        </a:spcBef>
        <a:buFont typeface="Arial" panose="020B0604020202020204" pitchFamily="34" charset="0"/>
        <a:buChar char="•"/>
        <a:defRPr sz="5959" kern="1200">
          <a:solidFill>
            <a:schemeClr val="tx1"/>
          </a:solidFill>
          <a:latin typeface="+mn-lt"/>
          <a:ea typeface="+mn-ea"/>
          <a:cs typeface="+mn-cs"/>
        </a:defRPr>
      </a:lvl4pPr>
      <a:lvl5pPr marL="6811365" indent="-756819" algn="l" defTabSz="3027273" rtl="0" eaLnBrk="1" latinLnBrk="0" hangingPunct="1">
        <a:lnSpc>
          <a:spcPct val="90000"/>
        </a:lnSpc>
        <a:spcBef>
          <a:spcPts val="1655"/>
        </a:spcBef>
        <a:buFont typeface="Arial" panose="020B0604020202020204" pitchFamily="34" charset="0"/>
        <a:buChar char="•"/>
        <a:defRPr sz="5959" kern="1200">
          <a:solidFill>
            <a:schemeClr val="tx1"/>
          </a:solidFill>
          <a:latin typeface="+mn-lt"/>
          <a:ea typeface="+mn-ea"/>
          <a:cs typeface="+mn-cs"/>
        </a:defRPr>
      </a:lvl5pPr>
      <a:lvl6pPr marL="8325001" indent="-756819" algn="l" defTabSz="3027273" rtl="0" eaLnBrk="1" latinLnBrk="0" hangingPunct="1">
        <a:lnSpc>
          <a:spcPct val="90000"/>
        </a:lnSpc>
        <a:spcBef>
          <a:spcPts val="1655"/>
        </a:spcBef>
        <a:buFont typeface="Arial" panose="020B0604020202020204" pitchFamily="34" charset="0"/>
        <a:buChar char="•"/>
        <a:defRPr sz="5959" kern="1200">
          <a:solidFill>
            <a:schemeClr val="tx1"/>
          </a:solidFill>
          <a:latin typeface="+mn-lt"/>
          <a:ea typeface="+mn-ea"/>
          <a:cs typeface="+mn-cs"/>
        </a:defRPr>
      </a:lvl6pPr>
      <a:lvl7pPr marL="9838639" indent="-756819" algn="l" defTabSz="3027273" rtl="0" eaLnBrk="1" latinLnBrk="0" hangingPunct="1">
        <a:lnSpc>
          <a:spcPct val="90000"/>
        </a:lnSpc>
        <a:spcBef>
          <a:spcPts val="1655"/>
        </a:spcBef>
        <a:buFont typeface="Arial" panose="020B0604020202020204" pitchFamily="34" charset="0"/>
        <a:buChar char="•"/>
        <a:defRPr sz="5959" kern="1200">
          <a:solidFill>
            <a:schemeClr val="tx1"/>
          </a:solidFill>
          <a:latin typeface="+mn-lt"/>
          <a:ea typeface="+mn-ea"/>
          <a:cs typeface="+mn-cs"/>
        </a:defRPr>
      </a:lvl7pPr>
      <a:lvl8pPr marL="11352275" indent="-756819" algn="l" defTabSz="3027273" rtl="0" eaLnBrk="1" latinLnBrk="0" hangingPunct="1">
        <a:lnSpc>
          <a:spcPct val="90000"/>
        </a:lnSpc>
        <a:spcBef>
          <a:spcPts val="1655"/>
        </a:spcBef>
        <a:buFont typeface="Arial" panose="020B0604020202020204" pitchFamily="34" charset="0"/>
        <a:buChar char="•"/>
        <a:defRPr sz="5959" kern="1200">
          <a:solidFill>
            <a:schemeClr val="tx1"/>
          </a:solidFill>
          <a:latin typeface="+mn-lt"/>
          <a:ea typeface="+mn-ea"/>
          <a:cs typeface="+mn-cs"/>
        </a:defRPr>
      </a:lvl8pPr>
      <a:lvl9pPr marL="12865912" indent="-756819" algn="l" defTabSz="3027273" rtl="0" eaLnBrk="1" latinLnBrk="0" hangingPunct="1">
        <a:lnSpc>
          <a:spcPct val="90000"/>
        </a:lnSpc>
        <a:spcBef>
          <a:spcPts val="1655"/>
        </a:spcBef>
        <a:buFont typeface="Arial" panose="020B0604020202020204" pitchFamily="34" charset="0"/>
        <a:buChar char="•"/>
        <a:defRPr sz="5959" kern="1200">
          <a:solidFill>
            <a:schemeClr val="tx1"/>
          </a:solidFill>
          <a:latin typeface="+mn-lt"/>
          <a:ea typeface="+mn-ea"/>
          <a:cs typeface="+mn-cs"/>
        </a:defRPr>
      </a:lvl9pPr>
    </p:bodyStyle>
    <p:otherStyle>
      <a:defPPr>
        <a:defRPr lang="en-US"/>
      </a:defPPr>
      <a:lvl1pPr marL="0" algn="l" defTabSz="3027273" rtl="0" eaLnBrk="1" latinLnBrk="0" hangingPunct="1">
        <a:defRPr sz="5959" kern="1200">
          <a:solidFill>
            <a:schemeClr val="tx1"/>
          </a:solidFill>
          <a:latin typeface="+mn-lt"/>
          <a:ea typeface="+mn-ea"/>
          <a:cs typeface="+mn-cs"/>
        </a:defRPr>
      </a:lvl1pPr>
      <a:lvl2pPr marL="1513636" algn="l" defTabSz="3027273" rtl="0" eaLnBrk="1" latinLnBrk="0" hangingPunct="1">
        <a:defRPr sz="5959" kern="1200">
          <a:solidFill>
            <a:schemeClr val="tx1"/>
          </a:solidFill>
          <a:latin typeface="+mn-lt"/>
          <a:ea typeface="+mn-ea"/>
          <a:cs typeface="+mn-cs"/>
        </a:defRPr>
      </a:lvl2pPr>
      <a:lvl3pPr marL="3027273" algn="l" defTabSz="3027273" rtl="0" eaLnBrk="1" latinLnBrk="0" hangingPunct="1">
        <a:defRPr sz="5959" kern="1200">
          <a:solidFill>
            <a:schemeClr val="tx1"/>
          </a:solidFill>
          <a:latin typeface="+mn-lt"/>
          <a:ea typeface="+mn-ea"/>
          <a:cs typeface="+mn-cs"/>
        </a:defRPr>
      </a:lvl3pPr>
      <a:lvl4pPr marL="4540910" algn="l" defTabSz="3027273" rtl="0" eaLnBrk="1" latinLnBrk="0" hangingPunct="1">
        <a:defRPr sz="5959" kern="1200">
          <a:solidFill>
            <a:schemeClr val="tx1"/>
          </a:solidFill>
          <a:latin typeface="+mn-lt"/>
          <a:ea typeface="+mn-ea"/>
          <a:cs typeface="+mn-cs"/>
        </a:defRPr>
      </a:lvl4pPr>
      <a:lvl5pPr marL="6054547" algn="l" defTabSz="3027273" rtl="0" eaLnBrk="1" latinLnBrk="0" hangingPunct="1">
        <a:defRPr sz="5959" kern="1200">
          <a:solidFill>
            <a:schemeClr val="tx1"/>
          </a:solidFill>
          <a:latin typeface="+mn-lt"/>
          <a:ea typeface="+mn-ea"/>
          <a:cs typeface="+mn-cs"/>
        </a:defRPr>
      </a:lvl5pPr>
      <a:lvl6pPr marL="7568183" algn="l" defTabSz="3027273" rtl="0" eaLnBrk="1" latinLnBrk="0" hangingPunct="1">
        <a:defRPr sz="5959" kern="1200">
          <a:solidFill>
            <a:schemeClr val="tx1"/>
          </a:solidFill>
          <a:latin typeface="+mn-lt"/>
          <a:ea typeface="+mn-ea"/>
          <a:cs typeface="+mn-cs"/>
        </a:defRPr>
      </a:lvl6pPr>
      <a:lvl7pPr marL="9081820" algn="l" defTabSz="3027273" rtl="0" eaLnBrk="1" latinLnBrk="0" hangingPunct="1">
        <a:defRPr sz="5959" kern="1200">
          <a:solidFill>
            <a:schemeClr val="tx1"/>
          </a:solidFill>
          <a:latin typeface="+mn-lt"/>
          <a:ea typeface="+mn-ea"/>
          <a:cs typeface="+mn-cs"/>
        </a:defRPr>
      </a:lvl7pPr>
      <a:lvl8pPr marL="10595456" algn="l" defTabSz="3027273" rtl="0" eaLnBrk="1" latinLnBrk="0" hangingPunct="1">
        <a:defRPr sz="5959" kern="1200">
          <a:solidFill>
            <a:schemeClr val="tx1"/>
          </a:solidFill>
          <a:latin typeface="+mn-lt"/>
          <a:ea typeface="+mn-ea"/>
          <a:cs typeface="+mn-cs"/>
        </a:defRPr>
      </a:lvl8pPr>
      <a:lvl9pPr marL="12109093" algn="l" defTabSz="3027273" rtl="0" eaLnBrk="1" latinLnBrk="0" hangingPunct="1">
        <a:defRPr sz="595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lose-up of a sign&#10;&#10;AI-generated content may be incorrect.">
            <a:extLst>
              <a:ext uri="{FF2B5EF4-FFF2-40B4-BE49-F238E27FC236}">
                <a16:creationId xmlns:a16="http://schemas.microsoft.com/office/drawing/2014/main" id="{327F3AB7-0ACB-E2D6-2552-E1582B61F9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21141" y="3703320"/>
            <a:ext cx="9189720" cy="3233896"/>
          </a:xfrm>
          <a:prstGeom prst="rect">
            <a:avLst/>
          </a:prstGeom>
        </p:spPr>
      </p:pic>
      <p:sp>
        <p:nvSpPr>
          <p:cNvPr id="8" name="TextBox 7">
            <a:extLst>
              <a:ext uri="{FF2B5EF4-FFF2-40B4-BE49-F238E27FC236}">
                <a16:creationId xmlns:a16="http://schemas.microsoft.com/office/drawing/2014/main" id="{7B6AE185-649B-BD9F-FAD5-3F7D994ADAA0}"/>
              </a:ext>
            </a:extLst>
          </p:cNvPr>
          <p:cNvSpPr txBox="1"/>
          <p:nvPr/>
        </p:nvSpPr>
        <p:spPr>
          <a:xfrm>
            <a:off x="5669280" y="9006840"/>
            <a:ext cx="16596360" cy="12003286"/>
          </a:xfrm>
          <a:prstGeom prst="rect">
            <a:avLst/>
          </a:prstGeom>
          <a:noFill/>
        </p:spPr>
        <p:txBody>
          <a:bodyPr wrap="square" rtlCol="0">
            <a:spAutoFit/>
          </a:bodyPr>
          <a:lstStyle/>
          <a:p>
            <a:pPr algn="ctr"/>
            <a:r>
              <a:rPr lang="en-US" sz="3600" b="1" i="1" dirty="0">
                <a:latin typeface="Arial" panose="020B0604020202020204" pitchFamily="34" charset="0"/>
                <a:cs typeface="Arial" panose="020B0604020202020204" pitchFamily="34" charset="0"/>
              </a:rPr>
              <a:t>PROGRAMME: BSC (Hons) Health and social care</a:t>
            </a:r>
            <a:endParaRPr lang="en-GB" sz="3600" dirty="0">
              <a:latin typeface="Arial" panose="020B0604020202020204" pitchFamily="34" charset="0"/>
              <a:cs typeface="Arial" panose="020B0604020202020204" pitchFamily="34" charset="0"/>
            </a:endParaRPr>
          </a:p>
          <a:p>
            <a:pPr algn="ctr"/>
            <a:endParaRPr lang="en-US" sz="3600" b="1" i="1" dirty="0">
              <a:latin typeface="Arial" panose="020B0604020202020204" pitchFamily="34" charset="0"/>
              <a:cs typeface="Arial" panose="020B0604020202020204" pitchFamily="34" charset="0"/>
            </a:endParaRPr>
          </a:p>
          <a:p>
            <a:pPr algn="ctr"/>
            <a:r>
              <a:rPr lang="en-US" sz="3600" b="1" i="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lgn="ctr"/>
            <a:r>
              <a:rPr lang="en-US" sz="3600" b="1" i="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lgn="ctr"/>
            <a:r>
              <a:rPr lang="en-US" sz="3600" b="1" i="1" dirty="0">
                <a:latin typeface="Arial" panose="020B0604020202020204" pitchFamily="34" charset="0"/>
                <a:cs typeface="Arial" panose="020B0604020202020204" pitchFamily="34" charset="0"/>
              </a:rPr>
              <a:t>Module Code: </a:t>
            </a:r>
            <a:r>
              <a:rPr lang="en-GB" sz="3600" b="1" i="1" dirty="0">
                <a:latin typeface="Arial" panose="020B0604020202020204" pitchFamily="34" charset="0"/>
                <a:cs typeface="Arial" panose="020B0604020202020204" pitchFamily="34" charset="0"/>
              </a:rPr>
              <a:t>BMHP6020</a:t>
            </a:r>
          </a:p>
          <a:p>
            <a:pPr algn="ctr"/>
            <a:endParaRPr lang="en-GB" sz="3600" b="1" i="1" dirty="0">
              <a:latin typeface="Arial" panose="020B0604020202020204" pitchFamily="34" charset="0"/>
              <a:cs typeface="Arial" panose="020B0604020202020204" pitchFamily="34" charset="0"/>
            </a:endParaRPr>
          </a:p>
          <a:p>
            <a:pPr algn="ctr"/>
            <a:endParaRPr lang="en-GB" sz="3600"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ELEMENT 2: METHODOLOGY POSTER </a:t>
            </a:r>
            <a:endParaRPr lang="en-GB" sz="3600"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lgn="ctr"/>
            <a:endParaRPr lang="en-GB" sz="3600" b="1" i="1"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Topic: The impact of digital innovation and telemedicine on healthcare accessibility in the United Kingdom</a:t>
            </a:r>
            <a:endParaRPr lang="en-GB" sz="3600"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lgn="ctr"/>
            <a:endParaRPr lang="en-GB" sz="3600" b="1" i="1"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STUDENT NAME: RUTA EZRA</a:t>
            </a:r>
          </a:p>
          <a:p>
            <a:pPr algn="ctr"/>
            <a:endParaRPr lang="en-GB" sz="3600"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STUDENT ID NUMBER:2310803</a:t>
            </a:r>
          </a:p>
          <a:p>
            <a:pPr algn="ctr"/>
            <a:endParaRPr lang="en-GB" sz="3600" dirty="0">
              <a:latin typeface="Arial" panose="020B0604020202020204" pitchFamily="34" charset="0"/>
              <a:cs typeface="Arial" panose="020B0604020202020204" pitchFamily="34" charset="0"/>
            </a:endParaRPr>
          </a:p>
          <a:p>
            <a:pPr algn="ctr"/>
            <a:r>
              <a:rPr lang="en-GB" sz="3600" b="1" i="1" dirty="0">
                <a:latin typeface="Arial" panose="020B0604020202020204" pitchFamily="34" charset="0"/>
                <a:cs typeface="Arial" panose="020B0604020202020204" pitchFamily="34" charset="0"/>
              </a:rPr>
              <a:t>LECTURERS NAME: CHLOE HARRISE</a:t>
            </a:r>
            <a:endParaRPr lang="en-GB" sz="3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81780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7E0BA1D-B457-3DE8-D530-04AFFB979717}"/>
              </a:ext>
            </a:extLst>
          </p:cNvPr>
          <p:cNvSpPr txBox="1"/>
          <p:nvPr/>
        </p:nvSpPr>
        <p:spPr>
          <a:xfrm>
            <a:off x="373307" y="4783015"/>
            <a:ext cx="15140354" cy="36772374"/>
          </a:xfrm>
          <a:prstGeom prst="rect">
            <a:avLst/>
          </a:prstGeom>
          <a:noFill/>
        </p:spPr>
        <p:txBody>
          <a:bodyPr wrap="square">
            <a:spAutoFit/>
          </a:bodyPr>
          <a:lstStyle/>
          <a:p>
            <a:pPr>
              <a:buNone/>
            </a:pPr>
            <a:r>
              <a:rPr lang="en-US" sz="2400" b="1"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RESEARCH DESIGN</a:t>
            </a:r>
          </a:p>
          <a:p>
            <a:pPr>
              <a:buNone/>
            </a:pPr>
            <a:endParaRPr lang="en-US" sz="2400" b="1" i="1" dirty="0">
              <a:solidFill>
                <a:schemeClr val="accent4"/>
              </a:solidFill>
              <a:latin typeface="Arial" panose="020B0604020202020204" pitchFamily="34" charset="0"/>
              <a:cs typeface="Arial" panose="020B0604020202020204" pitchFamily="34" charset="0"/>
            </a:endParaRPr>
          </a:p>
          <a:p>
            <a:pPr algn="just">
              <a:lnSpc>
                <a:spcPct val="150000"/>
              </a:lnSpc>
              <a:buNone/>
            </a:pPr>
            <a:r>
              <a:rPr lang="en-US" sz="2400" dirty="0">
                <a:latin typeface="Arial" panose="020B0604020202020204" pitchFamily="34" charset="0"/>
                <a:cs typeface="Arial" panose="020B0604020202020204" pitchFamily="34" charset="0"/>
              </a:rPr>
              <a:t>Saunders' Research Onion Model, which offers a methodical framework for creating research methodology from philosophical positioning to data collection techniques, is used to organize this study (Saunders et al., 2019). As seen in </a:t>
            </a:r>
            <a:r>
              <a:rPr lang="en-US" sz="2400" b="1" dirty="0">
                <a:latin typeface="Arial" panose="020B0604020202020204" pitchFamily="34" charset="0"/>
                <a:cs typeface="Arial" panose="020B0604020202020204" pitchFamily="34" charset="0"/>
              </a:rPr>
              <a:t>Figure 1</a:t>
            </a:r>
            <a:r>
              <a:rPr lang="en-US" sz="2400" dirty="0">
                <a:latin typeface="Arial" panose="020B0604020202020204" pitchFamily="34" charset="0"/>
                <a:cs typeface="Arial" panose="020B0604020202020204" pitchFamily="34" charset="0"/>
              </a:rPr>
              <a:t>, the model's tiered structure guarantees consistency between the methodological choices and the research goal.</a:t>
            </a: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b="1" i="1" dirty="0">
              <a:latin typeface="Arial" panose="020B0604020202020204" pitchFamily="34" charset="0"/>
              <a:cs typeface="Arial" panose="020B0604020202020204" pitchFamily="34" charset="0"/>
            </a:endParaRPr>
          </a:p>
          <a:p>
            <a:pPr algn="ctr">
              <a:lnSpc>
                <a:spcPct val="150000"/>
              </a:lnSpc>
              <a:buNone/>
            </a:pPr>
            <a:endParaRPr lang="en-US" sz="2400" b="1" i="1" dirty="0">
              <a:latin typeface="Arial" panose="020B0604020202020204" pitchFamily="34" charset="0"/>
              <a:cs typeface="Arial" panose="020B0604020202020204" pitchFamily="34" charset="0"/>
            </a:endParaRPr>
          </a:p>
          <a:p>
            <a:pPr algn="ctr">
              <a:lnSpc>
                <a:spcPct val="150000"/>
              </a:lnSpc>
              <a:buNone/>
            </a:pPr>
            <a:endParaRPr lang="en-US" sz="2400" b="1" i="1" dirty="0">
              <a:latin typeface="Arial" panose="020B0604020202020204" pitchFamily="34" charset="0"/>
              <a:cs typeface="Arial" panose="020B0604020202020204" pitchFamily="34" charset="0"/>
            </a:endParaRPr>
          </a:p>
          <a:p>
            <a:pPr algn="ctr">
              <a:lnSpc>
                <a:spcPct val="150000"/>
              </a:lnSpc>
              <a:buNone/>
            </a:pPr>
            <a:endParaRPr lang="en-US" sz="2400" b="1"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lnSpc>
                <a:spcPct val="150000"/>
              </a:lnSpc>
              <a:buNone/>
            </a:pPr>
            <a:r>
              <a:rPr lang="en-US" sz="2400" b="1"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Figure 1. Saunder’s Research Onion Model. Source: (Saunders et al., 2019).</a:t>
            </a:r>
          </a:p>
          <a:p>
            <a:pPr algn="ctr">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r>
              <a:rPr lang="en-US" sz="2400" dirty="0">
                <a:latin typeface="Arial" panose="020B0604020202020204" pitchFamily="34" charset="0"/>
                <a:cs typeface="Arial" panose="020B0604020202020204" pitchFamily="34" charset="0"/>
              </a:rPr>
              <a:t>At the outer layer, the research is underpinned by an interpretivist philosophy. Interpretivism is appropriate because the study seeks to explore how digital innovation and telemedicine influence healthcare accessibility within complex social contexts. Issues such as digital exclusion, health inequalities and policy implementation require exploration of meaning and social impact rather than statistical measurement.</a:t>
            </a: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r>
              <a:rPr lang="en-US" sz="2400" dirty="0">
                <a:latin typeface="Arial" panose="020B0604020202020204" pitchFamily="34" charset="0"/>
                <a:cs typeface="Arial" panose="020B0604020202020204" pitchFamily="34" charset="0"/>
              </a:rPr>
              <a:t>The research adopts an inductive approach, allowing themes and patterns to emerge from existing literature rather than testing predetermined hypotheses (</a:t>
            </a:r>
            <a:r>
              <a:rPr lang="en-GB" sz="2400" kern="100" dirty="0">
                <a:latin typeface="Arial" panose="020B0604020202020204" pitchFamily="34" charset="0"/>
                <a:ea typeface="Aptos" panose="020B0004020202020204" pitchFamily="34" charset="0"/>
                <a:cs typeface="Times New Roman" panose="02020603050405020304" pitchFamily="18" charset="0"/>
              </a:rPr>
              <a:t>Creswell, 2023)</a:t>
            </a:r>
            <a:r>
              <a:rPr lang="en-US" sz="2400" dirty="0">
                <a:latin typeface="Arial" panose="020B0604020202020204" pitchFamily="34" charset="0"/>
                <a:cs typeface="Arial" panose="020B0604020202020204" pitchFamily="34" charset="0"/>
              </a:rPr>
              <a:t>. This supports critical evaluation of whether NHS digital transformation has improved equitable access or unintentionally reinforced disparities.</a:t>
            </a: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r>
              <a:rPr lang="en-US" sz="2400" dirty="0">
                <a:latin typeface="Arial" panose="020B0604020202020204" pitchFamily="34" charset="0"/>
                <a:cs typeface="Arial" panose="020B0604020202020204" pitchFamily="34" charset="0"/>
              </a:rPr>
              <a:t>A qualitative thematic literature review is used as the research methodology (</a:t>
            </a:r>
            <a:r>
              <a:rPr lang="en-GB" sz="2400" dirty="0">
                <a:latin typeface="Arial" panose="020B0604020202020204" pitchFamily="34" charset="0"/>
                <a:cs typeface="Arial" panose="020B0604020202020204" pitchFamily="34" charset="0"/>
              </a:rPr>
              <a:t>Neelankavil, 2015)</a:t>
            </a:r>
            <a:r>
              <a:rPr lang="en-US" sz="2400" dirty="0">
                <a:latin typeface="Arial" panose="020B0604020202020204" pitchFamily="34" charset="0"/>
                <a:cs typeface="Arial" panose="020B0604020202020204" pitchFamily="34" charset="0"/>
              </a:rPr>
              <a:t>. It is acknowledged that literature reviews are useful for summarizing current knowledge, pointing out gaps, and guiding evidence-based discourse (Snyder, 2019). To reflect current digital reforms, the methodological choice is mono-method qualitative research with a cross-sectional time horizon that focuses mainly on literature released in the last ten years.</a:t>
            </a: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pPr>
            <a:r>
              <a:rPr lang="en-US" sz="2400" b="1"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DATA COLLECTION AND SOURCES</a:t>
            </a:r>
          </a:p>
          <a:p>
            <a:pPr algn="just">
              <a:lnSpc>
                <a:spcPct val="150000"/>
              </a:lnSpc>
            </a:pPr>
            <a:endParaRPr lang="en-US" sz="2400" b="1" i="1" dirty="0">
              <a:solidFill>
                <a:schemeClr val="accent4"/>
              </a:solidFill>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Data will be collected exclusively from secondary sources. These include peer-reviewed journal articles, NHS England policy documents, UK Government publications and national statistical reports such as those from the Office for National Statistics. Emphasis is placed on recent literature to ensure relevance to post-COVID digital healthcare developments as seen in figure 2 below. </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ctr">
              <a:lnSpc>
                <a:spcPct val="150000"/>
              </a:lnSpc>
            </a:pPr>
            <a:r>
              <a:rPr lang="en-US" sz="2400" b="1" i="1" dirty="0">
                <a:latin typeface="Arial" panose="020B0604020202020204" pitchFamily="34" charset="0"/>
                <a:cs typeface="Arial" panose="020B0604020202020204" pitchFamily="34" charset="0"/>
              </a:rPr>
              <a:t>            </a:t>
            </a:r>
          </a:p>
          <a:p>
            <a:pPr algn="ctr">
              <a:lnSpc>
                <a:spcPct val="150000"/>
              </a:lnSpc>
            </a:pPr>
            <a:endParaRPr lang="en-US" sz="2400" b="1" i="1" dirty="0">
              <a:latin typeface="Arial" panose="020B0604020202020204" pitchFamily="34" charset="0"/>
              <a:cs typeface="Arial" panose="020B0604020202020204" pitchFamily="34" charset="0"/>
            </a:endParaRPr>
          </a:p>
          <a:p>
            <a:pPr algn="ctr">
              <a:lnSpc>
                <a:spcPct val="150000"/>
              </a:lnSpc>
            </a:pPr>
            <a:endParaRPr lang="en-US" sz="2400" b="1" i="1" dirty="0">
              <a:latin typeface="Arial" panose="020B0604020202020204" pitchFamily="34" charset="0"/>
              <a:cs typeface="Arial" panose="020B0604020202020204" pitchFamily="34" charset="0"/>
            </a:endParaRPr>
          </a:p>
          <a:p>
            <a:pPr algn="ctr">
              <a:lnSpc>
                <a:spcPct val="150000"/>
              </a:lnSpc>
            </a:pPr>
            <a:endParaRPr lang="en-US" sz="2400"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lnSpc>
                <a:spcPct val="150000"/>
              </a:lnSpc>
            </a:pPr>
            <a:r>
              <a:rPr lang="en-US" sz="2400"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Figure 2. Data Collection Approach. source: (</a:t>
            </a:r>
            <a:r>
              <a:rPr lang="en-GB" sz="2400"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Lewis and Thornhill, 2019</a:t>
            </a:r>
            <a:r>
              <a:rPr lang="en-US" sz="2400"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p>
          <a:p>
            <a:pPr algn="ctr">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A structured search strategy will be implemented using university library databases, PubMed, CINAHL and Google Scholar. Search terms will include combinations of “digital innovation,” “telemedicine,” “healthcare accessibility,” “digital exclusion,” and “health inequalities.” Boolean operators (AND/OR) will refine search results to enhance precision and transparency.</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Clear inclusion and exclusion criteria guide source selection. Included studies must be UK-based, published within the last decade, and directly related to digital healthcare access or inequality. Non-UK studies and literature unrelated to accessibility will be excluded to maintain focus and rigor.</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p:txBody>
      </p:sp>
      <p:pic>
        <p:nvPicPr>
          <p:cNvPr id="12" name="Picture 11" descr="A close-up of a sign&#10;&#10;AI-generated content may be incorrect.">
            <a:extLst>
              <a:ext uri="{FF2B5EF4-FFF2-40B4-BE49-F238E27FC236}">
                <a16:creationId xmlns:a16="http://schemas.microsoft.com/office/drawing/2014/main" id="{8A2C8509-6091-DAC9-5694-7C4C6E888C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307" y="386862"/>
            <a:ext cx="8419001" cy="4114800"/>
          </a:xfrm>
          <a:prstGeom prst="rect">
            <a:avLst/>
          </a:prstGeom>
        </p:spPr>
      </p:pic>
      <p:sp>
        <p:nvSpPr>
          <p:cNvPr id="13" name="Rectangle: Folded Corner 12">
            <a:extLst>
              <a:ext uri="{FF2B5EF4-FFF2-40B4-BE49-F238E27FC236}">
                <a16:creationId xmlns:a16="http://schemas.microsoft.com/office/drawing/2014/main" id="{D2B595D5-DF34-46E5-A91E-0790587C2E8E}"/>
              </a:ext>
            </a:extLst>
          </p:cNvPr>
          <p:cNvSpPr/>
          <p:nvPr/>
        </p:nvSpPr>
        <p:spPr>
          <a:xfrm>
            <a:off x="8792308" y="386862"/>
            <a:ext cx="20652398" cy="3341076"/>
          </a:xfrm>
          <a:prstGeom prst="foldedCorner">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698D0D1-1D95-43CF-FB96-D528C64D9CB7}"/>
              </a:ext>
            </a:extLst>
          </p:cNvPr>
          <p:cNvSpPr txBox="1"/>
          <p:nvPr/>
        </p:nvSpPr>
        <p:spPr>
          <a:xfrm>
            <a:off x="9271122" y="1397867"/>
            <a:ext cx="19694769" cy="492699"/>
          </a:xfrm>
          <a:prstGeom prst="rect">
            <a:avLst/>
          </a:prstGeom>
          <a:noFill/>
        </p:spPr>
        <p:txBody>
          <a:bodyPr wrap="square" rtlCol="0">
            <a:spAutoFit/>
          </a:bodyPr>
          <a:lstStyle/>
          <a:p>
            <a:pPr algn="ctr">
              <a:lnSpc>
                <a:spcPct val="115000"/>
              </a:lnSpc>
              <a:spcAft>
                <a:spcPts val="799"/>
              </a:spcAft>
            </a:pPr>
            <a:r>
              <a:rPr lang="en-GB" sz="2400" b="1" i="1" kern="100" dirty="0">
                <a:solidFill>
                  <a:schemeClr val="bg1"/>
                </a:solidFill>
                <a:latin typeface="Arial" panose="020B0604020202020204" pitchFamily="34" charset="0"/>
                <a:ea typeface="Aptos" panose="020B0004020202020204" pitchFamily="34" charset="0"/>
                <a:cs typeface="Times New Roman" panose="02020603050405020304" pitchFamily="18" charset="0"/>
              </a:rPr>
              <a:t>TOPIC: THE IMPACT OF DIGITAL INNOVATION AND TELEMEDICINE ON HEALTHCARE ACCESSIBILITY IN THE UNITED KINGDOM</a:t>
            </a:r>
            <a:endParaRPr lang="en-GB" sz="2400" kern="100" dirty="0">
              <a:solidFill>
                <a:schemeClr val="bg1"/>
              </a:solidFill>
              <a:latin typeface="Aptos" panose="020B0004020202020204" pitchFamily="34" charset="0"/>
              <a:ea typeface="Aptos" panose="020B000402020202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323FCDF9-2584-FE3A-4C5F-3B49204259E8}"/>
              </a:ext>
            </a:extLst>
          </p:cNvPr>
          <p:cNvSpPr txBox="1"/>
          <p:nvPr/>
        </p:nvSpPr>
        <p:spPr>
          <a:xfrm>
            <a:off x="13645662" y="668215"/>
            <a:ext cx="10339753" cy="461665"/>
          </a:xfrm>
          <a:prstGeom prst="rect">
            <a:avLst/>
          </a:prstGeom>
          <a:noFill/>
        </p:spPr>
        <p:txBody>
          <a:bodyPr wrap="square" rtlCol="0">
            <a:spAutoFit/>
          </a:bodyPr>
          <a:lstStyle/>
          <a:p>
            <a:pPr algn="ctr"/>
            <a:r>
              <a:rPr lang="en-GB" sz="2400" b="1" dirty="0">
                <a:solidFill>
                  <a:schemeClr val="bg1"/>
                </a:solidFill>
                <a:latin typeface="Arial" panose="020B0604020202020204" pitchFamily="34" charset="0"/>
                <a:cs typeface="Arial" panose="020B0604020202020204" pitchFamily="34" charset="0"/>
              </a:rPr>
              <a:t>ELEMENT 2: METHODOLOGY POSTER </a:t>
            </a:r>
            <a:endParaRPr lang="en-GB" dirty="0"/>
          </a:p>
        </p:txBody>
      </p:sp>
      <p:sp>
        <p:nvSpPr>
          <p:cNvPr id="17" name="TextBox 16">
            <a:extLst>
              <a:ext uri="{FF2B5EF4-FFF2-40B4-BE49-F238E27FC236}">
                <a16:creationId xmlns:a16="http://schemas.microsoft.com/office/drawing/2014/main" id="{832A60CA-EF15-6B9C-EE25-57E4CE5F22E6}"/>
              </a:ext>
            </a:extLst>
          </p:cNvPr>
          <p:cNvSpPr txBox="1"/>
          <p:nvPr/>
        </p:nvSpPr>
        <p:spPr>
          <a:xfrm>
            <a:off x="9271122" y="2287255"/>
            <a:ext cx="8419001" cy="1200329"/>
          </a:xfrm>
          <a:prstGeom prst="rect">
            <a:avLst/>
          </a:prstGeom>
          <a:noFill/>
        </p:spPr>
        <p:txBody>
          <a:bodyPr wrap="square" rtlCol="0">
            <a:spAutoFit/>
          </a:bodyPr>
          <a:lstStyle/>
          <a:p>
            <a:pPr algn="just"/>
            <a:r>
              <a:rPr lang="en-GB" sz="2400" b="1" i="1" dirty="0">
                <a:solidFill>
                  <a:schemeClr val="bg1"/>
                </a:solidFill>
                <a:latin typeface="Arial" panose="020B0604020202020204" pitchFamily="34" charset="0"/>
                <a:cs typeface="Arial" panose="020B0604020202020204" pitchFamily="34" charset="0"/>
              </a:rPr>
              <a:t>STUDENT NAME:  RUTA EZRA  </a:t>
            </a:r>
            <a:endParaRPr lang="en-GB" sz="2400" dirty="0">
              <a:solidFill>
                <a:schemeClr val="bg1"/>
              </a:solidFill>
              <a:latin typeface="Arial" panose="020B0604020202020204" pitchFamily="34" charset="0"/>
              <a:cs typeface="Arial" panose="020B0604020202020204" pitchFamily="34" charset="0"/>
            </a:endParaRPr>
          </a:p>
          <a:p>
            <a:pPr algn="just"/>
            <a:r>
              <a:rPr lang="en-GB" sz="2400" b="1" i="1" dirty="0">
                <a:solidFill>
                  <a:schemeClr val="bg1"/>
                </a:solidFill>
                <a:latin typeface="Arial" panose="020B0604020202020204" pitchFamily="34" charset="0"/>
                <a:cs typeface="Arial" panose="020B0604020202020204" pitchFamily="34" charset="0"/>
              </a:rPr>
              <a:t>STUDENT ID NUMBER:2310803</a:t>
            </a:r>
          </a:p>
          <a:p>
            <a:pPr algn="just"/>
            <a:r>
              <a:rPr lang="en-GB" sz="2400" b="1" i="1" dirty="0">
                <a:solidFill>
                  <a:schemeClr val="bg1"/>
                </a:solidFill>
                <a:latin typeface="Arial" panose="020B0604020202020204" pitchFamily="34" charset="0"/>
                <a:cs typeface="Arial" panose="020B0604020202020204" pitchFamily="34" charset="0"/>
              </a:rPr>
              <a:t>LECTURER’S NAME:CHLOE HARRISE</a:t>
            </a:r>
            <a:endParaRPr lang="en-GB" sz="2400" dirty="0">
              <a:solidFill>
                <a:schemeClr val="bg1"/>
              </a:solidFill>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0C4E710B-6259-DF6F-604B-4F35A0CEC1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9851" y="8021433"/>
            <a:ext cx="8386355" cy="53810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1" name="Picture 20">
            <a:extLst>
              <a:ext uri="{FF2B5EF4-FFF2-40B4-BE49-F238E27FC236}">
                <a16:creationId xmlns:a16="http://schemas.microsoft.com/office/drawing/2014/main" id="{60782ADD-A394-E2B3-A6B7-B14285E561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37360" y="26609040"/>
            <a:ext cx="12862560" cy="77114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2" name="TextBox 21">
            <a:extLst>
              <a:ext uri="{FF2B5EF4-FFF2-40B4-BE49-F238E27FC236}">
                <a16:creationId xmlns:a16="http://schemas.microsoft.com/office/drawing/2014/main" id="{D197C125-6970-758C-D7C1-D0E1DA658F99}"/>
              </a:ext>
            </a:extLst>
          </p:cNvPr>
          <p:cNvSpPr txBox="1"/>
          <p:nvPr/>
        </p:nvSpPr>
        <p:spPr>
          <a:xfrm>
            <a:off x="16184880" y="4783015"/>
            <a:ext cx="13717026" cy="21260435"/>
          </a:xfrm>
          <a:prstGeom prst="rect">
            <a:avLst/>
          </a:prstGeom>
          <a:noFill/>
        </p:spPr>
        <p:txBody>
          <a:bodyPr wrap="square">
            <a:spAutoFit/>
          </a:bodyPr>
          <a:lstStyle/>
          <a:p>
            <a:pPr algn="just"/>
            <a:r>
              <a:rPr lang="en-US" sz="2400" b="1"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DATA ANALYSIS</a:t>
            </a:r>
          </a:p>
          <a:p>
            <a:pPr algn="just">
              <a:lnSpc>
                <a:spcPct val="150000"/>
              </a:lnSpc>
            </a:pPr>
            <a:endParaRPr lang="en-US" sz="2400" b="1"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Data will be analyzed using thematic analysis, a method widely used in qualitative research to identify patterns and recurring themes across datasets (Braun and Clarke, 2006). The process involves familiarization with selected literature, systematic coding of key concepts and grouping codes into broader thematic categories. Anticipated themes include service efficiency, rural access improvement, digital literacy barriers, socioeconomic exclusion and age-related inequalities.</a:t>
            </a:r>
          </a:p>
          <a:p>
            <a:pPr>
              <a:buNone/>
            </a:pPr>
            <a:endParaRPr lang="en-US" sz="2400" dirty="0">
              <a:latin typeface="Arial" panose="020B0604020202020204" pitchFamily="34" charset="0"/>
              <a:cs typeface="Arial" panose="020B0604020202020204" pitchFamily="34" charset="0"/>
            </a:endParaRPr>
          </a:p>
          <a:p>
            <a:pPr algn="just">
              <a:lnSpc>
                <a:spcPct val="150000"/>
              </a:lnSpc>
            </a:pPr>
            <a:r>
              <a:rPr lang="en-US" sz="2400" b="1"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QUALITY, ETHICS AND LIMITATIONS</a:t>
            </a:r>
          </a:p>
          <a:p>
            <a:pPr algn="just">
              <a:lnSpc>
                <a:spcPct val="150000"/>
              </a:lnSpc>
            </a:pPr>
            <a:endParaRPr lang="en-US" sz="2400" b="1"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All sources will be critically appraised for credibility, relevance and methodological strength. As the study relies solely on publicly available secondary data, ethical approval is not required. However, academic integrity will be maintained through accurate referencing and transparent reporting.</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A limitation of secondary research is reliance on existing published evidence, which may contain publication bias or limited representation of marginalized populations. Despite this, the structured approach guided by Saunders’ model provides a coherent and rigorous framework for evaluating digital healthcare accessibility in the UK.</a:t>
            </a: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r>
              <a:rPr lang="en-US" sz="2400" dirty="0">
                <a:latin typeface="Arial" panose="020B0604020202020204" pitchFamily="34" charset="0"/>
                <a:cs typeface="Arial" panose="020B0604020202020204" pitchFamily="34" charset="0"/>
              </a:rPr>
              <a:t> </a:t>
            </a: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b="1" i="1" dirty="0">
              <a:latin typeface="Arial" panose="020B0604020202020204" pitchFamily="34" charset="0"/>
              <a:cs typeface="Arial" panose="020B0604020202020204" pitchFamily="34" charset="0"/>
            </a:endParaRPr>
          </a:p>
          <a:p>
            <a:pPr algn="ctr">
              <a:lnSpc>
                <a:spcPct val="150000"/>
              </a:lnSpc>
              <a:buNone/>
            </a:pPr>
            <a:endParaRPr lang="en-US" sz="2400" b="1" i="1" dirty="0">
              <a:latin typeface="Arial" panose="020B0604020202020204" pitchFamily="34" charset="0"/>
              <a:cs typeface="Arial" panose="020B0604020202020204" pitchFamily="34" charset="0"/>
            </a:endParaRPr>
          </a:p>
          <a:p>
            <a:pPr algn="ctr">
              <a:lnSpc>
                <a:spcPct val="150000"/>
              </a:lnSpc>
              <a:buNone/>
            </a:pPr>
            <a:endParaRPr lang="en-US" sz="2400" b="1" i="1" dirty="0">
              <a:latin typeface="Arial" panose="020B0604020202020204" pitchFamily="34" charset="0"/>
              <a:cs typeface="Arial" panose="020B0604020202020204" pitchFamily="34" charset="0"/>
            </a:endParaRPr>
          </a:p>
          <a:p>
            <a:pPr algn="ctr">
              <a:lnSpc>
                <a:spcPct val="150000"/>
              </a:lnSpc>
              <a:buNone/>
            </a:pPr>
            <a:endParaRPr lang="en-US" sz="2400" b="1" i="1"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2754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25CBFB-7E96-0F33-A41E-EF724F126FF1}"/>
              </a:ext>
            </a:extLst>
          </p:cNvPr>
          <p:cNvSpPr txBox="1"/>
          <p:nvPr/>
        </p:nvSpPr>
        <p:spPr>
          <a:xfrm>
            <a:off x="709371" y="649735"/>
            <a:ext cx="14994456" cy="9233297"/>
          </a:xfrm>
          <a:prstGeom prst="rect">
            <a:avLst/>
          </a:prstGeom>
          <a:noFill/>
        </p:spPr>
        <p:txBody>
          <a:bodyPr wrap="square" rtlCol="0">
            <a:spAutoFit/>
          </a:bodyPr>
          <a:lstStyle/>
          <a:p>
            <a:pPr algn="just">
              <a:lnSpc>
                <a:spcPct val="150000"/>
              </a:lnSpc>
              <a:buNone/>
            </a:pPr>
            <a:r>
              <a:rPr lang="en-US" sz="2400" b="1" i="1"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REFERENCES </a:t>
            </a:r>
          </a:p>
          <a:p>
            <a:pPr indent="-457200" algn="just">
              <a:lnSpc>
                <a:spcPct val="150000"/>
              </a:lnSpc>
              <a:buFont typeface="Wingdings" panose="05000000000000000000" pitchFamily="2" charset="2"/>
              <a:buChar char="q"/>
            </a:pPr>
            <a:endParaRPr lang="en-US" sz="2400" dirty="0">
              <a:latin typeface="Arial" panose="020B0604020202020204" pitchFamily="34" charset="0"/>
              <a:cs typeface="Arial" panose="020B0604020202020204" pitchFamily="34" charset="0"/>
            </a:endParaRPr>
          </a:p>
          <a:p>
            <a:pPr indent="-457200" algn="just">
              <a:lnSpc>
                <a:spcPct val="150000"/>
              </a:lnSpc>
              <a:buFont typeface="Wingdings" panose="05000000000000000000" pitchFamily="2" charset="2"/>
              <a:buChar char="q"/>
            </a:pPr>
            <a:r>
              <a:rPr lang="en-US" sz="2400" dirty="0">
                <a:latin typeface="Arial" panose="020B0604020202020204" pitchFamily="34" charset="0"/>
                <a:cs typeface="Arial" panose="020B0604020202020204" pitchFamily="34" charset="0"/>
              </a:rPr>
              <a:t>Braun, V. and Clarke, V. (2006) Using thematic analysis in psychology. </a:t>
            </a:r>
            <a:r>
              <a:rPr lang="en-US" sz="2400" i="1" dirty="0">
                <a:latin typeface="Arial" panose="020B0604020202020204" pitchFamily="34" charset="0"/>
                <a:cs typeface="Arial" panose="020B0604020202020204" pitchFamily="34" charset="0"/>
              </a:rPr>
              <a:t>Qualitative Research in Psychology</a:t>
            </a:r>
            <a:r>
              <a:rPr lang="en-US" sz="2400" dirty="0">
                <a:latin typeface="Arial" panose="020B0604020202020204" pitchFamily="34" charset="0"/>
                <a:cs typeface="Arial" panose="020B0604020202020204" pitchFamily="34" charset="0"/>
              </a:rPr>
              <a:t>, 3(2), pp.77–101.</a:t>
            </a:r>
          </a:p>
          <a:p>
            <a:pPr algn="just">
              <a:lnSpc>
                <a:spcPct val="150000"/>
              </a:lnSpc>
            </a:pPr>
            <a:endParaRPr lang="en-US" sz="2400" dirty="0">
              <a:latin typeface="Arial" panose="020B0604020202020204" pitchFamily="34" charset="0"/>
              <a:cs typeface="Arial" panose="020B0604020202020204" pitchFamily="34" charset="0"/>
            </a:endParaRPr>
          </a:p>
          <a:p>
            <a:pPr marL="457200" indent="-457200" algn="just">
              <a:lnSpc>
                <a:spcPct val="150000"/>
              </a:lnSpc>
              <a:buFont typeface="Wingdings" panose="05000000000000000000" pitchFamily="2" charset="2"/>
              <a:buChar char="q"/>
            </a:pPr>
            <a:r>
              <a:rPr lang="en-GB" sz="2400" kern="100" dirty="0">
                <a:latin typeface="Arial" panose="020B0604020202020204" pitchFamily="34" charset="0"/>
                <a:ea typeface="Aptos" panose="020B0004020202020204" pitchFamily="34" charset="0"/>
                <a:cs typeface="Arial" panose="020B0604020202020204" pitchFamily="34" charset="0"/>
              </a:rPr>
              <a:t>Creswell, J.W. and Creswell, J.D. (2023) </a:t>
            </a:r>
            <a:r>
              <a:rPr lang="en-GB" sz="2400" i="1" kern="100" dirty="0">
                <a:latin typeface="Arial" panose="020B0604020202020204" pitchFamily="34" charset="0"/>
                <a:ea typeface="Aptos" panose="020B0004020202020204" pitchFamily="34" charset="0"/>
                <a:cs typeface="Arial" panose="020B0604020202020204" pitchFamily="34" charset="0"/>
              </a:rPr>
              <a:t>Research design: Qualitative, quantitative and mixed methods approaches</a:t>
            </a:r>
            <a:r>
              <a:rPr lang="en-GB" sz="2400" kern="100" dirty="0">
                <a:latin typeface="Arial" panose="020B0604020202020204" pitchFamily="34" charset="0"/>
                <a:ea typeface="Aptos" panose="020B0004020202020204" pitchFamily="34" charset="0"/>
                <a:cs typeface="Arial" panose="020B0604020202020204" pitchFamily="34" charset="0"/>
              </a:rPr>
              <a:t>. 6th </a:t>
            </a:r>
            <a:r>
              <a:rPr lang="en-GB" sz="2400" kern="100" dirty="0" err="1">
                <a:latin typeface="Arial" panose="020B0604020202020204" pitchFamily="34" charset="0"/>
                <a:ea typeface="Aptos" panose="020B0004020202020204" pitchFamily="34" charset="0"/>
                <a:cs typeface="Arial" panose="020B0604020202020204" pitchFamily="34" charset="0"/>
              </a:rPr>
              <a:t>edn</a:t>
            </a:r>
            <a:r>
              <a:rPr lang="en-GB" sz="2400" kern="100" dirty="0">
                <a:latin typeface="Arial" panose="020B0604020202020204" pitchFamily="34" charset="0"/>
                <a:ea typeface="Aptos" panose="020B0004020202020204" pitchFamily="34" charset="0"/>
                <a:cs typeface="Arial" panose="020B0604020202020204" pitchFamily="34" charset="0"/>
              </a:rPr>
              <a:t>. London: Sage.</a:t>
            </a:r>
          </a:p>
          <a:p>
            <a:pPr algn="just">
              <a:lnSpc>
                <a:spcPct val="150000"/>
              </a:lnSpc>
            </a:pPr>
            <a:endParaRPr lang="en-US" sz="2400" dirty="0">
              <a:latin typeface="Arial" panose="020B0604020202020204" pitchFamily="34" charset="0"/>
              <a:cs typeface="Arial" panose="020B0604020202020204" pitchFamily="34" charset="0"/>
            </a:endParaRPr>
          </a:p>
          <a:p>
            <a:pPr marL="342900" indent="-342900" algn="just">
              <a:lnSpc>
                <a:spcPct val="150000"/>
              </a:lnSpc>
              <a:buFont typeface="Wingdings" panose="05000000000000000000" pitchFamily="2" charset="2"/>
              <a:buChar char="q"/>
            </a:pPr>
            <a:r>
              <a:rPr lang="en-GB" sz="2400" dirty="0" err="1">
                <a:latin typeface="Arial" panose="020B0604020202020204" pitchFamily="34" charset="0"/>
                <a:cs typeface="Arial" panose="020B0604020202020204" pitchFamily="34" charset="0"/>
              </a:rPr>
              <a:t>Neelankavil</a:t>
            </a:r>
            <a:r>
              <a:rPr lang="en-GB" sz="2400" dirty="0">
                <a:latin typeface="Arial" panose="020B0604020202020204" pitchFamily="34" charset="0"/>
                <a:cs typeface="Arial" panose="020B0604020202020204" pitchFamily="34" charset="0"/>
              </a:rPr>
              <a:t>, J.P. (2015) 'International business research: Deriving theoretical concepts from positivist epistemologies', Journal of International Business Studies, 46(2), pp. 223-232.</a:t>
            </a:r>
            <a:endParaRPr lang="en-GB" sz="2400" kern="100" dirty="0">
              <a:latin typeface="Arial" panose="020B0604020202020204" pitchFamily="34" charset="0"/>
              <a:ea typeface="Aptos" panose="020B00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a:p>
            <a:pPr indent="-457200" algn="just">
              <a:lnSpc>
                <a:spcPct val="150000"/>
              </a:lnSpc>
              <a:buFont typeface="Wingdings" panose="05000000000000000000" pitchFamily="2" charset="2"/>
              <a:buChar char="q"/>
            </a:pPr>
            <a:r>
              <a:rPr lang="en-US" sz="2400" dirty="0">
                <a:latin typeface="Arial" panose="020B0604020202020204" pitchFamily="34" charset="0"/>
                <a:cs typeface="Arial" panose="020B0604020202020204" pitchFamily="34" charset="0"/>
              </a:rPr>
              <a:t>Saunders, M., Lewis, P. and Thornhill, A. (2019) </a:t>
            </a:r>
            <a:r>
              <a:rPr lang="en-US" sz="2400" i="1" dirty="0">
                <a:latin typeface="Arial" panose="020B0604020202020204" pitchFamily="34" charset="0"/>
                <a:cs typeface="Arial" panose="020B0604020202020204" pitchFamily="34" charset="0"/>
              </a:rPr>
              <a:t>Research Methods for Business Students</a:t>
            </a:r>
            <a:r>
              <a:rPr lang="en-US" sz="2400" dirty="0">
                <a:latin typeface="Arial" panose="020B0604020202020204" pitchFamily="34" charset="0"/>
                <a:cs typeface="Arial" panose="020B0604020202020204" pitchFamily="34" charset="0"/>
              </a:rPr>
              <a:t>. 8th </a:t>
            </a:r>
            <a:r>
              <a:rPr lang="en-US" sz="2400" dirty="0" err="1">
                <a:latin typeface="Arial" panose="020B0604020202020204" pitchFamily="34" charset="0"/>
                <a:cs typeface="Arial" panose="020B0604020202020204" pitchFamily="34" charset="0"/>
              </a:rPr>
              <a:t>edn</a:t>
            </a:r>
            <a:r>
              <a:rPr lang="en-US" sz="2400" dirty="0">
                <a:latin typeface="Arial" panose="020B0604020202020204" pitchFamily="34" charset="0"/>
                <a:cs typeface="Arial" panose="020B0604020202020204" pitchFamily="34" charset="0"/>
              </a:rPr>
              <a:t>. Harlow: Pearson.</a:t>
            </a:r>
          </a:p>
          <a:p>
            <a:pPr indent="-457200" algn="just">
              <a:lnSpc>
                <a:spcPct val="150000"/>
              </a:lnSpc>
              <a:buFont typeface="Wingdings" panose="05000000000000000000" pitchFamily="2" charset="2"/>
              <a:buChar char="q"/>
            </a:pPr>
            <a:endParaRPr lang="en-US" sz="2400" dirty="0">
              <a:latin typeface="Arial" panose="020B0604020202020204" pitchFamily="34" charset="0"/>
              <a:cs typeface="Arial" panose="020B0604020202020204" pitchFamily="34" charset="0"/>
            </a:endParaRPr>
          </a:p>
          <a:p>
            <a:pPr indent="-457200" algn="just">
              <a:lnSpc>
                <a:spcPct val="150000"/>
              </a:lnSpc>
              <a:buFont typeface="Wingdings" panose="05000000000000000000" pitchFamily="2" charset="2"/>
              <a:buChar char="q"/>
            </a:pPr>
            <a:r>
              <a:rPr lang="en-US" sz="2400" dirty="0">
                <a:latin typeface="Arial" panose="020B0604020202020204" pitchFamily="34" charset="0"/>
                <a:cs typeface="Arial" panose="020B0604020202020204" pitchFamily="34" charset="0"/>
              </a:rPr>
              <a:t>Snyder, H. (2019) Literature review as a research methodology. </a:t>
            </a:r>
            <a:r>
              <a:rPr lang="en-US" sz="2400" i="1" dirty="0">
                <a:latin typeface="Arial" panose="020B0604020202020204" pitchFamily="34" charset="0"/>
                <a:cs typeface="Arial" panose="020B0604020202020204" pitchFamily="34" charset="0"/>
              </a:rPr>
              <a:t>Journal of Business Research</a:t>
            </a:r>
            <a:r>
              <a:rPr lang="en-US" sz="2400" dirty="0">
                <a:latin typeface="Arial" panose="020B0604020202020204" pitchFamily="34" charset="0"/>
                <a:cs typeface="Arial" panose="020B0604020202020204" pitchFamily="34" charset="0"/>
              </a:rPr>
              <a:t>, 104, pp.333–339.</a:t>
            </a:r>
          </a:p>
          <a:p>
            <a:endParaRPr lang="en-GB" dirty="0"/>
          </a:p>
        </p:txBody>
      </p:sp>
    </p:spTree>
    <p:extLst>
      <p:ext uri="{BB962C8B-B14F-4D97-AF65-F5344CB8AC3E}">
        <p14:creationId xmlns:p14="http://schemas.microsoft.com/office/powerpoint/2010/main" val="2911736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310</TotalTime>
  <Words>857</Words>
  <Application>Microsoft Office PowerPoint</Application>
  <PresentationFormat>Custom</PresentationFormat>
  <Paragraphs>109</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Wingdings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chiemena okere</dc:creator>
  <cp:lastModifiedBy>Ruta Ezra (2310803)</cp:lastModifiedBy>
  <cp:revision>33</cp:revision>
  <dcterms:created xsi:type="dcterms:W3CDTF">2026-02-25T11:52:18Z</dcterms:created>
  <dcterms:modified xsi:type="dcterms:W3CDTF">2026-07-17T18:17:44Z</dcterms:modified>
</cp:coreProperties>
</file>