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notesMasterIdLst>
    <p:notesMasterId r:id="rId29"/>
  </p:notesMasterIdLst>
  <p:sldIdLst>
    <p:sldId id="256" r:id="rId2"/>
    <p:sldId id="305" r:id="rId3"/>
    <p:sldId id="257" r:id="rId4"/>
    <p:sldId id="296" r:id="rId5"/>
    <p:sldId id="290" r:id="rId6"/>
    <p:sldId id="258" r:id="rId7"/>
    <p:sldId id="300" r:id="rId8"/>
    <p:sldId id="259" r:id="rId9"/>
    <p:sldId id="301" r:id="rId10"/>
    <p:sldId id="260" r:id="rId11"/>
    <p:sldId id="261" r:id="rId12"/>
    <p:sldId id="262" r:id="rId13"/>
    <p:sldId id="263" r:id="rId14"/>
    <p:sldId id="291" r:id="rId15"/>
    <p:sldId id="289" r:id="rId16"/>
    <p:sldId id="284" r:id="rId17"/>
    <p:sldId id="280" r:id="rId18"/>
    <p:sldId id="281" r:id="rId19"/>
    <p:sldId id="264" r:id="rId20"/>
    <p:sldId id="286" r:id="rId21"/>
    <p:sldId id="303" r:id="rId22"/>
    <p:sldId id="306" r:id="rId23"/>
    <p:sldId id="304" r:id="rId24"/>
    <p:sldId id="282" r:id="rId25"/>
    <p:sldId id="302" r:id="rId26"/>
    <p:sldId id="293" r:id="rId27"/>
    <p:sldId id="283" r:id="rId2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AFECFF-57B9-48EF-8636-04E33F41ECE5}" v="15" dt="2024-01-15T11:52:14.9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21" autoAdjust="0"/>
    <p:restoredTop sz="52608" autoAdjust="0"/>
  </p:normalViewPr>
  <p:slideViewPr>
    <p:cSldViewPr>
      <p:cViewPr varScale="1">
        <p:scale>
          <a:sx n="29" d="100"/>
          <a:sy n="29" d="100"/>
        </p:scale>
        <p:origin x="1230"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 Coard" userId="4433fc3d-35ed-43fb-ab9f-5d3e0590d064" providerId="ADAL" clId="{4AAFECFF-57B9-48EF-8636-04E33F41ECE5}"/>
    <pc:docChg chg="undo custSel addSld delSld modSld modNotesMaster">
      <pc:chgData name="Ros Coard" userId="4433fc3d-35ed-43fb-ab9f-5d3e0590d064" providerId="ADAL" clId="{4AAFECFF-57B9-48EF-8636-04E33F41ECE5}" dt="2024-01-15T13:28:17.473" v="1208" actId="27636"/>
      <pc:docMkLst>
        <pc:docMk/>
      </pc:docMkLst>
      <pc:sldChg chg="modNotesTx">
        <pc:chgData name="Ros Coard" userId="4433fc3d-35ed-43fb-ab9f-5d3e0590d064" providerId="ADAL" clId="{4AAFECFF-57B9-48EF-8636-04E33F41ECE5}" dt="2024-01-15T10:19:59.300" v="713"/>
        <pc:sldMkLst>
          <pc:docMk/>
          <pc:sldMk cId="0" sldId="257"/>
        </pc:sldMkLst>
      </pc:sldChg>
      <pc:sldChg chg="modNotesTx">
        <pc:chgData name="Ros Coard" userId="4433fc3d-35ed-43fb-ab9f-5d3e0590d064" providerId="ADAL" clId="{4AAFECFF-57B9-48EF-8636-04E33F41ECE5}" dt="2024-01-15T10:21:05.119" v="715"/>
        <pc:sldMkLst>
          <pc:docMk/>
          <pc:sldMk cId="0" sldId="258"/>
        </pc:sldMkLst>
      </pc:sldChg>
      <pc:sldChg chg="modSp mod modNotesTx">
        <pc:chgData name="Ros Coard" userId="4433fc3d-35ed-43fb-ab9f-5d3e0590d064" providerId="ADAL" clId="{4AAFECFF-57B9-48EF-8636-04E33F41ECE5}" dt="2024-01-15T10:22:47.866" v="720"/>
        <pc:sldMkLst>
          <pc:docMk/>
          <pc:sldMk cId="0" sldId="259"/>
        </pc:sldMkLst>
        <pc:spChg chg="mod">
          <ac:chgData name="Ros Coard" userId="4433fc3d-35ed-43fb-ab9f-5d3e0590d064" providerId="ADAL" clId="{4AAFECFF-57B9-48EF-8636-04E33F41ECE5}" dt="2024-01-09T14:29:41.736" v="1" actId="20577"/>
          <ac:spMkLst>
            <pc:docMk/>
            <pc:sldMk cId="0" sldId="259"/>
            <ac:spMk id="10244" creationId="{00000000-0000-0000-0000-000000000000}"/>
          </ac:spMkLst>
        </pc:spChg>
        <pc:spChg chg="mod">
          <ac:chgData name="Ros Coard" userId="4433fc3d-35ed-43fb-ab9f-5d3e0590d064" providerId="ADAL" clId="{4AAFECFF-57B9-48EF-8636-04E33F41ECE5}" dt="2024-01-09T14:30:06.554" v="4" actId="113"/>
          <ac:spMkLst>
            <pc:docMk/>
            <pc:sldMk cId="0" sldId="259"/>
            <ac:spMk id="10245" creationId="{00000000-0000-0000-0000-000000000000}"/>
          </ac:spMkLst>
        </pc:spChg>
      </pc:sldChg>
      <pc:sldChg chg="modSp mod modNotesTx">
        <pc:chgData name="Ros Coard" userId="4433fc3d-35ed-43fb-ab9f-5d3e0590d064" providerId="ADAL" clId="{4AAFECFF-57B9-48EF-8636-04E33F41ECE5}" dt="2024-01-15T13:28:17.010" v="1207" actId="20577"/>
        <pc:sldMkLst>
          <pc:docMk/>
          <pc:sldMk cId="0" sldId="260"/>
        </pc:sldMkLst>
        <pc:spChg chg="mod">
          <ac:chgData name="Ros Coard" userId="4433fc3d-35ed-43fb-ab9f-5d3e0590d064" providerId="ADAL" clId="{4AAFECFF-57B9-48EF-8636-04E33F41ECE5}" dt="2024-01-15T13:28:17.010" v="1207" actId="20577"/>
          <ac:spMkLst>
            <pc:docMk/>
            <pc:sldMk cId="0" sldId="260"/>
            <ac:spMk id="13316" creationId="{00000000-0000-0000-0000-000000000000}"/>
          </ac:spMkLst>
        </pc:spChg>
      </pc:sldChg>
      <pc:sldChg chg="modNotesTx">
        <pc:chgData name="Ros Coard" userId="4433fc3d-35ed-43fb-ab9f-5d3e0590d064" providerId="ADAL" clId="{4AAFECFF-57B9-48EF-8636-04E33F41ECE5}" dt="2024-01-15T10:27:11.590" v="736"/>
        <pc:sldMkLst>
          <pc:docMk/>
          <pc:sldMk cId="0" sldId="261"/>
        </pc:sldMkLst>
      </pc:sldChg>
      <pc:sldChg chg="modSp mod">
        <pc:chgData name="Ros Coard" userId="4433fc3d-35ed-43fb-ab9f-5d3e0590d064" providerId="ADAL" clId="{4AAFECFF-57B9-48EF-8636-04E33F41ECE5}" dt="2024-01-15T10:24:50.972" v="733" actId="20577"/>
        <pc:sldMkLst>
          <pc:docMk/>
          <pc:sldMk cId="0" sldId="262"/>
        </pc:sldMkLst>
        <pc:spChg chg="mod">
          <ac:chgData name="Ros Coard" userId="4433fc3d-35ed-43fb-ab9f-5d3e0590d064" providerId="ADAL" clId="{4AAFECFF-57B9-48EF-8636-04E33F41ECE5}" dt="2024-01-15T10:24:50.972" v="733" actId="20577"/>
          <ac:spMkLst>
            <pc:docMk/>
            <pc:sldMk cId="0" sldId="262"/>
            <ac:spMk id="18441" creationId="{00000000-0000-0000-0000-000000000000}"/>
          </ac:spMkLst>
        </pc:spChg>
        <pc:picChg chg="mod">
          <ac:chgData name="Ros Coard" userId="4433fc3d-35ed-43fb-ab9f-5d3e0590d064" providerId="ADAL" clId="{4AAFECFF-57B9-48EF-8636-04E33F41ECE5}" dt="2024-01-15T10:24:40.455" v="726" actId="1076"/>
          <ac:picMkLst>
            <pc:docMk/>
            <pc:sldMk cId="0" sldId="262"/>
            <ac:picMk id="28676" creationId="{00000000-0000-0000-0000-000000000000}"/>
          </ac:picMkLst>
        </pc:picChg>
      </pc:sldChg>
      <pc:sldChg chg="modNotesTx">
        <pc:chgData name="Ros Coard" userId="4433fc3d-35ed-43fb-ab9f-5d3e0590d064" providerId="ADAL" clId="{4AAFECFF-57B9-48EF-8636-04E33F41ECE5}" dt="2024-01-15T10:27:54.906" v="737"/>
        <pc:sldMkLst>
          <pc:docMk/>
          <pc:sldMk cId="0" sldId="263"/>
        </pc:sldMkLst>
      </pc:sldChg>
      <pc:sldChg chg="modNotesTx">
        <pc:chgData name="Ros Coard" userId="4433fc3d-35ed-43fb-ab9f-5d3e0590d064" providerId="ADAL" clId="{4AAFECFF-57B9-48EF-8636-04E33F41ECE5}" dt="2024-01-15T10:30:09.582" v="742"/>
        <pc:sldMkLst>
          <pc:docMk/>
          <pc:sldMk cId="0" sldId="264"/>
        </pc:sldMkLst>
      </pc:sldChg>
      <pc:sldChg chg="del">
        <pc:chgData name="Ros Coard" userId="4433fc3d-35ed-43fb-ab9f-5d3e0590d064" providerId="ADAL" clId="{4AAFECFF-57B9-48EF-8636-04E33F41ECE5}" dt="2024-01-09T14:31:00.044" v="5" actId="47"/>
        <pc:sldMkLst>
          <pc:docMk/>
          <pc:sldMk cId="0" sldId="274"/>
        </pc:sldMkLst>
      </pc:sldChg>
      <pc:sldChg chg="modNotesTx">
        <pc:chgData name="Ros Coard" userId="4433fc3d-35ed-43fb-ab9f-5d3e0590d064" providerId="ADAL" clId="{4AAFECFF-57B9-48EF-8636-04E33F41ECE5}" dt="2024-01-15T10:29:37.128" v="741"/>
        <pc:sldMkLst>
          <pc:docMk/>
          <pc:sldMk cId="0" sldId="281"/>
        </pc:sldMkLst>
      </pc:sldChg>
      <pc:sldChg chg="modNotesTx">
        <pc:chgData name="Ros Coard" userId="4433fc3d-35ed-43fb-ab9f-5d3e0590d064" providerId="ADAL" clId="{4AAFECFF-57B9-48EF-8636-04E33F41ECE5}" dt="2024-01-15T10:49:12.026" v="1088"/>
        <pc:sldMkLst>
          <pc:docMk/>
          <pc:sldMk cId="0" sldId="282"/>
        </pc:sldMkLst>
      </pc:sldChg>
      <pc:sldChg chg="modNotesTx">
        <pc:chgData name="Ros Coard" userId="4433fc3d-35ed-43fb-ab9f-5d3e0590d064" providerId="ADAL" clId="{4AAFECFF-57B9-48EF-8636-04E33F41ECE5}" dt="2024-01-15T10:53:56.722" v="1205" actId="5793"/>
        <pc:sldMkLst>
          <pc:docMk/>
          <pc:sldMk cId="0" sldId="283"/>
        </pc:sldMkLst>
      </pc:sldChg>
      <pc:sldChg chg="modNotesTx">
        <pc:chgData name="Ros Coard" userId="4433fc3d-35ed-43fb-ab9f-5d3e0590d064" providerId="ADAL" clId="{4AAFECFF-57B9-48EF-8636-04E33F41ECE5}" dt="2024-01-15T10:29:14.726" v="740"/>
        <pc:sldMkLst>
          <pc:docMk/>
          <pc:sldMk cId="0" sldId="284"/>
        </pc:sldMkLst>
      </pc:sldChg>
      <pc:sldChg chg="modSp mod modNotesTx">
        <pc:chgData name="Ros Coard" userId="4433fc3d-35ed-43fb-ab9f-5d3e0590d064" providerId="ADAL" clId="{4AAFECFF-57B9-48EF-8636-04E33F41ECE5}" dt="2024-01-15T10:48:33.583" v="1087" actId="20577"/>
        <pc:sldMkLst>
          <pc:docMk/>
          <pc:sldMk cId="0" sldId="286"/>
        </pc:sldMkLst>
        <pc:spChg chg="mod">
          <ac:chgData name="Ros Coard" userId="4433fc3d-35ed-43fb-ab9f-5d3e0590d064" providerId="ADAL" clId="{4AAFECFF-57B9-48EF-8636-04E33F41ECE5}" dt="2024-01-15T10:32:33.773" v="768" actId="948"/>
          <ac:spMkLst>
            <pc:docMk/>
            <pc:sldMk cId="0" sldId="286"/>
            <ac:spMk id="22531" creationId="{00000000-0000-0000-0000-000000000000}"/>
          </ac:spMkLst>
        </pc:spChg>
      </pc:sldChg>
      <pc:sldChg chg="modNotesTx">
        <pc:chgData name="Ros Coard" userId="4433fc3d-35ed-43fb-ab9f-5d3e0590d064" providerId="ADAL" clId="{4AAFECFF-57B9-48EF-8636-04E33F41ECE5}" dt="2024-01-15T10:28:45.130" v="739"/>
        <pc:sldMkLst>
          <pc:docMk/>
          <pc:sldMk cId="0" sldId="289"/>
        </pc:sldMkLst>
      </pc:sldChg>
      <pc:sldChg chg="modNotesTx">
        <pc:chgData name="Ros Coard" userId="4433fc3d-35ed-43fb-ab9f-5d3e0590d064" providerId="ADAL" clId="{4AAFECFF-57B9-48EF-8636-04E33F41ECE5}" dt="2024-01-15T10:28:17.121" v="738"/>
        <pc:sldMkLst>
          <pc:docMk/>
          <pc:sldMk cId="291466492" sldId="291"/>
        </pc:sldMkLst>
      </pc:sldChg>
      <pc:sldChg chg="del">
        <pc:chgData name="Ros Coard" userId="4433fc3d-35ed-43fb-ab9f-5d3e0590d064" providerId="ADAL" clId="{4AAFECFF-57B9-48EF-8636-04E33F41ECE5}" dt="2024-01-09T14:31:01.554" v="6" actId="47"/>
        <pc:sldMkLst>
          <pc:docMk/>
          <pc:sldMk cId="4018853370" sldId="292"/>
        </pc:sldMkLst>
      </pc:sldChg>
      <pc:sldChg chg="modNotesTx">
        <pc:chgData name="Ros Coard" userId="4433fc3d-35ed-43fb-ab9f-5d3e0590d064" providerId="ADAL" clId="{4AAFECFF-57B9-48EF-8636-04E33F41ECE5}" dt="2024-01-15T10:53:40.914" v="1165"/>
        <pc:sldMkLst>
          <pc:docMk/>
          <pc:sldMk cId="3294194928" sldId="293"/>
        </pc:sldMkLst>
      </pc:sldChg>
      <pc:sldChg chg="del">
        <pc:chgData name="Ros Coard" userId="4433fc3d-35ed-43fb-ab9f-5d3e0590d064" providerId="ADAL" clId="{4AAFECFF-57B9-48EF-8636-04E33F41ECE5}" dt="2024-01-15T10:19:10.124" v="711" actId="2696"/>
        <pc:sldMkLst>
          <pc:docMk/>
          <pc:sldMk cId="3372403335" sldId="294"/>
        </pc:sldMkLst>
      </pc:sldChg>
      <pc:sldChg chg="modNotesTx">
        <pc:chgData name="Ros Coard" userId="4433fc3d-35ed-43fb-ab9f-5d3e0590d064" providerId="ADAL" clId="{4AAFECFF-57B9-48EF-8636-04E33F41ECE5}" dt="2024-01-15T10:20:20.097" v="714"/>
        <pc:sldMkLst>
          <pc:docMk/>
          <pc:sldMk cId="3713418214" sldId="296"/>
        </pc:sldMkLst>
      </pc:sldChg>
      <pc:sldChg chg="modNotesTx">
        <pc:chgData name="Ros Coard" userId="4433fc3d-35ed-43fb-ab9f-5d3e0590d064" providerId="ADAL" clId="{4AAFECFF-57B9-48EF-8636-04E33F41ECE5}" dt="2024-01-15T10:22:19.445" v="719" actId="20577"/>
        <pc:sldMkLst>
          <pc:docMk/>
          <pc:sldMk cId="1037119674" sldId="300"/>
        </pc:sldMkLst>
      </pc:sldChg>
      <pc:sldChg chg="modNotesTx">
        <pc:chgData name="Ros Coard" userId="4433fc3d-35ed-43fb-ab9f-5d3e0590d064" providerId="ADAL" clId="{4AAFECFF-57B9-48EF-8636-04E33F41ECE5}" dt="2024-01-15T10:23:30.104" v="721"/>
        <pc:sldMkLst>
          <pc:docMk/>
          <pc:sldMk cId="3609931093" sldId="301"/>
        </pc:sldMkLst>
      </pc:sldChg>
      <pc:sldChg chg="modNotes modNotesTx">
        <pc:chgData name="Ros Coard" userId="4433fc3d-35ed-43fb-ab9f-5d3e0590d064" providerId="ADAL" clId="{4AAFECFF-57B9-48EF-8636-04E33F41ECE5}" dt="2024-01-15T13:28:17.473" v="1208" actId="27636"/>
        <pc:sldMkLst>
          <pc:docMk/>
          <pc:sldMk cId="1748190071" sldId="302"/>
        </pc:sldMkLst>
      </pc:sldChg>
      <pc:sldChg chg="modSp mod">
        <pc:chgData name="Ros Coard" userId="4433fc3d-35ed-43fb-ab9f-5d3e0590d064" providerId="ADAL" clId="{4AAFECFF-57B9-48EF-8636-04E33F41ECE5}" dt="2024-01-15T10:38:12.188" v="882" actId="20577"/>
        <pc:sldMkLst>
          <pc:docMk/>
          <pc:sldMk cId="2731769436" sldId="303"/>
        </pc:sldMkLst>
        <pc:spChg chg="mod">
          <ac:chgData name="Ros Coard" userId="4433fc3d-35ed-43fb-ab9f-5d3e0590d064" providerId="ADAL" clId="{4AAFECFF-57B9-48EF-8636-04E33F41ECE5}" dt="2024-01-15T10:38:12.188" v="882" actId="20577"/>
          <ac:spMkLst>
            <pc:docMk/>
            <pc:sldMk cId="2731769436" sldId="303"/>
            <ac:spMk id="2" creationId="{30FF73BB-A93E-DE1A-3485-27F49C887648}"/>
          </ac:spMkLst>
        </pc:spChg>
      </pc:sldChg>
      <pc:sldChg chg="modSp mod modNotesTx">
        <pc:chgData name="Ros Coard" userId="4433fc3d-35ed-43fb-ab9f-5d3e0590d064" providerId="ADAL" clId="{4AAFECFF-57B9-48EF-8636-04E33F41ECE5}" dt="2024-01-15T10:45:59.352" v="1085" actId="20577"/>
        <pc:sldMkLst>
          <pc:docMk/>
          <pc:sldMk cId="2578289387" sldId="304"/>
        </pc:sldMkLst>
        <pc:spChg chg="mod">
          <ac:chgData name="Ros Coard" userId="4433fc3d-35ed-43fb-ab9f-5d3e0590d064" providerId="ADAL" clId="{4AAFECFF-57B9-48EF-8636-04E33F41ECE5}" dt="2024-01-09T14:36:21.974" v="57" actId="1076"/>
          <ac:spMkLst>
            <pc:docMk/>
            <pc:sldMk cId="2578289387" sldId="304"/>
            <ac:spMk id="5" creationId="{7BD79E50-59AD-5913-51AE-837C59CD71D5}"/>
          </ac:spMkLst>
        </pc:spChg>
        <pc:picChg chg="mod">
          <ac:chgData name="Ros Coard" userId="4433fc3d-35ed-43fb-ab9f-5d3e0590d064" providerId="ADAL" clId="{4AAFECFF-57B9-48EF-8636-04E33F41ECE5}" dt="2024-01-09T14:36:24.591" v="58" actId="1076"/>
          <ac:picMkLst>
            <pc:docMk/>
            <pc:sldMk cId="2578289387" sldId="304"/>
            <ac:picMk id="4" creationId="{952B2C75-9E0B-29DA-7E19-EF71EF61E0ED}"/>
          </ac:picMkLst>
        </pc:picChg>
      </pc:sldChg>
      <pc:sldChg chg="addSp new modNotesTx">
        <pc:chgData name="Ros Coard" userId="4433fc3d-35ed-43fb-ab9f-5d3e0590d064" providerId="ADAL" clId="{4AAFECFF-57B9-48EF-8636-04E33F41ECE5}" dt="2024-01-15T10:19:34.489" v="712"/>
        <pc:sldMkLst>
          <pc:docMk/>
          <pc:sldMk cId="3481171785" sldId="305"/>
        </pc:sldMkLst>
        <pc:picChg chg="add">
          <ac:chgData name="Ros Coard" userId="4433fc3d-35ed-43fb-ab9f-5d3e0590d064" providerId="ADAL" clId="{4AAFECFF-57B9-48EF-8636-04E33F41ECE5}" dt="2024-01-15T10:19:06.821" v="710"/>
          <ac:picMkLst>
            <pc:docMk/>
            <pc:sldMk cId="3481171785" sldId="305"/>
            <ac:picMk id="2" creationId="{94E5BB73-A1E8-D3BB-95EA-D5E1CC4F702F}"/>
          </ac:picMkLst>
        </pc:picChg>
      </pc:sldChg>
      <pc:sldChg chg="addSp modSp new mod setBg">
        <pc:chgData name="Ros Coard" userId="4433fc3d-35ed-43fb-ab9f-5d3e0590d064" providerId="ADAL" clId="{4AAFECFF-57B9-48EF-8636-04E33F41ECE5}" dt="2024-01-15T10:45:43.090" v="1071" actId="14100"/>
        <pc:sldMkLst>
          <pc:docMk/>
          <pc:sldMk cId="2411784907" sldId="306"/>
        </pc:sldMkLst>
        <pc:spChg chg="add mod">
          <ac:chgData name="Ros Coard" userId="4433fc3d-35ed-43fb-ab9f-5d3e0590d064" providerId="ADAL" clId="{4AAFECFF-57B9-48EF-8636-04E33F41ECE5}" dt="2024-01-15T10:45:43.090" v="1071" actId="14100"/>
          <ac:spMkLst>
            <pc:docMk/>
            <pc:sldMk cId="2411784907" sldId="306"/>
            <ac:spMk id="4" creationId="{DE540F69-4E31-CD0C-33B1-20C75C4C101D}"/>
          </ac:spMkLst>
        </pc:spChg>
        <pc:spChg chg="add mod">
          <ac:chgData name="Ros Coard" userId="4433fc3d-35ed-43fb-ab9f-5d3e0590d064" providerId="ADAL" clId="{4AAFECFF-57B9-48EF-8636-04E33F41ECE5}" dt="2024-01-15T10:43:53.557" v="1028" actId="1076"/>
          <ac:spMkLst>
            <pc:docMk/>
            <pc:sldMk cId="2411784907" sldId="306"/>
            <ac:spMk id="6" creationId="{CE892A87-4F16-B282-6912-5F7B02F04300}"/>
          </ac:spMkLst>
        </pc:spChg>
        <pc:spChg chg="add">
          <ac:chgData name="Ros Coard" userId="4433fc3d-35ed-43fb-ab9f-5d3e0590d064" providerId="ADAL" clId="{4AAFECFF-57B9-48EF-8636-04E33F41ECE5}" dt="2024-01-15T10:42:05.519" v="1021" actId="26606"/>
          <ac:spMkLst>
            <pc:docMk/>
            <pc:sldMk cId="2411784907" sldId="306"/>
            <ac:spMk id="7" creationId="{08CDF525-A3AC-435F-8260-FE2D9C34E3DD}"/>
          </ac:spMkLst>
        </pc:spChg>
        <pc:picChg chg="add mod">
          <ac:chgData name="Ros Coard" userId="4433fc3d-35ed-43fb-ab9f-5d3e0590d064" providerId="ADAL" clId="{4AAFECFF-57B9-48EF-8636-04E33F41ECE5}" dt="2024-01-15T10:44:13.074" v="1029" actId="1076"/>
          <ac:picMkLst>
            <pc:docMk/>
            <pc:sldMk cId="2411784907" sldId="306"/>
            <ac:picMk id="2" creationId="{F70BA8AF-E6F5-A055-6FAF-635521E26AB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010" tIns="45505" rIns="91010" bIns="45505" rtlCol="0"/>
          <a:lstStyle>
            <a:lvl1pPr algn="l">
              <a:defRPr sz="1200"/>
            </a:lvl1pPr>
          </a:lstStyle>
          <a:p>
            <a:pPr>
              <a:defRPr/>
            </a:pPr>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010" tIns="45505" rIns="91010" bIns="45505" rtlCol="0"/>
          <a:lstStyle>
            <a:lvl1pPr algn="r">
              <a:defRPr sz="1200" smtClean="0"/>
            </a:lvl1pPr>
          </a:lstStyle>
          <a:p>
            <a:pPr>
              <a:defRPr/>
            </a:pPr>
            <a:fld id="{49F1E89D-92B7-4A44-A8FB-2D470F267DC2}" type="datetimeFigureOut">
              <a:rPr lang="en-GB"/>
              <a:pPr>
                <a:defRPr/>
              </a:pPr>
              <a:t>15/01/2024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010" tIns="45505" rIns="91010" bIns="45505" rtlCol="0" anchor="ctr"/>
          <a:lstStyle/>
          <a:p>
            <a:pPr lvl="0"/>
            <a:endParaRPr lang="en-GB"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010" tIns="45505" rIns="91010" bIns="45505"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1" y="9264228"/>
            <a:ext cx="2889938" cy="487680"/>
          </a:xfrm>
          <a:prstGeom prst="rect">
            <a:avLst/>
          </a:prstGeom>
        </p:spPr>
        <p:txBody>
          <a:bodyPr vert="horz" lIns="91010" tIns="45505" rIns="91010" bIns="45505"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777607" y="9264228"/>
            <a:ext cx="2889938" cy="487680"/>
          </a:xfrm>
          <a:prstGeom prst="rect">
            <a:avLst/>
          </a:prstGeom>
        </p:spPr>
        <p:txBody>
          <a:bodyPr vert="horz" lIns="91010" tIns="45505" rIns="91010" bIns="45505" rtlCol="0" anchor="b"/>
          <a:lstStyle>
            <a:lvl1pPr algn="r">
              <a:defRPr sz="1200" smtClean="0"/>
            </a:lvl1pPr>
          </a:lstStyle>
          <a:p>
            <a:pPr>
              <a:defRPr/>
            </a:pPr>
            <a:fld id="{9987A4AC-6CA7-48E2-AB06-482267E56077}" type="slidenum">
              <a:rPr lang="en-GB"/>
              <a:pPr>
                <a:defRPr/>
              </a:pPr>
              <a:t>‹#›</a:t>
            </a:fld>
            <a:endParaRPr lang="en-GB"/>
          </a:p>
        </p:txBody>
      </p:sp>
    </p:spTree>
    <p:extLst>
      <p:ext uri="{BB962C8B-B14F-4D97-AF65-F5344CB8AC3E}">
        <p14:creationId xmlns:p14="http://schemas.microsoft.com/office/powerpoint/2010/main" val="396444862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23A3230-B119-4826-9DFF-2A0988B04976}" type="slidenum">
              <a:rPr lang="en-GB"/>
              <a:pPr/>
              <a:t>1</a:t>
            </a:fld>
            <a:endParaRPr lang="en-GB"/>
          </a:p>
        </p:txBody>
      </p:sp>
    </p:spTree>
    <p:extLst>
      <p:ext uri="{BB962C8B-B14F-4D97-AF65-F5344CB8AC3E}">
        <p14:creationId xmlns:p14="http://schemas.microsoft.com/office/powerpoint/2010/main" val="4065013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latin typeface="Comic Sans MS" panose="030F0702030302020204" pitchFamily="66" charset="0"/>
                <a:ea typeface="Times New Roman" panose="02020603050405020304" pitchFamily="18" charset="0"/>
                <a:cs typeface="Times New Roman" panose="02020603050405020304" pitchFamily="18" charset="0"/>
              </a:rPr>
              <a:t>It has long been recognised that the production of tools, and of technology, is one of the major characteristics which sets human beings apart from the rest of the animal kingdom. </a:t>
            </a:r>
            <a:endParaRPr lang="en-GB" dirty="0"/>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2</a:t>
            </a:fld>
            <a:endParaRPr lang="en-GB"/>
          </a:p>
        </p:txBody>
      </p:sp>
    </p:spTree>
    <p:extLst>
      <p:ext uri="{BB962C8B-B14F-4D97-AF65-F5344CB8AC3E}">
        <p14:creationId xmlns:p14="http://schemas.microsoft.com/office/powerpoint/2010/main" val="4184968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z="1800" dirty="0">
                <a:latin typeface="Comic Sans MS" panose="030F0702030302020204" pitchFamily="66" charset="0"/>
                <a:ea typeface="Times New Roman" panose="02020603050405020304" pitchFamily="18" charset="0"/>
                <a:cs typeface="Times New Roman" panose="02020603050405020304" pitchFamily="18" charset="0"/>
              </a:rPr>
              <a:t>Of course, bioanthropological studies have shown that certain non-human primates have the capacity, and often the practical skills and initiative to utilise and, to a certain extent, modify, raw materials. What sets humans apart, however, is not necessarily the complexity of manual skills in terms of the preparation, production, and use of artefacts, but rather the capacity for self-awareness, the ability to monitor one’s own actions, to both reflect and act upon those actions, and to understand their consequences.</a:t>
            </a:r>
            <a:endParaRPr lang="en-US" dirty="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E4E9368-E7CD-4432-A9D5-6CB2502F26A7}" type="slidenum">
              <a:rPr lang="en-GB"/>
              <a:pPr/>
              <a:t>3</a:t>
            </a:fld>
            <a:endParaRPr lang="en-GB"/>
          </a:p>
        </p:txBody>
      </p:sp>
    </p:spTree>
    <p:extLst>
      <p:ext uri="{BB962C8B-B14F-4D97-AF65-F5344CB8AC3E}">
        <p14:creationId xmlns:p14="http://schemas.microsoft.com/office/powerpoint/2010/main" val="1708972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sz="1800" dirty="0">
                <a:latin typeface="Comic Sans MS" panose="030F0702030302020204" pitchFamily="66" charset="0"/>
                <a:ea typeface="Times New Roman" panose="02020603050405020304" pitchFamily="18" charset="0"/>
              </a:rPr>
              <a:t>We differ from others in that we ‘read’ into the materiality of today, things mean something to us. This capacity takes even the simplest human technologies far beyond those of primate ability. This sub-section looks at how archaeologists have dealt with human technologies, and why artefacts loom so large in archaeological studies.</a:t>
            </a:r>
            <a:endParaRPr lang="en-GB" sz="1800"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4</a:t>
            </a:fld>
            <a:endParaRPr lang="en-GB"/>
          </a:p>
        </p:txBody>
      </p:sp>
    </p:spTree>
    <p:extLst>
      <p:ext uri="{BB962C8B-B14F-4D97-AF65-F5344CB8AC3E}">
        <p14:creationId xmlns:p14="http://schemas.microsoft.com/office/powerpoint/2010/main" val="786870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5</a:t>
            </a:fld>
            <a:endParaRPr lang="en-GB"/>
          </a:p>
        </p:txBody>
      </p:sp>
    </p:spTree>
    <p:extLst>
      <p:ext uri="{BB962C8B-B14F-4D97-AF65-F5344CB8AC3E}">
        <p14:creationId xmlns:p14="http://schemas.microsoft.com/office/powerpoint/2010/main" val="778981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z="1800" b="1" dirty="0">
                <a:latin typeface="Comic Sans MS" panose="030F0702030302020204" pitchFamily="66" charset="0"/>
                <a:ea typeface="Times New Roman" panose="02020603050405020304" pitchFamily="18" charset="0"/>
              </a:rPr>
              <a:t>Material culture and social action</a:t>
            </a:r>
            <a:endParaRPr lang="en-GB" sz="1800" dirty="0">
              <a:latin typeface="Times New Roman" panose="02020603050405020304" pitchFamily="18" charset="0"/>
              <a:ea typeface="Times New Roman" panose="02020603050405020304" pitchFamily="18" charset="0"/>
            </a:endParaRPr>
          </a:p>
          <a:p>
            <a:r>
              <a:rPr lang="en-GB" sz="1800" dirty="0">
                <a:latin typeface="Comic Sans MS" panose="030F0702030302020204" pitchFamily="66" charset="0"/>
                <a:ea typeface="Times New Roman" panose="02020603050405020304" pitchFamily="18" charset="0"/>
                <a:cs typeface="Times New Roman" panose="02020603050405020304" pitchFamily="18" charset="0"/>
              </a:rPr>
              <a:t>As we have been discussing throughout this module, archaeology is primarily about people, and a recent concern has been to go beyond what we may call the ‘grand narrative’ - large-scale explanations of social phenomena – towards a more fine-grained understanding of human action in the past. </a:t>
            </a:r>
            <a:endParaRPr lang="en-US" dirty="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DE16DB7-C2DF-4CBF-9CD1-42FBB0E86D14}" type="slidenum">
              <a:rPr lang="en-GB"/>
              <a:pPr/>
              <a:t>6</a:t>
            </a:fld>
            <a:endParaRPr lang="en-GB"/>
          </a:p>
        </p:txBody>
      </p:sp>
    </p:spTree>
    <p:extLst>
      <p:ext uri="{BB962C8B-B14F-4D97-AF65-F5344CB8AC3E}">
        <p14:creationId xmlns:p14="http://schemas.microsoft.com/office/powerpoint/2010/main" val="523870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latin typeface="Comic Sans MS" panose="030F0702030302020204" pitchFamily="66" charset="0"/>
                <a:ea typeface="Times New Roman" panose="02020603050405020304" pitchFamily="18" charset="0"/>
                <a:cs typeface="Times New Roman" panose="02020603050405020304" pitchFamily="18" charset="0"/>
              </a:rPr>
              <a:t>This necessarily involves looking at the everyday, the routine, the mundane</a:t>
            </a:r>
          </a:p>
          <a:p>
            <a:endParaRPr lang="en-GB" sz="1800" dirty="0">
              <a:latin typeface="Comic Sans MS" panose="030F0702030302020204" pitchFamily="66" charset="0"/>
              <a:ea typeface="Times New Roman" panose="02020603050405020304" pitchFamily="18" charset="0"/>
              <a:cs typeface="Times New Roman" panose="02020603050405020304" pitchFamily="18" charset="0"/>
            </a:endParaRPr>
          </a:p>
          <a:p>
            <a:r>
              <a:rPr lang="en-GB" sz="1800" dirty="0">
                <a:latin typeface="Comic Sans MS" panose="030F0702030302020204" pitchFamily="66" charset="0"/>
                <a:ea typeface="Times New Roman" panose="02020603050405020304" pitchFamily="18" charset="0"/>
                <a:cs typeface="Times New Roman" panose="02020603050405020304" pitchFamily="18" charset="0"/>
              </a:rPr>
              <a:t>.At the heart of everyday life lies the means by which people interact with each other and with their surrounding environment. A large part of this interaction involves the use of objects, artefacts, things; </a:t>
            </a:r>
            <a:endParaRPr lang="en-GB" dirty="0"/>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7</a:t>
            </a:fld>
            <a:endParaRPr lang="en-GB"/>
          </a:p>
        </p:txBody>
      </p:sp>
    </p:spTree>
    <p:extLst>
      <p:ext uri="{BB962C8B-B14F-4D97-AF65-F5344CB8AC3E}">
        <p14:creationId xmlns:p14="http://schemas.microsoft.com/office/powerpoint/2010/main" val="2594001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latin typeface="Comic Sans MS" panose="030F0702030302020204" pitchFamily="66" charset="0"/>
                <a:ea typeface="Times New Roman" panose="02020603050405020304" pitchFamily="18" charset="0"/>
                <a:cs typeface="Times New Roman" panose="02020603050405020304" pitchFamily="18" charset="0"/>
              </a:rPr>
              <a:t>what archaeologists and anthropologists often term </a:t>
            </a:r>
            <a:r>
              <a:rPr lang="en-GB" i="1" dirty="0">
                <a:latin typeface="Comic Sans MS" panose="030F0702030302020204" pitchFamily="66" charset="0"/>
                <a:ea typeface="Times New Roman" panose="02020603050405020304" pitchFamily="18" charset="0"/>
                <a:cs typeface="Times New Roman" panose="02020603050405020304" pitchFamily="18" charset="0"/>
              </a:rPr>
              <a:t>material culture</a:t>
            </a:r>
            <a:endParaRPr lang="en-US" dirty="0"/>
          </a:p>
        </p:txBody>
      </p:sp>
      <p:sp>
        <p:nvSpPr>
          <p:cNvPr id="215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A02A9D9-F1A3-486A-96E8-A9F957898160}" type="slidenum">
              <a:rPr lang="en-GB"/>
              <a:pPr/>
              <a:t>8</a:t>
            </a:fld>
            <a:endParaRPr lang="en-GB"/>
          </a:p>
        </p:txBody>
      </p:sp>
    </p:spTree>
    <p:extLst>
      <p:ext uri="{BB962C8B-B14F-4D97-AF65-F5344CB8AC3E}">
        <p14:creationId xmlns:p14="http://schemas.microsoft.com/office/powerpoint/2010/main" val="26693690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latin typeface="Comic Sans MS" panose="030F0702030302020204" pitchFamily="66" charset="0"/>
                <a:ea typeface="Times New Roman" panose="02020603050405020304" pitchFamily="18" charset="0"/>
                <a:cs typeface="Times New Roman" panose="02020603050405020304" pitchFamily="18" charset="0"/>
              </a:rPr>
              <a:t>As archaeologists, we uncover the material culture of past human activities. In the same way as we in the present have constructed a material world which revolves around the use of everyday things – coins, scissors, mobile phones, knives and forks – </a:t>
            </a:r>
            <a:endParaRPr lang="en-GB" dirty="0"/>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9</a:t>
            </a:fld>
            <a:endParaRPr lang="en-GB"/>
          </a:p>
        </p:txBody>
      </p:sp>
    </p:spTree>
    <p:extLst>
      <p:ext uri="{BB962C8B-B14F-4D97-AF65-F5344CB8AC3E}">
        <p14:creationId xmlns:p14="http://schemas.microsoft.com/office/powerpoint/2010/main" val="32339770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defTabSz="910102">
              <a:spcBef>
                <a:spcPct val="0"/>
              </a:spcBef>
              <a:defRPr/>
            </a:pPr>
            <a:r>
              <a:rPr lang="en-GB" sz="1800" dirty="0">
                <a:latin typeface="Comic Sans MS" panose="030F0702030302020204" pitchFamily="66" charset="0"/>
                <a:ea typeface="Times New Roman" panose="02020603050405020304" pitchFamily="18" charset="0"/>
              </a:rPr>
              <a:t>so people in the past also made and used everyday things – stone </a:t>
            </a:r>
            <a:r>
              <a:rPr lang="en-GB" sz="1800" dirty="0" err="1">
                <a:latin typeface="Comic Sans MS" panose="030F0702030302020204" pitchFamily="66" charset="0"/>
                <a:ea typeface="Times New Roman" panose="02020603050405020304" pitchFamily="18" charset="0"/>
              </a:rPr>
              <a:t>handaxes</a:t>
            </a:r>
            <a:r>
              <a:rPr lang="en-GB" sz="1800" dirty="0">
                <a:latin typeface="Comic Sans MS" panose="030F0702030302020204" pitchFamily="66" charset="0"/>
                <a:ea typeface="Times New Roman" panose="02020603050405020304" pitchFamily="18" charset="0"/>
              </a:rPr>
              <a:t>, scrapers, bone needles, bronze chisels, iron cooking vessels. These are the things of routine, everyday life. But how have archaeologists studied such things, and what kinds of information can be gleaned from the study of artefacts?</a:t>
            </a:r>
            <a:endParaRPr lang="en-GB" sz="1800" dirty="0">
              <a:latin typeface="Times New Roman" panose="02020603050405020304" pitchFamily="18" charset="0"/>
              <a:ea typeface="Times New Roman" panose="02020603050405020304" pitchFamily="18" charset="0"/>
            </a:endParaRPr>
          </a:p>
          <a:p>
            <a:pPr>
              <a:spcBef>
                <a:spcPct val="0"/>
              </a:spcBef>
            </a:pPr>
            <a:endParaRPr lang="en-US" dirty="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3396F48-43D2-4BED-95A3-7E0488D95128}" type="slidenum">
              <a:rPr lang="en-GB"/>
              <a:pPr/>
              <a:t>10</a:t>
            </a:fld>
            <a:endParaRPr lang="en-GB"/>
          </a:p>
        </p:txBody>
      </p:sp>
    </p:spTree>
    <p:extLst>
      <p:ext uri="{BB962C8B-B14F-4D97-AF65-F5344CB8AC3E}">
        <p14:creationId xmlns:p14="http://schemas.microsoft.com/office/powerpoint/2010/main" val="2439881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z="1800" dirty="0">
                <a:latin typeface="Comic Sans MS" panose="030F0702030302020204" pitchFamily="66" charset="0"/>
                <a:ea typeface="Times New Roman" panose="02020603050405020304" pitchFamily="18" charset="0"/>
                <a:cs typeface="Times New Roman" panose="02020603050405020304" pitchFamily="18" charset="0"/>
              </a:rPr>
              <a:t>Traditional, cultural-historical archaeology had what we may term a </a:t>
            </a:r>
            <a:r>
              <a:rPr lang="en-GB" sz="1800" i="1" dirty="0">
                <a:latin typeface="Comic Sans MS" panose="030F0702030302020204" pitchFamily="66" charset="0"/>
                <a:ea typeface="Times New Roman" panose="02020603050405020304" pitchFamily="18" charset="0"/>
                <a:cs typeface="Times New Roman" panose="02020603050405020304" pitchFamily="18" charset="0"/>
              </a:rPr>
              <a:t>functional</a:t>
            </a:r>
            <a:r>
              <a:rPr lang="en-GB" sz="1800" dirty="0">
                <a:latin typeface="Comic Sans MS" panose="030F0702030302020204" pitchFamily="66" charset="0"/>
                <a:ea typeface="Times New Roman" panose="02020603050405020304" pitchFamily="18" charset="0"/>
                <a:cs typeface="Times New Roman" panose="02020603050405020304" pitchFamily="18" charset="0"/>
              </a:rPr>
              <a:t> approach to technology. Often, artefacts were perceived as providing the means for chronologies, or as ‘badges’ for different cultural groups. But in terms of technology, interpretation lay at the functional level: what was the artefact used for? The classic example of this way of thinking is Oakley’s </a:t>
            </a:r>
            <a:r>
              <a:rPr lang="en-GB" sz="1800" i="1" dirty="0">
                <a:latin typeface="Comic Sans MS" panose="030F0702030302020204" pitchFamily="66" charset="0"/>
                <a:ea typeface="Times New Roman" panose="02020603050405020304" pitchFamily="18" charset="0"/>
                <a:cs typeface="Times New Roman" panose="02020603050405020304" pitchFamily="18" charset="0"/>
              </a:rPr>
              <a:t>Man the Toolmaker</a:t>
            </a:r>
            <a:r>
              <a:rPr lang="en-GB" sz="1800" dirty="0">
                <a:latin typeface="Comic Sans MS" panose="030F0702030302020204" pitchFamily="66" charset="0"/>
                <a:ea typeface="Times New Roman" panose="02020603050405020304" pitchFamily="18" charset="0"/>
                <a:cs typeface="Times New Roman" panose="02020603050405020304" pitchFamily="18" charset="0"/>
              </a:rPr>
              <a:t>, which described how a range of artefacts from prehistoric contexts (largely stone and bone tools) were modified from their raw material sources and suggested possible ways in which they were used. </a:t>
            </a:r>
            <a:endParaRPr lang="en-US" dirty="0"/>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2F89373-3AC4-4EEC-A922-843D46B6A4D5}" type="slidenum">
              <a:rPr lang="en-GB"/>
              <a:pPr/>
              <a:t>11</a:t>
            </a:fld>
            <a:endParaRPr lang="en-GB"/>
          </a:p>
        </p:txBody>
      </p:sp>
    </p:spTree>
    <p:extLst>
      <p:ext uri="{BB962C8B-B14F-4D97-AF65-F5344CB8AC3E}">
        <p14:creationId xmlns:p14="http://schemas.microsoft.com/office/powerpoint/2010/main" val="38311421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296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5B95875-3BA1-4D0C-B897-C7FCA21FDD4E}" type="slidenum">
              <a:rPr lang="en-GB"/>
              <a:pPr/>
              <a:t>12</a:t>
            </a:fld>
            <a:endParaRPr lang="en-GB"/>
          </a:p>
        </p:txBody>
      </p:sp>
    </p:spTree>
    <p:extLst>
      <p:ext uri="{BB962C8B-B14F-4D97-AF65-F5344CB8AC3E}">
        <p14:creationId xmlns:p14="http://schemas.microsoft.com/office/powerpoint/2010/main" val="3462266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z="1800" dirty="0">
                <a:latin typeface="Comic Sans MS" panose="030F0702030302020204" pitchFamily="66" charset="0"/>
                <a:ea typeface="Times New Roman" panose="02020603050405020304" pitchFamily="18" charset="0"/>
                <a:cs typeface="Times New Roman" panose="02020603050405020304" pitchFamily="18" charset="0"/>
              </a:rPr>
              <a:t>This approach obviously has its limitations, and with the advent of the ‘new’ (and later processual) archaeologies of the 1960s, attention turned towards consideration of material culture production and use as a way in which people adapted to their environment</a:t>
            </a: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2D52884-8009-40AA-A8B5-442519277BF7}" type="slidenum">
              <a:rPr lang="en-GB"/>
              <a:pPr/>
              <a:t>13</a:t>
            </a:fld>
            <a:endParaRPr lang="en-GB"/>
          </a:p>
        </p:txBody>
      </p:sp>
    </p:spTree>
    <p:extLst>
      <p:ext uri="{BB962C8B-B14F-4D97-AF65-F5344CB8AC3E}">
        <p14:creationId xmlns:p14="http://schemas.microsoft.com/office/powerpoint/2010/main" val="9462520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omic Sans MS" panose="030F0702030302020204" pitchFamily="66" charset="0"/>
                <a:ea typeface="Times New Roman" panose="02020603050405020304" pitchFamily="18" charset="0"/>
                <a:cs typeface="Times New Roman" panose="02020603050405020304" pitchFamily="18" charset="0"/>
              </a:rPr>
              <a:t>. And so, Inuit Eskimo groups would make and use specialised artefacts which allowed them to adapt to their specific environmental conditions, </a:t>
            </a:r>
            <a:endParaRPr lang="en-GB" dirty="0"/>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14</a:t>
            </a:fld>
            <a:endParaRPr lang="en-GB"/>
          </a:p>
        </p:txBody>
      </p:sp>
    </p:spTree>
    <p:extLst>
      <p:ext uri="{BB962C8B-B14F-4D97-AF65-F5344CB8AC3E}">
        <p14:creationId xmlns:p14="http://schemas.microsoft.com/office/powerpoint/2010/main" val="13883387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defTabSz="910102">
              <a:spcBef>
                <a:spcPct val="0"/>
              </a:spcBef>
              <a:defRPr/>
            </a:pPr>
            <a:r>
              <a:rPr lang="en-GB" sz="1800" dirty="0">
                <a:latin typeface="Comic Sans MS" panose="030F0702030302020204" pitchFamily="66" charset="0"/>
                <a:ea typeface="Times New Roman" panose="02020603050405020304" pitchFamily="18" charset="0"/>
              </a:rPr>
              <a:t>Again, we can identify limitations in this way of thinking. In terms of technology, it seems unnecessary to look beyond the object towards the social and cultural reasons why people made certain things in certain ways, and used them in different social contexts. Surely pottery decoration, the colours used or dress patterns, or body piercings have little to do with adaptation to environmental conditions.</a:t>
            </a:r>
            <a:endParaRPr lang="en-GB" sz="1800" dirty="0">
              <a:latin typeface="Times New Roman" panose="02020603050405020304" pitchFamily="18" charset="0"/>
              <a:ea typeface="Times New Roman" panose="02020603050405020304" pitchFamily="18" charset="0"/>
            </a:endParaRPr>
          </a:p>
          <a:p>
            <a:pPr>
              <a:spcBef>
                <a:spcPct val="0"/>
              </a:spcBef>
            </a:pPr>
            <a:endParaRPr lang="en-US"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870D78C-6311-4A87-AB8F-A2B2FFDE7335}" type="slidenum">
              <a:rPr lang="en-GB"/>
              <a:pPr/>
              <a:t>15</a:t>
            </a:fld>
            <a:endParaRPr lang="en-GB"/>
          </a:p>
        </p:txBody>
      </p:sp>
    </p:spTree>
    <p:extLst>
      <p:ext uri="{BB962C8B-B14F-4D97-AF65-F5344CB8AC3E}">
        <p14:creationId xmlns:p14="http://schemas.microsoft.com/office/powerpoint/2010/main" val="2557633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z="1800" b="1" dirty="0">
                <a:latin typeface="Comic Sans MS" panose="030F0702030302020204" pitchFamily="66" charset="0"/>
                <a:ea typeface="Times New Roman" panose="02020603050405020304" pitchFamily="18" charset="0"/>
              </a:rPr>
              <a:t>Beyond function and adaptation</a:t>
            </a:r>
            <a:endParaRPr lang="en-GB" sz="1800" dirty="0">
              <a:latin typeface="Times New Roman" panose="02020603050405020304" pitchFamily="18" charset="0"/>
              <a:ea typeface="Times New Roman" panose="02020603050405020304" pitchFamily="18" charset="0"/>
            </a:endParaRPr>
          </a:p>
          <a:p>
            <a:r>
              <a:rPr lang="en-GB" sz="1800" dirty="0">
                <a:latin typeface="Comic Sans MS" panose="030F0702030302020204" pitchFamily="66" charset="0"/>
                <a:ea typeface="Times New Roman" panose="02020603050405020304" pitchFamily="18" charset="0"/>
                <a:cs typeface="Times New Roman" panose="02020603050405020304" pitchFamily="18" charset="0"/>
              </a:rPr>
              <a:t>As these processual approaches were being developed in the Anglo-American world, researchers in France were already looking beyond functional and environmental explanations in favour of social approaches. The ethnologist André Leroi-</a:t>
            </a:r>
            <a:r>
              <a:rPr lang="en-GB" sz="1800" dirty="0" err="1">
                <a:latin typeface="Comic Sans MS" panose="030F0702030302020204" pitchFamily="66" charset="0"/>
                <a:ea typeface="Times New Roman" panose="02020603050405020304" pitchFamily="18" charset="0"/>
                <a:cs typeface="Times New Roman" panose="02020603050405020304" pitchFamily="18" charset="0"/>
              </a:rPr>
              <a:t>Gourhan</a:t>
            </a:r>
            <a:r>
              <a:rPr lang="en-GB" sz="1800" dirty="0">
                <a:latin typeface="Comic Sans MS" panose="030F0702030302020204" pitchFamily="66" charset="0"/>
                <a:ea typeface="Times New Roman" panose="02020603050405020304" pitchFamily="18" charset="0"/>
                <a:cs typeface="Times New Roman" panose="02020603050405020304" pitchFamily="18" charset="0"/>
              </a:rPr>
              <a:t> was one of the first scholars to think about artefact manufacture as part of a sequence of social decisions and actions. He termed this sequence the </a:t>
            </a:r>
            <a:r>
              <a:rPr lang="en-GB" sz="1800" i="1" dirty="0" err="1">
                <a:latin typeface="Comic Sans MS" panose="030F0702030302020204" pitchFamily="66" charset="0"/>
                <a:ea typeface="Times New Roman" panose="02020603050405020304" pitchFamily="18" charset="0"/>
                <a:cs typeface="Times New Roman" panose="02020603050405020304" pitchFamily="18" charset="0"/>
              </a:rPr>
              <a:t>chaîne</a:t>
            </a:r>
            <a:r>
              <a:rPr lang="en-GB" sz="1800" i="1" dirty="0">
                <a:latin typeface="Comic Sans MS" panose="030F0702030302020204" pitchFamily="66" charset="0"/>
                <a:ea typeface="Times New Roman" panose="02020603050405020304" pitchFamily="18" charset="0"/>
                <a:cs typeface="Times New Roman" panose="02020603050405020304" pitchFamily="18" charset="0"/>
              </a:rPr>
              <a:t> </a:t>
            </a:r>
            <a:r>
              <a:rPr lang="en-GB" sz="1800" i="1" dirty="0" err="1">
                <a:latin typeface="Comic Sans MS" panose="030F0702030302020204" pitchFamily="66" charset="0"/>
                <a:ea typeface="Times New Roman" panose="02020603050405020304" pitchFamily="18" charset="0"/>
                <a:cs typeface="Times New Roman" panose="02020603050405020304" pitchFamily="18" charset="0"/>
              </a:rPr>
              <a:t>opératoire</a:t>
            </a:r>
            <a:endParaRPr lang="en-US"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7360AB2-C850-4D45-83B8-79AABBF29C5C}" type="slidenum">
              <a:rPr lang="en-GB"/>
              <a:pPr/>
              <a:t>16</a:t>
            </a:fld>
            <a:endParaRPr lang="en-GB"/>
          </a:p>
        </p:txBody>
      </p:sp>
    </p:spTree>
    <p:extLst>
      <p:ext uri="{BB962C8B-B14F-4D97-AF65-F5344CB8AC3E}">
        <p14:creationId xmlns:p14="http://schemas.microsoft.com/office/powerpoint/2010/main" val="11082881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8802CA6-0420-4C9F-A0D0-870A05A34BA1}" type="slidenum">
              <a:rPr lang="en-GB"/>
              <a:pPr/>
              <a:t>17</a:t>
            </a:fld>
            <a:endParaRPr lang="en-GB"/>
          </a:p>
        </p:txBody>
      </p:sp>
    </p:spTree>
    <p:extLst>
      <p:ext uri="{BB962C8B-B14F-4D97-AF65-F5344CB8AC3E}">
        <p14:creationId xmlns:p14="http://schemas.microsoft.com/office/powerpoint/2010/main" val="42345856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p:spPr>
      </p:sp>
      <p:sp>
        <p:nvSpPr>
          <p:cNvPr id="39938" name="Notes Placeholder 2"/>
          <p:cNvSpPr>
            <a:spLocks noGrp="1"/>
          </p:cNvSpPr>
          <p:nvPr>
            <p:ph type="body" idx="1"/>
          </p:nvPr>
        </p:nvSpPr>
        <p:spPr bwMode="auto">
          <a:noFill/>
        </p:spPr>
        <p:txBody>
          <a:bodyPr wrap="square" numCol="1" anchor="t" anchorCtr="0" compatLnSpc="1">
            <a:prstTxWarp prst="textNoShape">
              <a:avLst/>
            </a:prstTxWarp>
          </a:bodyPr>
          <a:lstStyle/>
          <a:p>
            <a:pPr defTabSz="910102">
              <a:spcBef>
                <a:spcPct val="0"/>
              </a:spcBef>
              <a:defRPr/>
            </a:pPr>
            <a:r>
              <a:rPr lang="en-GB" sz="1800" dirty="0">
                <a:latin typeface="Comic Sans MS" panose="030F0702030302020204" pitchFamily="66" charset="0"/>
                <a:ea typeface="Times New Roman" panose="02020603050405020304" pitchFamily="18" charset="0"/>
              </a:rPr>
              <a:t>In short, this refers to the technological steps in the transformation of a raw material to a useable object and beyond. For example, in the case of a flint blade (a common tool throughout many prehistoric societies), the sequence begins with procurement of the raw material, in this case a flint nodule, followed by ‘roughing out’ of the basic piece of material to be used. This rough-out is then shaped and prepared into a ‘core’, from which blades can be struck according to a predetermined point on the core’s prepared ‘striking platform’. The resulting blade can then be refined and used. The final stage in the sequence is discard and/or deposition.</a:t>
            </a:r>
            <a:endParaRPr lang="en-GB" sz="1800" dirty="0">
              <a:latin typeface="Times New Roman" panose="02020603050405020304" pitchFamily="18" charset="0"/>
              <a:ea typeface="Times New Roman" panose="02020603050405020304" pitchFamily="18" charset="0"/>
            </a:endParaRPr>
          </a:p>
          <a:p>
            <a:pPr>
              <a:spcBef>
                <a:spcPct val="0"/>
              </a:spcBef>
            </a:pPr>
            <a:endParaRPr lang="en-US" dirty="0"/>
          </a:p>
        </p:txBody>
      </p:sp>
      <p:sp>
        <p:nvSpPr>
          <p:cNvPr id="399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0B1C7D8-D759-4D0C-A45F-F67D195FFD0A}" type="slidenum">
              <a:rPr lang="en-GB"/>
              <a:pPr/>
              <a:t>18</a:t>
            </a:fld>
            <a:endParaRPr lang="en-GB"/>
          </a:p>
        </p:txBody>
      </p:sp>
    </p:spTree>
    <p:extLst>
      <p:ext uri="{BB962C8B-B14F-4D97-AF65-F5344CB8AC3E}">
        <p14:creationId xmlns:p14="http://schemas.microsoft.com/office/powerpoint/2010/main" val="10870294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z="1800" dirty="0">
                <a:latin typeface="Comic Sans MS" panose="030F0702030302020204" pitchFamily="66" charset="0"/>
                <a:ea typeface="Times New Roman" panose="02020603050405020304" pitchFamily="18" charset="0"/>
                <a:cs typeface="Times New Roman" panose="02020603050405020304" pitchFamily="18" charset="0"/>
              </a:rPr>
              <a:t>Aside from the physical techniques and gestures, the concept of the </a:t>
            </a:r>
            <a:r>
              <a:rPr lang="en-GB" sz="1800" i="1" dirty="0" err="1">
                <a:latin typeface="Comic Sans MS" panose="030F0702030302020204" pitchFamily="66" charset="0"/>
                <a:ea typeface="Times New Roman" panose="02020603050405020304" pitchFamily="18" charset="0"/>
                <a:cs typeface="Times New Roman" panose="02020603050405020304" pitchFamily="18" charset="0"/>
              </a:rPr>
              <a:t>chaîne</a:t>
            </a:r>
            <a:r>
              <a:rPr lang="en-GB" sz="1800" i="1" dirty="0">
                <a:latin typeface="Comic Sans MS" panose="030F0702030302020204" pitchFamily="66" charset="0"/>
                <a:ea typeface="Times New Roman" panose="02020603050405020304" pitchFamily="18" charset="0"/>
                <a:cs typeface="Times New Roman" panose="02020603050405020304" pitchFamily="18" charset="0"/>
              </a:rPr>
              <a:t> </a:t>
            </a:r>
            <a:r>
              <a:rPr lang="en-GB" sz="1800" i="1" dirty="0" err="1">
                <a:latin typeface="Comic Sans MS" panose="030F0702030302020204" pitchFamily="66" charset="0"/>
                <a:ea typeface="Times New Roman" panose="02020603050405020304" pitchFamily="18" charset="0"/>
                <a:cs typeface="Times New Roman" panose="02020603050405020304" pitchFamily="18" charset="0"/>
              </a:rPr>
              <a:t>opératoire</a:t>
            </a:r>
            <a:r>
              <a:rPr lang="en-GB" sz="1800" i="1" dirty="0">
                <a:latin typeface="Comic Sans MS" panose="030F0702030302020204" pitchFamily="66" charset="0"/>
                <a:ea typeface="Times New Roman" panose="02020603050405020304" pitchFamily="18" charset="0"/>
                <a:cs typeface="Times New Roman" panose="02020603050405020304" pitchFamily="18" charset="0"/>
              </a:rPr>
              <a:t> </a:t>
            </a:r>
            <a:r>
              <a:rPr lang="en-GB" sz="1800" dirty="0">
                <a:latin typeface="Comic Sans MS" panose="030F0702030302020204" pitchFamily="66" charset="0"/>
                <a:ea typeface="Times New Roman" panose="02020603050405020304" pitchFamily="18" charset="0"/>
                <a:cs typeface="Times New Roman" panose="02020603050405020304" pitchFamily="18" charset="0"/>
              </a:rPr>
              <a:t>also allows insights into the decision-making processes used in artefact procurement, manufacture, use and discard. This insight has been developed in a number of ways in recent archaeological studies of technology. </a:t>
            </a:r>
            <a:endParaRPr lang="en-US" dirty="0"/>
          </a:p>
        </p:txBody>
      </p:sp>
      <p:sp>
        <p:nvSpPr>
          <p:cNvPr id="419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F94959C-882F-40E5-A92F-C71DEBFE78CF}" type="slidenum">
              <a:rPr lang="en-GB"/>
              <a:pPr/>
              <a:t>19</a:t>
            </a:fld>
            <a:endParaRPr lang="en-GB"/>
          </a:p>
        </p:txBody>
      </p:sp>
    </p:spTree>
    <p:extLst>
      <p:ext uri="{BB962C8B-B14F-4D97-AF65-F5344CB8AC3E}">
        <p14:creationId xmlns:p14="http://schemas.microsoft.com/office/powerpoint/2010/main" val="5703525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z="1800" dirty="0">
                <a:latin typeface="Comic Sans MS" panose="030F0702030302020204" pitchFamily="66" charset="0"/>
                <a:ea typeface="Times New Roman" panose="02020603050405020304" pitchFamily="18" charset="0"/>
                <a:cs typeface="Times New Roman" panose="02020603050405020304" pitchFamily="18" charset="0"/>
              </a:rPr>
              <a:t>Another ‘school’ has focused on the ‘life’ of the artefact, following its ‘biography’ as it moves from one social context to another. That is, the same object may be used for a variety of purposes in its ‘social life’ </a:t>
            </a:r>
            <a:r>
              <a:rPr lang="en-US" dirty="0"/>
              <a:t>Associated with a number of archaeologists not least Danny Miller and the School of Archaeology – now UCL, Chris Tilley, </a:t>
            </a:r>
            <a:r>
              <a:rPr lang="en-US" dirty="0" err="1"/>
              <a:t>Gosden</a:t>
            </a:r>
            <a:r>
              <a:rPr lang="en-US" dirty="0"/>
              <a:t>, etc. Arisen out of initially Russian schools of thought (stemming form modes of production) - </a:t>
            </a:r>
            <a:r>
              <a:rPr lang="en-GB" b="0" i="0" dirty="0">
                <a:solidFill>
                  <a:srgbClr val="3E3F40"/>
                </a:solidFill>
                <a:effectLst/>
                <a:latin typeface="Roboto" panose="02000000000000000000" pitchFamily="2" charset="0"/>
              </a:rPr>
              <a:t>a thing always grows a kind of destiny</a:t>
            </a:r>
            <a:endParaRPr lang="en-US" dirty="0"/>
          </a:p>
        </p:txBody>
      </p:sp>
      <p:sp>
        <p:nvSpPr>
          <p:cNvPr id="481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D7B4577-CFCA-48B2-9914-1E10BEB2AD7B}" type="slidenum">
              <a:rPr lang="en-GB"/>
              <a:pPr/>
              <a:t>20</a:t>
            </a:fld>
            <a:endParaRPr lang="en-GB"/>
          </a:p>
        </p:txBody>
      </p:sp>
    </p:spTree>
    <p:extLst>
      <p:ext uri="{BB962C8B-B14F-4D97-AF65-F5344CB8AC3E}">
        <p14:creationId xmlns:p14="http://schemas.microsoft.com/office/powerpoint/2010/main" val="29831234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21</a:t>
            </a:fld>
            <a:endParaRPr lang="en-GB"/>
          </a:p>
        </p:txBody>
      </p:sp>
    </p:spTree>
    <p:extLst>
      <p:ext uri="{BB962C8B-B14F-4D97-AF65-F5344CB8AC3E}">
        <p14:creationId xmlns:p14="http://schemas.microsoft.com/office/powerpoint/2010/main" val="15408499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22</a:t>
            </a:fld>
            <a:endParaRPr lang="en-GB"/>
          </a:p>
        </p:txBody>
      </p:sp>
    </p:spTree>
    <p:extLst>
      <p:ext uri="{BB962C8B-B14F-4D97-AF65-F5344CB8AC3E}">
        <p14:creationId xmlns:p14="http://schemas.microsoft.com/office/powerpoint/2010/main" val="26524013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Police files: Examples: Documents activity of 90,000 Stasi agents and over 170,000 ordinary East German citizens as unofficial collaborators. </a:t>
            </a:r>
          </a:p>
          <a:p>
            <a:r>
              <a:rPr lang="en-GB" dirty="0"/>
              <a:t>They have not stayed static since being sealed in 1990 – each file holds a biography of activity in its collection (mechanics of how curated, what kept, discarded, acted upon etc.) , and what it reveals about the contents, the individual it reports on.</a:t>
            </a:r>
          </a:p>
          <a:p>
            <a:pPr algn="l"/>
            <a:r>
              <a:rPr lang="en-GB" b="0" i="0" dirty="0">
                <a:solidFill>
                  <a:srgbClr val="333333"/>
                </a:solidFill>
                <a:effectLst/>
                <a:latin typeface="Arial" panose="020B0604020202020204" pitchFamily="34" charset="0"/>
              </a:rPr>
              <a:t>2.75 million requests to visit so far….</a:t>
            </a:r>
            <a:r>
              <a:rPr lang="en-GB" b="0" i="0" dirty="0">
                <a:solidFill>
                  <a:srgbClr val="FFFFFF"/>
                </a:solidFill>
                <a:effectLst/>
                <a:latin typeface="Arial" panose="020B0604020202020204" pitchFamily="34" charset="0"/>
              </a:rPr>
              <a:t> Documents activities, what meetings of what organisation attended, but also correspondence, letters, memos etc. intercepted equals a social history of the time, the history since, see Carbone, evidence, personal accounts of most traumatic and intimate moments, captured on public record, are active documents that at some stage become ‘cold’ cases, but still as relevant at any stage. Red Squads – documenting communist activity, crime officers appointed to investigate high-level sex scandals, actions against the sate sort of things – now documents folk are disappointed if they are NOT listed in such files. WHY were they not considered a threat!!!!</a:t>
            </a:r>
          </a:p>
          <a:p>
            <a:pPr algn="l"/>
            <a:endParaRPr lang="en-GB" b="0" i="0" dirty="0">
              <a:solidFill>
                <a:srgbClr val="FFFFFF"/>
              </a:solidFill>
              <a:effectLst/>
              <a:latin typeface="Arial" panose="020B0604020202020204" pitchFamily="34" charset="0"/>
            </a:endParaRPr>
          </a:p>
          <a:p>
            <a:pPr algn="l"/>
            <a:r>
              <a:rPr lang="en-GB" b="0" i="0" dirty="0">
                <a:solidFill>
                  <a:srgbClr val="FFFFFF"/>
                </a:solidFill>
                <a:effectLst/>
                <a:latin typeface="Arial" panose="020B0604020202020204" pitchFamily="34" charset="0"/>
              </a:rPr>
              <a:t>ADRIAN FISH </a:t>
            </a:r>
            <a:r>
              <a:rPr lang="en-GB" b="0" i="0" dirty="0">
                <a:solidFill>
                  <a:srgbClr val="333333"/>
                </a:solidFill>
                <a:effectLst/>
                <a:latin typeface="Arial" panose="020B0604020202020204" pitchFamily="34" charset="0"/>
              </a:rPr>
              <a:t>“We'd like to think this era is behind us in the developed world, but surveillance and data collection has become more insidious, and has shifted towards our digital footprint. </a:t>
            </a:r>
          </a:p>
          <a:p>
            <a:endParaRPr lang="en-GB" dirty="0"/>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23</a:t>
            </a:fld>
            <a:endParaRPr lang="en-GB"/>
          </a:p>
        </p:txBody>
      </p:sp>
    </p:spTree>
    <p:extLst>
      <p:ext uri="{BB962C8B-B14F-4D97-AF65-F5344CB8AC3E}">
        <p14:creationId xmlns:p14="http://schemas.microsoft.com/office/powerpoint/2010/main" val="8935686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z="1800" dirty="0">
                <a:latin typeface="Comic Sans MS" panose="030F0702030302020204" pitchFamily="66" charset="0"/>
                <a:ea typeface="Times New Roman" panose="02020603050405020304" pitchFamily="18" charset="0"/>
              </a:rPr>
              <a:t>Consider a candlestick. It may be used to light a room (functional), in a church (ritual/religious), at the dinner table (social), or as a murder weapon. This highlights the polysemous (many meanings) aspect of material culture: the same object can have different meanings in different social contexts. </a:t>
            </a:r>
            <a:endParaRPr lang="en-GB" sz="1800" dirty="0">
              <a:latin typeface="Times New Roman" panose="02020603050405020304" pitchFamily="18" charset="0"/>
              <a:ea typeface="Times New Roman" panose="02020603050405020304" pitchFamily="18" charset="0"/>
            </a:endParaRPr>
          </a:p>
          <a:p>
            <a:r>
              <a:rPr lang="en-GB" sz="1800" dirty="0">
                <a:latin typeface="Comic Sans MS" panose="030F0702030302020204" pitchFamily="66" charset="0"/>
                <a:ea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ct val="0"/>
              </a:spcBef>
            </a:pPr>
            <a:endParaRPr lang="en-US" dirty="0"/>
          </a:p>
        </p:txBody>
      </p:sp>
      <p:sp>
        <p:nvSpPr>
          <p:cNvPr id="501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BBB1404-DB44-4C15-99CF-4B9BF2F75652}" type="slidenum">
              <a:rPr lang="en-GB"/>
              <a:pPr/>
              <a:t>24</a:t>
            </a:fld>
            <a:endParaRPr lang="en-GB"/>
          </a:p>
        </p:txBody>
      </p:sp>
    </p:spTree>
    <p:extLst>
      <p:ext uri="{BB962C8B-B14F-4D97-AF65-F5344CB8AC3E}">
        <p14:creationId xmlns:p14="http://schemas.microsoft.com/office/powerpoint/2010/main" val="17464139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ctr"/>
            <a:r>
              <a:rPr lang="en-GB" b="1" i="0" dirty="0">
                <a:solidFill>
                  <a:srgbClr val="444444"/>
                </a:solidFill>
                <a:effectLst/>
                <a:latin typeface="Trebuchet MS" panose="020B0603020202020204" pitchFamily="34" charset="0"/>
              </a:rPr>
              <a:t>Object Biographies and Rethinking Pitt-Rivers</a:t>
            </a:r>
            <a:endParaRPr lang="en-GB" b="0" i="0" dirty="0">
              <a:solidFill>
                <a:srgbClr val="444444"/>
              </a:solidFill>
              <a:effectLst/>
              <a:latin typeface="Trebuchet MS" panose="020B0603020202020204" pitchFamily="34" charset="0"/>
            </a:endParaRPr>
          </a:p>
          <a:p>
            <a:pPr algn="ctr"/>
            <a:r>
              <a:rPr lang="en-GB" b="0" i="1" dirty="0">
                <a:solidFill>
                  <a:srgbClr val="444444"/>
                </a:solidFill>
                <a:effectLst/>
                <a:latin typeface="Trebuchet MS" panose="020B0603020202020204" pitchFamily="34" charset="0"/>
              </a:rPr>
              <a:t>Every thing has its history as every person has his own biography </a:t>
            </a:r>
            <a:r>
              <a:rPr lang="en-GB" b="0" i="0" dirty="0">
                <a:solidFill>
                  <a:srgbClr val="444444"/>
                </a:solidFill>
                <a:effectLst/>
                <a:latin typeface="Trebuchet MS" panose="020B0603020202020204" pitchFamily="34" charset="0"/>
              </a:rPr>
              <a:t>[Briggs, 1988: 27].</a:t>
            </a:r>
          </a:p>
          <a:p>
            <a:pPr algn="ctr"/>
            <a:endParaRPr lang="en-GB" b="0" i="0" dirty="0">
              <a:solidFill>
                <a:srgbClr val="444444"/>
              </a:solidFill>
              <a:effectLst/>
              <a:latin typeface="Trebuchet MS" panose="020B0603020202020204" pitchFamily="34" charset="0"/>
            </a:endParaRPr>
          </a:p>
          <a:p>
            <a:pPr algn="ctr"/>
            <a:r>
              <a:rPr lang="en-GB" b="0" i="1" dirty="0">
                <a:solidFill>
                  <a:srgbClr val="444444"/>
                </a:solidFill>
                <a:effectLst/>
                <a:latin typeface="Trebuchet MS" panose="020B0603020202020204" pitchFamily="34" charset="0"/>
              </a:rPr>
              <a:t>At the heart of the notion of biography are questions about the links between people and things: about the ways of meanings and values are accumulated and transformed</a:t>
            </a:r>
            <a:r>
              <a:rPr lang="en-GB" b="0" i="0" dirty="0">
                <a:solidFill>
                  <a:srgbClr val="444444"/>
                </a:solidFill>
                <a:effectLst/>
                <a:latin typeface="Trebuchet MS" panose="020B0603020202020204" pitchFamily="34" charset="0"/>
              </a:rPr>
              <a:t>. [</a:t>
            </a:r>
            <a:r>
              <a:rPr lang="en-GB" b="0" i="0" dirty="0" err="1">
                <a:solidFill>
                  <a:srgbClr val="444444"/>
                </a:solidFill>
                <a:effectLst/>
                <a:latin typeface="Trebuchet MS" panose="020B0603020202020204" pitchFamily="34" charset="0"/>
              </a:rPr>
              <a:t>Gosden</a:t>
            </a:r>
            <a:r>
              <a:rPr lang="en-GB" b="0" i="0" dirty="0">
                <a:solidFill>
                  <a:srgbClr val="444444"/>
                </a:solidFill>
                <a:effectLst/>
                <a:latin typeface="Trebuchet MS" panose="020B0603020202020204" pitchFamily="34" charset="0"/>
              </a:rPr>
              <a:t> and Marshall, 1999:172].</a:t>
            </a:r>
          </a:p>
          <a:p>
            <a:pPr algn="ctr"/>
            <a:endParaRPr lang="en-GB" b="0" i="0" dirty="0">
              <a:solidFill>
                <a:srgbClr val="444444"/>
              </a:solidFill>
              <a:effectLst/>
              <a:latin typeface="Trebuchet MS" panose="020B0603020202020204" pitchFamily="34" charset="0"/>
            </a:endParaRPr>
          </a:p>
          <a:p>
            <a:pPr algn="ctr"/>
            <a:r>
              <a:rPr lang="en-GB" b="0" i="1" dirty="0">
                <a:solidFill>
                  <a:srgbClr val="444444"/>
                </a:solidFill>
                <a:effectLst/>
                <a:latin typeface="Trebuchet MS" panose="020B0603020202020204" pitchFamily="34" charset="0"/>
              </a:rPr>
              <a:t>The biography of an object should not be restricted to an historical reconstruction of its birth, life and death. Biography is relational and an object biography is comprised of the sum of the relationships that constitute it </a:t>
            </a:r>
            <a:r>
              <a:rPr lang="en-GB" b="0" i="0" dirty="0">
                <a:solidFill>
                  <a:srgbClr val="444444"/>
                </a:solidFill>
                <a:effectLst/>
                <a:latin typeface="Trebuchet MS" panose="020B0603020202020204" pitchFamily="34" charset="0"/>
              </a:rPr>
              <a:t>[Joy, 2009: 552].</a:t>
            </a:r>
          </a:p>
          <a:p>
            <a:pPr algn="ctr"/>
            <a:endParaRPr lang="en-GB" b="0" i="0" dirty="0">
              <a:solidFill>
                <a:srgbClr val="444444"/>
              </a:solidFill>
              <a:effectLst/>
              <a:latin typeface="Trebuchet MS" panose="020B0603020202020204" pitchFamily="34" charset="0"/>
            </a:endParaRPr>
          </a:p>
          <a:p>
            <a:pPr algn="l"/>
            <a:r>
              <a:rPr lang="en-GB" b="0" i="0" dirty="0">
                <a:solidFill>
                  <a:srgbClr val="444444"/>
                </a:solidFill>
                <a:effectLst/>
                <a:latin typeface="Trebuchet MS" panose="020B0603020202020204" pitchFamily="34" charset="0"/>
              </a:rPr>
              <a:t>All objects have a life (or series of different lives). All are made, bought and sold, used, treasured or discarded. Some then come into a museum where they can be involved in a number of different life-trajectories (stored, displayed, used in teaching etc).... goes back to </a:t>
            </a:r>
            <a:r>
              <a:rPr lang="en-GB" b="0" i="0" dirty="0" err="1">
                <a:solidFill>
                  <a:srgbClr val="444444"/>
                </a:solidFill>
                <a:effectLst/>
                <a:latin typeface="Trebuchet MS" panose="020B0603020202020204" pitchFamily="34" charset="0"/>
              </a:rPr>
              <a:t>Kopyoff</a:t>
            </a:r>
            <a:r>
              <a:rPr lang="en-GB" b="0" i="0" dirty="0">
                <a:solidFill>
                  <a:srgbClr val="444444"/>
                </a:solidFill>
                <a:effectLst/>
                <a:latin typeface="Trebuchet MS" panose="020B0603020202020204" pitchFamily="34" charset="0"/>
              </a:rPr>
              <a:t> (1986) who felt that things could not be fully understood at just one point in their existence and processes and cycles of production, exchange and consumption had to be looked at as a whole. Not only do objects change through their existence but they often have the capability of accumulating histories, so that the present significance of an object derives from the person or events to which it is connected</a:t>
            </a:r>
            <a:endParaRPr lang="en-GB" dirty="0"/>
          </a:p>
          <a:p>
            <a:r>
              <a:rPr lang="en-GB" dirty="0"/>
              <a:t>Tipu’s Tiger 1790 a huge joke to Tipu and his visiting guests.</a:t>
            </a:r>
          </a:p>
          <a:p>
            <a:r>
              <a:rPr lang="en-GB" dirty="0"/>
              <a:t>1809 A symbol of colonialisation, domination, colonisation – East India Company put it on public display as a symbol of power over British Government. Sent back to the V&amp;A </a:t>
            </a:r>
          </a:p>
          <a:p>
            <a:r>
              <a:rPr lang="en-GB" dirty="0"/>
              <a:t>Became and exhibit in the V&amp;A, now fully restored – with musical notes of the screaming…….. Now a symbol of our post-colonial angst and wokeness.</a:t>
            </a:r>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25</a:t>
            </a:fld>
            <a:endParaRPr lang="en-GB"/>
          </a:p>
        </p:txBody>
      </p:sp>
    </p:spTree>
    <p:extLst>
      <p:ext uri="{BB962C8B-B14F-4D97-AF65-F5344CB8AC3E}">
        <p14:creationId xmlns:p14="http://schemas.microsoft.com/office/powerpoint/2010/main" val="9129370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latin typeface="Comic Sans MS" panose="030F0702030302020204" pitchFamily="66" charset="0"/>
                <a:ea typeface="Times New Roman" panose="02020603050405020304" pitchFamily="18" charset="0"/>
                <a:cs typeface="Times New Roman" panose="02020603050405020304" pitchFamily="18" charset="0"/>
              </a:rPr>
              <a:t>Perhaps the most appropriate question to ask of an object is not ‘what is this for?’ but rather ‘what does it mean?’ </a:t>
            </a:r>
            <a:r>
              <a:rPr lang="en-GB" sz="1800" dirty="0">
                <a:latin typeface="Comic Sans MS" panose="030F0702030302020204" pitchFamily="66" charset="0"/>
                <a:ea typeface="Times New Roman" panose="02020603050405020304" pitchFamily="18" charset="0"/>
              </a:rPr>
              <a:t>These questions shift the focus of enquiry away from the physical object, the thing, towards our proper object of study, the person or people behind the object, and their knowledgeable decisions and actions which produced those past material worlds which we as archaeologists study.</a:t>
            </a:r>
            <a:endParaRPr lang="en-GB" sz="1800" dirty="0">
              <a:latin typeface="Times New Roman" panose="02020603050405020304" pitchFamily="18" charset="0"/>
              <a:ea typeface="Times New Roman" panose="02020603050405020304" pitchFamily="18" charset="0"/>
            </a:endParaRPr>
          </a:p>
          <a:p>
            <a:r>
              <a:rPr lang="en-GB" sz="1800" dirty="0">
                <a:latin typeface="Times New Roman" panose="02020603050405020304" pitchFamily="18" charset="0"/>
                <a:ea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pPr>
              <a:defRPr/>
            </a:pPr>
            <a:fld id="{9987A4AC-6CA7-48E2-AB06-482267E56077}" type="slidenum">
              <a:rPr lang="en-GB" smtClean="0"/>
              <a:pPr>
                <a:defRPr/>
              </a:pPr>
              <a:t>26</a:t>
            </a:fld>
            <a:endParaRPr lang="en-GB"/>
          </a:p>
        </p:txBody>
      </p:sp>
    </p:spTree>
    <p:extLst>
      <p:ext uri="{BB962C8B-B14F-4D97-AF65-F5344CB8AC3E}">
        <p14:creationId xmlns:p14="http://schemas.microsoft.com/office/powerpoint/2010/main" val="6086665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Your task will be an </a:t>
            </a:r>
            <a:r>
              <a:rPr lang="en-US"/>
              <a:t>object biography.</a:t>
            </a:r>
            <a:endParaRPr lang="en-US" dirty="0"/>
          </a:p>
        </p:txBody>
      </p:sp>
      <p:sp>
        <p:nvSpPr>
          <p:cNvPr id="5427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E2127A7-7EF9-487F-B5B3-8C232C6FCD2C}" type="slidenum">
              <a:rPr lang="en-GB"/>
              <a:pPr/>
              <a:t>27</a:t>
            </a:fld>
            <a:endParaRPr lang="en-GB"/>
          </a:p>
        </p:txBody>
      </p:sp>
    </p:spTree>
    <p:extLst>
      <p:ext uri="{BB962C8B-B14F-4D97-AF65-F5344CB8AC3E}">
        <p14:creationId xmlns:p14="http://schemas.microsoft.com/office/powerpoint/2010/main" val="2496024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19314" y="596019"/>
            <a:ext cx="7510506" cy="3213982"/>
          </a:xfrm>
        </p:spPr>
        <p:txBody>
          <a:bodyPr anchor="b">
            <a:normAutofit/>
          </a:bodyPr>
          <a:lstStyle>
            <a:lvl1pPr algn="ctr">
              <a:defRPr sz="40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819314" y="3886200"/>
            <a:ext cx="7510506" cy="2219108"/>
          </a:xfrm>
        </p:spPr>
        <p:txBody>
          <a:bodyPr anchor="t">
            <a:normAutofit/>
          </a:bodyPr>
          <a:lstStyle>
            <a:lvl1pPr marL="0" indent="0" algn="ct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04366EF-CE64-4A0B-ACA3-E87F922B2DAE}" type="slidenum">
              <a:rPr lang="en-GB" smtClean="0"/>
              <a:pPr>
                <a:defRPr/>
              </a:pPr>
              <a:t>‹#›</a:t>
            </a:fld>
            <a:endParaRPr lang="en-GB"/>
          </a:p>
        </p:txBody>
      </p:sp>
    </p:spTree>
    <p:extLst>
      <p:ext uri="{BB962C8B-B14F-4D97-AF65-F5344CB8AC3E}">
        <p14:creationId xmlns:p14="http://schemas.microsoft.com/office/powerpoint/2010/main" val="2109068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9D9DF79-9BE6-4B26-97F9-87FE78BEE07E}" type="slidenum">
              <a:rPr lang="en-GB" smtClean="0"/>
              <a:pPr>
                <a:defRPr/>
              </a:pPr>
              <a:t>‹#›</a:t>
            </a:fld>
            <a:endParaRPr lang="en-GB"/>
          </a:p>
        </p:txBody>
      </p:sp>
    </p:spTree>
    <p:extLst>
      <p:ext uri="{BB962C8B-B14F-4D97-AF65-F5344CB8AC3E}">
        <p14:creationId xmlns:p14="http://schemas.microsoft.com/office/powerpoint/2010/main" val="419616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9314" y="3270698"/>
            <a:ext cx="7510506" cy="1823305"/>
          </a:xfrm>
        </p:spPr>
        <p:txBody>
          <a:bodyPr anchor="b">
            <a:normAutofit/>
          </a:bodyPr>
          <a:lstStyle>
            <a:lvl1pPr algn="r">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819314" y="5103810"/>
            <a:ext cx="7510506" cy="99825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DEE9C18-3A08-4393-9568-8AC644028B16}" type="slidenum">
              <a:rPr lang="en-GB" smtClean="0"/>
              <a:pPr>
                <a:defRPr/>
              </a:pPr>
              <a:t>‹#›</a:t>
            </a:fld>
            <a:endParaRPr lang="en-GB"/>
          </a:p>
        </p:txBody>
      </p:sp>
    </p:spTree>
    <p:extLst>
      <p:ext uri="{BB962C8B-B14F-4D97-AF65-F5344CB8AC3E}">
        <p14:creationId xmlns:p14="http://schemas.microsoft.com/office/powerpoint/2010/main" val="240755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347" y="2060898"/>
            <a:ext cx="3685073" cy="4031331"/>
          </a:xfrm>
        </p:spPr>
        <p:txBody>
          <a:bodyPr>
            <a:normAutofit/>
          </a:bodyPr>
          <a:lstStyle>
            <a:lvl1pPr>
              <a:defRPr sz="1600"/>
            </a:lvl1pPr>
            <a:lvl2pPr>
              <a:defRPr sz="1400"/>
            </a:lvl2pPr>
            <a:lvl3pPr>
              <a:defRPr sz="1200"/>
            </a:lvl3pPr>
            <a:lvl4pPr>
              <a:defRPr sz="1100"/>
            </a:lvl4pPr>
            <a:lvl5pPr>
              <a:defRPr sz="1100"/>
            </a:lvl5pPr>
            <a:lvl6pPr>
              <a:defRPr sz="1100"/>
            </a:lvl6pPr>
            <a:lvl7pPr>
              <a:defRPr sz="1100"/>
            </a:lvl7pPr>
            <a:lvl8pPr>
              <a:defRPr sz="1100"/>
            </a:lvl8pPr>
            <a:lvl9pPr>
              <a:defRPr sz="1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0" y="2060898"/>
            <a:ext cx="3689239" cy="4031330"/>
          </a:xfrm>
        </p:spPr>
        <p:txBody>
          <a:bodyPr>
            <a:normAutofit/>
          </a:bodyPr>
          <a:lstStyle>
            <a:lvl1pPr>
              <a:defRPr sz="1600"/>
            </a:lvl1pPr>
            <a:lvl2pPr>
              <a:defRPr sz="1400"/>
            </a:lvl2pPr>
            <a:lvl3pPr>
              <a:defRPr sz="1200"/>
            </a:lvl3pPr>
            <a:lvl4pPr>
              <a:defRPr sz="1100"/>
            </a:lvl4pPr>
            <a:lvl5pPr>
              <a:defRPr sz="1100"/>
            </a:lvl5pPr>
            <a:lvl6pPr>
              <a:defRPr sz="1100"/>
            </a:lvl6pPr>
            <a:lvl7pPr>
              <a:defRPr sz="1100"/>
            </a:lvl7pPr>
            <a:lvl8pPr>
              <a:defRPr sz="1100"/>
            </a:lvl8pPr>
            <a:lvl9pPr>
              <a:defRPr sz="1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71A6F893-F5B2-4D48-AEBC-FBA024B384CB}" type="slidenum">
              <a:rPr lang="en-GB" smtClean="0"/>
              <a:pPr>
                <a:defRPr/>
              </a:pPr>
              <a:t>‹#›</a:t>
            </a:fld>
            <a:endParaRPr lang="en-GB"/>
          </a:p>
        </p:txBody>
      </p:sp>
    </p:spTree>
    <p:extLst>
      <p:ext uri="{BB962C8B-B14F-4D97-AF65-F5344CB8AC3E}">
        <p14:creationId xmlns:p14="http://schemas.microsoft.com/office/powerpoint/2010/main" val="1986725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6306" y="2060898"/>
            <a:ext cx="3397113" cy="733596"/>
          </a:xfrm>
        </p:spPr>
        <p:txBody>
          <a:bodyPr anchor="b">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8347" y="2786027"/>
            <a:ext cx="3685073" cy="3316033"/>
          </a:xfrm>
        </p:spPr>
        <p:txBody>
          <a:bodyPr anchor="t">
            <a:normAutofit/>
          </a:bodyPr>
          <a:lstStyle>
            <a:lvl1pPr>
              <a:defRPr sz="1600"/>
            </a:lvl1pPr>
            <a:lvl2pPr>
              <a:defRPr sz="1400"/>
            </a:lvl2pPr>
            <a:lvl3pPr>
              <a:defRPr sz="1200"/>
            </a:lvl3pPr>
            <a:lvl4pPr>
              <a:defRPr sz="1100"/>
            </a:lvl4pPr>
            <a:lvl5pPr>
              <a:defRPr sz="1100"/>
            </a:lvl5pPr>
            <a:lvl6pPr>
              <a:defRPr sz="1100"/>
            </a:lvl6pPr>
            <a:lvl7pPr>
              <a:defRPr sz="1100"/>
            </a:lvl7pPr>
            <a:lvl8pPr>
              <a:defRPr sz="1100"/>
            </a:lvl8pPr>
            <a:lvl9pPr>
              <a:defRPr sz="1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10150" y="2060898"/>
            <a:ext cx="3419670" cy="725129"/>
          </a:xfrm>
        </p:spPr>
        <p:txBody>
          <a:bodyPr anchor="b">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65" y="2786027"/>
            <a:ext cx="3701520" cy="3316033"/>
          </a:xfrm>
        </p:spPr>
        <p:txBody>
          <a:bodyPr anchor="t">
            <a:normAutofit/>
          </a:bodyPr>
          <a:lstStyle>
            <a:lvl1pPr>
              <a:defRPr sz="1600"/>
            </a:lvl1pPr>
            <a:lvl2pPr>
              <a:defRPr sz="1400"/>
            </a:lvl2pPr>
            <a:lvl3pPr>
              <a:defRPr sz="1200"/>
            </a:lvl3pPr>
            <a:lvl4pPr>
              <a:defRPr sz="1100"/>
            </a:lvl4pPr>
            <a:lvl5pPr>
              <a:defRPr sz="1100"/>
            </a:lvl5pPr>
            <a:lvl6pPr>
              <a:defRPr sz="1100"/>
            </a:lvl6pPr>
            <a:lvl7pPr>
              <a:defRPr sz="1100"/>
            </a:lvl7pPr>
            <a:lvl8pPr>
              <a:defRPr sz="1100"/>
            </a:lvl8pPr>
            <a:lvl9pPr>
              <a:defRPr sz="1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A790CC59-3A21-4E0C-AD10-8DB7F1BB17B7}" type="slidenum">
              <a:rPr lang="en-GB" smtClean="0"/>
              <a:pPr>
                <a:defRPr/>
              </a:pPr>
              <a:t>‹#›</a:t>
            </a:fld>
            <a:endParaRPr lang="en-GB"/>
          </a:p>
        </p:txBody>
      </p:sp>
    </p:spTree>
    <p:extLst>
      <p:ext uri="{BB962C8B-B14F-4D97-AF65-F5344CB8AC3E}">
        <p14:creationId xmlns:p14="http://schemas.microsoft.com/office/powerpoint/2010/main" val="272455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6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F4EC133-EBFB-4245-B337-F9D09FF223A4}" type="slidenum">
              <a:rPr lang="en-GB" smtClean="0"/>
              <a:pPr>
                <a:defRPr/>
              </a:pPr>
              <a:t>‹#›</a:t>
            </a:fld>
            <a:endParaRPr lang="en-GB"/>
          </a:p>
        </p:txBody>
      </p:sp>
    </p:spTree>
    <p:extLst>
      <p:ext uri="{BB962C8B-B14F-4D97-AF65-F5344CB8AC3E}">
        <p14:creationId xmlns:p14="http://schemas.microsoft.com/office/powerpoint/2010/main" val="2979161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D1D66579-922F-46E9-BDA4-6B256DD0D62E}" type="slidenum">
              <a:rPr lang="en-GB" smtClean="0"/>
              <a:pPr>
                <a:defRPr/>
              </a:pPr>
              <a:t>‹#›</a:t>
            </a:fld>
            <a:endParaRPr lang="en-GB"/>
          </a:p>
        </p:txBody>
      </p:sp>
    </p:spTree>
    <p:extLst>
      <p:ext uri="{BB962C8B-B14F-4D97-AF65-F5344CB8AC3E}">
        <p14:creationId xmlns:p14="http://schemas.microsoft.com/office/powerpoint/2010/main" val="2582811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8347" y="1754928"/>
            <a:ext cx="2729523" cy="1371600"/>
          </a:xfrm>
        </p:spPr>
        <p:txBody>
          <a:bodyPr anchor="b">
            <a:normAutofit/>
          </a:bodyPr>
          <a:lstStyle>
            <a:lvl1pPr algn="l">
              <a:defRPr sz="2200" b="0"/>
            </a:lvl1pPr>
          </a:lstStyle>
          <a:p>
            <a:r>
              <a:rPr lang="en-US"/>
              <a:t>Click to edit Master title style</a:t>
            </a:r>
            <a:endParaRPr lang="en-US" dirty="0"/>
          </a:p>
        </p:txBody>
      </p:sp>
      <p:sp>
        <p:nvSpPr>
          <p:cNvPr id="3" name="Content Placeholder 2"/>
          <p:cNvSpPr>
            <a:spLocks noGrp="1"/>
          </p:cNvSpPr>
          <p:nvPr>
            <p:ph idx="1"/>
          </p:nvPr>
        </p:nvSpPr>
        <p:spPr>
          <a:xfrm>
            <a:off x="3828856" y="596018"/>
            <a:ext cx="4500964" cy="5506041"/>
          </a:xfrm>
        </p:spPr>
        <p:txBody>
          <a:bodyPr anchor="ctr">
            <a:normAutofit/>
          </a:bodyPr>
          <a:lstStyle>
            <a:lvl1pPr>
              <a:defRPr sz="1800"/>
            </a:lvl1pPr>
            <a:lvl2pPr>
              <a:defRPr sz="1600"/>
            </a:lvl2pPr>
            <a:lvl3pPr>
              <a:defRPr sz="1400"/>
            </a:lvl3pPr>
            <a:lvl4pPr>
              <a:defRPr sz="1200"/>
            </a:lvl4pPr>
            <a:lvl5pPr>
              <a:defRPr sz="1100"/>
            </a:lvl5pPr>
            <a:lvl6pPr>
              <a:defRPr sz="1100"/>
            </a:lvl6pPr>
            <a:lvl7pPr>
              <a:defRPr sz="1100"/>
            </a:lvl7pPr>
            <a:lvl8pPr>
              <a:defRPr sz="1100"/>
            </a:lvl8pPr>
            <a:lvl9pPr>
              <a:defRPr sz="1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8347" y="3126528"/>
            <a:ext cx="2729523"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1FB4A22-20AA-4EDE-8C83-D59ACAAD44EC}" type="slidenum">
              <a:rPr lang="en-GB" smtClean="0"/>
              <a:pPr>
                <a:defRPr/>
              </a:pPr>
              <a:t>‹#›</a:t>
            </a:fld>
            <a:endParaRPr lang="en-GB"/>
          </a:p>
        </p:txBody>
      </p:sp>
    </p:spTree>
    <p:extLst>
      <p:ext uri="{BB962C8B-B14F-4D97-AF65-F5344CB8AC3E}">
        <p14:creationId xmlns:p14="http://schemas.microsoft.com/office/powerpoint/2010/main" val="3024427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8347" y="1898269"/>
            <a:ext cx="4423803" cy="1371600"/>
          </a:xfrm>
        </p:spPr>
        <p:txBody>
          <a:bodyPr anchor="b">
            <a:normAutofit/>
          </a:bodyPr>
          <a:lstStyle>
            <a:lvl1pPr algn="l">
              <a:defRPr sz="24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515442" y="-18288"/>
            <a:ext cx="2500062"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7318" y="3269869"/>
            <a:ext cx="4423803"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23649" y="6181344"/>
            <a:ext cx="718502" cy="365125"/>
          </a:xfrm>
        </p:spPr>
        <p:txBody>
          <a:bodyPr/>
          <a:lstStyle/>
          <a:p>
            <a:pPr>
              <a:defRPr/>
            </a:pPr>
            <a:endParaRPr lang="en-GB"/>
          </a:p>
        </p:txBody>
      </p:sp>
      <p:sp>
        <p:nvSpPr>
          <p:cNvPr id="6" name="Footer Placeholder 5"/>
          <p:cNvSpPr>
            <a:spLocks noGrp="1"/>
          </p:cNvSpPr>
          <p:nvPr>
            <p:ph type="ftr" sz="quarter" idx="11"/>
          </p:nvPr>
        </p:nvSpPr>
        <p:spPr>
          <a:xfrm>
            <a:off x="818348" y="6181344"/>
            <a:ext cx="3705300" cy="365125"/>
          </a:xfrm>
        </p:spPr>
        <p:txBody>
          <a:bodyPr/>
          <a:lstStyle/>
          <a:p>
            <a:pPr>
              <a:defRPr/>
            </a:pPr>
            <a:endParaRPr lang="en-GB"/>
          </a:p>
        </p:txBody>
      </p:sp>
      <p:sp>
        <p:nvSpPr>
          <p:cNvPr id="7" name="Slide Number Placeholder 6"/>
          <p:cNvSpPr>
            <a:spLocks noGrp="1"/>
          </p:cNvSpPr>
          <p:nvPr>
            <p:ph type="sldNum" sz="quarter" idx="12"/>
          </p:nvPr>
        </p:nvSpPr>
        <p:spPr>
          <a:xfrm>
            <a:off x="8024262" y="6181344"/>
            <a:ext cx="305186" cy="329250"/>
          </a:xfrm>
        </p:spPr>
        <p:txBody>
          <a:bodyPr/>
          <a:lstStyle/>
          <a:p>
            <a:pPr>
              <a:defRPr/>
            </a:pPr>
            <a:fld id="{393DBD13-1A42-4C35-8433-203A0ECA7D34}" type="slidenum">
              <a:rPr lang="en-GB" smtClean="0"/>
              <a:pPr>
                <a:defRPr/>
              </a:pPr>
              <a:t>‹#›</a:t>
            </a:fld>
            <a:endParaRPr lang="en-GB"/>
          </a:p>
        </p:txBody>
      </p:sp>
    </p:spTree>
    <p:extLst>
      <p:ext uri="{BB962C8B-B14F-4D97-AF65-F5344CB8AC3E}">
        <p14:creationId xmlns:p14="http://schemas.microsoft.com/office/powerpoint/2010/main" val="2597929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677" y="4377485"/>
            <a:ext cx="7413007" cy="907505"/>
          </a:xfrm>
        </p:spPr>
        <p:txBody>
          <a:bodyPr anchor="b">
            <a:normAutofit/>
          </a:bodyPr>
          <a:lstStyle>
            <a:lvl1pPr algn="l">
              <a:defRPr sz="2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7678" y="996188"/>
            <a:ext cx="7301427" cy="298112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7677" y="5284990"/>
            <a:ext cx="7413007" cy="81707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a:xfrm>
            <a:off x="917678" y="6181344"/>
            <a:ext cx="5337278" cy="365125"/>
          </a:xfrm>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71D31A20-28A3-4AFC-AE29-713876C150CF}" type="slidenum">
              <a:rPr lang="en-GB" smtClean="0"/>
              <a:pPr>
                <a:defRPr/>
              </a:pPr>
              <a:t>‹#›</a:t>
            </a:fld>
            <a:endParaRPr lang="en-GB"/>
          </a:p>
        </p:txBody>
      </p:sp>
    </p:spTree>
    <p:extLst>
      <p:ext uri="{BB962C8B-B14F-4D97-AF65-F5344CB8AC3E}">
        <p14:creationId xmlns:p14="http://schemas.microsoft.com/office/powerpoint/2010/main" val="3944985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8347" y="596018"/>
            <a:ext cx="7511474" cy="3137782"/>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818347" y="4343400"/>
            <a:ext cx="7511474" cy="175866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1D31A20-28A3-4AFC-AE29-713876C150CF}" type="slidenum">
              <a:rPr lang="en-GB" smtClean="0"/>
              <a:pPr>
                <a:defRPr/>
              </a:pPr>
              <a:t>‹#›</a:t>
            </a:fld>
            <a:endParaRPr lang="en-GB"/>
          </a:p>
        </p:txBody>
      </p:sp>
    </p:spTree>
    <p:extLst>
      <p:ext uri="{BB962C8B-B14F-4D97-AF65-F5344CB8AC3E}">
        <p14:creationId xmlns:p14="http://schemas.microsoft.com/office/powerpoint/2010/main" val="1261184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583818" y="860276"/>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7888822" y="29859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084942" y="596018"/>
            <a:ext cx="6974115" cy="3044079"/>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256436" y="3650606"/>
            <a:ext cx="6631128" cy="381000"/>
          </a:xfrm>
        </p:spPr>
        <p:txBody>
          <a:bodyPr anchor="ctr">
            <a:normAutofit/>
          </a:bodyPr>
          <a:lstStyle>
            <a:lvl1pPr marL="0" indent="0">
              <a:buFontTx/>
              <a:buNone/>
              <a:defRPr sz="14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8347" y="4641206"/>
            <a:ext cx="7511473" cy="14478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1D31A20-28A3-4AFC-AE29-713876C150CF}" type="slidenum">
              <a:rPr lang="en-GB" smtClean="0"/>
              <a:pPr>
                <a:defRPr/>
              </a:pPr>
              <a:t>‹#›</a:t>
            </a:fld>
            <a:endParaRPr lang="en-GB"/>
          </a:p>
        </p:txBody>
      </p:sp>
    </p:spTree>
    <p:extLst>
      <p:ext uri="{BB962C8B-B14F-4D97-AF65-F5344CB8AC3E}">
        <p14:creationId xmlns:p14="http://schemas.microsoft.com/office/powerpoint/2010/main" val="30698342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8347" y="3603566"/>
            <a:ext cx="7512338" cy="14688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821015" y="5072366"/>
            <a:ext cx="7512339" cy="1029694"/>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1D31A20-28A3-4AFC-AE29-713876C150CF}" type="slidenum">
              <a:rPr lang="en-GB" smtClean="0"/>
              <a:pPr>
                <a:defRPr/>
              </a:pPr>
              <a:t>‹#›</a:t>
            </a:fld>
            <a:endParaRPr lang="en-GB"/>
          </a:p>
        </p:txBody>
      </p:sp>
    </p:spTree>
    <p:extLst>
      <p:ext uri="{BB962C8B-B14F-4D97-AF65-F5344CB8AC3E}">
        <p14:creationId xmlns:p14="http://schemas.microsoft.com/office/powerpoint/2010/main" val="995465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extBox 12"/>
          <p:cNvSpPr txBox="1"/>
          <p:nvPr/>
        </p:nvSpPr>
        <p:spPr>
          <a:xfrm>
            <a:off x="583818" y="75385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6" name="TextBox 15"/>
          <p:cNvSpPr txBox="1"/>
          <p:nvPr/>
        </p:nvSpPr>
        <p:spPr>
          <a:xfrm>
            <a:off x="7887556" y="2879498"/>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084942" y="596018"/>
            <a:ext cx="6974115" cy="2844369"/>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818347" y="3886200"/>
            <a:ext cx="7512338" cy="1053662"/>
          </a:xfrm>
        </p:spPr>
        <p:txBody>
          <a:bodyPr vert="horz" lIns="91440" tIns="45720" rIns="91440" bIns="45720" rtlCol="0" anchor="b">
            <a:normAutofit/>
          </a:bodyPr>
          <a:lstStyle>
            <a:lvl1pPr>
              <a:buNone/>
              <a:defRPr lang="en-US" sz="20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818347" y="4939862"/>
            <a:ext cx="7512338" cy="1162198"/>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1D31A20-28A3-4AFC-AE29-713876C150CF}" type="slidenum">
              <a:rPr lang="en-GB" smtClean="0"/>
              <a:pPr>
                <a:defRPr/>
              </a:pPr>
              <a:t>‹#›</a:t>
            </a:fld>
            <a:endParaRPr lang="en-GB"/>
          </a:p>
        </p:txBody>
      </p:sp>
    </p:spTree>
    <p:extLst>
      <p:ext uri="{BB962C8B-B14F-4D97-AF65-F5344CB8AC3E}">
        <p14:creationId xmlns:p14="http://schemas.microsoft.com/office/powerpoint/2010/main" val="32725551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18346" y="596018"/>
            <a:ext cx="7511473" cy="2756783"/>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818346" y="3682941"/>
            <a:ext cx="7511473" cy="1049283"/>
          </a:xfrm>
        </p:spPr>
        <p:txBody>
          <a:bodyPr vert="horz" lIns="91440" tIns="45720" rIns="91440" bIns="45720" rtlCol="0" anchor="b">
            <a:normAutofit/>
          </a:bodyPr>
          <a:lstStyle>
            <a:lvl1pPr>
              <a:buNone/>
              <a:defRPr lang="en-US" sz="24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818347" y="4732224"/>
            <a:ext cx="7511472" cy="1369836"/>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1D31A20-28A3-4AFC-AE29-713876C150CF}" type="slidenum">
              <a:rPr lang="en-GB" smtClean="0"/>
              <a:pPr>
                <a:defRPr/>
              </a:pPr>
              <a:t>‹#›</a:t>
            </a:fld>
            <a:endParaRPr lang="en-GB"/>
          </a:p>
        </p:txBody>
      </p:sp>
    </p:spTree>
    <p:extLst>
      <p:ext uri="{BB962C8B-B14F-4D97-AF65-F5344CB8AC3E}">
        <p14:creationId xmlns:p14="http://schemas.microsoft.com/office/powerpoint/2010/main" val="10924489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818347" y="596018"/>
            <a:ext cx="7511473" cy="131248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7B0D2F6-B17D-47C5-B3CD-C30D461E7FB8}" type="slidenum">
              <a:rPr lang="en-GB" smtClean="0"/>
              <a:pPr>
                <a:defRPr/>
              </a:pPr>
              <a:t>‹#›</a:t>
            </a:fld>
            <a:endParaRPr lang="en-GB"/>
          </a:p>
        </p:txBody>
      </p:sp>
    </p:spTree>
    <p:extLst>
      <p:ext uri="{BB962C8B-B14F-4D97-AF65-F5344CB8AC3E}">
        <p14:creationId xmlns:p14="http://schemas.microsoft.com/office/powerpoint/2010/main" val="7115992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1708" y="596018"/>
            <a:ext cx="1778112" cy="550604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8347" y="596018"/>
            <a:ext cx="5624137" cy="550604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0D604A0-1508-4CFF-9C90-15F15B007486}" type="slidenum">
              <a:rPr lang="en-GB" smtClean="0"/>
              <a:pPr>
                <a:defRPr/>
              </a:pPr>
              <a:t>‹#›</a:t>
            </a:fld>
            <a:endParaRPr lang="en-GB"/>
          </a:p>
        </p:txBody>
      </p:sp>
    </p:spTree>
    <p:extLst>
      <p:ext uri="{BB962C8B-B14F-4D97-AF65-F5344CB8AC3E}">
        <p14:creationId xmlns:p14="http://schemas.microsoft.com/office/powerpoint/2010/main" val="1693651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8347" y="596018"/>
            <a:ext cx="7511473" cy="131248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18348" y="2060898"/>
            <a:ext cx="7511472" cy="4041162"/>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51708" y="6178260"/>
            <a:ext cx="1287464" cy="365125"/>
          </a:xfrm>
          <a:prstGeom prst="rect">
            <a:avLst/>
          </a:prstGeom>
        </p:spPr>
        <p:txBody>
          <a:bodyPr vert="horz" lIns="91440" tIns="45720" rIns="91440" bIns="45720" rtlCol="0" anchor="ctr"/>
          <a:lstStyle>
            <a:lvl1pPr algn="r">
              <a:defRPr sz="800" b="1" i="0">
                <a:solidFill>
                  <a:schemeClr val="tx1">
                    <a:lumMod val="75000"/>
                  </a:schemeClr>
                </a:solidFill>
                <a:effectLst>
                  <a:outerShdw blurRad="50800" dist="38100" dir="2700000" algn="tl" rotWithShape="0">
                    <a:srgbClr val="000000">
                      <a:alpha val="43000"/>
                    </a:srgbClr>
                  </a:outerShdw>
                </a:effectLst>
                <a:latin typeface="+mn-lt"/>
              </a:defRPr>
            </a:lvl1pPr>
          </a:lstStyle>
          <a:p>
            <a:pPr>
              <a:defRPr/>
            </a:pPr>
            <a:endParaRPr lang="en-GB"/>
          </a:p>
        </p:txBody>
      </p:sp>
      <p:sp>
        <p:nvSpPr>
          <p:cNvPr id="5" name="Footer Placeholder 4"/>
          <p:cNvSpPr>
            <a:spLocks noGrp="1"/>
          </p:cNvSpPr>
          <p:nvPr>
            <p:ph type="ftr" sz="quarter" idx="3"/>
          </p:nvPr>
        </p:nvSpPr>
        <p:spPr>
          <a:xfrm>
            <a:off x="818347" y="6178260"/>
            <a:ext cx="5624137" cy="365125"/>
          </a:xfrm>
          <a:prstGeom prst="rect">
            <a:avLst/>
          </a:prstGeom>
        </p:spPr>
        <p:txBody>
          <a:bodyPr vert="horz" lIns="91440" tIns="45720" rIns="91440" bIns="45720" rtlCol="0" anchor="ctr"/>
          <a:lstStyle>
            <a:lvl1pPr algn="l">
              <a:defRPr sz="800" b="1" i="0">
                <a:solidFill>
                  <a:schemeClr val="tx1">
                    <a:lumMod val="75000"/>
                  </a:schemeClr>
                </a:solidFill>
                <a:effectLst>
                  <a:outerShdw blurRad="50800" dist="38100" dir="2700000" algn="tl" rotWithShape="0">
                    <a:srgbClr val="000000">
                      <a:alpha val="43000"/>
                    </a:srgbClr>
                  </a:outerShdw>
                </a:effectLst>
                <a:latin typeface="+mn-lt"/>
              </a:defRPr>
            </a:lvl1pPr>
          </a:lstStyle>
          <a:p>
            <a:pPr>
              <a:defRPr/>
            </a:pPr>
            <a:endParaRPr lang="en-GB"/>
          </a:p>
        </p:txBody>
      </p:sp>
      <p:sp>
        <p:nvSpPr>
          <p:cNvPr id="6" name="Slide Number Placeholder 5"/>
          <p:cNvSpPr>
            <a:spLocks noGrp="1"/>
          </p:cNvSpPr>
          <p:nvPr>
            <p:ph type="sldNum" sz="quarter" idx="4"/>
          </p:nvPr>
        </p:nvSpPr>
        <p:spPr>
          <a:xfrm>
            <a:off x="7917202" y="6178260"/>
            <a:ext cx="413483" cy="365125"/>
          </a:xfrm>
          <a:prstGeom prst="rect">
            <a:avLst/>
          </a:prstGeom>
        </p:spPr>
        <p:txBody>
          <a:bodyPr vert="horz" lIns="91440" tIns="45720" rIns="91440" bIns="45720" rtlCol="0" anchor="ctr"/>
          <a:lstStyle>
            <a:lvl1pPr algn="r">
              <a:defRPr sz="800" b="1" i="0">
                <a:solidFill>
                  <a:schemeClr val="tx1">
                    <a:lumMod val="75000"/>
                  </a:schemeClr>
                </a:solidFill>
                <a:effectLst>
                  <a:outerShdw blurRad="50800" dist="38100" dir="2700000" algn="tl" rotWithShape="0">
                    <a:srgbClr val="000000">
                      <a:alpha val="43000"/>
                    </a:srgbClr>
                  </a:outerShdw>
                </a:effectLst>
                <a:latin typeface="+mn-lt"/>
              </a:defRPr>
            </a:lvl1pPr>
          </a:lstStyle>
          <a:p>
            <a:pPr>
              <a:defRPr/>
            </a:pPr>
            <a:fld id="{71D31A20-28A3-4AFC-AE29-713876C150CF}" type="slidenum">
              <a:rPr lang="en-GB" smtClean="0"/>
              <a:pPr>
                <a:defRPr/>
              </a:pPr>
              <a:t>‹#›</a:t>
            </a:fld>
            <a:endParaRPr lang="en-GB"/>
          </a:p>
        </p:txBody>
      </p:sp>
    </p:spTree>
    <p:extLst>
      <p:ext uri="{BB962C8B-B14F-4D97-AF65-F5344CB8AC3E}">
        <p14:creationId xmlns:p14="http://schemas.microsoft.com/office/powerpoint/2010/main" val="2510239189"/>
      </p:ext>
    </p:extLst>
  </p:cSld>
  <p:clrMap bg1="dk1" tx1="lt1" bg2="dk2" tx2="lt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 id="2147483835" r:id="rId12"/>
    <p:sldLayoutId id="2147483836" r:id="rId13"/>
    <p:sldLayoutId id="2147483837" r:id="rId14"/>
    <p:sldLayoutId id="2147483838" r:id="rId15"/>
    <p:sldLayoutId id="2147483839" r:id="rId16"/>
    <p:sldLayoutId id="2147483840" r:id="rId17"/>
  </p:sldLayoutIdLst>
  <p:txStyles>
    <p:titleStyle>
      <a:lvl1pPr algn="l" defTabSz="457200" rtl="0" eaLnBrk="1" latinLnBrk="0" hangingPunct="1">
        <a:spcBef>
          <a:spcPct val="0"/>
        </a:spcBef>
        <a:buNone/>
        <a:defRPr sz="28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1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1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1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1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hyperlink" Target="http://www.newscientist.com/article/dn11165.html" TargetMode="Externa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19.jpeg"/><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image" Target="../media/image34.jpeg"/><Relationship Id="rId7" Type="http://schemas.openxmlformats.org/officeDocument/2006/relationships/image" Target="../media/image38.jpe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37.jpeg"/><Relationship Id="rId5" Type="http://schemas.openxmlformats.org/officeDocument/2006/relationships/image" Target="../media/image36.jpeg"/><Relationship Id="rId10" Type="http://schemas.openxmlformats.org/officeDocument/2006/relationships/image" Target="../media/image41.jpeg"/><Relationship Id="rId4" Type="http://schemas.openxmlformats.org/officeDocument/2006/relationships/image" Target="../media/image35.jpeg"/><Relationship Id="rId9" Type="http://schemas.openxmlformats.org/officeDocument/2006/relationships/image" Target="../media/image40.jpeg"/></Relationships>
</file>

<file path=ppt/slides/_rels/slide2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11560" y="2514600"/>
            <a:ext cx="8207375" cy="1828800"/>
          </a:xfrm>
        </p:spPr>
        <p:txBody>
          <a:bodyPr>
            <a:normAutofit fontScale="90000"/>
          </a:bodyPr>
          <a:lstStyle/>
          <a:p>
            <a:pPr eaLnBrk="1" hangingPunct="1">
              <a:defRPr/>
            </a:pPr>
            <a:r>
              <a:rPr lang="en-GB" dirty="0"/>
              <a:t>From Artefacts to Technologies:</a:t>
            </a:r>
            <a:br>
              <a:rPr lang="en-GB" dirty="0"/>
            </a:br>
            <a:br>
              <a:rPr lang="en-GB" dirty="0"/>
            </a:br>
            <a:r>
              <a:rPr lang="en-GB" dirty="0"/>
              <a:t>‘Without action and knowledge, the tool is nothing’ </a:t>
            </a:r>
          </a:p>
        </p:txBody>
      </p:sp>
      <p:sp>
        <p:nvSpPr>
          <p:cNvPr id="2051" name="Rectangle 3"/>
          <p:cNvSpPr>
            <a:spLocks noGrp="1" noChangeArrowheads="1"/>
          </p:cNvSpPr>
          <p:nvPr>
            <p:ph type="subTitle" idx="1"/>
          </p:nvPr>
        </p:nvSpPr>
        <p:spPr>
          <a:xfrm>
            <a:off x="1371600" y="4508500"/>
            <a:ext cx="6400800" cy="1130300"/>
          </a:xfrm>
        </p:spPr>
        <p:txBody>
          <a:bodyPr/>
          <a:lstStyle/>
          <a:p>
            <a:pPr eaLnBrk="1" hangingPunct="1">
              <a:defRPr/>
            </a:pPr>
            <a:r>
              <a:rPr lang="en-GB" dirty="0"/>
              <a:t>Doing Archaeology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E5BB73-A1E8-D3BB-95EA-D5E1CC4F702F}"/>
              </a:ext>
            </a:extLst>
          </p:cNvPr>
          <p:cNvPicPr>
            <a:picLocks noChangeAspect="1"/>
          </p:cNvPicPr>
          <p:nvPr/>
        </p:nvPicPr>
        <p:blipFill>
          <a:blip r:embed="rId3"/>
          <a:stretch>
            <a:fillRect/>
          </a:stretch>
        </p:blipFill>
        <p:spPr>
          <a:xfrm>
            <a:off x="0" y="791805"/>
            <a:ext cx="9144000" cy="5274390"/>
          </a:xfrm>
          <a:prstGeom prst="rect">
            <a:avLst/>
          </a:prstGeom>
        </p:spPr>
      </p:pic>
    </p:spTree>
    <p:extLst>
      <p:ext uri="{BB962C8B-B14F-4D97-AF65-F5344CB8AC3E}">
        <p14:creationId xmlns:p14="http://schemas.microsoft.com/office/powerpoint/2010/main" val="3481171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Rectangle 4"/>
          <p:cNvSpPr>
            <a:spLocks noGrp="1" noChangeArrowheads="1"/>
          </p:cNvSpPr>
          <p:nvPr>
            <p:ph type="title"/>
          </p:nvPr>
        </p:nvSpPr>
        <p:spPr>
          <a:xfrm>
            <a:off x="251520" y="252412"/>
            <a:ext cx="8244780" cy="1312480"/>
          </a:xfrm>
        </p:spPr>
        <p:txBody>
          <a:bodyPr>
            <a:normAutofit fontScale="90000"/>
          </a:bodyPr>
          <a:lstStyle/>
          <a:p>
            <a:pPr eaLnBrk="1" hangingPunct="1">
              <a:defRPr/>
            </a:pPr>
            <a:r>
              <a:rPr lang="en-GB" sz="3200" dirty="0"/>
              <a:t>Non-human tool making and tool use: more common in Bioanthropology</a:t>
            </a:r>
          </a:p>
        </p:txBody>
      </p:sp>
      <p:pic>
        <p:nvPicPr>
          <p:cNvPr id="16386" name="Picture 5" descr="tool use"/>
          <p:cNvPicPr>
            <a:picLocks noChangeAspect="1" noChangeArrowheads="1"/>
          </p:cNvPicPr>
          <p:nvPr/>
        </p:nvPicPr>
        <p:blipFill>
          <a:blip r:embed="rId3"/>
          <a:srcRect l="12566" t="2843" r="4189" b="2843"/>
          <a:stretch>
            <a:fillRect/>
          </a:stretch>
        </p:blipFill>
        <p:spPr bwMode="auto">
          <a:xfrm>
            <a:off x="395288" y="1773238"/>
            <a:ext cx="2154237" cy="3600450"/>
          </a:xfrm>
          <a:prstGeom prst="rect">
            <a:avLst/>
          </a:prstGeom>
          <a:noFill/>
          <a:ln w="9525">
            <a:noFill/>
            <a:miter lim="800000"/>
            <a:headEnd/>
            <a:tailEnd/>
          </a:ln>
        </p:spPr>
      </p:pic>
      <p:pic>
        <p:nvPicPr>
          <p:cNvPr id="16387" name="Picture 6" descr="chimp termite"/>
          <p:cNvPicPr>
            <a:picLocks noChangeAspect="1" noChangeArrowheads="1"/>
          </p:cNvPicPr>
          <p:nvPr/>
        </p:nvPicPr>
        <p:blipFill>
          <a:blip r:embed="rId4"/>
          <a:srcRect l="4280" t="2884" r="4280"/>
          <a:stretch>
            <a:fillRect/>
          </a:stretch>
        </p:blipFill>
        <p:spPr bwMode="auto">
          <a:xfrm>
            <a:off x="2700338" y="1773238"/>
            <a:ext cx="2284412" cy="3600450"/>
          </a:xfrm>
          <a:prstGeom prst="rect">
            <a:avLst/>
          </a:prstGeom>
          <a:noFill/>
          <a:ln w="9525">
            <a:noFill/>
            <a:miter lim="800000"/>
            <a:headEnd/>
            <a:tailEnd/>
          </a:ln>
        </p:spPr>
      </p:pic>
      <p:pic>
        <p:nvPicPr>
          <p:cNvPr id="16388" name="Picture 7" descr="dn11165-1_600"/>
          <p:cNvPicPr>
            <a:picLocks noChangeAspect="1" noChangeArrowheads="1"/>
          </p:cNvPicPr>
          <p:nvPr/>
        </p:nvPicPr>
        <p:blipFill>
          <a:blip r:embed="rId5"/>
          <a:srcRect/>
          <a:stretch>
            <a:fillRect/>
          </a:stretch>
        </p:blipFill>
        <p:spPr bwMode="auto">
          <a:xfrm>
            <a:off x="5148263" y="1773238"/>
            <a:ext cx="2871787" cy="3600450"/>
          </a:xfrm>
          <a:prstGeom prst="rect">
            <a:avLst/>
          </a:prstGeom>
          <a:noFill/>
          <a:ln w="9525">
            <a:noFill/>
            <a:miter lim="800000"/>
            <a:headEnd/>
            <a:tailEnd/>
          </a:ln>
        </p:spPr>
      </p:pic>
      <p:sp>
        <p:nvSpPr>
          <p:cNvPr id="16389" name="Rectangle 8"/>
          <p:cNvSpPr>
            <a:spLocks noChangeArrowheads="1"/>
          </p:cNvSpPr>
          <p:nvPr/>
        </p:nvSpPr>
        <p:spPr bwMode="auto">
          <a:xfrm>
            <a:off x="5292725" y="5445125"/>
            <a:ext cx="3203575" cy="244475"/>
          </a:xfrm>
          <a:prstGeom prst="rect">
            <a:avLst/>
          </a:prstGeom>
          <a:noFill/>
          <a:ln w="9525">
            <a:noFill/>
            <a:miter lim="800000"/>
            <a:headEnd/>
            <a:tailEnd/>
          </a:ln>
        </p:spPr>
        <p:txBody>
          <a:bodyPr>
            <a:spAutoFit/>
          </a:bodyPr>
          <a:lstStyle/>
          <a:p>
            <a:r>
              <a:rPr lang="en-GB" sz="1000" b="1" u="sng">
                <a:hlinkClick r:id="rId6"/>
              </a:rPr>
              <a:t>www.newscientist.com/article/dn11165.html</a:t>
            </a:r>
            <a:r>
              <a:rPr lang="en-GB" sz="1000"/>
              <a:t> </a:t>
            </a:r>
          </a:p>
        </p:txBody>
      </p:sp>
      <p:sp>
        <p:nvSpPr>
          <p:cNvPr id="3081" name="Text Box 9"/>
          <p:cNvSpPr txBox="1">
            <a:spLocks noChangeArrowheads="1"/>
          </p:cNvSpPr>
          <p:nvPr/>
        </p:nvSpPr>
        <p:spPr bwMode="auto">
          <a:xfrm>
            <a:off x="427832" y="5805264"/>
            <a:ext cx="8424862" cy="641350"/>
          </a:xfrm>
          <a:prstGeom prst="rect">
            <a:avLst/>
          </a:prstGeom>
          <a:noFill/>
          <a:ln w="9525">
            <a:noFill/>
            <a:miter lim="800000"/>
            <a:headEnd/>
            <a:tailEnd/>
          </a:ln>
          <a:effectLst/>
        </p:spPr>
        <p:txBody>
          <a:bodyPr>
            <a:spAutoFit/>
          </a:bodyPr>
          <a:lstStyle/>
          <a:p>
            <a:pPr>
              <a:defRPr/>
            </a:pPr>
            <a:r>
              <a:rPr lang="en-GB" dirty="0">
                <a:effectLst>
                  <a:outerShdw blurRad="38100" dist="38100" dir="2700000" algn="tl">
                    <a:srgbClr val="000000"/>
                  </a:outerShdw>
                </a:effectLst>
              </a:rPr>
              <a:t>Chimps using hammer and anvil to crack nuts, dipping sticks to get termites and early Chimp stone tool site showing use over 4000 years ago...possibly...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6724"/>
          <a:stretch/>
        </p:blipFill>
        <p:spPr bwMode="auto">
          <a:xfrm>
            <a:off x="683568" y="1844824"/>
            <a:ext cx="3473953" cy="30224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3"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3705" b="2881"/>
          <a:stretch/>
        </p:blipFill>
        <p:spPr bwMode="auto">
          <a:xfrm>
            <a:off x="4694220" y="1931022"/>
            <a:ext cx="3612650" cy="29362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003213" y="5515939"/>
            <a:ext cx="8140787" cy="1200329"/>
          </a:xfrm>
          <a:prstGeom prst="rect">
            <a:avLst/>
          </a:prstGeom>
          <a:noFill/>
        </p:spPr>
        <p:txBody>
          <a:bodyPr wrap="square" rtlCol="0">
            <a:spAutoFit/>
          </a:bodyPr>
          <a:lstStyle/>
          <a:p>
            <a:r>
              <a:rPr lang="en-GB" sz="2400" dirty="0">
                <a:effectLst>
                  <a:outerShdw blurRad="38100" dist="38100" dir="2700000" algn="tl">
                    <a:srgbClr val="000000">
                      <a:alpha val="43137"/>
                    </a:srgbClr>
                  </a:outerShdw>
                </a:effectLst>
              </a:rPr>
              <a:t>What do these tell us about the owners?</a:t>
            </a:r>
          </a:p>
          <a:p>
            <a:r>
              <a:rPr lang="en-GB" sz="2400" dirty="0">
                <a:effectLst>
                  <a:outerShdw blurRad="38100" dist="38100" dir="2700000" algn="tl">
                    <a:srgbClr val="000000">
                      <a:alpha val="43137"/>
                    </a:srgbClr>
                  </a:outerShdw>
                </a:effectLst>
              </a:rPr>
              <a:t>(and in the context of everyone now texting, tweeting, or tic </a:t>
            </a:r>
            <a:r>
              <a:rPr lang="en-GB" sz="2400" dirty="0" err="1">
                <a:effectLst>
                  <a:outerShdw blurRad="38100" dist="38100" dir="2700000" algn="tl">
                    <a:srgbClr val="000000">
                      <a:alpha val="43137"/>
                    </a:srgbClr>
                  </a:outerShdw>
                </a:effectLst>
              </a:rPr>
              <a:t>tocking</a:t>
            </a:r>
            <a:r>
              <a:rPr lang="en-GB" sz="2400" dirty="0">
                <a:effectLst>
                  <a:outerShdw blurRad="38100" dist="38100" dir="2700000" algn="tl">
                    <a:srgbClr val="000000">
                      <a:alpha val="43137"/>
                    </a:srgbClr>
                  </a:outerShdw>
                </a:effectLst>
              </a:rPr>
              <a:t>…..)</a:t>
            </a:r>
          </a:p>
        </p:txBody>
      </p:sp>
      <p:sp>
        <p:nvSpPr>
          <p:cNvPr id="3" name="Title 2"/>
          <p:cNvSpPr>
            <a:spLocks noGrp="1"/>
          </p:cNvSpPr>
          <p:nvPr>
            <p:ph type="title"/>
          </p:nvPr>
        </p:nvSpPr>
        <p:spPr/>
        <p:txBody>
          <a:bodyPr/>
          <a:lstStyle/>
          <a:p>
            <a:r>
              <a:rPr lang="en-GB" dirty="0"/>
              <a:t>Montblanc pens vs. </a:t>
            </a:r>
            <a:r>
              <a:rPr lang="en-GB" dirty="0" err="1"/>
              <a:t>BiC</a:t>
            </a:r>
            <a:r>
              <a:rPr lang="en-GB" dirty="0"/>
              <a:t> biros</a:t>
            </a:r>
          </a:p>
        </p:txBody>
      </p:sp>
    </p:spTree>
    <p:extLst>
      <p:ext uri="{BB962C8B-B14F-4D97-AF65-F5344CB8AC3E}">
        <p14:creationId xmlns:p14="http://schemas.microsoft.com/office/powerpoint/2010/main" val="3713418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Both serve the same function:</a:t>
            </a:r>
          </a:p>
        </p:txBody>
      </p:sp>
      <p:pic>
        <p:nvPicPr>
          <p:cNvPr id="1026" name="Picture 2" descr="http://www.eventsupplies.co.uk/uploads/images/supersize/Cafe-Creme-12-14oz.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1916832"/>
            <a:ext cx="3381375" cy="4762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vanishederas.com/ekmps/shops/vanishederas/images/paragon-fine-bone-china-cup-and-saucer-white-duck-egg-blue-and-gilt-with-transfer-motifs-sold--8293-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928664"/>
            <a:ext cx="4387048" cy="337254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851920" y="5877272"/>
            <a:ext cx="5292080" cy="461665"/>
          </a:xfrm>
          <a:prstGeom prst="rect">
            <a:avLst/>
          </a:prstGeom>
          <a:noFill/>
        </p:spPr>
        <p:txBody>
          <a:bodyPr wrap="square" rtlCol="0">
            <a:spAutoFit/>
          </a:bodyPr>
          <a:lstStyle/>
          <a:p>
            <a:r>
              <a:rPr lang="en-GB" sz="2400" dirty="0">
                <a:effectLst>
                  <a:outerShdw blurRad="38100" dist="38100" dir="2700000" algn="tl">
                    <a:srgbClr val="000000">
                      <a:alpha val="43137"/>
                    </a:srgbClr>
                  </a:outerShdw>
                </a:effectLst>
              </a:rPr>
              <a:t>but have very different associations</a:t>
            </a:r>
          </a:p>
        </p:txBody>
      </p:sp>
    </p:spTree>
    <p:extLst>
      <p:ext uri="{BB962C8B-B14F-4D97-AF65-F5344CB8AC3E}">
        <p14:creationId xmlns:p14="http://schemas.microsoft.com/office/powerpoint/2010/main" val="3689233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defRPr/>
            </a:pPr>
            <a:r>
              <a:rPr lang="en-GB" sz="3600"/>
              <a:t>Material culture and social action</a:t>
            </a:r>
            <a:br>
              <a:rPr lang="en-GB" sz="3600"/>
            </a:br>
            <a:endParaRPr lang="en-GB" sz="3600"/>
          </a:p>
        </p:txBody>
      </p:sp>
      <p:sp>
        <p:nvSpPr>
          <p:cNvPr id="9219" name="Rectangle 3"/>
          <p:cNvSpPr>
            <a:spLocks noGrp="1" noChangeArrowheads="1"/>
          </p:cNvSpPr>
          <p:nvPr>
            <p:ph idx="1"/>
          </p:nvPr>
        </p:nvSpPr>
        <p:spPr/>
        <p:txBody>
          <a:bodyPr>
            <a:normAutofit fontScale="92500"/>
          </a:bodyPr>
          <a:lstStyle/>
          <a:p>
            <a:pPr eaLnBrk="1" hangingPunct="1">
              <a:buFont typeface="Wingdings" pitchFamily="2" charset="2"/>
              <a:buNone/>
              <a:defRPr/>
            </a:pPr>
            <a:r>
              <a:rPr lang="en-GB" sz="2800" dirty="0"/>
              <a:t> from the ‘grand narrative’ - large-scale explanations of social phenomena </a:t>
            </a:r>
          </a:p>
          <a:p>
            <a:pPr eaLnBrk="1" hangingPunct="1">
              <a:buFont typeface="Wingdings" pitchFamily="2" charset="2"/>
              <a:buNone/>
              <a:defRPr/>
            </a:pPr>
            <a:endParaRPr lang="en-GB" sz="2800" dirty="0"/>
          </a:p>
          <a:p>
            <a:pPr eaLnBrk="1" hangingPunct="1">
              <a:buFont typeface="Wingdings" pitchFamily="2" charset="2"/>
              <a:buNone/>
              <a:defRPr/>
            </a:pPr>
            <a:r>
              <a:rPr lang="en-GB" sz="2800" dirty="0"/>
              <a:t> towards a more fine-grained understanding of human action in the past </a:t>
            </a:r>
          </a:p>
          <a:p>
            <a:pPr eaLnBrk="1" hangingPunct="1">
              <a:buFont typeface="Wingdings" pitchFamily="2" charset="2"/>
              <a:buNone/>
              <a:defRPr/>
            </a:pPr>
            <a:endParaRPr lang="en-GB" sz="2800" dirty="0"/>
          </a:p>
          <a:p>
            <a:pPr algn="ctr" eaLnBrk="1" hangingPunct="1">
              <a:buFont typeface="Wingdings" pitchFamily="2" charset="2"/>
              <a:buNone/>
              <a:defRPr/>
            </a:pPr>
            <a:r>
              <a:rPr lang="en-GB" sz="2800" dirty="0"/>
              <a:t>(essentially the archaeology of the every day,  </a:t>
            </a:r>
          </a:p>
          <a:p>
            <a:pPr algn="ctr" eaLnBrk="1" hangingPunct="1">
              <a:buFont typeface="Wingdings" pitchFamily="2" charset="2"/>
              <a:buNone/>
              <a:defRPr/>
            </a:pPr>
            <a:r>
              <a:rPr lang="en-GB" sz="2800" dirty="0"/>
              <a:t>the routine and the mundane)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http://ts3.mm.bing.net/th?id=H.4988983652124774&amp;pid=1.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4664"/>
            <a:ext cx="3371907" cy="5207578"/>
          </a:xfrm>
          <a:prstGeom prst="rect">
            <a:avLst/>
          </a:prstGeom>
          <a:noFill/>
          <a:extLst>
            <a:ext uri="{909E8E84-426E-40DD-AFC4-6F175D3DCCD1}">
              <a14:hiddenFill xmlns:a14="http://schemas.microsoft.com/office/drawing/2010/main">
                <a:solidFill>
                  <a:srgbClr val="FFFFFF"/>
                </a:solidFill>
              </a14:hiddenFill>
            </a:ext>
          </a:extLst>
        </p:spPr>
      </p:pic>
      <p:pic>
        <p:nvPicPr>
          <p:cNvPr id="276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71907" y="404664"/>
            <a:ext cx="530801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79512" y="6237312"/>
            <a:ext cx="4572000" cy="507831"/>
          </a:xfrm>
          <a:prstGeom prst="rect">
            <a:avLst/>
          </a:prstGeom>
        </p:spPr>
        <p:txBody>
          <a:bodyPr>
            <a:spAutoFit/>
          </a:bodyPr>
          <a:lstStyle/>
          <a:p>
            <a:r>
              <a:rPr lang="en-GB" sz="900" dirty="0"/>
              <a:t>https://www.google.co.uk/</a:t>
            </a:r>
            <a:r>
              <a:rPr lang="en-GB" sz="900" b="1" dirty="0"/>
              <a:t>search</a:t>
            </a:r>
            <a:r>
              <a:rPr lang="en-GB" sz="900" dirty="0"/>
              <a:t>?q=tupperware+1950&amp;biw=1250&amp;bih=487&amp;source=lnms&amp;tbm=isch&amp;sa=X&amp;ved=0CAYQ_AUoAWoVChMI6YPq6MCNyQIVBbUaCh2qtgbs#imgrc=agcibva-lQkq3M%3A</a:t>
            </a:r>
          </a:p>
        </p:txBody>
      </p:sp>
    </p:spTree>
    <p:extLst>
      <p:ext uri="{BB962C8B-B14F-4D97-AF65-F5344CB8AC3E}">
        <p14:creationId xmlns:p14="http://schemas.microsoft.com/office/powerpoint/2010/main" val="1037119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4"/>
          <p:cNvSpPr>
            <a:spLocks noGrp="1" noChangeArrowheads="1"/>
          </p:cNvSpPr>
          <p:nvPr>
            <p:ph type="ctrTitle"/>
          </p:nvPr>
        </p:nvSpPr>
        <p:spPr/>
        <p:txBody>
          <a:bodyPr/>
          <a:lstStyle/>
          <a:p>
            <a:pPr eaLnBrk="1" hangingPunct="1">
              <a:defRPr/>
            </a:pPr>
            <a:r>
              <a:rPr lang="en-GB" dirty="0"/>
              <a:t>Archaeologists call this</a:t>
            </a:r>
            <a:br>
              <a:rPr lang="en-GB" dirty="0"/>
            </a:br>
            <a:r>
              <a:rPr lang="en-GB" dirty="0"/>
              <a:t> </a:t>
            </a:r>
          </a:p>
        </p:txBody>
      </p:sp>
      <p:sp>
        <p:nvSpPr>
          <p:cNvPr id="10245" name="Rectangle 5"/>
          <p:cNvSpPr>
            <a:spLocks noGrp="1" noChangeArrowheads="1"/>
          </p:cNvSpPr>
          <p:nvPr>
            <p:ph type="subTitle" idx="1"/>
          </p:nvPr>
        </p:nvSpPr>
        <p:spPr>
          <a:xfrm>
            <a:off x="357188" y="3886200"/>
            <a:ext cx="8572500" cy="1752600"/>
          </a:xfrm>
        </p:spPr>
        <p:txBody>
          <a:bodyPr/>
          <a:lstStyle/>
          <a:p>
            <a:pPr eaLnBrk="1" hangingPunct="1">
              <a:lnSpc>
                <a:spcPct val="80000"/>
              </a:lnSpc>
              <a:defRPr/>
            </a:pPr>
            <a:r>
              <a:rPr lang="en-GB" sz="2800" dirty="0">
                <a:solidFill>
                  <a:schemeClr val="accent1"/>
                </a:solidFill>
              </a:rPr>
              <a:t>‘Material Culture’</a:t>
            </a:r>
          </a:p>
          <a:p>
            <a:pPr eaLnBrk="1" hangingPunct="1">
              <a:lnSpc>
                <a:spcPct val="80000"/>
              </a:lnSpc>
              <a:defRPr/>
            </a:pPr>
            <a:endParaRPr lang="en-GB" dirty="0">
              <a:solidFill>
                <a:schemeClr val="tx2"/>
              </a:solidFill>
            </a:endParaRPr>
          </a:p>
          <a:p>
            <a:pPr eaLnBrk="1" hangingPunct="1">
              <a:lnSpc>
                <a:spcPct val="80000"/>
              </a:lnSpc>
              <a:defRPr/>
            </a:pPr>
            <a:r>
              <a:rPr lang="en-GB" sz="2800" dirty="0"/>
              <a:t>(the material remains of past human activities)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Picture 4" descr="http://upload.wikimedia.org/wikipedia/commons/5/5e/Assorted_United_States_coin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7" y="404664"/>
            <a:ext cx="3672408" cy="2754307"/>
          </a:xfrm>
          <a:prstGeom prst="rect">
            <a:avLst/>
          </a:prstGeom>
          <a:noFill/>
          <a:extLst>
            <a:ext uri="{909E8E84-426E-40DD-AFC4-6F175D3DCCD1}">
              <a14:hiddenFill xmlns:a14="http://schemas.microsoft.com/office/drawing/2010/main">
                <a:solidFill>
                  <a:srgbClr val="FFFFFF"/>
                </a:solidFill>
              </a14:hiddenFill>
            </a:ext>
          </a:extLst>
        </p:spPr>
      </p:pic>
      <p:pic>
        <p:nvPicPr>
          <p:cNvPr id="28677" name="Picture 5"/>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6604" t="23440" r="2056" b="13477"/>
          <a:stretch/>
        </p:blipFill>
        <p:spPr bwMode="auto">
          <a:xfrm>
            <a:off x="3923928" y="620688"/>
            <a:ext cx="4574750" cy="18971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78"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26418" y="3254171"/>
            <a:ext cx="4938283" cy="329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79"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9512" y="3697337"/>
            <a:ext cx="3573727" cy="23666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9931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defRPr/>
            </a:pPr>
            <a:r>
              <a:rPr lang="en-GB" sz="4000" dirty="0"/>
              <a:t>Cultural-Historical approaches: functionalism </a:t>
            </a:r>
          </a:p>
        </p:txBody>
      </p:sp>
      <p:sp>
        <p:nvSpPr>
          <p:cNvPr id="13316" name="Rectangle 4"/>
          <p:cNvSpPr>
            <a:spLocks noGrp="1" noChangeArrowheads="1"/>
          </p:cNvSpPr>
          <p:nvPr>
            <p:ph idx="1"/>
          </p:nvPr>
        </p:nvSpPr>
        <p:spPr>
          <a:xfrm>
            <a:off x="224411" y="1981200"/>
            <a:ext cx="6329363" cy="4876800"/>
          </a:xfrm>
        </p:spPr>
        <p:txBody>
          <a:bodyPr>
            <a:normAutofit lnSpcReduction="10000"/>
          </a:bodyPr>
          <a:lstStyle/>
          <a:p>
            <a:pPr eaLnBrk="1" hangingPunct="1">
              <a:defRPr/>
            </a:pPr>
            <a:r>
              <a:rPr lang="en-GB" sz="2800" dirty="0"/>
              <a:t>Example: Mary Leakey and her </a:t>
            </a:r>
            <a:r>
              <a:rPr lang="en-GB" sz="2800" dirty="0">
                <a:solidFill>
                  <a:schemeClr val="accent1"/>
                </a:solidFill>
              </a:rPr>
              <a:t>typology</a:t>
            </a:r>
            <a:r>
              <a:rPr lang="en-GB" sz="2800" dirty="0"/>
              <a:t> of the tool assemblages at Olduvai Gorge associated with </a:t>
            </a:r>
            <a:r>
              <a:rPr lang="en-GB" sz="2800" i="1" dirty="0"/>
              <a:t>Homo </a:t>
            </a:r>
            <a:r>
              <a:rPr lang="en-GB" sz="2800" i="1" dirty="0" err="1"/>
              <a:t>habilis</a:t>
            </a:r>
            <a:r>
              <a:rPr lang="en-GB" sz="2800" dirty="0"/>
              <a:t> ca. 2 million years ago, e.g.</a:t>
            </a:r>
          </a:p>
          <a:p>
            <a:pPr eaLnBrk="1" hangingPunct="1">
              <a:defRPr/>
            </a:pPr>
            <a:r>
              <a:rPr lang="en-GB" sz="2800" dirty="0"/>
              <a:t>Choppers, scrapers, </a:t>
            </a:r>
            <a:r>
              <a:rPr lang="en-GB" sz="2800" dirty="0" err="1"/>
              <a:t>hammerstones</a:t>
            </a:r>
            <a:r>
              <a:rPr lang="en-GB" sz="2800" dirty="0"/>
              <a:t>, anvils, etc. </a:t>
            </a:r>
          </a:p>
          <a:p>
            <a:pPr eaLnBrk="1" hangingPunct="1">
              <a:defRPr/>
            </a:pPr>
            <a:r>
              <a:rPr lang="en-GB" sz="2800" dirty="0"/>
              <a:t>‘meaning’ relating to the name reflected the shape and a supposed function – to chop, scrape or hammer.</a:t>
            </a:r>
          </a:p>
        </p:txBody>
      </p:sp>
      <p:pic>
        <p:nvPicPr>
          <p:cNvPr id="22531" name="Picture 4" descr="mleakey.jpg"/>
          <p:cNvPicPr>
            <a:picLocks noChangeAspect="1"/>
          </p:cNvPicPr>
          <p:nvPr/>
        </p:nvPicPr>
        <p:blipFill>
          <a:blip r:embed="rId3"/>
          <a:srcRect/>
          <a:stretch>
            <a:fillRect/>
          </a:stretch>
        </p:blipFill>
        <p:spPr bwMode="auto">
          <a:xfrm>
            <a:off x="6372200" y="2420888"/>
            <a:ext cx="2438755" cy="3312368"/>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4"/>
          <p:cNvSpPr>
            <a:spLocks noGrp="1" noChangeArrowheads="1"/>
          </p:cNvSpPr>
          <p:nvPr>
            <p:ph type="title"/>
          </p:nvPr>
        </p:nvSpPr>
        <p:spPr/>
        <p:txBody>
          <a:bodyPr>
            <a:normAutofit fontScale="90000"/>
          </a:bodyPr>
          <a:lstStyle/>
          <a:p>
            <a:pPr eaLnBrk="1" hangingPunct="1">
              <a:defRPr/>
            </a:pPr>
            <a:r>
              <a:rPr lang="en-GB" sz="2800"/>
              <a:t>Choppers included end choppers, two-edged choppers, pointed choppers, uni-facial choppers, proto-bifacial choppers etc. – the list does go on..</a:t>
            </a:r>
          </a:p>
        </p:txBody>
      </p:sp>
      <p:sp>
        <p:nvSpPr>
          <p:cNvPr id="26626" name="Rectangle 7"/>
          <p:cNvSpPr>
            <a:spLocks noChangeArrowheads="1"/>
          </p:cNvSpPr>
          <p:nvPr/>
        </p:nvSpPr>
        <p:spPr bwMode="auto">
          <a:xfrm>
            <a:off x="4479925" y="3108325"/>
            <a:ext cx="184150" cy="641350"/>
          </a:xfrm>
          <a:prstGeom prst="rect">
            <a:avLst/>
          </a:prstGeom>
          <a:noFill/>
          <a:ln w="9525">
            <a:noFill/>
            <a:miter lim="800000"/>
            <a:headEnd/>
            <a:tailEnd/>
          </a:ln>
        </p:spPr>
        <p:txBody>
          <a:bodyPr wrap="none" anchor="ctr">
            <a:spAutoFit/>
          </a:bodyPr>
          <a:lstStyle/>
          <a:p>
            <a:br>
              <a:rPr lang="en-GB" b="1"/>
            </a:br>
            <a:endParaRPr lang="en-GB" b="1"/>
          </a:p>
        </p:txBody>
      </p:sp>
      <p:pic>
        <p:nvPicPr>
          <p:cNvPr id="26627" name="Picture 9" descr="olduancoresgroup"/>
          <p:cNvPicPr>
            <a:picLocks noChangeAspect="1" noChangeArrowheads="1"/>
          </p:cNvPicPr>
          <p:nvPr/>
        </p:nvPicPr>
        <p:blipFill>
          <a:blip r:embed="rId3"/>
          <a:srcRect/>
          <a:stretch>
            <a:fillRect/>
          </a:stretch>
        </p:blipFill>
        <p:spPr bwMode="auto">
          <a:xfrm>
            <a:off x="3059113" y="2133600"/>
            <a:ext cx="3097212" cy="2265363"/>
          </a:xfrm>
          <a:prstGeom prst="rect">
            <a:avLst/>
          </a:prstGeom>
          <a:noFill/>
          <a:ln w="9525">
            <a:noFill/>
            <a:miter lim="800000"/>
            <a:headEnd/>
            <a:tailEnd/>
          </a:ln>
        </p:spPr>
      </p:pic>
      <p:pic>
        <p:nvPicPr>
          <p:cNvPr id="26628" name="Picture 11" descr="spec_5_big"/>
          <p:cNvPicPr>
            <a:picLocks noChangeAspect="1" noChangeArrowheads="1"/>
          </p:cNvPicPr>
          <p:nvPr/>
        </p:nvPicPr>
        <p:blipFill>
          <a:blip r:embed="rId4"/>
          <a:srcRect/>
          <a:stretch>
            <a:fillRect/>
          </a:stretch>
        </p:blipFill>
        <p:spPr bwMode="auto">
          <a:xfrm>
            <a:off x="6300788" y="2133600"/>
            <a:ext cx="2303462" cy="2239963"/>
          </a:xfrm>
          <a:prstGeom prst="rect">
            <a:avLst/>
          </a:prstGeom>
          <a:noFill/>
          <a:ln w="9525">
            <a:noFill/>
            <a:miter lim="800000"/>
            <a:headEnd/>
            <a:tailEnd/>
          </a:ln>
        </p:spPr>
      </p:pic>
      <p:pic>
        <p:nvPicPr>
          <p:cNvPr id="26629" name="Picture 14" descr="pebble chopper"/>
          <p:cNvPicPr>
            <a:picLocks noChangeAspect="1" noChangeArrowheads="1"/>
          </p:cNvPicPr>
          <p:nvPr/>
        </p:nvPicPr>
        <p:blipFill>
          <a:blip r:embed="rId5"/>
          <a:srcRect/>
          <a:stretch>
            <a:fillRect/>
          </a:stretch>
        </p:blipFill>
        <p:spPr bwMode="auto">
          <a:xfrm>
            <a:off x="468313" y="2133600"/>
            <a:ext cx="2303462" cy="2297113"/>
          </a:xfrm>
          <a:prstGeom prst="rect">
            <a:avLst/>
          </a:prstGeom>
          <a:noFill/>
          <a:ln w="9525">
            <a:noFill/>
            <a:miter lim="800000"/>
            <a:headEnd/>
            <a:tailEnd/>
          </a:ln>
        </p:spPr>
      </p:pic>
      <p:sp>
        <p:nvSpPr>
          <p:cNvPr id="16399" name="Text Box 15"/>
          <p:cNvSpPr txBox="1">
            <a:spLocks noChangeArrowheads="1"/>
          </p:cNvSpPr>
          <p:nvPr/>
        </p:nvSpPr>
        <p:spPr bwMode="auto">
          <a:xfrm>
            <a:off x="323850" y="5313363"/>
            <a:ext cx="9018588" cy="822325"/>
          </a:xfrm>
          <a:prstGeom prst="rect">
            <a:avLst/>
          </a:prstGeom>
          <a:noFill/>
          <a:ln w="9525">
            <a:noFill/>
            <a:miter lim="800000"/>
            <a:headEnd/>
            <a:tailEnd/>
          </a:ln>
          <a:effectLst/>
        </p:spPr>
        <p:txBody>
          <a:bodyPr>
            <a:spAutoFit/>
          </a:bodyPr>
          <a:lstStyle/>
          <a:p>
            <a:pPr>
              <a:defRPr/>
            </a:pPr>
            <a:r>
              <a:rPr lang="en-GB" sz="2400">
                <a:effectLst>
                  <a:outerShdw blurRad="38100" dist="38100" dir="2700000" algn="tl">
                    <a:srgbClr val="000000"/>
                  </a:outerShdw>
                </a:effectLst>
              </a:rPr>
              <a:t>These are all forms of choppers as opposed to scrappers....as opposed to....</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4"/>
          <p:cNvSpPr>
            <a:spLocks noGrp="1" noChangeArrowheads="1"/>
          </p:cNvSpPr>
          <p:nvPr>
            <p:ph type="title"/>
          </p:nvPr>
        </p:nvSpPr>
        <p:spPr>
          <a:xfrm>
            <a:off x="395288" y="404813"/>
            <a:ext cx="8497887" cy="1371600"/>
          </a:xfrm>
        </p:spPr>
        <p:txBody>
          <a:bodyPr/>
          <a:lstStyle/>
          <a:p>
            <a:pPr eaLnBrk="1" hangingPunct="1">
              <a:defRPr/>
            </a:pPr>
            <a:r>
              <a:rPr lang="en-GB" sz="2800"/>
              <a:t>Spot the difference: one has to ask what makes one good for chopping as opposed to scraping?</a:t>
            </a:r>
          </a:p>
        </p:txBody>
      </p:sp>
      <p:sp>
        <p:nvSpPr>
          <p:cNvPr id="18441" name="Rectangle 9"/>
          <p:cNvSpPr>
            <a:spLocks noGrp="1" noChangeArrowheads="1"/>
          </p:cNvSpPr>
          <p:nvPr>
            <p:ph sz="half" idx="1"/>
          </p:nvPr>
        </p:nvSpPr>
        <p:spPr/>
        <p:txBody>
          <a:bodyPr/>
          <a:lstStyle/>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r>
              <a:rPr lang="en-GB" dirty="0"/>
              <a:t>Chopper (please don’t ask what sort...) </a:t>
            </a:r>
          </a:p>
        </p:txBody>
      </p:sp>
      <p:sp>
        <p:nvSpPr>
          <p:cNvPr id="18442" name="Rectangle 10"/>
          <p:cNvSpPr>
            <a:spLocks noGrp="1" noChangeArrowheads="1"/>
          </p:cNvSpPr>
          <p:nvPr>
            <p:ph sz="half" idx="2"/>
          </p:nvPr>
        </p:nvSpPr>
        <p:spPr/>
        <p:txBody>
          <a:bodyPr/>
          <a:lstStyle/>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endParaRPr lang="en-GB" dirty="0"/>
          </a:p>
          <a:p>
            <a:pPr eaLnBrk="1" hangingPunct="1">
              <a:defRPr/>
            </a:pPr>
            <a:r>
              <a:rPr lang="en-GB" dirty="0"/>
              <a:t>Scraper (again – don’t ask what sort...)</a:t>
            </a:r>
          </a:p>
        </p:txBody>
      </p:sp>
      <p:pic>
        <p:nvPicPr>
          <p:cNvPr id="28676" name="Picture 7" descr="384a"/>
          <p:cNvPicPr>
            <a:picLocks noGrp="1" noChangeAspect="1" noChangeArrowheads="1"/>
          </p:cNvPicPr>
          <p:nvPr>
            <p:ph type="body" sz="half" idx="4294967295"/>
          </p:nvPr>
        </p:nvPicPr>
        <p:blipFill>
          <a:blip r:embed="rId3"/>
          <a:srcRect/>
          <a:stretch>
            <a:fillRect/>
          </a:stretch>
        </p:blipFill>
        <p:spPr>
          <a:xfrm>
            <a:off x="5025493" y="1981523"/>
            <a:ext cx="2919412" cy="2952750"/>
          </a:xfrm>
        </p:spPr>
      </p:pic>
      <p:pic>
        <p:nvPicPr>
          <p:cNvPr id="28677" name="Picture 8" descr="pebble chopper"/>
          <p:cNvPicPr>
            <a:picLocks noGrp="1" noChangeAspect="1" noChangeArrowheads="1"/>
          </p:cNvPicPr>
          <p:nvPr>
            <p:ph type="body" sz="half" idx="4294967295"/>
          </p:nvPr>
        </p:nvPicPr>
        <p:blipFill>
          <a:blip r:embed="rId4"/>
          <a:srcRect/>
          <a:stretch>
            <a:fillRect/>
          </a:stretch>
        </p:blipFill>
        <p:spPr>
          <a:xfrm>
            <a:off x="814181" y="2060898"/>
            <a:ext cx="2879725" cy="2873375"/>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818347" y="596018"/>
            <a:ext cx="7642085" cy="1312480"/>
          </a:xfrm>
        </p:spPr>
        <p:txBody>
          <a:bodyPr>
            <a:normAutofit fontScale="90000"/>
          </a:bodyPr>
          <a:lstStyle/>
          <a:p>
            <a:pPr eaLnBrk="1" hangingPunct="1">
              <a:defRPr/>
            </a:pPr>
            <a:r>
              <a:rPr lang="en-GB" sz="2800" dirty="0"/>
              <a:t>In terms of classification and display such typology may be useful but what does it tell us about the early human mind?</a:t>
            </a:r>
          </a:p>
        </p:txBody>
      </p:sp>
      <p:sp>
        <p:nvSpPr>
          <p:cNvPr id="21507" name="Rectangle 3"/>
          <p:cNvSpPr>
            <a:spLocks noGrp="1" noChangeArrowheads="1"/>
          </p:cNvSpPr>
          <p:nvPr>
            <p:ph idx="1"/>
          </p:nvPr>
        </p:nvSpPr>
        <p:spPr>
          <a:xfrm>
            <a:off x="428625" y="2357438"/>
            <a:ext cx="5500688" cy="4500562"/>
          </a:xfrm>
        </p:spPr>
        <p:txBody>
          <a:bodyPr/>
          <a:lstStyle/>
          <a:p>
            <a:pPr eaLnBrk="1" hangingPunct="1">
              <a:defRPr/>
            </a:pPr>
            <a:r>
              <a:rPr lang="en-GB" dirty="0"/>
              <a:t>How did they perceive the landscape, each other…</a:t>
            </a:r>
          </a:p>
          <a:p>
            <a:pPr eaLnBrk="1" hangingPunct="1">
              <a:defRPr/>
            </a:pPr>
            <a:r>
              <a:rPr lang="en-GB" dirty="0"/>
              <a:t>Where did they procure the different raw materials</a:t>
            </a:r>
          </a:p>
          <a:p>
            <a:pPr eaLnBrk="1" hangingPunct="1">
              <a:defRPr/>
            </a:pPr>
            <a:r>
              <a:rPr lang="en-GB" dirty="0"/>
              <a:t>How did the tools vary spatially..</a:t>
            </a:r>
          </a:p>
          <a:p>
            <a:pPr eaLnBrk="1" hangingPunct="1">
              <a:defRPr/>
            </a:pPr>
            <a:r>
              <a:rPr lang="en-GB" dirty="0"/>
              <a:t>...or temporally...</a:t>
            </a:r>
          </a:p>
          <a:p>
            <a:pPr eaLnBrk="1" hangingPunct="1">
              <a:buFont typeface="Wingdings" pitchFamily="2" charset="2"/>
              <a:buNone/>
              <a:defRPr/>
            </a:pPr>
            <a:endParaRPr lang="en-GB" dirty="0"/>
          </a:p>
        </p:txBody>
      </p:sp>
      <p:pic>
        <p:nvPicPr>
          <p:cNvPr id="30723" name="Picture 3" descr="neanderthal-vmed_widec.jpg"/>
          <p:cNvPicPr>
            <a:picLocks noChangeAspect="1"/>
          </p:cNvPicPr>
          <p:nvPr/>
        </p:nvPicPr>
        <p:blipFill>
          <a:blip r:embed="rId3"/>
          <a:srcRect/>
          <a:stretch>
            <a:fillRect/>
          </a:stretch>
        </p:blipFill>
        <p:spPr bwMode="auto">
          <a:xfrm>
            <a:off x="6072188" y="2428875"/>
            <a:ext cx="2838450" cy="4214813"/>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http://www.sciencepoles.org/uploads/articles_images/031_or.jpg"/>
          <p:cNvPicPr>
            <a:picLocks noChangeAspect="1" noChangeArrowheads="1"/>
          </p:cNvPicPr>
          <p:nvPr/>
        </p:nvPicPr>
        <p:blipFill rotWithShape="1">
          <a:blip r:embed="rId3">
            <a:extLst>
              <a:ext uri="{28A0092B-C50C-407E-A947-70E740481C1C}">
                <a14:useLocalDpi xmlns:a14="http://schemas.microsoft.com/office/drawing/2010/main" val="0"/>
              </a:ext>
            </a:extLst>
          </a:blip>
          <a:srcRect l="4793" t="9016"/>
          <a:stretch/>
        </p:blipFill>
        <p:spPr bwMode="auto">
          <a:xfrm>
            <a:off x="1331640" y="96417"/>
            <a:ext cx="5589270" cy="352952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www.south-africa-tours-and-travel.com/images/hunting-bushman-sanpeopleofsouthafrica.jpg"/>
          <p:cNvPicPr>
            <a:picLocks noChangeAspect="1" noChangeArrowheads="1"/>
          </p:cNvPicPr>
          <p:nvPr/>
        </p:nvPicPr>
        <p:blipFill rotWithShape="1">
          <a:blip r:embed="rId4">
            <a:extLst>
              <a:ext uri="{28A0092B-C50C-407E-A947-70E740481C1C}">
                <a14:useLocalDpi xmlns:a14="http://schemas.microsoft.com/office/drawing/2010/main" val="0"/>
              </a:ext>
            </a:extLst>
          </a:blip>
          <a:srcRect l="5539" t="5124" r="9806" b="2645"/>
          <a:stretch/>
        </p:blipFill>
        <p:spPr bwMode="auto">
          <a:xfrm>
            <a:off x="206035" y="3622139"/>
            <a:ext cx="4365966" cy="313944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farm5.static.flickr.com/4152/4953719752_6e99afd2e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176" y="2852936"/>
            <a:ext cx="2179339" cy="3078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4664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2" descr="http://www.dangerousminds.net/images/uploads/punks460.jpg"/>
          <p:cNvPicPr>
            <a:picLocks noChangeAspect="1" noChangeArrowheads="1"/>
          </p:cNvPicPr>
          <p:nvPr/>
        </p:nvPicPr>
        <p:blipFill>
          <a:blip r:embed="rId3"/>
          <a:srcRect/>
          <a:stretch>
            <a:fillRect/>
          </a:stretch>
        </p:blipFill>
        <p:spPr bwMode="auto">
          <a:xfrm>
            <a:off x="0" y="0"/>
            <a:ext cx="9144000" cy="5957888"/>
          </a:xfrm>
          <a:prstGeom prst="rect">
            <a:avLst/>
          </a:prstGeom>
          <a:noFill/>
          <a:ln w="9525">
            <a:noFill/>
            <a:miter lim="800000"/>
            <a:headEnd/>
            <a:tailEnd/>
          </a:ln>
        </p:spPr>
      </p:pic>
      <p:sp>
        <p:nvSpPr>
          <p:cNvPr id="32770" name="Rectangle 2"/>
          <p:cNvSpPr>
            <a:spLocks noChangeArrowheads="1"/>
          </p:cNvSpPr>
          <p:nvPr/>
        </p:nvSpPr>
        <p:spPr bwMode="auto">
          <a:xfrm>
            <a:off x="0" y="5934075"/>
            <a:ext cx="9144000" cy="307975"/>
          </a:xfrm>
          <a:prstGeom prst="rect">
            <a:avLst/>
          </a:prstGeom>
          <a:noFill/>
          <a:ln w="9525">
            <a:noFill/>
            <a:miter lim="800000"/>
            <a:headEnd/>
            <a:tailEnd/>
          </a:ln>
        </p:spPr>
        <p:txBody>
          <a:bodyPr>
            <a:spAutoFit/>
          </a:bodyPr>
          <a:lstStyle/>
          <a:p>
            <a:r>
              <a:rPr lang="en-GB" sz="1400"/>
              <a:t>http://www.dangerousminds.net</a:t>
            </a:r>
          </a:p>
        </p:txBody>
      </p:sp>
      <p:sp>
        <p:nvSpPr>
          <p:cNvPr id="2" name="TextBox 1"/>
          <p:cNvSpPr txBox="1"/>
          <p:nvPr/>
        </p:nvSpPr>
        <p:spPr>
          <a:xfrm>
            <a:off x="107504" y="6194837"/>
            <a:ext cx="9144000" cy="646331"/>
          </a:xfrm>
          <a:prstGeom prst="rect">
            <a:avLst/>
          </a:prstGeom>
          <a:noFill/>
        </p:spPr>
        <p:txBody>
          <a:bodyPr wrap="square" rtlCol="0">
            <a:spAutoFit/>
          </a:bodyPr>
          <a:lstStyle/>
          <a:p>
            <a:r>
              <a:rPr lang="en-GB" dirty="0"/>
              <a:t>But, does a Mohican and safety pin through the ear really be an environmental adaptation?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ChangeArrowheads="1"/>
          </p:cNvSpPr>
          <p:nvPr>
            <p:ph type="title"/>
          </p:nvPr>
        </p:nvSpPr>
        <p:spPr/>
        <p:txBody>
          <a:bodyPr/>
          <a:lstStyle/>
          <a:p>
            <a:pPr eaLnBrk="1" hangingPunct="1"/>
            <a:r>
              <a:rPr lang="en-GB" b="1" i="1">
                <a:effectLst/>
              </a:rPr>
              <a:t>Chaîne-Opératoire</a:t>
            </a:r>
          </a:p>
        </p:txBody>
      </p:sp>
      <p:sp>
        <p:nvSpPr>
          <p:cNvPr id="22531" name="Rectangle 3"/>
          <p:cNvSpPr>
            <a:spLocks noGrp="1" noChangeArrowheads="1"/>
          </p:cNvSpPr>
          <p:nvPr>
            <p:ph idx="1"/>
          </p:nvPr>
        </p:nvSpPr>
        <p:spPr>
          <a:xfrm>
            <a:off x="428625" y="1857375"/>
            <a:ext cx="8229600" cy="4114800"/>
          </a:xfrm>
        </p:spPr>
        <p:txBody>
          <a:bodyPr>
            <a:normAutofit fontScale="92500" lnSpcReduction="10000"/>
          </a:bodyPr>
          <a:lstStyle/>
          <a:p>
            <a:pPr eaLnBrk="1" hangingPunct="1">
              <a:lnSpc>
                <a:spcPct val="90000"/>
              </a:lnSpc>
              <a:defRPr/>
            </a:pPr>
            <a:r>
              <a:rPr lang="en-GB" sz="2800" dirty="0"/>
              <a:t>Or the ‘operational sequence’</a:t>
            </a:r>
          </a:p>
          <a:p>
            <a:pPr marL="0" indent="0" eaLnBrk="1" hangingPunct="1">
              <a:lnSpc>
                <a:spcPct val="90000"/>
              </a:lnSpc>
              <a:buNone/>
              <a:defRPr/>
            </a:pPr>
            <a:endParaRPr lang="en-GB" sz="2800" dirty="0"/>
          </a:p>
          <a:p>
            <a:pPr eaLnBrk="1" hangingPunct="1">
              <a:lnSpc>
                <a:spcPct val="90000"/>
              </a:lnSpc>
              <a:defRPr/>
            </a:pPr>
            <a:r>
              <a:rPr lang="en-GB" sz="2800" dirty="0"/>
              <a:t>From the different stages of tool production from the acquisition of raw material through to use and discard or deposition</a:t>
            </a:r>
          </a:p>
          <a:p>
            <a:pPr marL="0" indent="0" eaLnBrk="1" hangingPunct="1">
              <a:lnSpc>
                <a:spcPct val="90000"/>
              </a:lnSpc>
              <a:buNone/>
              <a:defRPr/>
            </a:pPr>
            <a:endParaRPr lang="en-GB" sz="2800" dirty="0"/>
          </a:p>
          <a:p>
            <a:pPr eaLnBrk="1" hangingPunct="1">
              <a:lnSpc>
                <a:spcPct val="90000"/>
              </a:lnSpc>
              <a:defRPr/>
            </a:pPr>
            <a:r>
              <a:rPr lang="en-GB" sz="2800" dirty="0"/>
              <a:t>Proposed by the ethnologist Andr</a:t>
            </a:r>
            <a:r>
              <a:rPr lang="en-GB" sz="2800" dirty="0">
                <a:cs typeface="Tahoma" pitchFamily="34" charset="0"/>
              </a:rPr>
              <a:t>é</a:t>
            </a:r>
            <a:r>
              <a:rPr lang="en-GB" sz="2800" dirty="0"/>
              <a:t> </a:t>
            </a:r>
            <a:r>
              <a:rPr lang="en-GB" sz="2800" dirty="0" err="1"/>
              <a:t>Leroi-Gourhan</a:t>
            </a:r>
            <a:r>
              <a:rPr lang="en-GB" sz="2800" dirty="0"/>
              <a:t> (he of the </a:t>
            </a:r>
            <a:r>
              <a:rPr lang="en-GB" sz="2800" dirty="0" err="1"/>
              <a:t>structuralist</a:t>
            </a:r>
            <a:r>
              <a:rPr lang="en-GB" sz="2800" dirty="0"/>
              <a:t> interpretation of Ice Age art) in an attempt to get beyond functional explanations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Picture 2" descr="C:\Documents and Settings\Quentin Drew\My Documents\Q teaching\Introducing 02\Leroi-Gourhan 01.jpg"/>
          <p:cNvPicPr>
            <a:picLocks noChangeAspect="1" noChangeArrowheads="1"/>
          </p:cNvPicPr>
          <p:nvPr/>
        </p:nvPicPr>
        <p:blipFill>
          <a:blip r:embed="rId3"/>
          <a:srcRect/>
          <a:stretch>
            <a:fillRect/>
          </a:stretch>
        </p:blipFill>
        <p:spPr bwMode="auto">
          <a:xfrm>
            <a:off x="152400" y="4433888"/>
            <a:ext cx="3048000" cy="2233612"/>
          </a:xfrm>
          <a:prstGeom prst="rect">
            <a:avLst/>
          </a:prstGeom>
          <a:noFill/>
          <a:ln w="9525">
            <a:noFill/>
            <a:miter lim="800000"/>
            <a:headEnd/>
            <a:tailEnd/>
          </a:ln>
        </p:spPr>
      </p:pic>
      <p:pic>
        <p:nvPicPr>
          <p:cNvPr id="36866" name="Picture 3" descr="C:\Documents and Settings\Quentin Drew\My Documents\Q teaching\Introducing 02\Leroi-Gourhan 03.jpg"/>
          <p:cNvPicPr>
            <a:picLocks noChangeAspect="1" noChangeArrowheads="1"/>
          </p:cNvPicPr>
          <p:nvPr/>
        </p:nvPicPr>
        <p:blipFill>
          <a:blip r:embed="rId4"/>
          <a:srcRect/>
          <a:stretch>
            <a:fillRect/>
          </a:stretch>
        </p:blipFill>
        <p:spPr bwMode="auto">
          <a:xfrm>
            <a:off x="149225" y="32365"/>
            <a:ext cx="3051175" cy="4162425"/>
          </a:xfrm>
          <a:prstGeom prst="rect">
            <a:avLst/>
          </a:prstGeom>
          <a:noFill/>
          <a:ln w="9525">
            <a:noFill/>
            <a:miter lim="800000"/>
            <a:headEnd/>
            <a:tailEnd/>
          </a:ln>
        </p:spPr>
      </p:pic>
      <p:pic>
        <p:nvPicPr>
          <p:cNvPr id="36867" name="Picture 4" descr="C:\Documents and Settings\Quentin Drew\My Documents\Q teaching\Introducing 02\chaine operatoire 02.jpg"/>
          <p:cNvPicPr>
            <a:picLocks noChangeAspect="1" noChangeArrowheads="1"/>
          </p:cNvPicPr>
          <p:nvPr/>
        </p:nvPicPr>
        <p:blipFill>
          <a:blip r:embed="rId5"/>
          <a:srcRect/>
          <a:stretch>
            <a:fillRect/>
          </a:stretch>
        </p:blipFill>
        <p:spPr bwMode="auto">
          <a:xfrm>
            <a:off x="3284538" y="0"/>
            <a:ext cx="5859462" cy="6858000"/>
          </a:xfrm>
          <a:prstGeom prst="rect">
            <a:avLst/>
          </a:prstGeom>
          <a:noFill/>
          <a:ln w="9525">
            <a:noFill/>
            <a:miter lim="800000"/>
            <a:headEnd/>
            <a:tailEnd/>
          </a:ln>
        </p:spPr>
      </p:pic>
      <p:sp>
        <p:nvSpPr>
          <p:cNvPr id="2" name="TextBox 1"/>
          <p:cNvSpPr txBox="1"/>
          <p:nvPr/>
        </p:nvSpPr>
        <p:spPr>
          <a:xfrm>
            <a:off x="116120" y="3726002"/>
            <a:ext cx="3663792" cy="1015663"/>
          </a:xfrm>
          <a:prstGeom prst="rect">
            <a:avLst/>
          </a:prstGeom>
          <a:noFill/>
        </p:spPr>
        <p:txBody>
          <a:bodyPr wrap="square" rtlCol="0">
            <a:spAutoFit/>
          </a:bodyPr>
          <a:lstStyle/>
          <a:p>
            <a:r>
              <a:rPr lang="en-GB" sz="2000" b="1" dirty="0">
                <a:effectLst>
                  <a:outerShdw blurRad="38100" dist="38100" dir="2700000" algn="tl">
                    <a:srgbClr val="000000">
                      <a:alpha val="43137"/>
                    </a:srgbClr>
                  </a:outerShdw>
                </a:effectLst>
              </a:rPr>
              <a:t>André Leroi-</a:t>
            </a:r>
            <a:r>
              <a:rPr lang="en-GB" sz="2000" b="1" dirty="0" err="1">
                <a:effectLst>
                  <a:outerShdw blurRad="38100" dist="38100" dir="2700000" algn="tl">
                    <a:srgbClr val="000000">
                      <a:alpha val="43137"/>
                    </a:srgbClr>
                  </a:outerShdw>
                </a:effectLst>
              </a:rPr>
              <a:t>Gourhan</a:t>
            </a:r>
            <a:r>
              <a:rPr lang="en-GB" sz="2000" b="1" dirty="0">
                <a:effectLst>
                  <a:outerShdw blurRad="38100" dist="38100" dir="2700000" algn="tl">
                    <a:srgbClr val="000000">
                      <a:alpha val="43137"/>
                    </a:srgbClr>
                  </a:outerShdw>
                </a:effectLst>
              </a:rPr>
              <a:t>, French and with a pipe – what is there not to like?</a:t>
            </a:r>
            <a:r>
              <a:rPr lang="en-GB" sz="2000" b="1" dirty="0">
                <a:solidFill>
                  <a:schemeClr val="tx2">
                    <a:lumMod val="50000"/>
                  </a:schemeClr>
                </a:solidFill>
              </a:rPr>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3" name="Picture 2" descr="C:\Documents and Settings\Quentin Drew\My Documents\Q teaching\Introducing 02\chaine operatoire 03.jpg"/>
          <p:cNvPicPr>
            <a:picLocks noChangeAspect="1" noChangeArrowheads="1"/>
          </p:cNvPicPr>
          <p:nvPr/>
        </p:nvPicPr>
        <p:blipFill>
          <a:blip r:embed="rId3"/>
          <a:srcRect/>
          <a:stretch>
            <a:fillRect/>
          </a:stretch>
        </p:blipFill>
        <p:spPr bwMode="auto">
          <a:xfrm>
            <a:off x="0" y="0"/>
            <a:ext cx="3719513" cy="6858000"/>
          </a:xfrm>
          <a:prstGeom prst="rect">
            <a:avLst/>
          </a:prstGeom>
          <a:noFill/>
          <a:ln w="9525">
            <a:noFill/>
            <a:miter lim="800000"/>
            <a:headEnd/>
            <a:tailEnd/>
          </a:ln>
        </p:spPr>
      </p:pic>
      <p:pic>
        <p:nvPicPr>
          <p:cNvPr id="38914" name="Picture 2" descr="C:\Documents and Settings\Quentin Drew\My Documents\Q teaching\Introducing 02\chaine operatoire 01.jpg"/>
          <p:cNvPicPr>
            <a:picLocks noChangeAspect="1" noChangeArrowheads="1"/>
          </p:cNvPicPr>
          <p:nvPr/>
        </p:nvPicPr>
        <p:blipFill rotWithShape="1">
          <a:blip r:embed="rId4"/>
          <a:srcRect r="1610"/>
          <a:stretch/>
        </p:blipFill>
        <p:spPr bwMode="auto">
          <a:xfrm>
            <a:off x="3904179" y="0"/>
            <a:ext cx="5095933" cy="5854961"/>
          </a:xfrm>
          <a:prstGeom prst="rect">
            <a:avLst/>
          </a:prstGeom>
          <a:noFill/>
          <a:ln w="9525">
            <a:noFill/>
            <a:miter lim="800000"/>
            <a:headEnd/>
            <a:tailEnd/>
          </a:ln>
        </p:spPr>
      </p:pic>
      <p:sp>
        <p:nvSpPr>
          <p:cNvPr id="2" name="TextBox 1"/>
          <p:cNvSpPr txBox="1"/>
          <p:nvPr/>
        </p:nvSpPr>
        <p:spPr>
          <a:xfrm>
            <a:off x="3904178" y="5859996"/>
            <a:ext cx="5095933" cy="923330"/>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Each of these actions involve thought processes – intentions - that relate to cultural  or social norms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p:cNvSpPr>
            <a:spLocks noGrp="1" noChangeArrowheads="1"/>
          </p:cNvSpPr>
          <p:nvPr>
            <p:ph type="title"/>
          </p:nvPr>
        </p:nvSpPr>
        <p:spPr/>
        <p:txBody>
          <a:bodyPr/>
          <a:lstStyle/>
          <a:p>
            <a:pPr eaLnBrk="1" hangingPunct="1"/>
            <a:r>
              <a:rPr lang="en-GB" b="1" i="1">
                <a:effectLst/>
              </a:rPr>
              <a:t>Chaîne-Opératoire</a:t>
            </a:r>
            <a:br>
              <a:rPr lang="en-GB" b="1" i="1">
                <a:effectLst/>
              </a:rPr>
            </a:br>
            <a:endParaRPr lang="en-GB" b="1" i="1">
              <a:effectLst/>
            </a:endParaRPr>
          </a:p>
        </p:txBody>
      </p:sp>
      <p:sp>
        <p:nvSpPr>
          <p:cNvPr id="22531" name="Rectangle 3"/>
          <p:cNvSpPr>
            <a:spLocks noGrp="1" noChangeArrowheads="1"/>
          </p:cNvSpPr>
          <p:nvPr>
            <p:ph idx="1"/>
          </p:nvPr>
        </p:nvSpPr>
        <p:spPr/>
        <p:txBody>
          <a:bodyPr/>
          <a:lstStyle/>
          <a:p>
            <a:pPr eaLnBrk="1" hangingPunct="1">
              <a:lnSpc>
                <a:spcPct val="90000"/>
              </a:lnSpc>
              <a:defRPr/>
            </a:pPr>
            <a:r>
              <a:rPr lang="en-GB" dirty="0"/>
              <a:t>Aside from the physical techniques and gestures, the concept of the </a:t>
            </a:r>
            <a:r>
              <a:rPr lang="en-GB" i="1" dirty="0" err="1"/>
              <a:t>chaîne</a:t>
            </a:r>
            <a:r>
              <a:rPr lang="en-GB" i="1" dirty="0"/>
              <a:t> </a:t>
            </a:r>
            <a:r>
              <a:rPr lang="en-GB" i="1" dirty="0" err="1"/>
              <a:t>opératoire</a:t>
            </a:r>
            <a:r>
              <a:rPr lang="en-GB" i="1" dirty="0"/>
              <a:t> </a:t>
            </a:r>
            <a:r>
              <a:rPr lang="en-GB" dirty="0"/>
              <a:t>also allows insights into the decision-making processes used in artefact procurement, manufacture, use and discard. </a:t>
            </a:r>
          </a:p>
          <a:p>
            <a:pPr eaLnBrk="1" hangingPunct="1">
              <a:lnSpc>
                <a:spcPct val="90000"/>
              </a:lnSpc>
              <a:buFont typeface="Wingdings" pitchFamily="2" charset="2"/>
              <a:buNone/>
              <a:defRPr/>
            </a:pPr>
            <a:endParaRPr lang="en-GB" dirty="0"/>
          </a:p>
          <a:p>
            <a:pPr eaLnBrk="1" hangingPunct="1">
              <a:lnSpc>
                <a:spcPct val="90000"/>
              </a:lnSpc>
              <a:buFont typeface="Wingdings" pitchFamily="2" charset="2"/>
              <a:buNone/>
              <a:defRPr/>
            </a:pPr>
            <a:r>
              <a:rPr lang="en-GB" dirty="0"/>
              <a:t>	This insight has been developed in a number of ways in recent archaeological studies of technology.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ChangeArrowheads="1"/>
          </p:cNvSpPr>
          <p:nvPr>
            <p:ph type="title"/>
          </p:nvPr>
        </p:nvSpPr>
        <p:spPr/>
        <p:txBody>
          <a:bodyPr>
            <a:normAutofit fontScale="90000"/>
          </a:bodyPr>
          <a:lstStyle/>
          <a:p>
            <a:pPr eaLnBrk="1" hangingPunct="1"/>
            <a:r>
              <a:rPr lang="en-GB" b="1" i="1" dirty="0" err="1">
                <a:effectLst/>
              </a:rPr>
              <a:t>Chaîne-Opératoire</a:t>
            </a:r>
            <a:r>
              <a:rPr lang="en-GB" b="1" i="1" dirty="0">
                <a:effectLst/>
              </a:rPr>
              <a:t> to Object Biography?</a:t>
            </a:r>
            <a:br>
              <a:rPr lang="en-GB" b="1" i="1" dirty="0">
                <a:effectLst/>
              </a:rPr>
            </a:br>
            <a:r>
              <a:rPr lang="en-GB" b="1" i="1" dirty="0">
                <a:effectLst/>
              </a:rPr>
              <a:t>Life history of an object</a:t>
            </a:r>
            <a:br>
              <a:rPr lang="en-GB" b="1" i="1" dirty="0">
                <a:effectLst/>
              </a:rPr>
            </a:br>
            <a:endParaRPr lang="en-GB" b="1" i="1" dirty="0">
              <a:effectLst/>
            </a:endParaRPr>
          </a:p>
        </p:txBody>
      </p:sp>
      <p:sp>
        <p:nvSpPr>
          <p:cNvPr id="22531" name="Rectangle 3"/>
          <p:cNvSpPr>
            <a:spLocks noGrp="1" noChangeArrowheads="1"/>
          </p:cNvSpPr>
          <p:nvPr>
            <p:ph idx="1"/>
          </p:nvPr>
        </p:nvSpPr>
        <p:spPr>
          <a:xfrm>
            <a:off x="414337" y="2420888"/>
            <a:ext cx="8729663" cy="4114800"/>
          </a:xfrm>
        </p:spPr>
        <p:txBody>
          <a:bodyPr>
            <a:normAutofit lnSpcReduction="10000"/>
          </a:bodyPr>
          <a:lstStyle/>
          <a:p>
            <a:pPr eaLnBrk="1" hangingPunct="1">
              <a:lnSpc>
                <a:spcPct val="90000"/>
              </a:lnSpc>
              <a:defRPr/>
            </a:pPr>
            <a:endParaRPr lang="en-GB" sz="2800" dirty="0"/>
          </a:p>
          <a:p>
            <a:pPr eaLnBrk="1" hangingPunct="1">
              <a:lnSpc>
                <a:spcPct val="90000"/>
              </a:lnSpc>
              <a:defRPr/>
            </a:pPr>
            <a:endParaRPr lang="en-GB" sz="2800" dirty="0"/>
          </a:p>
          <a:p>
            <a:pPr marL="0" indent="0" eaLnBrk="1" hangingPunct="1">
              <a:buNone/>
              <a:defRPr/>
            </a:pPr>
            <a:r>
              <a:rPr lang="en-GB" sz="2800" dirty="0"/>
              <a:t>Another ‘school’ has focused on the ‘life’ of the artefact, following its ‘biography’ as it moves from one social context to another. </a:t>
            </a:r>
          </a:p>
          <a:p>
            <a:pPr marL="0" eaLnBrk="1" hangingPunct="1">
              <a:defRPr/>
            </a:pPr>
            <a:endParaRPr lang="en-GB" sz="2800" dirty="0"/>
          </a:p>
          <a:p>
            <a:pPr marL="0" eaLnBrk="1" hangingPunct="1">
              <a:buFont typeface="Wingdings" pitchFamily="2" charset="2"/>
              <a:buNone/>
              <a:defRPr/>
            </a:pPr>
            <a:r>
              <a:rPr lang="en-GB" sz="2800" dirty="0"/>
              <a:t>That is, the same object may be used for a variety of purposes in its ‘social life’. </a:t>
            </a:r>
          </a:p>
          <a:p>
            <a:pPr eaLnBrk="1" hangingPunct="1">
              <a:lnSpc>
                <a:spcPct val="90000"/>
              </a:lnSpc>
              <a:buFont typeface="Wingdings" pitchFamily="2" charset="2"/>
              <a:buNone/>
              <a:defRPr/>
            </a:pPr>
            <a:endParaRPr lang="en-GB" sz="2800" dirty="0"/>
          </a:p>
          <a:p>
            <a:pPr eaLnBrk="1" hangingPunct="1">
              <a:lnSpc>
                <a:spcPct val="90000"/>
              </a:lnSpc>
              <a:buFont typeface="Wingdings" pitchFamily="2" charset="2"/>
              <a:buNone/>
              <a:defRPr/>
            </a:pPr>
            <a:endParaRPr lang="en-GB" sz="2800" dirty="0"/>
          </a:p>
          <a:p>
            <a:pPr eaLnBrk="1" hangingPunct="1">
              <a:lnSpc>
                <a:spcPct val="90000"/>
              </a:lnSpc>
              <a:buFont typeface="Wingdings" pitchFamily="2" charset="2"/>
              <a:buNone/>
              <a:defRPr/>
            </a:pPr>
            <a:endParaRPr lang="en-GB"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F73BB-A93E-DE1A-3485-27F49C887648}"/>
              </a:ext>
            </a:extLst>
          </p:cNvPr>
          <p:cNvSpPr>
            <a:spLocks noGrp="1"/>
          </p:cNvSpPr>
          <p:nvPr>
            <p:ph type="title"/>
          </p:nvPr>
        </p:nvSpPr>
        <p:spPr/>
        <p:txBody>
          <a:bodyPr/>
          <a:lstStyle/>
          <a:p>
            <a:r>
              <a:rPr lang="en-GB" dirty="0"/>
              <a:t>Object Biography- moves to the West</a:t>
            </a:r>
          </a:p>
        </p:txBody>
      </p:sp>
      <p:sp>
        <p:nvSpPr>
          <p:cNvPr id="3" name="Content Placeholder 2">
            <a:extLst>
              <a:ext uri="{FF2B5EF4-FFF2-40B4-BE49-F238E27FC236}">
                <a16:creationId xmlns:a16="http://schemas.microsoft.com/office/drawing/2014/main" id="{FBC6ED30-F9E3-4429-9C18-8623341ABC27}"/>
              </a:ext>
            </a:extLst>
          </p:cNvPr>
          <p:cNvSpPr>
            <a:spLocks noGrp="1"/>
          </p:cNvSpPr>
          <p:nvPr>
            <p:ph idx="1"/>
          </p:nvPr>
        </p:nvSpPr>
        <p:spPr/>
        <p:txBody>
          <a:bodyPr/>
          <a:lstStyle/>
          <a:p>
            <a:r>
              <a:rPr lang="en-GB" b="0" i="0" dirty="0">
                <a:effectLst/>
                <a:latin typeface="Roboto" panose="02000000000000000000" pitchFamily="2" charset="0"/>
              </a:rPr>
              <a:t>Anthropologist Igor Kopytoff introduced object biography in 1986</a:t>
            </a:r>
          </a:p>
          <a:p>
            <a:r>
              <a:rPr lang="en-GB" b="0" i="0" dirty="0">
                <a:effectLst/>
                <a:latin typeface="Roboto" panose="02000000000000000000" pitchFamily="2" charset="0"/>
              </a:rPr>
              <a:t>centres on the idea that an object cannot be fully understood if regarded from only one point or stage in its existence </a:t>
            </a:r>
          </a:p>
          <a:p>
            <a:pPr lvl="1"/>
            <a:r>
              <a:rPr lang="en-GB" b="0" i="0" dirty="0">
                <a:effectLst/>
                <a:latin typeface="Roboto" panose="02000000000000000000" pitchFamily="2" charset="0"/>
              </a:rPr>
              <a:t>offers a way to study the </a:t>
            </a:r>
            <a:r>
              <a:rPr lang="en-GB" dirty="0">
                <a:effectLst/>
                <a:latin typeface="Roboto" panose="02000000000000000000" pitchFamily="2" charset="0"/>
              </a:rPr>
              <a:t>procurement, </a:t>
            </a:r>
            <a:r>
              <a:rPr lang="en-GB" b="0" i="0" dirty="0">
                <a:effectLst/>
                <a:latin typeface="Roboto" panose="02000000000000000000" pitchFamily="2" charset="0"/>
              </a:rPr>
              <a:t>production, use, exchange, and disposal of an object </a:t>
            </a:r>
          </a:p>
          <a:p>
            <a:pPr lvl="1"/>
            <a:r>
              <a:rPr lang="en-GB" b="0" i="0" dirty="0">
                <a:effectLst/>
                <a:latin typeface="Roboto" panose="02000000000000000000" pitchFamily="2" charset="0"/>
              </a:rPr>
              <a:t>And the connections that occur between people and an object over its lifespan</a:t>
            </a:r>
          </a:p>
          <a:p>
            <a:pPr marL="457200" lvl="1" indent="0">
              <a:buNone/>
            </a:pPr>
            <a:r>
              <a:rPr lang="en-GB" b="0" i="0" dirty="0">
                <a:effectLst/>
                <a:latin typeface="Roboto" panose="02000000000000000000" pitchFamily="2" charset="0"/>
              </a:rPr>
              <a:t>Moreover, object biography explicitly focuses on unearthing what kinds of relations, understandings, and significances evolve between people and objects through social interactions in shared contexts.</a:t>
            </a:r>
            <a:endParaRPr lang="en-GB" dirty="0"/>
          </a:p>
        </p:txBody>
      </p:sp>
    </p:spTree>
    <p:extLst>
      <p:ext uri="{BB962C8B-B14F-4D97-AF65-F5344CB8AC3E}">
        <p14:creationId xmlns:p14="http://schemas.microsoft.com/office/powerpoint/2010/main" val="27317694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7" name="Rounded Rectangle 7">
            <a:extLst>
              <a:ext uri="{FF2B5EF4-FFF2-40B4-BE49-F238E27FC236}">
                <a16:creationId xmlns:a16="http://schemas.microsoft.com/office/drawing/2014/main" id="{08CDF525-A3AC-435F-8260-FE2D9C34E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0" y="620720"/>
            <a:ext cx="8196515" cy="5593813"/>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70BA8AF-E6F5-A055-6FAF-635521E26ABD}"/>
              </a:ext>
            </a:extLst>
          </p:cNvPr>
          <p:cNvPicPr>
            <a:picLocks noChangeAspect="1"/>
          </p:cNvPicPr>
          <p:nvPr/>
        </p:nvPicPr>
        <p:blipFill rotWithShape="1">
          <a:blip r:embed="rId4"/>
          <a:srcRect t="840" r="1" b="1"/>
          <a:stretch/>
        </p:blipFill>
        <p:spPr>
          <a:xfrm>
            <a:off x="858169" y="1130723"/>
            <a:ext cx="7470699" cy="4629978"/>
          </a:xfrm>
          <a:prstGeom prst="rect">
            <a:avLst/>
          </a:prstGeom>
        </p:spPr>
      </p:pic>
      <p:sp>
        <p:nvSpPr>
          <p:cNvPr id="4" name="TextBox 3">
            <a:extLst>
              <a:ext uri="{FF2B5EF4-FFF2-40B4-BE49-F238E27FC236}">
                <a16:creationId xmlns:a16="http://schemas.microsoft.com/office/drawing/2014/main" id="{DE540F69-4E31-CD0C-33B1-20C75C4C101D}"/>
              </a:ext>
            </a:extLst>
          </p:cNvPr>
          <p:cNvSpPr txBox="1"/>
          <p:nvPr/>
        </p:nvSpPr>
        <p:spPr>
          <a:xfrm>
            <a:off x="801316" y="1412776"/>
            <a:ext cx="5858916" cy="369332"/>
          </a:xfrm>
          <a:prstGeom prst="rect">
            <a:avLst/>
          </a:prstGeom>
          <a:noFill/>
        </p:spPr>
        <p:txBody>
          <a:bodyPr wrap="square">
            <a:spAutoFit/>
          </a:bodyPr>
          <a:lstStyle/>
          <a:p>
            <a:pPr algn="l"/>
            <a:r>
              <a:rPr lang="en-GB" b="0" i="0" cap="all" dirty="0">
                <a:solidFill>
                  <a:srgbClr val="3E3F40"/>
                </a:solidFill>
                <a:effectLst/>
                <a:latin typeface="Oswald" panose="020F0502020204030204" pitchFamily="2" charset="0"/>
              </a:rPr>
              <a:t>MUSEUM DER DINGE (Museum of things) Berlin January 2023</a:t>
            </a:r>
          </a:p>
        </p:txBody>
      </p:sp>
      <p:sp>
        <p:nvSpPr>
          <p:cNvPr id="6" name="TextBox 5">
            <a:extLst>
              <a:ext uri="{FF2B5EF4-FFF2-40B4-BE49-F238E27FC236}">
                <a16:creationId xmlns:a16="http://schemas.microsoft.com/office/drawing/2014/main" id="{CE892A87-4F16-B282-6912-5F7B02F04300}"/>
              </a:ext>
            </a:extLst>
          </p:cNvPr>
          <p:cNvSpPr txBox="1"/>
          <p:nvPr/>
        </p:nvSpPr>
        <p:spPr>
          <a:xfrm>
            <a:off x="858169" y="5368641"/>
            <a:ext cx="7287983" cy="369332"/>
          </a:xfrm>
          <a:prstGeom prst="rect">
            <a:avLst/>
          </a:prstGeom>
          <a:noFill/>
        </p:spPr>
        <p:txBody>
          <a:bodyPr wrap="square">
            <a:spAutoFit/>
          </a:bodyPr>
          <a:lstStyle/>
          <a:p>
            <a:r>
              <a:rPr lang="en-GB" b="0" i="0" dirty="0">
                <a:solidFill>
                  <a:srgbClr val="3E3F40"/>
                </a:solidFill>
                <a:effectLst/>
                <a:latin typeface="Roboto" panose="02000000000000000000" pitchFamily="2" charset="0"/>
              </a:rPr>
              <a:t>Production phases Flax Chair, design: </a:t>
            </a:r>
            <a:r>
              <a:rPr lang="en-GB" b="0" i="0" dirty="0" err="1">
                <a:solidFill>
                  <a:srgbClr val="3E3F40"/>
                </a:solidFill>
                <a:effectLst/>
                <a:latin typeface="Roboto" panose="02000000000000000000" pitchFamily="2" charset="0"/>
              </a:rPr>
              <a:t>Christien</a:t>
            </a:r>
            <a:r>
              <a:rPr lang="en-GB" b="0" i="0" dirty="0">
                <a:solidFill>
                  <a:srgbClr val="3E3F40"/>
                </a:solidFill>
                <a:effectLst/>
                <a:latin typeface="Roboto" panose="02000000000000000000" pitchFamily="2" charset="0"/>
              </a:rPr>
              <a:t> </a:t>
            </a:r>
            <a:r>
              <a:rPr lang="en-GB" b="0" i="0" dirty="0" err="1">
                <a:solidFill>
                  <a:srgbClr val="3E3F40"/>
                </a:solidFill>
                <a:effectLst/>
                <a:latin typeface="Roboto" panose="02000000000000000000" pitchFamily="2" charset="0"/>
              </a:rPr>
              <a:t>Meindertsma</a:t>
            </a:r>
            <a:r>
              <a:rPr lang="en-GB" b="0" i="0" dirty="0">
                <a:solidFill>
                  <a:srgbClr val="3E3F40"/>
                </a:solidFill>
                <a:effectLst/>
                <a:latin typeface="Roboto" panose="02000000000000000000" pitchFamily="2" charset="0"/>
              </a:rPr>
              <a:t>, 2015</a:t>
            </a:r>
            <a:endParaRPr lang="en-GB" dirty="0"/>
          </a:p>
        </p:txBody>
      </p:sp>
    </p:spTree>
    <p:extLst>
      <p:ext uri="{BB962C8B-B14F-4D97-AF65-F5344CB8AC3E}">
        <p14:creationId xmlns:p14="http://schemas.microsoft.com/office/powerpoint/2010/main" val="24117849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2B2C75-9E0B-29DA-7E19-EF71EF61E0ED}"/>
              </a:ext>
            </a:extLst>
          </p:cNvPr>
          <p:cNvPicPr>
            <a:picLocks noChangeAspect="1"/>
          </p:cNvPicPr>
          <p:nvPr/>
        </p:nvPicPr>
        <p:blipFill>
          <a:blip r:embed="rId3"/>
          <a:stretch>
            <a:fillRect/>
          </a:stretch>
        </p:blipFill>
        <p:spPr>
          <a:xfrm>
            <a:off x="395536" y="680703"/>
            <a:ext cx="7704856" cy="4570677"/>
          </a:xfrm>
          <a:prstGeom prst="rect">
            <a:avLst/>
          </a:prstGeom>
        </p:spPr>
      </p:pic>
      <p:sp>
        <p:nvSpPr>
          <p:cNvPr id="5" name="TextBox 4">
            <a:extLst>
              <a:ext uri="{FF2B5EF4-FFF2-40B4-BE49-F238E27FC236}">
                <a16:creationId xmlns:a16="http://schemas.microsoft.com/office/drawing/2014/main" id="{7BD79E50-59AD-5913-51AE-837C59CD71D5}"/>
              </a:ext>
            </a:extLst>
          </p:cNvPr>
          <p:cNvSpPr txBox="1"/>
          <p:nvPr/>
        </p:nvSpPr>
        <p:spPr>
          <a:xfrm>
            <a:off x="107504" y="5568714"/>
            <a:ext cx="9036496" cy="830997"/>
          </a:xfrm>
          <a:prstGeom prst="rect">
            <a:avLst/>
          </a:prstGeom>
          <a:noFill/>
        </p:spPr>
        <p:txBody>
          <a:bodyPr wrap="square" rtlCol="0">
            <a:spAutoFit/>
          </a:bodyPr>
          <a:lstStyle/>
          <a:p>
            <a:r>
              <a:rPr lang="en-GB" sz="1600" dirty="0"/>
              <a:t>East German (GDR) secret police archive rooms – now open: A</a:t>
            </a:r>
            <a:r>
              <a:rPr lang="en-GB" sz="1600" b="0" i="0" dirty="0">
                <a:effectLst/>
              </a:rPr>
              <a:t>ssembled by the Ministry for State Security or Stasi, include 69 miles of shelved documents, 1.8 million images and over 30,000 video and audio recordings</a:t>
            </a:r>
            <a:endParaRPr lang="en-GB" dirty="0"/>
          </a:p>
        </p:txBody>
      </p:sp>
      <p:sp>
        <p:nvSpPr>
          <p:cNvPr id="7" name="TextBox 6">
            <a:extLst>
              <a:ext uri="{FF2B5EF4-FFF2-40B4-BE49-F238E27FC236}">
                <a16:creationId xmlns:a16="http://schemas.microsoft.com/office/drawing/2014/main" id="{50E9ABFC-B528-8C5A-916E-A4913EFBF60F}"/>
              </a:ext>
            </a:extLst>
          </p:cNvPr>
          <p:cNvSpPr txBox="1"/>
          <p:nvPr/>
        </p:nvSpPr>
        <p:spPr>
          <a:xfrm>
            <a:off x="395536" y="4195383"/>
            <a:ext cx="7704856" cy="738664"/>
          </a:xfrm>
          <a:prstGeom prst="rect">
            <a:avLst/>
          </a:prstGeom>
          <a:noFill/>
        </p:spPr>
        <p:txBody>
          <a:bodyPr wrap="square">
            <a:spAutoFit/>
          </a:bodyPr>
          <a:lstStyle/>
          <a:p>
            <a:r>
              <a:rPr lang="en-GB" sz="1400" i="0" dirty="0">
                <a:solidFill>
                  <a:schemeClr val="bg1"/>
                </a:solidFill>
                <a:effectLst>
                  <a:outerShdw blurRad="38100" dist="38100" dir="2700000" algn="tl">
                    <a:srgbClr val="000000">
                      <a:alpha val="43137"/>
                    </a:srgbClr>
                  </a:outerShdw>
                </a:effectLst>
                <a:highlight>
                  <a:srgbClr val="C0C0C0"/>
                </a:highlight>
                <a:latin typeface="Source Sans Pro" panose="020B0503030403020204" pitchFamily="34" charset="0"/>
              </a:rPr>
              <a:t>Carbone, K. (2020) ‘A collection and its many relations and contexts: Constructing an object biography of the police historical/archival investigative files’, </a:t>
            </a:r>
            <a:r>
              <a:rPr lang="en-GB" sz="1400" i="1" dirty="0">
                <a:solidFill>
                  <a:schemeClr val="bg1"/>
                </a:solidFill>
                <a:effectLst>
                  <a:outerShdw blurRad="38100" dist="38100" dir="2700000" algn="tl">
                    <a:srgbClr val="000000">
                      <a:alpha val="43137"/>
                    </a:srgbClr>
                  </a:outerShdw>
                </a:effectLst>
                <a:highlight>
                  <a:srgbClr val="C0C0C0"/>
                </a:highlight>
                <a:latin typeface="Source Sans Pro" panose="020B0503030403020204" pitchFamily="34" charset="0"/>
              </a:rPr>
              <a:t>Journal of Documentation</a:t>
            </a:r>
            <a:r>
              <a:rPr lang="en-GB" sz="1400" i="0" dirty="0">
                <a:solidFill>
                  <a:schemeClr val="bg1"/>
                </a:solidFill>
                <a:effectLst>
                  <a:outerShdw blurRad="38100" dist="38100" dir="2700000" algn="tl">
                    <a:srgbClr val="000000">
                      <a:alpha val="43137"/>
                    </a:srgbClr>
                  </a:outerShdw>
                </a:effectLst>
                <a:highlight>
                  <a:srgbClr val="C0C0C0"/>
                </a:highlight>
                <a:latin typeface="Source Sans Pro" panose="020B0503030403020204" pitchFamily="34" charset="0"/>
              </a:rPr>
              <a:t>, 76(3), pp. 753–767 – uses Portland Oregon example </a:t>
            </a:r>
            <a:endParaRPr lang="en-GB" sz="1400" dirty="0">
              <a:solidFill>
                <a:schemeClr val="bg1"/>
              </a:solidFill>
              <a:effectLst>
                <a:outerShdw blurRad="38100" dist="38100" dir="2700000" algn="tl">
                  <a:srgbClr val="000000">
                    <a:alpha val="43137"/>
                  </a:srgbClr>
                </a:outerShdw>
              </a:effectLst>
              <a:highlight>
                <a:srgbClr val="C0C0C0"/>
              </a:highlight>
            </a:endParaRPr>
          </a:p>
        </p:txBody>
      </p:sp>
    </p:spTree>
    <p:extLst>
      <p:ext uri="{BB962C8B-B14F-4D97-AF65-F5344CB8AC3E}">
        <p14:creationId xmlns:p14="http://schemas.microsoft.com/office/powerpoint/2010/main" val="2578289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3" name="Picture 2" descr="C:\Documents and Settings\Quentin Drew\My Documents\Q teaching\Introducing 02\candle birthday 01.jpg"/>
          <p:cNvPicPr>
            <a:picLocks noChangeAspect="1" noChangeArrowheads="1"/>
          </p:cNvPicPr>
          <p:nvPr/>
        </p:nvPicPr>
        <p:blipFill>
          <a:blip r:embed="rId3"/>
          <a:srcRect/>
          <a:stretch>
            <a:fillRect/>
          </a:stretch>
        </p:blipFill>
        <p:spPr bwMode="auto">
          <a:xfrm>
            <a:off x="142875" y="5072063"/>
            <a:ext cx="1335088" cy="1584325"/>
          </a:xfrm>
          <a:prstGeom prst="rect">
            <a:avLst/>
          </a:prstGeom>
          <a:noFill/>
          <a:ln w="9525">
            <a:noFill/>
            <a:miter lim="800000"/>
            <a:headEnd/>
            <a:tailEnd/>
          </a:ln>
        </p:spPr>
      </p:pic>
      <p:pic>
        <p:nvPicPr>
          <p:cNvPr id="49154" name="Picture 3" descr="C:\Documents and Settings\Quentin Drew\My Documents\Q teaching\Introducing 02\candle memmorial 01.jpg"/>
          <p:cNvPicPr>
            <a:picLocks noChangeAspect="1" noChangeArrowheads="1"/>
          </p:cNvPicPr>
          <p:nvPr/>
        </p:nvPicPr>
        <p:blipFill>
          <a:blip r:embed="rId4"/>
          <a:srcRect/>
          <a:stretch>
            <a:fillRect/>
          </a:stretch>
        </p:blipFill>
        <p:spPr bwMode="auto">
          <a:xfrm>
            <a:off x="3929063" y="692696"/>
            <a:ext cx="2471737" cy="2083842"/>
          </a:xfrm>
          <a:prstGeom prst="rect">
            <a:avLst/>
          </a:prstGeom>
          <a:noFill/>
          <a:ln w="9525">
            <a:noFill/>
            <a:miter lim="800000"/>
            <a:headEnd/>
            <a:tailEnd/>
          </a:ln>
        </p:spPr>
      </p:pic>
      <p:pic>
        <p:nvPicPr>
          <p:cNvPr id="49155" name="Picture 4" descr="C:\Documents and Settings\Quentin Drew\My Documents\Q teaching\Introducing 02\candle pumpkin 01.jpg"/>
          <p:cNvPicPr>
            <a:picLocks noChangeAspect="1" noChangeArrowheads="1"/>
          </p:cNvPicPr>
          <p:nvPr/>
        </p:nvPicPr>
        <p:blipFill>
          <a:blip r:embed="rId5"/>
          <a:srcRect/>
          <a:stretch>
            <a:fillRect/>
          </a:stretch>
        </p:blipFill>
        <p:spPr bwMode="auto">
          <a:xfrm>
            <a:off x="1571625" y="5072063"/>
            <a:ext cx="1500188" cy="1585912"/>
          </a:xfrm>
          <a:prstGeom prst="rect">
            <a:avLst/>
          </a:prstGeom>
          <a:noFill/>
          <a:ln w="9525">
            <a:noFill/>
            <a:miter lim="800000"/>
            <a:headEnd/>
            <a:tailEnd/>
          </a:ln>
        </p:spPr>
      </p:pic>
      <p:pic>
        <p:nvPicPr>
          <p:cNvPr id="49156" name="Picture 5" descr="C:\Documents and Settings\Quentin Drew\My Documents\Q teaching\Introducing 02\candlestick church 01.jpg"/>
          <p:cNvPicPr>
            <a:picLocks noChangeAspect="1" noChangeArrowheads="1"/>
          </p:cNvPicPr>
          <p:nvPr/>
        </p:nvPicPr>
        <p:blipFill>
          <a:blip r:embed="rId6"/>
          <a:srcRect/>
          <a:stretch>
            <a:fillRect/>
          </a:stretch>
        </p:blipFill>
        <p:spPr bwMode="auto">
          <a:xfrm>
            <a:off x="3143250" y="5072063"/>
            <a:ext cx="2197100" cy="1571625"/>
          </a:xfrm>
          <a:prstGeom prst="rect">
            <a:avLst/>
          </a:prstGeom>
          <a:noFill/>
          <a:ln w="9525">
            <a:noFill/>
            <a:miter lim="800000"/>
            <a:headEnd/>
            <a:tailEnd/>
          </a:ln>
        </p:spPr>
      </p:pic>
      <p:pic>
        <p:nvPicPr>
          <p:cNvPr id="49157" name="Picture 6" descr="C:\Documents and Settings\Quentin Drew\My Documents\Q teaching\Introducing 02\candlestick Jewish 01.jpg"/>
          <p:cNvPicPr>
            <a:picLocks noChangeAspect="1" noChangeArrowheads="1"/>
          </p:cNvPicPr>
          <p:nvPr/>
        </p:nvPicPr>
        <p:blipFill>
          <a:blip r:embed="rId7"/>
          <a:srcRect/>
          <a:stretch>
            <a:fillRect/>
          </a:stretch>
        </p:blipFill>
        <p:spPr bwMode="auto">
          <a:xfrm>
            <a:off x="6621463" y="152400"/>
            <a:ext cx="2287587" cy="2743200"/>
          </a:xfrm>
          <a:prstGeom prst="rect">
            <a:avLst/>
          </a:prstGeom>
          <a:noFill/>
          <a:ln w="9525">
            <a:noFill/>
            <a:miter lim="800000"/>
            <a:headEnd/>
            <a:tailEnd/>
          </a:ln>
        </p:spPr>
      </p:pic>
      <p:pic>
        <p:nvPicPr>
          <p:cNvPr id="49158" name="Picture 7" descr="C:\Documents and Settings\Quentin Drew\My Documents\Q teaching\Introducing 02\candlestick table 01.jpg"/>
          <p:cNvPicPr>
            <a:picLocks noChangeAspect="1" noChangeArrowheads="1"/>
          </p:cNvPicPr>
          <p:nvPr/>
        </p:nvPicPr>
        <p:blipFill>
          <a:blip r:embed="rId8"/>
          <a:srcRect/>
          <a:stretch>
            <a:fillRect/>
          </a:stretch>
        </p:blipFill>
        <p:spPr bwMode="auto">
          <a:xfrm>
            <a:off x="3929063" y="2852738"/>
            <a:ext cx="2471737" cy="2133600"/>
          </a:xfrm>
          <a:prstGeom prst="rect">
            <a:avLst/>
          </a:prstGeom>
          <a:noFill/>
          <a:ln w="9525">
            <a:noFill/>
            <a:miter lim="800000"/>
            <a:headEnd/>
            <a:tailEnd/>
          </a:ln>
        </p:spPr>
      </p:pic>
      <p:pic>
        <p:nvPicPr>
          <p:cNvPr id="49159" name="Picture 8" descr="C:\Documents and Settings\Quentin Drew\My Documents\Q teaching\Introducing 02\candlestick 03.jpg"/>
          <p:cNvPicPr>
            <a:picLocks noChangeAspect="1" noChangeArrowheads="1"/>
          </p:cNvPicPr>
          <p:nvPr/>
        </p:nvPicPr>
        <p:blipFill>
          <a:blip r:embed="rId9"/>
          <a:srcRect/>
          <a:stretch>
            <a:fillRect/>
          </a:stretch>
        </p:blipFill>
        <p:spPr bwMode="auto">
          <a:xfrm>
            <a:off x="5429250" y="5072063"/>
            <a:ext cx="1014413" cy="1571625"/>
          </a:xfrm>
          <a:prstGeom prst="rect">
            <a:avLst/>
          </a:prstGeom>
          <a:noFill/>
          <a:ln w="9525">
            <a:noFill/>
            <a:miter lim="800000"/>
            <a:headEnd/>
            <a:tailEnd/>
          </a:ln>
        </p:spPr>
      </p:pic>
      <p:pic>
        <p:nvPicPr>
          <p:cNvPr id="49160" name="Picture 8" descr="candlestick.jpg"/>
          <p:cNvPicPr>
            <a:picLocks noChangeAspect="1"/>
          </p:cNvPicPr>
          <p:nvPr/>
        </p:nvPicPr>
        <p:blipFill>
          <a:blip r:embed="rId10"/>
          <a:srcRect/>
          <a:stretch>
            <a:fillRect/>
          </a:stretch>
        </p:blipFill>
        <p:spPr bwMode="auto">
          <a:xfrm>
            <a:off x="6643688" y="3071813"/>
            <a:ext cx="2251075" cy="3571875"/>
          </a:xfrm>
          <a:prstGeom prst="rect">
            <a:avLst/>
          </a:prstGeom>
          <a:noFill/>
          <a:ln w="9525">
            <a:noFill/>
            <a:miter lim="800000"/>
            <a:headEnd/>
            <a:tailEnd/>
          </a:ln>
        </p:spPr>
      </p:pic>
      <p:sp>
        <p:nvSpPr>
          <p:cNvPr id="49161" name="TextBox 9"/>
          <p:cNvSpPr txBox="1">
            <a:spLocks noChangeArrowheads="1"/>
          </p:cNvSpPr>
          <p:nvPr/>
        </p:nvSpPr>
        <p:spPr bwMode="auto">
          <a:xfrm>
            <a:off x="142875" y="214313"/>
            <a:ext cx="3643313" cy="4400550"/>
          </a:xfrm>
          <a:prstGeom prst="rect">
            <a:avLst/>
          </a:prstGeom>
          <a:noFill/>
          <a:ln w="9525">
            <a:noFill/>
            <a:miter lim="800000"/>
            <a:headEnd/>
            <a:tailEnd/>
          </a:ln>
        </p:spPr>
        <p:txBody>
          <a:bodyPr>
            <a:spAutoFit/>
          </a:bodyPr>
          <a:lstStyle/>
          <a:p>
            <a:r>
              <a:rPr lang="en-GB" sz="2000" dirty="0">
                <a:effectLst>
                  <a:outerShdw blurRad="38100" dist="38100" dir="2700000" algn="tl">
                    <a:srgbClr val="000000">
                      <a:alpha val="43137"/>
                    </a:srgbClr>
                  </a:outerShdw>
                </a:effectLst>
              </a:rPr>
              <a:t>Consider a candlestick. It may be used to light a room (functional), in a church (ritual/religious), at the dinner table (social), or as a murder weapon. </a:t>
            </a:r>
          </a:p>
          <a:p>
            <a:endParaRPr lang="en-GB" sz="2000" dirty="0">
              <a:effectLst>
                <a:outerShdw blurRad="38100" dist="38100" dir="2700000" algn="tl">
                  <a:srgbClr val="000000">
                    <a:alpha val="43137"/>
                  </a:srgbClr>
                </a:outerShdw>
              </a:effectLst>
            </a:endParaRPr>
          </a:p>
          <a:p>
            <a:r>
              <a:rPr lang="en-GB" sz="2000" dirty="0">
                <a:effectLst>
                  <a:outerShdw blurRad="38100" dist="38100" dir="2700000" algn="tl">
                    <a:srgbClr val="000000">
                      <a:alpha val="43137"/>
                    </a:srgbClr>
                  </a:outerShdw>
                </a:effectLst>
              </a:rPr>
              <a:t>This highlights the </a:t>
            </a:r>
            <a:r>
              <a:rPr lang="en-GB" sz="2000" dirty="0" err="1">
                <a:effectLst>
                  <a:outerShdw blurRad="38100" dist="38100" dir="2700000" algn="tl">
                    <a:srgbClr val="000000">
                      <a:alpha val="43137"/>
                    </a:srgbClr>
                  </a:outerShdw>
                </a:effectLst>
              </a:rPr>
              <a:t>polysemous</a:t>
            </a:r>
            <a:r>
              <a:rPr lang="en-GB" sz="2000" dirty="0">
                <a:effectLst>
                  <a:outerShdw blurRad="38100" dist="38100" dir="2700000" algn="tl">
                    <a:srgbClr val="000000">
                      <a:alpha val="43137"/>
                    </a:srgbClr>
                  </a:outerShdw>
                </a:effectLst>
              </a:rPr>
              <a:t> (many meanings) aspect of material culture: the same object can have different meanings in different social contexts</a:t>
            </a:r>
            <a:r>
              <a:rPr lang="en-GB" sz="2000" dirty="0"/>
              <a:t>.</a:t>
            </a:r>
          </a:p>
          <a:p>
            <a:endParaRPr lang="en-GB" sz="2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195EF-CBD3-FDCA-9F8B-0B4BF64E23D4}"/>
              </a:ext>
            </a:extLst>
          </p:cNvPr>
          <p:cNvSpPr>
            <a:spLocks noGrp="1"/>
          </p:cNvSpPr>
          <p:nvPr>
            <p:ph type="title"/>
          </p:nvPr>
        </p:nvSpPr>
        <p:spPr>
          <a:xfrm>
            <a:off x="482394" y="609600"/>
            <a:ext cx="2732755" cy="1905000"/>
          </a:xfrm>
        </p:spPr>
        <p:txBody>
          <a:bodyPr>
            <a:normAutofit/>
          </a:bodyPr>
          <a:lstStyle/>
          <a:p>
            <a:r>
              <a:rPr lang="en-GB" sz="2400"/>
              <a:t>Meanings may be multiple but also change</a:t>
            </a:r>
          </a:p>
        </p:txBody>
      </p:sp>
      <p:sp>
        <p:nvSpPr>
          <p:cNvPr id="3" name="Content Placeholder 2">
            <a:extLst>
              <a:ext uri="{FF2B5EF4-FFF2-40B4-BE49-F238E27FC236}">
                <a16:creationId xmlns:a16="http://schemas.microsoft.com/office/drawing/2014/main" id="{A46E5D45-7A38-D707-78A1-5C0AC3F0D204}"/>
              </a:ext>
            </a:extLst>
          </p:cNvPr>
          <p:cNvSpPr>
            <a:spLocks noGrp="1"/>
          </p:cNvSpPr>
          <p:nvPr>
            <p:ph idx="1"/>
          </p:nvPr>
        </p:nvSpPr>
        <p:spPr>
          <a:xfrm>
            <a:off x="179512" y="2479675"/>
            <a:ext cx="3294619" cy="3216276"/>
          </a:xfrm>
        </p:spPr>
        <p:txBody>
          <a:bodyPr>
            <a:normAutofit/>
          </a:bodyPr>
          <a:lstStyle/>
          <a:p>
            <a:pPr>
              <a:lnSpc>
                <a:spcPct val="90000"/>
              </a:lnSpc>
            </a:pPr>
            <a:r>
              <a:rPr lang="en-GB" sz="1400" dirty="0"/>
              <a:t>More than just the materials </a:t>
            </a:r>
          </a:p>
          <a:p>
            <a:pPr>
              <a:lnSpc>
                <a:spcPct val="90000"/>
              </a:lnSpc>
            </a:pPr>
            <a:r>
              <a:rPr lang="en-GB" sz="1400" dirty="0"/>
              <a:t>They have context – this changes</a:t>
            </a:r>
          </a:p>
          <a:p>
            <a:pPr>
              <a:lnSpc>
                <a:spcPct val="90000"/>
              </a:lnSpc>
            </a:pPr>
            <a:r>
              <a:rPr lang="en-GB" sz="1400" dirty="0"/>
              <a:t>Our relationship with objects change</a:t>
            </a:r>
          </a:p>
          <a:p>
            <a:pPr>
              <a:lnSpc>
                <a:spcPct val="90000"/>
              </a:lnSpc>
            </a:pPr>
            <a:r>
              <a:rPr lang="en-GB" sz="1400" dirty="0"/>
              <a:t>They have a life, a life history, a biography</a:t>
            </a:r>
          </a:p>
          <a:p>
            <a:pPr>
              <a:lnSpc>
                <a:spcPct val="90000"/>
              </a:lnSpc>
            </a:pPr>
            <a:endParaRPr lang="en-GB" sz="1400" dirty="0"/>
          </a:p>
          <a:p>
            <a:pPr>
              <a:lnSpc>
                <a:spcPct val="90000"/>
              </a:lnSpc>
            </a:pPr>
            <a:r>
              <a:rPr lang="en-GB" sz="1400" dirty="0"/>
              <a:t>Who or what determines this nature?</a:t>
            </a:r>
          </a:p>
          <a:p>
            <a:pPr>
              <a:lnSpc>
                <a:spcPct val="90000"/>
              </a:lnSpc>
            </a:pPr>
            <a:r>
              <a:rPr lang="en-GB" sz="1400" dirty="0"/>
              <a:t>have they ‘agency’?</a:t>
            </a:r>
          </a:p>
        </p:txBody>
      </p:sp>
      <p:pic>
        <p:nvPicPr>
          <p:cNvPr id="1026" name="Picture 2">
            <a:extLst>
              <a:ext uri="{FF2B5EF4-FFF2-40B4-BE49-F238E27FC236}">
                <a16:creationId xmlns:a16="http://schemas.microsoft.com/office/drawing/2014/main" id="{4358A272-1496-3D2D-CF5B-644ABFC6FB3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74131" y="980728"/>
            <a:ext cx="5187475" cy="4201854"/>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CC3D813-E69F-4B54-F796-E75A52AE04A8}"/>
              </a:ext>
            </a:extLst>
          </p:cNvPr>
          <p:cNvSpPr txBox="1"/>
          <p:nvPr/>
        </p:nvSpPr>
        <p:spPr>
          <a:xfrm>
            <a:off x="3110547" y="5298331"/>
            <a:ext cx="5928851" cy="1754326"/>
          </a:xfrm>
          <a:prstGeom prst="rect">
            <a:avLst/>
          </a:prstGeom>
          <a:noFill/>
        </p:spPr>
        <p:txBody>
          <a:bodyPr wrap="square" rtlCol="0">
            <a:spAutoFit/>
          </a:bodyPr>
          <a:lstStyle/>
          <a:p>
            <a:r>
              <a:rPr lang="en-GB" dirty="0"/>
              <a:t>Tipu’s Tiger, Sultan of Mysore, a near life size  automaton ‘toy’, 1790s a status symbol and a huge joke, 1809 A symbol of colonialisation, domination,– East India Company put it on public display as a symbol of their power over the British Government</a:t>
            </a:r>
          </a:p>
          <a:p>
            <a:endParaRPr lang="en-GB" dirty="0"/>
          </a:p>
        </p:txBody>
      </p:sp>
    </p:spTree>
    <p:extLst>
      <p:ext uri="{BB962C8B-B14F-4D97-AF65-F5344CB8AC3E}">
        <p14:creationId xmlns:p14="http://schemas.microsoft.com/office/powerpoint/2010/main" val="17481900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asset2.itsnicethat.com/system/files/092012/5056d23c5c3e3c6ace00e2eb/img_col_main/Anthony-Burrill-What-Does-it-Mean.jpg?134787603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96" y="1116"/>
            <a:ext cx="4560674" cy="685688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427984" y="1556792"/>
            <a:ext cx="4572000" cy="2585323"/>
          </a:xfrm>
          <a:prstGeom prst="rect">
            <a:avLst/>
          </a:prstGeom>
        </p:spPr>
        <p:txBody>
          <a:bodyPr>
            <a:spAutoFit/>
          </a:bodyPr>
          <a:lstStyle/>
          <a:p>
            <a:r>
              <a:rPr lang="en-GB" dirty="0">
                <a:effectLst>
                  <a:outerShdw blurRad="38100" dist="38100" dir="2700000" algn="tl">
                    <a:srgbClr val="000000">
                      <a:alpha val="43137"/>
                    </a:srgbClr>
                  </a:outerShdw>
                </a:effectLst>
              </a:rPr>
              <a:t>shift the focus of enquiry away from the physical object, the thing, towards our proper object of study, </a:t>
            </a:r>
          </a:p>
          <a:p>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the person or people behind the object, </a:t>
            </a:r>
          </a:p>
          <a:p>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their knowledgeable decisions and actions which produced those past material worlds which we as archaeologists study</a:t>
            </a:r>
          </a:p>
        </p:txBody>
      </p:sp>
    </p:spTree>
    <p:extLst>
      <p:ext uri="{BB962C8B-B14F-4D97-AF65-F5344CB8AC3E}">
        <p14:creationId xmlns:p14="http://schemas.microsoft.com/office/powerpoint/2010/main" val="32941949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49" name="Picture 2" descr="C:\Documents and Settings\Quentin Drew\My Documents\Q teaching\Introducing 02\Hemp Knoll, Bishops Canning.jpg"/>
          <p:cNvPicPr>
            <a:picLocks noChangeAspect="1" noChangeArrowheads="1"/>
          </p:cNvPicPr>
          <p:nvPr/>
        </p:nvPicPr>
        <p:blipFill>
          <a:blip r:embed="rId3"/>
          <a:srcRect/>
          <a:stretch>
            <a:fillRect/>
          </a:stretch>
        </p:blipFill>
        <p:spPr bwMode="auto">
          <a:xfrm>
            <a:off x="2472791" y="1700808"/>
            <a:ext cx="4263272" cy="3404592"/>
          </a:xfrm>
          <a:prstGeom prst="rect">
            <a:avLst/>
          </a:prstGeom>
          <a:noFill/>
          <a:ln w="9525">
            <a:noFill/>
            <a:miter lim="800000"/>
            <a:headEnd/>
            <a:tailEnd/>
          </a:ln>
        </p:spPr>
      </p:pic>
      <p:sp>
        <p:nvSpPr>
          <p:cNvPr id="53250" name="Text Box 3"/>
          <p:cNvSpPr txBox="1">
            <a:spLocks noChangeArrowheads="1"/>
          </p:cNvSpPr>
          <p:nvPr/>
        </p:nvSpPr>
        <p:spPr bwMode="auto">
          <a:xfrm>
            <a:off x="2339752" y="1164178"/>
            <a:ext cx="2603264" cy="400110"/>
          </a:xfrm>
          <a:prstGeom prst="rect">
            <a:avLst/>
          </a:prstGeom>
          <a:noFill/>
          <a:ln w="9525">
            <a:noFill/>
            <a:miter lim="800000"/>
            <a:headEnd/>
            <a:tailEnd/>
          </a:ln>
        </p:spPr>
        <p:txBody>
          <a:bodyPr wrap="square">
            <a:spAutoFit/>
          </a:bodyPr>
          <a:lstStyle/>
          <a:p>
            <a:r>
              <a:rPr lang="en-GB" sz="2000" b="1" dirty="0">
                <a:effectLst>
                  <a:outerShdw blurRad="38100" dist="38100" dir="2700000" algn="tl">
                    <a:srgbClr val="000000">
                      <a:alpha val="43137"/>
                    </a:srgbClr>
                  </a:outerShdw>
                </a:effectLst>
                <a:latin typeface="Arial" charset="0"/>
              </a:rPr>
              <a:t>who made this?</a:t>
            </a:r>
          </a:p>
        </p:txBody>
      </p:sp>
      <p:sp>
        <p:nvSpPr>
          <p:cNvPr id="53251" name="Rectangle 4"/>
          <p:cNvSpPr>
            <a:spLocks noChangeArrowheads="1"/>
          </p:cNvSpPr>
          <p:nvPr/>
        </p:nvSpPr>
        <p:spPr bwMode="auto">
          <a:xfrm>
            <a:off x="4355976" y="5293712"/>
            <a:ext cx="4176464" cy="400110"/>
          </a:xfrm>
          <a:prstGeom prst="rect">
            <a:avLst/>
          </a:prstGeom>
          <a:noFill/>
          <a:ln w="9525">
            <a:noFill/>
            <a:miter lim="800000"/>
            <a:headEnd/>
            <a:tailEnd/>
          </a:ln>
        </p:spPr>
        <p:txBody>
          <a:bodyPr wrap="square">
            <a:spAutoFit/>
          </a:bodyPr>
          <a:lstStyle/>
          <a:p>
            <a:r>
              <a:rPr lang="en-GB" sz="2000" b="1" dirty="0">
                <a:effectLst>
                  <a:outerShdw blurRad="38100" dist="38100" dir="2700000" algn="tl">
                    <a:srgbClr val="000000">
                      <a:alpha val="43137"/>
                    </a:srgbClr>
                  </a:outerShdw>
                </a:effectLst>
                <a:latin typeface="Arial" charset="0"/>
              </a:rPr>
              <a:t>what does it mean?</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F4B54B"/>
      </a:accent1>
      <a:accent2>
        <a:srgbClr val="A2C84E"/>
      </a:accent2>
      <a:accent3>
        <a:srgbClr val="4BC298"/>
      </a:accent3>
      <a:accent4>
        <a:srgbClr val="4CB5D3"/>
      </a:accent4>
      <a:accent5>
        <a:srgbClr val="9167E3"/>
      </a:accent5>
      <a:accent6>
        <a:srgbClr val="E05073"/>
      </a:accent6>
      <a:hlink>
        <a:srgbClr val="E19520"/>
      </a:hlink>
      <a:folHlink>
        <a:srgbClr val="E8B15D"/>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DD1DAD52-B525-46B5-8E87-60EE23581B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Mesh</Template>
  <TotalTime>8570</TotalTime>
  <Words>2781</Words>
  <Application>Microsoft Office PowerPoint</Application>
  <PresentationFormat>On-screen Show (4:3)</PresentationFormat>
  <Paragraphs>172</Paragraphs>
  <Slides>27</Slides>
  <Notes>27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27</vt:i4>
      </vt:variant>
    </vt:vector>
  </HeadingPairs>
  <TitlesOfParts>
    <vt:vector size="39" baseType="lpstr">
      <vt:lpstr>Arial</vt:lpstr>
      <vt:lpstr>Calibri</vt:lpstr>
      <vt:lpstr>Century Gothic</vt:lpstr>
      <vt:lpstr>Comic Sans MS</vt:lpstr>
      <vt:lpstr>Oswald</vt:lpstr>
      <vt:lpstr>Roboto</vt:lpstr>
      <vt:lpstr>Source Sans Pro</vt:lpstr>
      <vt:lpstr>Tahoma</vt:lpstr>
      <vt:lpstr>Times New Roman</vt:lpstr>
      <vt:lpstr>Trebuchet MS</vt:lpstr>
      <vt:lpstr>Wingdings</vt:lpstr>
      <vt:lpstr>Mesh</vt:lpstr>
      <vt:lpstr>From Artefacts to Technologies:  ‘Without action and knowledge, the tool is nothing’ </vt:lpstr>
      <vt:lpstr>PowerPoint Presentation</vt:lpstr>
      <vt:lpstr>Non-human tool making and tool use: more common in Bioanthropology</vt:lpstr>
      <vt:lpstr>Montblanc pens vs. BiC biros</vt:lpstr>
      <vt:lpstr>Both serve the same function:</vt:lpstr>
      <vt:lpstr>Material culture and social action </vt:lpstr>
      <vt:lpstr>PowerPoint Presentation</vt:lpstr>
      <vt:lpstr>Archaeologists call this  </vt:lpstr>
      <vt:lpstr>PowerPoint Presentation</vt:lpstr>
      <vt:lpstr>Cultural-Historical approaches: functionalism </vt:lpstr>
      <vt:lpstr>Choppers included end choppers, two-edged choppers, pointed choppers, uni-facial choppers, proto-bifacial choppers etc. – the list does go on..</vt:lpstr>
      <vt:lpstr>Spot the difference: one has to ask what makes one good for chopping as opposed to scraping?</vt:lpstr>
      <vt:lpstr>In terms of classification and display such typology may be useful but what does it tell us about the early human mind?</vt:lpstr>
      <vt:lpstr>PowerPoint Presentation</vt:lpstr>
      <vt:lpstr>PowerPoint Presentation</vt:lpstr>
      <vt:lpstr>Chaîne-Opératoire</vt:lpstr>
      <vt:lpstr>PowerPoint Presentation</vt:lpstr>
      <vt:lpstr>PowerPoint Presentation</vt:lpstr>
      <vt:lpstr>Chaîne-Opératoire </vt:lpstr>
      <vt:lpstr>Chaîne-Opératoire to Object Biography? Life history of an object </vt:lpstr>
      <vt:lpstr>Object Biography- moves to the West</vt:lpstr>
      <vt:lpstr>PowerPoint Presentation</vt:lpstr>
      <vt:lpstr>PowerPoint Presentation</vt:lpstr>
      <vt:lpstr>PowerPoint Presentation</vt:lpstr>
      <vt:lpstr>Meanings may be multiple but also change</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Artefacts to technologies</dc:title>
  <dc:creator>sm018</dc:creator>
  <cp:lastModifiedBy>Ros Coard</cp:lastModifiedBy>
  <cp:revision>62</cp:revision>
  <cp:lastPrinted>2024-01-15T11:52:27Z</cp:lastPrinted>
  <dcterms:created xsi:type="dcterms:W3CDTF">2010-11-15T13:35:14Z</dcterms:created>
  <dcterms:modified xsi:type="dcterms:W3CDTF">2024-01-15T13:28:22Z</dcterms:modified>
</cp:coreProperties>
</file>