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sldIdLst>
    <p:sldId id="265" r:id="rId2"/>
    <p:sldId id="273" r:id="rId3"/>
    <p:sldId id="259" r:id="rId4"/>
    <p:sldId id="266" r:id="rId5"/>
    <p:sldId id="256" r:id="rId6"/>
    <p:sldId id="262" r:id="rId7"/>
    <p:sldId id="257" r:id="rId8"/>
    <p:sldId id="263" r:id="rId9"/>
    <p:sldId id="268" r:id="rId10"/>
    <p:sldId id="264" r:id="rId11"/>
    <p:sldId id="260" r:id="rId12"/>
    <p:sldId id="270" r:id="rId13"/>
    <p:sldId id="258" r:id="rId14"/>
    <p:sldId id="278" r:id="rId15"/>
    <p:sldId id="261" r:id="rId16"/>
    <p:sldId id="275" r:id="rId17"/>
    <p:sldId id="279" r:id="rId18"/>
    <p:sldId id="280" r:id="rId19"/>
    <p:sldId id="281" r:id="rId20"/>
    <p:sldId id="282" r:id="rId21"/>
    <p:sldId id="298" r:id="rId22"/>
    <p:sldId id="299" r:id="rId23"/>
    <p:sldId id="300" r:id="rId24"/>
    <p:sldId id="301" r:id="rId25"/>
    <p:sldId id="302" r:id="rId26"/>
    <p:sldId id="291" r:id="rId27"/>
    <p:sldId id="292" r:id="rId28"/>
    <p:sldId id="293" r:id="rId29"/>
    <p:sldId id="295" r:id="rId30"/>
    <p:sldId id="296" r:id="rId31"/>
    <p:sldId id="297"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A68528-47B4-456C-9841-8FD85C6EADAB}" v="36" dt="2022-08-23T09:07:55.5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5425" autoAdjust="0"/>
  </p:normalViewPr>
  <p:slideViewPr>
    <p:cSldViewPr snapToGrid="0">
      <p:cViewPr varScale="1">
        <p:scale>
          <a:sx n="57" d="100"/>
          <a:sy n="57" d="100"/>
        </p:scale>
        <p:origin x="19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D1947D-52E3-41B6-A159-C515B07F1995}"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EB742C2-A884-4ABA-B030-F44B2FBB7655}">
      <dgm:prSet/>
      <dgm:spPr/>
      <dgm:t>
        <a:bodyPr/>
        <a:lstStyle/>
        <a:p>
          <a:r>
            <a:rPr lang="en-GB"/>
            <a:t>A good teamwork is essential to success. </a:t>
          </a:r>
          <a:endParaRPr lang="en-US"/>
        </a:p>
      </dgm:t>
    </dgm:pt>
    <dgm:pt modelId="{944A44A8-ABB1-43E6-8A53-856C6BC9CDAF}" type="parTrans" cxnId="{8AAAB50D-982A-4789-B3A1-5A3CD49EB50D}">
      <dgm:prSet/>
      <dgm:spPr/>
      <dgm:t>
        <a:bodyPr/>
        <a:lstStyle/>
        <a:p>
          <a:endParaRPr lang="en-US"/>
        </a:p>
      </dgm:t>
    </dgm:pt>
    <dgm:pt modelId="{B07C87F7-A9F9-4B19-A608-DF6AF2231781}" type="sibTrans" cxnId="{8AAAB50D-982A-4789-B3A1-5A3CD49EB50D}">
      <dgm:prSet/>
      <dgm:spPr/>
      <dgm:t>
        <a:bodyPr/>
        <a:lstStyle/>
        <a:p>
          <a:endParaRPr lang="en-US"/>
        </a:p>
      </dgm:t>
    </dgm:pt>
    <dgm:pt modelId="{85F75FBE-70CC-4BB6-8139-67CFB5789729}">
      <dgm:prSet/>
      <dgm:spPr/>
      <dgm:t>
        <a:bodyPr/>
        <a:lstStyle/>
        <a:p>
          <a:r>
            <a:rPr lang="en-GB"/>
            <a:t>High- performing on stages and can communicate clearly.</a:t>
          </a:r>
          <a:endParaRPr lang="en-US"/>
        </a:p>
      </dgm:t>
    </dgm:pt>
    <dgm:pt modelId="{6C669BA4-3890-40A9-A43C-0DD3C08B78AE}" type="parTrans" cxnId="{A1B6CA59-87B1-4D46-8D30-EE76E918396B}">
      <dgm:prSet/>
      <dgm:spPr/>
      <dgm:t>
        <a:bodyPr/>
        <a:lstStyle/>
        <a:p>
          <a:endParaRPr lang="en-US"/>
        </a:p>
      </dgm:t>
    </dgm:pt>
    <dgm:pt modelId="{EB8D907F-626E-45FE-A30A-949DCFCD6624}" type="sibTrans" cxnId="{A1B6CA59-87B1-4D46-8D30-EE76E918396B}">
      <dgm:prSet/>
      <dgm:spPr/>
      <dgm:t>
        <a:bodyPr/>
        <a:lstStyle/>
        <a:p>
          <a:endParaRPr lang="en-US"/>
        </a:p>
      </dgm:t>
    </dgm:pt>
    <dgm:pt modelId="{4E1F7F89-2D21-4936-B462-B7B1DAFC5E29}">
      <dgm:prSet/>
      <dgm:spPr/>
      <dgm:t>
        <a:bodyPr/>
        <a:lstStyle/>
        <a:p>
          <a:r>
            <a:rPr lang="en-GB"/>
            <a:t>Contribute by cultivating strong team and encouraging teamwork.  </a:t>
          </a:r>
          <a:endParaRPr lang="en-US"/>
        </a:p>
      </dgm:t>
    </dgm:pt>
    <dgm:pt modelId="{218EE279-6B9A-48D1-8B3F-913392EF2718}" type="parTrans" cxnId="{4119A5C2-FEFD-45A4-8529-89E575BF7859}">
      <dgm:prSet/>
      <dgm:spPr/>
      <dgm:t>
        <a:bodyPr/>
        <a:lstStyle/>
        <a:p>
          <a:endParaRPr lang="en-US"/>
        </a:p>
      </dgm:t>
    </dgm:pt>
    <dgm:pt modelId="{1CB5F3CB-4BA9-4BBD-84F0-7974CAD33AE2}" type="sibTrans" cxnId="{4119A5C2-FEFD-45A4-8529-89E575BF7859}">
      <dgm:prSet/>
      <dgm:spPr/>
      <dgm:t>
        <a:bodyPr/>
        <a:lstStyle/>
        <a:p>
          <a:endParaRPr lang="en-US"/>
        </a:p>
      </dgm:t>
    </dgm:pt>
    <dgm:pt modelId="{F41C7D18-1528-401F-A80F-641002DB007D}" type="pres">
      <dgm:prSet presAssocID="{A7D1947D-52E3-41B6-A159-C515B07F1995}" presName="root" presStyleCnt="0">
        <dgm:presLayoutVars>
          <dgm:dir/>
          <dgm:resizeHandles val="exact"/>
        </dgm:presLayoutVars>
      </dgm:prSet>
      <dgm:spPr/>
    </dgm:pt>
    <dgm:pt modelId="{C4895B97-7FBF-4BC2-B936-B64F2C87E042}" type="pres">
      <dgm:prSet presAssocID="{8EB742C2-A884-4ABA-B030-F44B2FBB7655}" presName="compNode" presStyleCnt="0"/>
      <dgm:spPr/>
    </dgm:pt>
    <dgm:pt modelId="{ED6635B1-D025-4536-87B7-6AAD4D7B88DC}" type="pres">
      <dgm:prSet presAssocID="{8EB742C2-A884-4ABA-B030-F44B2FBB765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48D21A1E-CE3E-4E53-8875-AE8A7643F719}" type="pres">
      <dgm:prSet presAssocID="{8EB742C2-A884-4ABA-B030-F44B2FBB7655}" presName="spaceRect" presStyleCnt="0"/>
      <dgm:spPr/>
    </dgm:pt>
    <dgm:pt modelId="{2E2E7CD6-820A-4D66-8DE8-0592D38CAD18}" type="pres">
      <dgm:prSet presAssocID="{8EB742C2-A884-4ABA-B030-F44B2FBB7655}" presName="textRect" presStyleLbl="revTx" presStyleIdx="0" presStyleCnt="3">
        <dgm:presLayoutVars>
          <dgm:chMax val="1"/>
          <dgm:chPref val="1"/>
        </dgm:presLayoutVars>
      </dgm:prSet>
      <dgm:spPr/>
    </dgm:pt>
    <dgm:pt modelId="{B305A6F8-5DDB-4474-B4F3-C6DE32F54CB8}" type="pres">
      <dgm:prSet presAssocID="{B07C87F7-A9F9-4B19-A608-DF6AF2231781}" presName="sibTrans" presStyleCnt="0"/>
      <dgm:spPr/>
    </dgm:pt>
    <dgm:pt modelId="{F9298504-47FB-4755-A0B7-340302390CD9}" type="pres">
      <dgm:prSet presAssocID="{85F75FBE-70CC-4BB6-8139-67CFB5789729}" presName="compNode" presStyleCnt="0"/>
      <dgm:spPr/>
    </dgm:pt>
    <dgm:pt modelId="{8F64531B-71E3-4C7F-9698-2CD2F7378BD7}" type="pres">
      <dgm:prSet presAssocID="{85F75FBE-70CC-4BB6-8139-67CFB578972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rrow Circle"/>
        </a:ext>
      </dgm:extLst>
    </dgm:pt>
    <dgm:pt modelId="{D5800D8E-748C-4A35-9EB4-35B39FE10F35}" type="pres">
      <dgm:prSet presAssocID="{85F75FBE-70CC-4BB6-8139-67CFB5789729}" presName="spaceRect" presStyleCnt="0"/>
      <dgm:spPr/>
    </dgm:pt>
    <dgm:pt modelId="{4BCFBE8B-B139-4EF3-A849-8363E0AD7E11}" type="pres">
      <dgm:prSet presAssocID="{85F75FBE-70CC-4BB6-8139-67CFB5789729}" presName="textRect" presStyleLbl="revTx" presStyleIdx="1" presStyleCnt="3">
        <dgm:presLayoutVars>
          <dgm:chMax val="1"/>
          <dgm:chPref val="1"/>
        </dgm:presLayoutVars>
      </dgm:prSet>
      <dgm:spPr/>
    </dgm:pt>
    <dgm:pt modelId="{0BEF34D9-FA23-4011-B992-6A529B2C6D93}" type="pres">
      <dgm:prSet presAssocID="{EB8D907F-626E-45FE-A30A-949DCFCD6624}" presName="sibTrans" presStyleCnt="0"/>
      <dgm:spPr/>
    </dgm:pt>
    <dgm:pt modelId="{1FFDA255-214A-49FD-A771-89771540A0F0}" type="pres">
      <dgm:prSet presAssocID="{4E1F7F89-2D21-4936-B462-B7B1DAFC5E29}" presName="compNode" presStyleCnt="0"/>
      <dgm:spPr/>
    </dgm:pt>
    <dgm:pt modelId="{B2464AA7-4865-4C75-A9F4-018D847FD379}" type="pres">
      <dgm:prSet presAssocID="{4E1F7F89-2D21-4936-B462-B7B1DAFC5E2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Success"/>
        </a:ext>
      </dgm:extLst>
    </dgm:pt>
    <dgm:pt modelId="{F5639DC6-4300-4135-8929-1F64BF95F927}" type="pres">
      <dgm:prSet presAssocID="{4E1F7F89-2D21-4936-B462-B7B1DAFC5E29}" presName="spaceRect" presStyleCnt="0"/>
      <dgm:spPr/>
    </dgm:pt>
    <dgm:pt modelId="{0BA0DD73-14A0-40BB-9503-CF198F39CA29}" type="pres">
      <dgm:prSet presAssocID="{4E1F7F89-2D21-4936-B462-B7B1DAFC5E29}" presName="textRect" presStyleLbl="revTx" presStyleIdx="2" presStyleCnt="3">
        <dgm:presLayoutVars>
          <dgm:chMax val="1"/>
          <dgm:chPref val="1"/>
        </dgm:presLayoutVars>
      </dgm:prSet>
      <dgm:spPr/>
    </dgm:pt>
  </dgm:ptLst>
  <dgm:cxnLst>
    <dgm:cxn modelId="{8AAAB50D-982A-4789-B3A1-5A3CD49EB50D}" srcId="{A7D1947D-52E3-41B6-A159-C515B07F1995}" destId="{8EB742C2-A884-4ABA-B030-F44B2FBB7655}" srcOrd="0" destOrd="0" parTransId="{944A44A8-ABB1-43E6-8A53-856C6BC9CDAF}" sibTransId="{B07C87F7-A9F9-4B19-A608-DF6AF2231781}"/>
    <dgm:cxn modelId="{51B9F414-FC49-4E53-8D92-535A64803699}" type="presOf" srcId="{8EB742C2-A884-4ABA-B030-F44B2FBB7655}" destId="{2E2E7CD6-820A-4D66-8DE8-0592D38CAD18}" srcOrd="0" destOrd="0" presId="urn:microsoft.com/office/officeart/2018/2/layout/IconLabelList"/>
    <dgm:cxn modelId="{A1B6CA59-87B1-4D46-8D30-EE76E918396B}" srcId="{A7D1947D-52E3-41B6-A159-C515B07F1995}" destId="{85F75FBE-70CC-4BB6-8139-67CFB5789729}" srcOrd="1" destOrd="0" parTransId="{6C669BA4-3890-40A9-A43C-0DD3C08B78AE}" sibTransId="{EB8D907F-626E-45FE-A30A-949DCFCD6624}"/>
    <dgm:cxn modelId="{938D828F-CC8A-4C54-8BED-721D330B45ED}" type="presOf" srcId="{4E1F7F89-2D21-4936-B462-B7B1DAFC5E29}" destId="{0BA0DD73-14A0-40BB-9503-CF198F39CA29}" srcOrd="0" destOrd="0" presId="urn:microsoft.com/office/officeart/2018/2/layout/IconLabelList"/>
    <dgm:cxn modelId="{67A922A7-3CBE-4A20-B42D-53AA812EF9D0}" type="presOf" srcId="{85F75FBE-70CC-4BB6-8139-67CFB5789729}" destId="{4BCFBE8B-B139-4EF3-A849-8363E0AD7E11}" srcOrd="0" destOrd="0" presId="urn:microsoft.com/office/officeart/2018/2/layout/IconLabelList"/>
    <dgm:cxn modelId="{137ADABE-C344-4D3F-AEEE-D7541CF939DD}" type="presOf" srcId="{A7D1947D-52E3-41B6-A159-C515B07F1995}" destId="{F41C7D18-1528-401F-A80F-641002DB007D}" srcOrd="0" destOrd="0" presId="urn:microsoft.com/office/officeart/2018/2/layout/IconLabelList"/>
    <dgm:cxn modelId="{4119A5C2-FEFD-45A4-8529-89E575BF7859}" srcId="{A7D1947D-52E3-41B6-A159-C515B07F1995}" destId="{4E1F7F89-2D21-4936-B462-B7B1DAFC5E29}" srcOrd="2" destOrd="0" parTransId="{218EE279-6B9A-48D1-8B3F-913392EF2718}" sibTransId="{1CB5F3CB-4BA9-4BBD-84F0-7974CAD33AE2}"/>
    <dgm:cxn modelId="{9CD106C5-F679-4637-BA24-622F3AC15565}" type="presParOf" srcId="{F41C7D18-1528-401F-A80F-641002DB007D}" destId="{C4895B97-7FBF-4BC2-B936-B64F2C87E042}" srcOrd="0" destOrd="0" presId="urn:microsoft.com/office/officeart/2018/2/layout/IconLabelList"/>
    <dgm:cxn modelId="{C1556D90-EDED-4E88-B282-961A74E91956}" type="presParOf" srcId="{C4895B97-7FBF-4BC2-B936-B64F2C87E042}" destId="{ED6635B1-D025-4536-87B7-6AAD4D7B88DC}" srcOrd="0" destOrd="0" presId="urn:microsoft.com/office/officeart/2018/2/layout/IconLabelList"/>
    <dgm:cxn modelId="{F4BAC65D-23B7-4748-B07E-BBDA4C8AD919}" type="presParOf" srcId="{C4895B97-7FBF-4BC2-B936-B64F2C87E042}" destId="{48D21A1E-CE3E-4E53-8875-AE8A7643F719}" srcOrd="1" destOrd="0" presId="urn:microsoft.com/office/officeart/2018/2/layout/IconLabelList"/>
    <dgm:cxn modelId="{5EBCDB53-0D0E-4448-812E-A75080301AA2}" type="presParOf" srcId="{C4895B97-7FBF-4BC2-B936-B64F2C87E042}" destId="{2E2E7CD6-820A-4D66-8DE8-0592D38CAD18}" srcOrd="2" destOrd="0" presId="urn:microsoft.com/office/officeart/2018/2/layout/IconLabelList"/>
    <dgm:cxn modelId="{0B06CEED-BB9F-4789-BDBE-F4A34236FF47}" type="presParOf" srcId="{F41C7D18-1528-401F-A80F-641002DB007D}" destId="{B305A6F8-5DDB-4474-B4F3-C6DE32F54CB8}" srcOrd="1" destOrd="0" presId="urn:microsoft.com/office/officeart/2018/2/layout/IconLabelList"/>
    <dgm:cxn modelId="{1AB748B8-05F8-42C0-9485-0406E3FE7EFD}" type="presParOf" srcId="{F41C7D18-1528-401F-A80F-641002DB007D}" destId="{F9298504-47FB-4755-A0B7-340302390CD9}" srcOrd="2" destOrd="0" presId="urn:microsoft.com/office/officeart/2018/2/layout/IconLabelList"/>
    <dgm:cxn modelId="{B9B0C403-3F62-48AE-9845-7B5CB6647840}" type="presParOf" srcId="{F9298504-47FB-4755-A0B7-340302390CD9}" destId="{8F64531B-71E3-4C7F-9698-2CD2F7378BD7}" srcOrd="0" destOrd="0" presId="urn:microsoft.com/office/officeart/2018/2/layout/IconLabelList"/>
    <dgm:cxn modelId="{FCB397E5-0F01-4EB2-AB00-D8F84042DB69}" type="presParOf" srcId="{F9298504-47FB-4755-A0B7-340302390CD9}" destId="{D5800D8E-748C-4A35-9EB4-35B39FE10F35}" srcOrd="1" destOrd="0" presId="urn:microsoft.com/office/officeart/2018/2/layout/IconLabelList"/>
    <dgm:cxn modelId="{54A443F0-2534-4096-B00C-4292A03A4A1F}" type="presParOf" srcId="{F9298504-47FB-4755-A0B7-340302390CD9}" destId="{4BCFBE8B-B139-4EF3-A849-8363E0AD7E11}" srcOrd="2" destOrd="0" presId="urn:microsoft.com/office/officeart/2018/2/layout/IconLabelList"/>
    <dgm:cxn modelId="{B64D2CA4-345E-47F3-86A4-81A407CBD2B4}" type="presParOf" srcId="{F41C7D18-1528-401F-A80F-641002DB007D}" destId="{0BEF34D9-FA23-4011-B992-6A529B2C6D93}" srcOrd="3" destOrd="0" presId="urn:microsoft.com/office/officeart/2018/2/layout/IconLabelList"/>
    <dgm:cxn modelId="{F754B936-8C6C-449C-ADA3-8DF4F267906F}" type="presParOf" srcId="{F41C7D18-1528-401F-A80F-641002DB007D}" destId="{1FFDA255-214A-49FD-A771-89771540A0F0}" srcOrd="4" destOrd="0" presId="urn:microsoft.com/office/officeart/2018/2/layout/IconLabelList"/>
    <dgm:cxn modelId="{DF653EA0-BDD4-4BEB-B3D0-14E017A7540B}" type="presParOf" srcId="{1FFDA255-214A-49FD-A771-89771540A0F0}" destId="{B2464AA7-4865-4C75-A9F4-018D847FD379}" srcOrd="0" destOrd="0" presId="urn:microsoft.com/office/officeart/2018/2/layout/IconLabelList"/>
    <dgm:cxn modelId="{F30C97D9-5756-45E3-9F0B-3B5256C267B1}" type="presParOf" srcId="{1FFDA255-214A-49FD-A771-89771540A0F0}" destId="{F5639DC6-4300-4135-8929-1F64BF95F927}" srcOrd="1" destOrd="0" presId="urn:microsoft.com/office/officeart/2018/2/layout/IconLabelList"/>
    <dgm:cxn modelId="{12E9742B-2DB7-4985-A02B-09C5B93FD3CC}" type="presParOf" srcId="{1FFDA255-214A-49FD-A771-89771540A0F0}" destId="{0BA0DD73-14A0-40BB-9503-CF198F39CA2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F2F53B-D619-4E1E-BF4E-DD1068358870}" type="doc">
      <dgm:prSet loTypeId="urn:microsoft.com/office/officeart/2008/layout/LinedList" loCatId="list" qsTypeId="urn:microsoft.com/office/officeart/2005/8/quickstyle/simple2" qsCatId="simple" csTypeId="urn:microsoft.com/office/officeart/2005/8/colors/accent4_2" csCatId="accent4" phldr="1"/>
      <dgm:spPr/>
      <dgm:t>
        <a:bodyPr/>
        <a:lstStyle/>
        <a:p>
          <a:endParaRPr lang="en-US"/>
        </a:p>
      </dgm:t>
    </dgm:pt>
    <dgm:pt modelId="{F7457EED-46F2-41CC-BFD8-F1A1DF1F3E35}">
      <dgm:prSet/>
      <dgm:spPr/>
      <dgm:t>
        <a:bodyPr/>
        <a:lstStyle/>
        <a:p>
          <a:r>
            <a:rPr lang="en-GB"/>
            <a:t>People –Oriented Roles:   </a:t>
          </a:r>
          <a:r>
            <a:rPr lang="en-GB" b="1" u="none">
              <a:highlight>
                <a:srgbClr val="FFFF00"/>
              </a:highlight>
            </a:rPr>
            <a:t>Coordinator</a:t>
          </a:r>
        </a:p>
        <a:p>
          <a:r>
            <a:rPr lang="en-GB" b="1" u="none"/>
            <a:t>                                             Team worker</a:t>
          </a:r>
        </a:p>
        <a:p>
          <a:r>
            <a:rPr lang="en-GB" b="1" u="none"/>
            <a:t>                                              Resource investigator</a:t>
          </a:r>
          <a:endParaRPr lang="en-US" b="1" u="none"/>
        </a:p>
      </dgm:t>
    </dgm:pt>
    <dgm:pt modelId="{5D363988-C6D6-4F19-B331-9675C16036BC}" type="parTrans" cxnId="{B487C380-F11F-47B3-9C93-20ACC3D43D11}">
      <dgm:prSet/>
      <dgm:spPr/>
      <dgm:t>
        <a:bodyPr/>
        <a:lstStyle/>
        <a:p>
          <a:endParaRPr lang="en-US" sz="2800"/>
        </a:p>
      </dgm:t>
    </dgm:pt>
    <dgm:pt modelId="{143161AB-BC46-4056-83AD-01AA98EBC6DB}" type="sibTrans" cxnId="{B487C380-F11F-47B3-9C93-20ACC3D43D11}">
      <dgm:prSet/>
      <dgm:spPr/>
      <dgm:t>
        <a:bodyPr/>
        <a:lstStyle/>
        <a:p>
          <a:endParaRPr lang="en-US"/>
        </a:p>
      </dgm:t>
    </dgm:pt>
    <dgm:pt modelId="{0C7C9988-3F0D-4F0F-BA31-6AE4EA628225}">
      <dgm:prSet/>
      <dgm:spPr/>
      <dgm:t>
        <a:bodyPr/>
        <a:lstStyle/>
        <a:p>
          <a:r>
            <a:rPr lang="en-GB" dirty="0"/>
            <a:t>Action –Oriented Roles:      </a:t>
          </a:r>
          <a:r>
            <a:rPr lang="en-GB" b="1" u="none" dirty="0">
              <a:highlight>
                <a:srgbClr val="FFFF00"/>
              </a:highlight>
            </a:rPr>
            <a:t>Shaper </a:t>
          </a:r>
        </a:p>
        <a:p>
          <a:r>
            <a:rPr lang="en-GB" b="1" u="none" dirty="0"/>
            <a:t>                                                Implementer</a:t>
          </a:r>
        </a:p>
        <a:p>
          <a:r>
            <a:rPr lang="en-GB" b="1" u="none" dirty="0"/>
            <a:t>                                               Completer/ finisher </a:t>
          </a:r>
        </a:p>
      </dgm:t>
    </dgm:pt>
    <dgm:pt modelId="{00B4BCBF-7EE8-4499-A623-621DFC3C9217}" type="parTrans" cxnId="{FF740179-F534-4E30-BCB3-F00B40B5EEEE}">
      <dgm:prSet/>
      <dgm:spPr/>
      <dgm:t>
        <a:bodyPr/>
        <a:lstStyle/>
        <a:p>
          <a:endParaRPr lang="en-US" sz="2800"/>
        </a:p>
      </dgm:t>
    </dgm:pt>
    <dgm:pt modelId="{D5A8FDD9-40C1-493A-92CA-1C069D2BE583}" type="sibTrans" cxnId="{FF740179-F534-4E30-BCB3-F00B40B5EEEE}">
      <dgm:prSet/>
      <dgm:spPr/>
      <dgm:t>
        <a:bodyPr/>
        <a:lstStyle/>
        <a:p>
          <a:endParaRPr lang="en-US"/>
        </a:p>
      </dgm:t>
    </dgm:pt>
    <dgm:pt modelId="{B2782443-DA3C-42E3-89D2-DB9A6660FE85}">
      <dgm:prSet/>
      <dgm:spPr/>
      <dgm:t>
        <a:bodyPr/>
        <a:lstStyle/>
        <a:p>
          <a:r>
            <a:rPr lang="en-GB"/>
            <a:t>Thought-oriented Roles:   </a:t>
          </a:r>
          <a:r>
            <a:rPr lang="en-GB" b="1">
              <a:highlight>
                <a:srgbClr val="FFFF00"/>
              </a:highlight>
            </a:rPr>
            <a:t>Plant</a:t>
          </a:r>
        </a:p>
        <a:p>
          <a:r>
            <a:rPr lang="en-GB" b="1"/>
            <a:t>                                              Monitor-evaluator</a:t>
          </a:r>
        </a:p>
        <a:p>
          <a:r>
            <a:rPr lang="en-GB" b="1"/>
            <a:t>                                              specialist</a:t>
          </a:r>
          <a:endParaRPr lang="en-US" b="1"/>
        </a:p>
      </dgm:t>
    </dgm:pt>
    <dgm:pt modelId="{44ADAEB0-10F9-413A-8F2F-02B227C41C54}" type="parTrans" cxnId="{24C2469C-C571-4859-82A8-A1DA464C62B8}">
      <dgm:prSet/>
      <dgm:spPr/>
      <dgm:t>
        <a:bodyPr/>
        <a:lstStyle/>
        <a:p>
          <a:endParaRPr lang="en-US" sz="2800"/>
        </a:p>
      </dgm:t>
    </dgm:pt>
    <dgm:pt modelId="{AC9290F8-33BE-449B-828D-4A6B4A02701F}" type="sibTrans" cxnId="{24C2469C-C571-4859-82A8-A1DA464C62B8}">
      <dgm:prSet/>
      <dgm:spPr/>
      <dgm:t>
        <a:bodyPr/>
        <a:lstStyle/>
        <a:p>
          <a:endParaRPr lang="en-US"/>
        </a:p>
      </dgm:t>
    </dgm:pt>
    <dgm:pt modelId="{05E601FB-F836-420A-B7DC-92E5E56A0117}" type="pres">
      <dgm:prSet presAssocID="{6FF2F53B-D619-4E1E-BF4E-DD1068358870}" presName="vert0" presStyleCnt="0">
        <dgm:presLayoutVars>
          <dgm:dir/>
          <dgm:animOne val="branch"/>
          <dgm:animLvl val="lvl"/>
        </dgm:presLayoutVars>
      </dgm:prSet>
      <dgm:spPr/>
    </dgm:pt>
    <dgm:pt modelId="{6AA34DA1-BF60-4853-A1A3-3847E18802F9}" type="pres">
      <dgm:prSet presAssocID="{F7457EED-46F2-41CC-BFD8-F1A1DF1F3E35}" presName="thickLine" presStyleLbl="alignNode1" presStyleIdx="0" presStyleCnt="3"/>
      <dgm:spPr/>
    </dgm:pt>
    <dgm:pt modelId="{6D6E4D64-5F34-4DD1-B826-CF878EBB292E}" type="pres">
      <dgm:prSet presAssocID="{F7457EED-46F2-41CC-BFD8-F1A1DF1F3E35}" presName="horz1" presStyleCnt="0"/>
      <dgm:spPr/>
    </dgm:pt>
    <dgm:pt modelId="{22840D24-B544-46AA-A3B3-FBD3E4089554}" type="pres">
      <dgm:prSet presAssocID="{F7457EED-46F2-41CC-BFD8-F1A1DF1F3E35}" presName="tx1" presStyleLbl="revTx" presStyleIdx="0" presStyleCnt="3"/>
      <dgm:spPr/>
    </dgm:pt>
    <dgm:pt modelId="{BEEB2003-DF8B-43B0-B4B0-22FE543FA25F}" type="pres">
      <dgm:prSet presAssocID="{F7457EED-46F2-41CC-BFD8-F1A1DF1F3E35}" presName="vert1" presStyleCnt="0"/>
      <dgm:spPr/>
    </dgm:pt>
    <dgm:pt modelId="{AA9A161B-7A8D-4EAD-BF4B-E837D10488E7}" type="pres">
      <dgm:prSet presAssocID="{0C7C9988-3F0D-4F0F-BA31-6AE4EA628225}" presName="thickLine" presStyleLbl="alignNode1" presStyleIdx="1" presStyleCnt="3"/>
      <dgm:spPr/>
    </dgm:pt>
    <dgm:pt modelId="{E3000E79-A351-48CC-9D8C-53D15E59503B}" type="pres">
      <dgm:prSet presAssocID="{0C7C9988-3F0D-4F0F-BA31-6AE4EA628225}" presName="horz1" presStyleCnt="0"/>
      <dgm:spPr/>
    </dgm:pt>
    <dgm:pt modelId="{B619E144-A2D6-4239-9AE5-D3B43A771C95}" type="pres">
      <dgm:prSet presAssocID="{0C7C9988-3F0D-4F0F-BA31-6AE4EA628225}" presName="tx1" presStyleLbl="revTx" presStyleIdx="1" presStyleCnt="3"/>
      <dgm:spPr/>
    </dgm:pt>
    <dgm:pt modelId="{A471D0B2-D45D-4387-A692-CAF34CC1A909}" type="pres">
      <dgm:prSet presAssocID="{0C7C9988-3F0D-4F0F-BA31-6AE4EA628225}" presName="vert1" presStyleCnt="0"/>
      <dgm:spPr/>
    </dgm:pt>
    <dgm:pt modelId="{749BB470-1357-408D-9E43-EDDB753AC622}" type="pres">
      <dgm:prSet presAssocID="{B2782443-DA3C-42E3-89D2-DB9A6660FE85}" presName="thickLine" presStyleLbl="alignNode1" presStyleIdx="2" presStyleCnt="3"/>
      <dgm:spPr/>
    </dgm:pt>
    <dgm:pt modelId="{59C559D8-BB4C-4AE9-8AA8-F22E96D3DC63}" type="pres">
      <dgm:prSet presAssocID="{B2782443-DA3C-42E3-89D2-DB9A6660FE85}" presName="horz1" presStyleCnt="0"/>
      <dgm:spPr/>
    </dgm:pt>
    <dgm:pt modelId="{8C10C353-5A94-4E64-AB3B-C1C65AA5CFE1}" type="pres">
      <dgm:prSet presAssocID="{B2782443-DA3C-42E3-89D2-DB9A6660FE85}" presName="tx1" presStyleLbl="revTx" presStyleIdx="2" presStyleCnt="3"/>
      <dgm:spPr/>
    </dgm:pt>
    <dgm:pt modelId="{5D78AA56-F19A-4A3D-AA4B-25A930E8AC02}" type="pres">
      <dgm:prSet presAssocID="{B2782443-DA3C-42E3-89D2-DB9A6660FE85}" presName="vert1" presStyleCnt="0"/>
      <dgm:spPr/>
    </dgm:pt>
  </dgm:ptLst>
  <dgm:cxnLst>
    <dgm:cxn modelId="{8B66C554-67DF-4CA5-A76C-F885522CE088}" type="presOf" srcId="{0C7C9988-3F0D-4F0F-BA31-6AE4EA628225}" destId="{B619E144-A2D6-4239-9AE5-D3B43A771C95}" srcOrd="0" destOrd="0" presId="urn:microsoft.com/office/officeart/2008/layout/LinedList"/>
    <dgm:cxn modelId="{FF740179-F534-4E30-BCB3-F00B40B5EEEE}" srcId="{6FF2F53B-D619-4E1E-BF4E-DD1068358870}" destId="{0C7C9988-3F0D-4F0F-BA31-6AE4EA628225}" srcOrd="1" destOrd="0" parTransId="{00B4BCBF-7EE8-4499-A623-621DFC3C9217}" sibTransId="{D5A8FDD9-40C1-493A-92CA-1C069D2BE583}"/>
    <dgm:cxn modelId="{B487C380-F11F-47B3-9C93-20ACC3D43D11}" srcId="{6FF2F53B-D619-4E1E-BF4E-DD1068358870}" destId="{F7457EED-46F2-41CC-BFD8-F1A1DF1F3E35}" srcOrd="0" destOrd="0" parTransId="{5D363988-C6D6-4F19-B331-9675C16036BC}" sibTransId="{143161AB-BC46-4056-83AD-01AA98EBC6DB}"/>
    <dgm:cxn modelId="{FCB8D581-9035-494A-8439-4B62ACBF8379}" type="presOf" srcId="{B2782443-DA3C-42E3-89D2-DB9A6660FE85}" destId="{8C10C353-5A94-4E64-AB3B-C1C65AA5CFE1}" srcOrd="0" destOrd="0" presId="urn:microsoft.com/office/officeart/2008/layout/LinedList"/>
    <dgm:cxn modelId="{090FB388-973C-47E3-A72C-5DCC63FEEDF0}" type="presOf" srcId="{6FF2F53B-D619-4E1E-BF4E-DD1068358870}" destId="{05E601FB-F836-420A-B7DC-92E5E56A0117}" srcOrd="0" destOrd="0" presId="urn:microsoft.com/office/officeart/2008/layout/LinedList"/>
    <dgm:cxn modelId="{24C2469C-C571-4859-82A8-A1DA464C62B8}" srcId="{6FF2F53B-D619-4E1E-BF4E-DD1068358870}" destId="{B2782443-DA3C-42E3-89D2-DB9A6660FE85}" srcOrd="2" destOrd="0" parTransId="{44ADAEB0-10F9-413A-8F2F-02B227C41C54}" sibTransId="{AC9290F8-33BE-449B-828D-4A6B4A02701F}"/>
    <dgm:cxn modelId="{422631CB-4FFA-479D-BB61-D44421DEEE23}" type="presOf" srcId="{F7457EED-46F2-41CC-BFD8-F1A1DF1F3E35}" destId="{22840D24-B544-46AA-A3B3-FBD3E4089554}" srcOrd="0" destOrd="0" presId="urn:microsoft.com/office/officeart/2008/layout/LinedList"/>
    <dgm:cxn modelId="{D2602EDE-4067-4EC4-BBA6-DB31D9011AA1}" type="presParOf" srcId="{05E601FB-F836-420A-B7DC-92E5E56A0117}" destId="{6AA34DA1-BF60-4853-A1A3-3847E18802F9}" srcOrd="0" destOrd="0" presId="urn:microsoft.com/office/officeart/2008/layout/LinedList"/>
    <dgm:cxn modelId="{89704C07-E3B0-4943-93EB-AECF0B9A1A19}" type="presParOf" srcId="{05E601FB-F836-420A-B7DC-92E5E56A0117}" destId="{6D6E4D64-5F34-4DD1-B826-CF878EBB292E}" srcOrd="1" destOrd="0" presId="urn:microsoft.com/office/officeart/2008/layout/LinedList"/>
    <dgm:cxn modelId="{4B1782B6-1274-42C7-B88A-582E7296046C}" type="presParOf" srcId="{6D6E4D64-5F34-4DD1-B826-CF878EBB292E}" destId="{22840D24-B544-46AA-A3B3-FBD3E4089554}" srcOrd="0" destOrd="0" presId="urn:microsoft.com/office/officeart/2008/layout/LinedList"/>
    <dgm:cxn modelId="{4C04ECBE-0230-4053-ABF6-CEBDFBC4797C}" type="presParOf" srcId="{6D6E4D64-5F34-4DD1-B826-CF878EBB292E}" destId="{BEEB2003-DF8B-43B0-B4B0-22FE543FA25F}" srcOrd="1" destOrd="0" presId="urn:microsoft.com/office/officeart/2008/layout/LinedList"/>
    <dgm:cxn modelId="{BA04D038-AC77-4130-9313-E1647689AE71}" type="presParOf" srcId="{05E601FB-F836-420A-B7DC-92E5E56A0117}" destId="{AA9A161B-7A8D-4EAD-BF4B-E837D10488E7}" srcOrd="2" destOrd="0" presId="urn:microsoft.com/office/officeart/2008/layout/LinedList"/>
    <dgm:cxn modelId="{CB321D66-0EB1-4D2E-8FB9-CF4AF6A28BA6}" type="presParOf" srcId="{05E601FB-F836-420A-B7DC-92E5E56A0117}" destId="{E3000E79-A351-48CC-9D8C-53D15E59503B}" srcOrd="3" destOrd="0" presId="urn:microsoft.com/office/officeart/2008/layout/LinedList"/>
    <dgm:cxn modelId="{FBBD455E-FE54-46D0-B0F0-74C5A8DEAECD}" type="presParOf" srcId="{E3000E79-A351-48CC-9D8C-53D15E59503B}" destId="{B619E144-A2D6-4239-9AE5-D3B43A771C95}" srcOrd="0" destOrd="0" presId="urn:microsoft.com/office/officeart/2008/layout/LinedList"/>
    <dgm:cxn modelId="{9FCCF172-91DF-490A-BC89-48267C09D544}" type="presParOf" srcId="{E3000E79-A351-48CC-9D8C-53D15E59503B}" destId="{A471D0B2-D45D-4387-A692-CAF34CC1A909}" srcOrd="1" destOrd="0" presId="urn:microsoft.com/office/officeart/2008/layout/LinedList"/>
    <dgm:cxn modelId="{1309B24A-8CFB-43DB-8562-3471A02C1FC2}" type="presParOf" srcId="{05E601FB-F836-420A-B7DC-92E5E56A0117}" destId="{749BB470-1357-408D-9E43-EDDB753AC622}" srcOrd="4" destOrd="0" presId="urn:microsoft.com/office/officeart/2008/layout/LinedList"/>
    <dgm:cxn modelId="{CA51DC2B-0EB8-469E-A0C1-872CFABE2AD6}" type="presParOf" srcId="{05E601FB-F836-420A-B7DC-92E5E56A0117}" destId="{59C559D8-BB4C-4AE9-8AA8-F22E96D3DC63}" srcOrd="5" destOrd="0" presId="urn:microsoft.com/office/officeart/2008/layout/LinedList"/>
    <dgm:cxn modelId="{25C5651B-E907-4316-B950-A25B28533E2C}" type="presParOf" srcId="{59C559D8-BB4C-4AE9-8AA8-F22E96D3DC63}" destId="{8C10C353-5A94-4E64-AB3B-C1C65AA5CFE1}" srcOrd="0" destOrd="0" presId="urn:microsoft.com/office/officeart/2008/layout/LinedList"/>
    <dgm:cxn modelId="{9332E823-209F-458E-B015-6144B23367E6}" type="presParOf" srcId="{59C559D8-BB4C-4AE9-8AA8-F22E96D3DC63}" destId="{5D78AA56-F19A-4A3D-AA4B-25A930E8AC0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635B1-D025-4536-87B7-6AAD4D7B88DC}">
      <dsp:nvSpPr>
        <dsp:cNvPr id="0" name=""/>
        <dsp:cNvSpPr/>
      </dsp:nvSpPr>
      <dsp:spPr>
        <a:xfrm>
          <a:off x="1014449" y="624157"/>
          <a:ext cx="1265962" cy="12659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E2E7CD6-820A-4D66-8DE8-0592D38CAD18}">
      <dsp:nvSpPr>
        <dsp:cNvPr id="0" name=""/>
        <dsp:cNvSpPr/>
      </dsp:nvSpPr>
      <dsp:spPr>
        <a:xfrm>
          <a:off x="240805" y="2240692"/>
          <a:ext cx="281324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a:t>A good teamwork is essential to success. </a:t>
          </a:r>
          <a:endParaRPr lang="en-US" sz="1900" kern="1200"/>
        </a:p>
      </dsp:txBody>
      <dsp:txXfrm>
        <a:off x="240805" y="2240692"/>
        <a:ext cx="2813249" cy="720000"/>
      </dsp:txXfrm>
    </dsp:sp>
    <dsp:sp modelId="{8F64531B-71E3-4C7F-9698-2CD2F7378BD7}">
      <dsp:nvSpPr>
        <dsp:cNvPr id="0" name=""/>
        <dsp:cNvSpPr/>
      </dsp:nvSpPr>
      <dsp:spPr>
        <a:xfrm>
          <a:off x="4320018" y="624157"/>
          <a:ext cx="1265962" cy="12659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BCFBE8B-B139-4EF3-A849-8363E0AD7E11}">
      <dsp:nvSpPr>
        <dsp:cNvPr id="0" name=""/>
        <dsp:cNvSpPr/>
      </dsp:nvSpPr>
      <dsp:spPr>
        <a:xfrm>
          <a:off x="3546374" y="2240692"/>
          <a:ext cx="281324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a:t>High- performing on stages and can communicate clearly.</a:t>
          </a:r>
          <a:endParaRPr lang="en-US" sz="1900" kern="1200"/>
        </a:p>
      </dsp:txBody>
      <dsp:txXfrm>
        <a:off x="3546374" y="2240692"/>
        <a:ext cx="2813249" cy="720000"/>
      </dsp:txXfrm>
    </dsp:sp>
    <dsp:sp modelId="{B2464AA7-4865-4C75-A9F4-018D847FD379}">
      <dsp:nvSpPr>
        <dsp:cNvPr id="0" name=""/>
        <dsp:cNvSpPr/>
      </dsp:nvSpPr>
      <dsp:spPr>
        <a:xfrm>
          <a:off x="7625586" y="624157"/>
          <a:ext cx="1265962" cy="12659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BA0DD73-14A0-40BB-9503-CF198F39CA29}">
      <dsp:nvSpPr>
        <dsp:cNvPr id="0" name=""/>
        <dsp:cNvSpPr/>
      </dsp:nvSpPr>
      <dsp:spPr>
        <a:xfrm>
          <a:off x="6851943" y="2240692"/>
          <a:ext cx="281324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GB" sz="1900" kern="1200"/>
            <a:t>Contribute by cultivating strong team and encouraging teamwork.  </a:t>
          </a:r>
          <a:endParaRPr lang="en-US" sz="1900" kern="1200"/>
        </a:p>
      </dsp:txBody>
      <dsp:txXfrm>
        <a:off x="6851943" y="2240692"/>
        <a:ext cx="2813249"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34DA1-BF60-4853-A1A3-3847E18802F9}">
      <dsp:nvSpPr>
        <dsp:cNvPr id="0" name=""/>
        <dsp:cNvSpPr/>
      </dsp:nvSpPr>
      <dsp:spPr>
        <a:xfrm>
          <a:off x="0" y="2124"/>
          <a:ext cx="10515600"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22840D24-B544-46AA-A3B3-FBD3E4089554}">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People –Oriented Roles:   </a:t>
          </a:r>
          <a:r>
            <a:rPr lang="en-GB" sz="2600" b="1" u="none" kern="1200">
              <a:highlight>
                <a:srgbClr val="FFFF00"/>
              </a:highlight>
            </a:rPr>
            <a:t>Coordinator</a:t>
          </a:r>
        </a:p>
        <a:p>
          <a:pPr marL="0" lvl="0" indent="0" algn="l" defTabSz="1155700">
            <a:lnSpc>
              <a:spcPct val="90000"/>
            </a:lnSpc>
            <a:spcBef>
              <a:spcPct val="0"/>
            </a:spcBef>
            <a:spcAft>
              <a:spcPct val="35000"/>
            </a:spcAft>
            <a:buNone/>
          </a:pPr>
          <a:r>
            <a:rPr lang="en-GB" sz="2600" b="1" u="none" kern="1200"/>
            <a:t>                                             Team worker</a:t>
          </a:r>
        </a:p>
        <a:p>
          <a:pPr marL="0" lvl="0" indent="0" algn="l" defTabSz="1155700">
            <a:lnSpc>
              <a:spcPct val="90000"/>
            </a:lnSpc>
            <a:spcBef>
              <a:spcPct val="0"/>
            </a:spcBef>
            <a:spcAft>
              <a:spcPct val="35000"/>
            </a:spcAft>
            <a:buNone/>
          </a:pPr>
          <a:r>
            <a:rPr lang="en-GB" sz="2600" b="1" u="none" kern="1200"/>
            <a:t>                                              Resource investigator</a:t>
          </a:r>
          <a:endParaRPr lang="en-US" sz="2600" b="1" u="none" kern="1200"/>
        </a:p>
      </dsp:txBody>
      <dsp:txXfrm>
        <a:off x="0" y="2124"/>
        <a:ext cx="10515600" cy="1449029"/>
      </dsp:txXfrm>
    </dsp:sp>
    <dsp:sp modelId="{AA9A161B-7A8D-4EAD-BF4B-E837D10488E7}">
      <dsp:nvSpPr>
        <dsp:cNvPr id="0" name=""/>
        <dsp:cNvSpPr/>
      </dsp:nvSpPr>
      <dsp:spPr>
        <a:xfrm>
          <a:off x="0" y="1451154"/>
          <a:ext cx="10515600"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B619E144-A2D6-4239-9AE5-D3B43A771C95}">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Action –Oriented Roles:      </a:t>
          </a:r>
          <a:r>
            <a:rPr lang="en-GB" sz="2600" b="1" u="none" kern="1200" dirty="0">
              <a:highlight>
                <a:srgbClr val="FFFF00"/>
              </a:highlight>
            </a:rPr>
            <a:t>Shaper </a:t>
          </a:r>
        </a:p>
        <a:p>
          <a:pPr marL="0" lvl="0" indent="0" algn="l" defTabSz="1155700">
            <a:lnSpc>
              <a:spcPct val="90000"/>
            </a:lnSpc>
            <a:spcBef>
              <a:spcPct val="0"/>
            </a:spcBef>
            <a:spcAft>
              <a:spcPct val="35000"/>
            </a:spcAft>
            <a:buNone/>
          </a:pPr>
          <a:r>
            <a:rPr lang="en-GB" sz="2600" b="1" u="none" kern="1200" dirty="0"/>
            <a:t>                                                Implementer</a:t>
          </a:r>
        </a:p>
        <a:p>
          <a:pPr marL="0" lvl="0" indent="0" algn="l" defTabSz="1155700">
            <a:lnSpc>
              <a:spcPct val="90000"/>
            </a:lnSpc>
            <a:spcBef>
              <a:spcPct val="0"/>
            </a:spcBef>
            <a:spcAft>
              <a:spcPct val="35000"/>
            </a:spcAft>
            <a:buNone/>
          </a:pPr>
          <a:r>
            <a:rPr lang="en-GB" sz="2600" b="1" u="none" kern="1200" dirty="0"/>
            <a:t>                                               Completer/ finisher </a:t>
          </a:r>
        </a:p>
      </dsp:txBody>
      <dsp:txXfrm>
        <a:off x="0" y="1451154"/>
        <a:ext cx="10515600" cy="1449029"/>
      </dsp:txXfrm>
    </dsp:sp>
    <dsp:sp modelId="{749BB470-1357-408D-9E43-EDDB753AC622}">
      <dsp:nvSpPr>
        <dsp:cNvPr id="0" name=""/>
        <dsp:cNvSpPr/>
      </dsp:nvSpPr>
      <dsp:spPr>
        <a:xfrm>
          <a:off x="0" y="2900183"/>
          <a:ext cx="10515600"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8C10C353-5A94-4E64-AB3B-C1C65AA5CFE1}">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Thought-oriented Roles:   </a:t>
          </a:r>
          <a:r>
            <a:rPr lang="en-GB" sz="2600" b="1" kern="1200">
              <a:highlight>
                <a:srgbClr val="FFFF00"/>
              </a:highlight>
            </a:rPr>
            <a:t>Plant</a:t>
          </a:r>
        </a:p>
        <a:p>
          <a:pPr marL="0" lvl="0" indent="0" algn="l" defTabSz="1155700">
            <a:lnSpc>
              <a:spcPct val="90000"/>
            </a:lnSpc>
            <a:spcBef>
              <a:spcPct val="0"/>
            </a:spcBef>
            <a:spcAft>
              <a:spcPct val="35000"/>
            </a:spcAft>
            <a:buNone/>
          </a:pPr>
          <a:r>
            <a:rPr lang="en-GB" sz="2600" b="1" kern="1200"/>
            <a:t>                                              Monitor-evaluator</a:t>
          </a:r>
        </a:p>
        <a:p>
          <a:pPr marL="0" lvl="0" indent="0" algn="l" defTabSz="1155700">
            <a:lnSpc>
              <a:spcPct val="90000"/>
            </a:lnSpc>
            <a:spcBef>
              <a:spcPct val="0"/>
            </a:spcBef>
            <a:spcAft>
              <a:spcPct val="35000"/>
            </a:spcAft>
            <a:buNone/>
          </a:pPr>
          <a:r>
            <a:rPr lang="en-GB" sz="2600" b="1" kern="1200"/>
            <a:t>                                              specialist</a:t>
          </a:r>
          <a:endParaRPr lang="en-US" sz="2600" b="1" kern="1200"/>
        </a:p>
      </dsp:txBody>
      <dsp:txXfrm>
        <a:off x="0" y="2900183"/>
        <a:ext cx="10515600" cy="1449029"/>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5BCDC1-F6AA-A636-32F6-EB6853C599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BAABCB2-4773-E417-5149-C318D28AA70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DA7241-0E8C-460A-8814-D41F195571A2}" type="datetimeFigureOut">
              <a:rPr lang="en-GB" smtClean="0"/>
              <a:t>17/08/2022</a:t>
            </a:fld>
            <a:endParaRPr lang="en-GB"/>
          </a:p>
        </p:txBody>
      </p:sp>
      <p:sp>
        <p:nvSpPr>
          <p:cNvPr id="4" name="Slide Image Placeholder 3">
            <a:extLst>
              <a:ext uri="{FF2B5EF4-FFF2-40B4-BE49-F238E27FC236}">
                <a16:creationId xmlns:a16="http://schemas.microsoft.com/office/drawing/2014/main" id="{D3E246C7-FE51-BB24-1049-EA74AF655C83}"/>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6801584B-97E5-51F0-974E-22A1F8B58EE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A3D5E93B-595D-141F-B4D7-7A11CDFDC834}"/>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85280581-4329-81FB-46F9-E2C679642297}"/>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300C00-76B9-474C-9C7C-0693A792EE7B}"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Shorten down the paragraph. </a:t>
            </a:r>
          </a:p>
        </p:txBody>
      </p:sp>
      <p:sp>
        <p:nvSpPr>
          <p:cNvPr id="4" name="Slide Number Placeholder 3"/>
          <p:cNvSpPr>
            <a:spLocks noGrp="1"/>
          </p:cNvSpPr>
          <p:nvPr>
            <p:ph type="sldNum" sz="quarter" idx="5"/>
          </p:nvPr>
        </p:nvSpPr>
        <p:spPr/>
        <p:txBody>
          <a:bodyPr/>
          <a:lstStyle/>
          <a:p>
            <a:fld id="{5860A82D-8EE7-C444-8A64-F90E24831C5C}" type="slidenum">
              <a:rPr lang="en-US" smtClean="0"/>
              <a:t>2</a:t>
            </a:fld>
            <a:endParaRPr lang="en-US"/>
          </a:p>
        </p:txBody>
      </p:sp>
    </p:spTree>
    <p:extLst>
      <p:ext uri="{BB962C8B-B14F-4D97-AF65-F5344CB8AC3E}">
        <p14:creationId xmlns:p14="http://schemas.microsoft.com/office/powerpoint/2010/main" val="4122760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A75E9-B58A-4169-8223-07FA83FA6011}" type="slidenum">
              <a:rPr lang="en-GB" smtClean="0"/>
              <a:t>5</a:t>
            </a:fld>
            <a:endParaRPr lang="en-GB"/>
          </a:p>
        </p:txBody>
      </p:sp>
    </p:spTree>
    <p:extLst>
      <p:ext uri="{BB962C8B-B14F-4D97-AF65-F5344CB8AC3E}">
        <p14:creationId xmlns:p14="http://schemas.microsoft.com/office/powerpoint/2010/main" val="2695288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A75E9-B58A-4169-8223-07FA83FA6011}" type="slidenum">
              <a:rPr lang="en-GB" smtClean="0"/>
              <a:t>6</a:t>
            </a:fld>
            <a:endParaRPr lang="en-GB"/>
          </a:p>
        </p:txBody>
      </p:sp>
    </p:spTree>
    <p:extLst>
      <p:ext uri="{BB962C8B-B14F-4D97-AF65-F5344CB8AC3E}">
        <p14:creationId xmlns:p14="http://schemas.microsoft.com/office/powerpoint/2010/main" val="1679123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FA75E9-B58A-4169-8223-07FA83FA6011}" type="slidenum">
              <a:rPr lang="en-GB" smtClean="0"/>
              <a:t>7</a:t>
            </a:fld>
            <a:endParaRPr lang="en-GB"/>
          </a:p>
        </p:txBody>
      </p:sp>
    </p:spTree>
    <p:extLst>
      <p:ext uri="{BB962C8B-B14F-4D97-AF65-F5344CB8AC3E}">
        <p14:creationId xmlns:p14="http://schemas.microsoft.com/office/powerpoint/2010/main" val="2973541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Forming stage </a:t>
            </a:r>
            <a:r>
              <a:rPr lang="en-GB" dirty="0"/>
              <a:t>is a group of people that come together and trying to get to know each other, to get a sensitivity of if they have anything in common. As they work together their personalities start to develop and the team leaders will see how there characters fit the team.</a:t>
            </a:r>
          </a:p>
          <a:p>
            <a:r>
              <a:rPr lang="en-GB" b="1" dirty="0"/>
              <a:t>Storming stage </a:t>
            </a:r>
            <a:r>
              <a:rPr lang="en-GB" dirty="0"/>
              <a:t>is, the members in the team that start to push against the authorise</a:t>
            </a:r>
            <a:r>
              <a:rPr lang="en-GB" dirty="0">
                <a:solidFill>
                  <a:srgbClr val="FF0000"/>
                </a:solidFill>
              </a:rPr>
              <a:t> </a:t>
            </a:r>
            <a:r>
              <a:rPr lang="en-GB" dirty="0"/>
              <a:t>boundaries. When</a:t>
            </a:r>
            <a:r>
              <a:rPr lang="en-GB" dirty="0">
                <a:solidFill>
                  <a:srgbClr val="FF0000"/>
                </a:solidFill>
              </a:rPr>
              <a:t> </a:t>
            </a:r>
            <a:r>
              <a:rPr lang="en-GB" dirty="0"/>
              <a:t>competition</a:t>
            </a:r>
            <a:r>
              <a:rPr lang="en-GB" dirty="0">
                <a:solidFill>
                  <a:srgbClr val="FF0000"/>
                </a:solidFill>
              </a:rPr>
              <a:t> </a:t>
            </a:r>
            <a:r>
              <a:rPr lang="en-GB" dirty="0"/>
              <a:t>and clashing starts to occur between team members as there true characters start to show out. </a:t>
            </a:r>
          </a:p>
          <a:p>
            <a:r>
              <a:rPr lang="en-GB" b="1" dirty="0"/>
              <a:t>Norming stage </a:t>
            </a:r>
            <a:r>
              <a:rPr lang="en-GB" dirty="0"/>
              <a:t>is when the team members are settling down and getting on with their work. Members also try to find ways with working with on another.</a:t>
            </a:r>
          </a:p>
          <a:p>
            <a:r>
              <a:rPr lang="en-GB" b="1" dirty="0"/>
              <a:t>Performing stage </a:t>
            </a:r>
            <a:r>
              <a:rPr lang="en-GB" dirty="0"/>
              <a:t>is when the team is making significant progress approaching there goal. The team members should have a deepen</a:t>
            </a:r>
            <a:r>
              <a:rPr lang="en-GB" dirty="0">
                <a:solidFill>
                  <a:srgbClr val="FF0000"/>
                </a:solidFill>
              </a:rPr>
              <a:t> </a:t>
            </a:r>
            <a:r>
              <a:rPr lang="en-GB" dirty="0"/>
              <a:t>observation</a:t>
            </a:r>
            <a:r>
              <a:rPr lang="en-GB" dirty="0">
                <a:solidFill>
                  <a:srgbClr val="FF0000"/>
                </a:solidFill>
              </a:rPr>
              <a:t> </a:t>
            </a:r>
            <a:r>
              <a:rPr lang="en-GB" dirty="0"/>
              <a:t>and skills including working continually developing team development.</a:t>
            </a:r>
          </a:p>
          <a:p>
            <a:r>
              <a:rPr lang="en-GB" b="1" dirty="0"/>
              <a:t>Adjourning stage </a:t>
            </a:r>
            <a:r>
              <a:rPr lang="en-GB" dirty="0"/>
              <a:t>is approving that something beneficial is being lost and then celebrating what we had if the team are not adjourning then the team members may not be comfortable to move on to the next role.</a:t>
            </a:r>
          </a:p>
          <a:p>
            <a:endParaRPr lang="en-GB" dirty="0"/>
          </a:p>
        </p:txBody>
      </p:sp>
      <p:sp>
        <p:nvSpPr>
          <p:cNvPr id="4" name="Slide Number Placeholder 3"/>
          <p:cNvSpPr>
            <a:spLocks noGrp="1"/>
          </p:cNvSpPr>
          <p:nvPr>
            <p:ph type="sldNum" sz="quarter" idx="5"/>
          </p:nvPr>
        </p:nvSpPr>
        <p:spPr/>
        <p:txBody>
          <a:bodyPr/>
          <a:lstStyle/>
          <a:p>
            <a:fld id="{C5FA75E9-B58A-4169-8223-07FA83FA6011}" type="slidenum">
              <a:rPr lang="en-GB" smtClean="0"/>
              <a:t>8</a:t>
            </a:fld>
            <a:endParaRPr lang="en-GB"/>
          </a:p>
        </p:txBody>
      </p:sp>
    </p:spTree>
    <p:extLst>
      <p:ext uri="{BB962C8B-B14F-4D97-AF65-F5344CB8AC3E}">
        <p14:creationId xmlns:p14="http://schemas.microsoft.com/office/powerpoint/2010/main" val="3405749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A75E9-B58A-4169-8223-07FA83FA6011}" type="slidenum">
              <a:rPr lang="en-GB" smtClean="0"/>
              <a:t>10</a:t>
            </a:fld>
            <a:endParaRPr lang="en-GB"/>
          </a:p>
        </p:txBody>
      </p:sp>
    </p:spTree>
    <p:extLst>
      <p:ext uri="{BB962C8B-B14F-4D97-AF65-F5344CB8AC3E}">
        <p14:creationId xmlns:p14="http://schemas.microsoft.com/office/powerpoint/2010/main" val="34821983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5FA75E9-B58A-4169-8223-07FA83FA6011}" type="slidenum">
              <a:rPr lang="en-GB" smtClean="0"/>
              <a:t>11</a:t>
            </a:fld>
            <a:endParaRPr lang="en-GB"/>
          </a:p>
        </p:txBody>
      </p:sp>
    </p:spTree>
    <p:extLst>
      <p:ext uri="{BB962C8B-B14F-4D97-AF65-F5344CB8AC3E}">
        <p14:creationId xmlns:p14="http://schemas.microsoft.com/office/powerpoint/2010/main" val="42859036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to names write what section they are doing on a another slide</a:t>
            </a:r>
          </a:p>
        </p:txBody>
      </p:sp>
      <p:sp>
        <p:nvSpPr>
          <p:cNvPr id="4" name="Slide Number Placeholder 3"/>
          <p:cNvSpPr>
            <a:spLocks noGrp="1"/>
          </p:cNvSpPr>
          <p:nvPr>
            <p:ph type="sldNum" sz="quarter" idx="5"/>
          </p:nvPr>
        </p:nvSpPr>
        <p:spPr/>
        <p:txBody>
          <a:bodyPr/>
          <a:lstStyle/>
          <a:p>
            <a:fld id="{5860A82D-8EE7-C444-8A64-F90E24831C5C}" type="slidenum">
              <a:rPr lang="en-US" smtClean="0"/>
              <a:t>12</a:t>
            </a:fld>
            <a:endParaRPr lang="en-US"/>
          </a:p>
        </p:txBody>
      </p:sp>
    </p:spTree>
    <p:extLst>
      <p:ext uri="{BB962C8B-B14F-4D97-AF65-F5344CB8AC3E}">
        <p14:creationId xmlns:p14="http://schemas.microsoft.com/office/powerpoint/2010/main" val="12903906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Shorten and put things in different slides. Shorten the list</a:t>
            </a:r>
          </a:p>
        </p:txBody>
      </p:sp>
      <p:sp>
        <p:nvSpPr>
          <p:cNvPr id="4" name="Slide Number Placeholder 3"/>
          <p:cNvSpPr>
            <a:spLocks noGrp="1"/>
          </p:cNvSpPr>
          <p:nvPr>
            <p:ph type="sldNum" sz="quarter" idx="5"/>
          </p:nvPr>
        </p:nvSpPr>
        <p:spPr/>
        <p:txBody>
          <a:bodyPr/>
          <a:lstStyle/>
          <a:p>
            <a:fld id="{5860A82D-8EE7-C444-8A64-F90E24831C5C}" type="slidenum">
              <a:rPr lang="en-US" smtClean="0"/>
              <a:t>13</a:t>
            </a:fld>
            <a:endParaRPr lang="en-US"/>
          </a:p>
        </p:txBody>
      </p:sp>
    </p:spTree>
    <p:extLst>
      <p:ext uri="{BB962C8B-B14F-4D97-AF65-F5344CB8AC3E}">
        <p14:creationId xmlns:p14="http://schemas.microsoft.com/office/powerpoint/2010/main" val="3048049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Watch lesson 8 for the perfect presentation</a:t>
            </a:r>
          </a:p>
        </p:txBody>
      </p:sp>
      <p:sp>
        <p:nvSpPr>
          <p:cNvPr id="4" name="Slide Number Placeholder 3"/>
          <p:cNvSpPr>
            <a:spLocks noGrp="1"/>
          </p:cNvSpPr>
          <p:nvPr>
            <p:ph type="sldNum" sz="quarter" idx="5"/>
          </p:nvPr>
        </p:nvSpPr>
        <p:spPr/>
        <p:txBody>
          <a:bodyPr/>
          <a:lstStyle/>
          <a:p>
            <a:fld id="{5860A82D-8EE7-C444-8A64-F90E24831C5C}" type="slidenum">
              <a:rPr lang="en-US" smtClean="0"/>
              <a:t>15</a:t>
            </a:fld>
            <a:endParaRPr lang="en-US"/>
          </a:p>
        </p:txBody>
      </p:sp>
    </p:spTree>
    <p:extLst>
      <p:ext uri="{BB962C8B-B14F-4D97-AF65-F5344CB8AC3E}">
        <p14:creationId xmlns:p14="http://schemas.microsoft.com/office/powerpoint/2010/main" val="21493854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
            </a:pPr>
            <a:r>
              <a:rPr lang="en-GB" dirty="0"/>
              <a:t>Team roles are a propensity to interact with people in particular ways in order to facilitate the team’s growth.</a:t>
            </a:r>
          </a:p>
          <a:p>
            <a:pPr>
              <a:buFont typeface="Wingdings" panose="05000000000000000000" pitchFamily="2" charset="2"/>
              <a:buChar char="§"/>
            </a:pPr>
            <a:r>
              <a:rPr lang="en-GB" dirty="0"/>
              <a:t>A leadership job needs you to successfully and morally handle people, circumstances and thing .</a:t>
            </a:r>
          </a:p>
          <a:p>
            <a:pPr>
              <a:buFont typeface="Wingdings" panose="05000000000000000000" pitchFamily="2" charset="2"/>
              <a:buChar char="§"/>
            </a:pPr>
            <a:r>
              <a:rPr lang="en-GB" dirty="0"/>
              <a:t> although a leadership position can be both formal and unofficial , both kinds of leadership help an organisation shape and direct itself</a:t>
            </a:r>
          </a:p>
          <a:p>
            <a:endParaRPr lang="en-GB" dirty="0"/>
          </a:p>
        </p:txBody>
      </p:sp>
      <p:sp>
        <p:nvSpPr>
          <p:cNvPr id="4" name="Slide Number Placeholder 3"/>
          <p:cNvSpPr>
            <a:spLocks noGrp="1"/>
          </p:cNvSpPr>
          <p:nvPr>
            <p:ph type="sldNum" sz="quarter" idx="5"/>
          </p:nvPr>
        </p:nvSpPr>
        <p:spPr/>
        <p:txBody>
          <a:bodyPr/>
          <a:lstStyle/>
          <a:p>
            <a:fld id="{FC4A8D1A-6F98-4280-B418-46F5EC547DB5}" type="slidenum">
              <a:rPr lang="en-GB" smtClean="0"/>
              <a:t>22</a:t>
            </a:fld>
            <a:endParaRPr lang="en-GB"/>
          </a:p>
        </p:txBody>
      </p:sp>
    </p:spTree>
    <p:extLst>
      <p:ext uri="{BB962C8B-B14F-4D97-AF65-F5344CB8AC3E}">
        <p14:creationId xmlns:p14="http://schemas.microsoft.com/office/powerpoint/2010/main" val="17399242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4A8D1A-6F98-4280-B418-46F5EC547DB5}" type="slidenum">
              <a:rPr lang="en-GB" smtClean="0"/>
              <a:t>23</a:t>
            </a:fld>
            <a:endParaRPr lang="en-GB"/>
          </a:p>
        </p:txBody>
      </p:sp>
    </p:spTree>
    <p:extLst>
      <p:ext uri="{BB962C8B-B14F-4D97-AF65-F5344CB8AC3E}">
        <p14:creationId xmlns:p14="http://schemas.microsoft.com/office/powerpoint/2010/main" val="955267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is nine team roles identified by Belbin which he categorised in three groups.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Belbin nine group are;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Shaper , Implementer , Complete-finisher , Coordinator , Team worker , Resource investigator, plant , Monitor-evaluator , Specialist.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b="1" dirty="0"/>
              <a:t>Coordinator</a:t>
            </a:r>
            <a:r>
              <a:rPr lang="en-GB" dirty="0"/>
              <a:t>  are the team members who assume the typical team-leader function and are sometimes referred to as &lt; chairperson &gt; They lead the group toward the goals they see as being important.</a:t>
            </a:r>
          </a:p>
          <a:p>
            <a:r>
              <a:rPr lang="en-GB" b="1" dirty="0"/>
              <a:t>Shaper</a:t>
            </a:r>
            <a:r>
              <a:rPr lang="en-GB" dirty="0"/>
              <a:t> are people who shape the team push it to get better. They are dynamic and typically extroverted individuals who enjoy motivating others, challenging conventions and identifying the most effective solutions  issues.</a:t>
            </a:r>
          </a:p>
          <a:p>
            <a:r>
              <a:rPr lang="en-GB" b="1" dirty="0"/>
              <a:t>Plant</a:t>
            </a:r>
            <a:r>
              <a:rPr lang="en-GB" dirty="0"/>
              <a:t> is a creative innovator who develops fresh concept and strategies. They thrive on compliments, but they find it particularly difficult to handle criticism. Plans frequently exhibit introversion and favour independent labour (2022).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C4A8D1A-6F98-4280-B418-46F5EC547DB5}" type="slidenum">
              <a:rPr lang="en-GB" smtClean="0"/>
              <a:t>24</a:t>
            </a:fld>
            <a:endParaRPr lang="en-GB"/>
          </a:p>
        </p:txBody>
      </p:sp>
    </p:spTree>
    <p:extLst>
      <p:ext uri="{BB962C8B-B14F-4D97-AF65-F5344CB8AC3E}">
        <p14:creationId xmlns:p14="http://schemas.microsoft.com/office/powerpoint/2010/main" val="17740415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4A8D1A-6F98-4280-B418-46F5EC547DB5}" type="slidenum">
              <a:rPr lang="en-GB" smtClean="0"/>
              <a:t>25</a:t>
            </a:fld>
            <a:endParaRPr lang="en-GB"/>
          </a:p>
        </p:txBody>
      </p:sp>
    </p:spTree>
    <p:extLst>
      <p:ext uri="{BB962C8B-B14F-4D97-AF65-F5344CB8AC3E}">
        <p14:creationId xmlns:p14="http://schemas.microsoft.com/office/powerpoint/2010/main" val="895375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39654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7829587E-48F5-4E0F-8F97-7EDE36B8002D}" type="datetimeFigureOut">
              <a:rPr lang="en-GB" smtClean="0"/>
              <a:t>17/08/2022</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3967310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29587E-48F5-4E0F-8F97-7EDE36B8002D}" type="datetimeFigureOut">
              <a:rPr lang="en-GB" smtClean="0"/>
              <a:t>17/08/2022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2040654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29587E-48F5-4E0F-8F97-7EDE36B8002D}" type="datetimeFigureOut">
              <a:rPr lang="en-GB" smtClean="0"/>
              <a:t>17/08/2022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3344064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29587E-48F5-4E0F-8F97-7EDE36B8002D}" type="datetimeFigureOut">
              <a:rPr lang="en-GB" smtClean="0"/>
              <a:t>17/08/2022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64801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29587E-48F5-4E0F-8F97-7EDE36B8002D}" type="datetimeFigureOut">
              <a:rPr lang="en-GB" smtClean="0"/>
              <a:t>17/08/2022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3070679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29587E-48F5-4E0F-8F97-7EDE36B8002D}" type="datetimeFigureOut">
              <a:rPr lang="en-GB" smtClean="0"/>
              <a:t>17/08/2022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534713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29587E-48F5-4E0F-8F97-7EDE36B8002D}" type="datetimeFigureOut">
              <a:rPr lang="en-GB" smtClean="0"/>
              <a:t>17/08/2022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2148979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29587E-48F5-4E0F-8F97-7EDE36B8002D}" type="datetimeFigureOut">
              <a:rPr lang="en-GB" smtClean="0"/>
              <a:t>17/08/2022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1204903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29587E-48F5-4E0F-8F97-7EDE36B8002D}" type="datetimeFigureOut">
              <a:rPr lang="en-GB" smtClean="0"/>
              <a:t>17/08/2022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3375285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29587E-48F5-4E0F-8F97-7EDE36B8002D}" type="datetimeFigureOut">
              <a:rPr lang="en-GB" smtClean="0"/>
              <a:t>17/08/2022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2269080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29587E-48F5-4E0F-8F97-7EDE36B8002D}" type="datetimeFigureOut">
              <a:rPr lang="en-GB" smtClean="0"/>
              <a:t>17/08/2022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3801276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29587E-48F5-4E0F-8F97-7EDE36B8002D}" type="datetimeFigureOut">
              <a:rPr lang="en-GB" smtClean="0"/>
              <a:t>17/08/2022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CC6C-E823-42C7-8082-6BDB872DAADB}"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7830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29587E-48F5-4E0F-8F97-7EDE36B8002D}" type="datetimeFigureOut">
              <a:rPr lang="en-GB" smtClean="0"/>
              <a:t>17/08/2022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25995707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829587E-48F5-4E0F-8F97-7EDE36B8002D}" type="datetimeFigureOut">
              <a:rPr lang="en-GB" smtClean="0"/>
              <a:t>17/08/2022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12198313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829587E-48F5-4E0F-8F97-7EDE36B8002D}" type="datetimeFigureOut">
              <a:rPr lang="en-GB" smtClean="0"/>
              <a:t>17/08/2022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2210706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29587E-48F5-4E0F-8F97-7EDE36B8002D}" type="datetimeFigureOut">
              <a:rPr lang="en-GB" smtClean="0"/>
              <a:t>17/08/2022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296825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29587E-48F5-4E0F-8F97-7EDE36B8002D}" type="datetimeFigureOut">
              <a:rPr lang="en-GB" smtClean="0"/>
              <a:t>17/08/2022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CC6C-E823-42C7-8082-6BDB872DAADB}" type="slidenum">
              <a:rPr lang="en-GB" smtClean="0"/>
              <a:t>‹#›</a:t>
            </a:fld>
            <a:endParaRPr lang="en-GB"/>
          </a:p>
        </p:txBody>
      </p:sp>
    </p:spTree>
    <p:extLst>
      <p:ext uri="{BB962C8B-B14F-4D97-AF65-F5344CB8AC3E}">
        <p14:creationId xmlns:p14="http://schemas.microsoft.com/office/powerpoint/2010/main" val="4192312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829587E-48F5-4E0F-8F97-7EDE36B8002D}" type="datetimeFigureOut">
              <a:rPr lang="en-GB" smtClean="0"/>
              <a:t>17/08/2022</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2C0CC6C-E823-42C7-8082-6BDB872DAADB}" type="slidenum">
              <a:rPr lang="en-GB" smtClean="0"/>
              <a:t>‹#›</a:t>
            </a:fld>
            <a:endParaRPr lang="en-GB"/>
          </a:p>
        </p:txBody>
      </p:sp>
    </p:spTree>
    <p:extLst>
      <p:ext uri="{BB962C8B-B14F-4D97-AF65-F5344CB8AC3E}">
        <p14:creationId xmlns:p14="http://schemas.microsoft.com/office/powerpoint/2010/main" val="264913349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ogle.co.uk/search?q=tuckman+theory&amp;source=hp&amp;ei=GVcDY7LSKIaGgQbL3KbYAg&amp;iflsig=AJiK0e8AAAAAYwNlKbFStdXkn8xl9oDD3aDi6vdXQWZk&amp;oq=tuckman+&amp;gs_lcp=Cgdnd3Mtd2l6EAEYATIICAAQgAQQsQMyBQgAEIAEMgUIABCABDIFCAAQgAQyBQgAEIAEMgUIABCABDIFCAAQgAQyBQguEIAEMgUIABCABDIFCAAQgAQ6CwgAEIAEELEDEIMBOhEILhCABBCxAxCDARDHARDRAzoICC4QsQMQgwE6DgguEIAEELEDEMcBENEDOgsILhCABBDHARDRAzoICC4QgAQQsQM6CwguEIAEELEDEIMBOhEILhCABBCxAxCDARDHARCvAToOCC4QgAQQsQMQgwEQ1AI6CwguEIAEEMcBEK8BUABY9iRgtUNoAXAAeACAAYMCiAGaCJIBBTUuMy4xmAEAoAEB&amp;sclient=gws-wiz"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moodle.uwtsd.ac.uk/mod/resource/view.php?id=214121"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ittanapersonalfinanceblog.org/"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xoj_h2iR-ZI"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hyperlink" Target="http://www.ittanapersonalfinanceblog.or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miro.medium.com/max/4000/1*BQI23U01gvGccRvKp5dgeg.png" TargetMode="External"/><Relationship Id="rId2" Type="http://schemas.openxmlformats.org/officeDocument/2006/relationships/hyperlink" Target="https://www.thebalancecareers.com/what-are-the-stages-of-team-development-1919224#:~:text=1%20Successful%20Team%20Development.%20Traditionally%2C%20a%20team%20goes,of%20Team%20Development.%20...%205%20Closing%20Thoughts.%2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5.sv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B5238E-F9E3-3332-C05F-CC3B1D17BF35}"/>
              </a:ext>
            </a:extLst>
          </p:cNvPr>
          <p:cNvSpPr>
            <a:spLocks noGrp="1"/>
          </p:cNvSpPr>
          <p:nvPr>
            <p:ph idx="1"/>
          </p:nvPr>
        </p:nvSpPr>
        <p:spPr>
          <a:xfrm>
            <a:off x="5215467" y="1093788"/>
            <a:ext cx="5831944" cy="4697413"/>
          </a:xfrm>
        </p:spPr>
        <p:txBody>
          <a:bodyPr>
            <a:normAutofit/>
          </a:bodyPr>
          <a:lstStyle/>
          <a:p>
            <a:pPr>
              <a:lnSpc>
                <a:spcPct val="110000"/>
              </a:lnSpc>
            </a:pPr>
            <a:r>
              <a:rPr lang="en-GB" sz="2000"/>
              <a:t>Module name: Effective team working and communication</a:t>
            </a:r>
          </a:p>
          <a:p>
            <a:pPr>
              <a:lnSpc>
                <a:spcPct val="110000"/>
              </a:lnSpc>
            </a:pPr>
            <a:r>
              <a:rPr lang="en-GB" sz="2000"/>
              <a:t>Module lecturer: Balendran Kandasamy</a:t>
            </a:r>
          </a:p>
          <a:p>
            <a:pPr>
              <a:lnSpc>
                <a:spcPct val="110000"/>
              </a:lnSpc>
            </a:pPr>
            <a:r>
              <a:rPr lang="en-GB" sz="2000"/>
              <a:t>Module code: BMSW4002</a:t>
            </a:r>
          </a:p>
          <a:p>
            <a:pPr>
              <a:lnSpc>
                <a:spcPct val="110000"/>
              </a:lnSpc>
            </a:pPr>
            <a:r>
              <a:rPr lang="en-GB" sz="2000"/>
              <a:t>Names:</a:t>
            </a:r>
          </a:p>
          <a:p>
            <a:pPr>
              <a:lnSpc>
                <a:spcPct val="110000"/>
              </a:lnSpc>
            </a:pPr>
            <a:r>
              <a:rPr lang="en-GB" sz="2000" err="1"/>
              <a:t>Saiyar</a:t>
            </a:r>
            <a:r>
              <a:rPr lang="en-GB" sz="2000"/>
              <a:t> Khanam (2009461)</a:t>
            </a:r>
          </a:p>
          <a:p>
            <a:pPr>
              <a:lnSpc>
                <a:spcPct val="110000"/>
              </a:lnSpc>
            </a:pPr>
            <a:r>
              <a:rPr lang="en-GB" sz="2000"/>
              <a:t>Rachel Genine Ampeh (2118351)</a:t>
            </a:r>
          </a:p>
          <a:p>
            <a:pPr>
              <a:lnSpc>
                <a:spcPct val="110000"/>
              </a:lnSpc>
            </a:pPr>
            <a:r>
              <a:rPr lang="en-GB" sz="2000" err="1"/>
              <a:t>Yelmi</a:t>
            </a:r>
            <a:r>
              <a:rPr lang="en-GB" sz="2000"/>
              <a:t> Sebastiao (2122805)</a:t>
            </a:r>
          </a:p>
          <a:p>
            <a:pPr>
              <a:lnSpc>
                <a:spcPct val="110000"/>
              </a:lnSpc>
            </a:pPr>
            <a:r>
              <a:rPr lang="en-GB" sz="2000"/>
              <a:t>Ruby </a:t>
            </a:r>
            <a:r>
              <a:rPr lang="en-GB" sz="2000" err="1"/>
              <a:t>Muchiku</a:t>
            </a:r>
            <a:r>
              <a:rPr lang="en-GB" sz="2000"/>
              <a:t> </a:t>
            </a:r>
            <a:r>
              <a:rPr lang="en-GB" sz="2000" err="1"/>
              <a:t>kanomo</a:t>
            </a:r>
            <a:r>
              <a:rPr lang="en-GB" sz="2000"/>
              <a:t> (2114144)</a:t>
            </a:r>
          </a:p>
          <a:p>
            <a:pPr>
              <a:lnSpc>
                <a:spcPct val="110000"/>
              </a:lnSpc>
            </a:pPr>
            <a:r>
              <a:rPr lang="en-GB" sz="2000" err="1"/>
              <a:t>Ritha</a:t>
            </a:r>
            <a:r>
              <a:rPr lang="en-GB" sz="2000"/>
              <a:t> </a:t>
            </a:r>
            <a:r>
              <a:rPr lang="en-GB" sz="2000" err="1"/>
              <a:t>mpava</a:t>
            </a:r>
            <a:r>
              <a:rPr lang="en-GB" sz="2000"/>
              <a:t> </a:t>
            </a:r>
            <a:r>
              <a:rPr lang="en-GB" sz="2000" err="1"/>
              <a:t>nginda</a:t>
            </a:r>
            <a:r>
              <a:rPr lang="en-GB" sz="2000"/>
              <a:t> (2123874)</a:t>
            </a:r>
          </a:p>
          <a:p>
            <a:pPr>
              <a:lnSpc>
                <a:spcPct val="110000"/>
              </a:lnSpc>
            </a:pPr>
            <a:endParaRPr lang="en-GB" sz="2000"/>
          </a:p>
        </p:txBody>
      </p:sp>
    </p:spTree>
    <p:extLst>
      <p:ext uri="{BB962C8B-B14F-4D97-AF65-F5344CB8AC3E}">
        <p14:creationId xmlns:p14="http://schemas.microsoft.com/office/powerpoint/2010/main" val="18186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BBF75E-64D1-FB49-9868-51F3E44829E7}"/>
              </a:ext>
            </a:extLst>
          </p:cNvPr>
          <p:cNvSpPr>
            <a:spLocks noGrp="1"/>
          </p:cNvSpPr>
          <p:nvPr>
            <p:ph idx="1"/>
          </p:nvPr>
        </p:nvSpPr>
        <p:spPr>
          <a:xfrm>
            <a:off x="2165569" y="1956816"/>
            <a:ext cx="7860863" cy="4024884"/>
          </a:xfrm>
        </p:spPr>
        <p:txBody>
          <a:bodyPr anchor="t">
            <a:normAutofit/>
          </a:bodyPr>
          <a:lstStyle/>
          <a:p>
            <a:pPr marL="0" indent="0" algn="ctr">
              <a:buNone/>
            </a:pPr>
            <a:r>
              <a:rPr lang="en-US" sz="2200" dirty="0"/>
              <a:t>Welcome to Diversity Consultation Services. We are here to help and present consultation services to different organisations/companies illustrating the benefits and importance of effective team working and clear communication. Diversity Consultation Services is here to bring guidance within your organisations by introducing effective teamwork and clear communication.</a:t>
            </a:r>
          </a:p>
        </p:txBody>
      </p:sp>
      <p:sp>
        <p:nvSpPr>
          <p:cNvPr id="4" name="TextBox 3">
            <a:extLst>
              <a:ext uri="{FF2B5EF4-FFF2-40B4-BE49-F238E27FC236}">
                <a16:creationId xmlns:a16="http://schemas.microsoft.com/office/drawing/2014/main" id="{935CF3D6-C678-C84E-87CC-7BA333D7F771}"/>
              </a:ext>
            </a:extLst>
          </p:cNvPr>
          <p:cNvSpPr txBox="1"/>
          <p:nvPr/>
        </p:nvSpPr>
        <p:spPr>
          <a:xfrm>
            <a:off x="2988025" y="510266"/>
            <a:ext cx="7038406" cy="1446550"/>
          </a:xfrm>
          <a:prstGeom prst="rect">
            <a:avLst/>
          </a:prstGeom>
          <a:noFill/>
          <a:ln>
            <a:noFill/>
          </a:ln>
        </p:spPr>
        <p:txBody>
          <a:bodyPr wrap="square" rtlCol="0">
            <a:spAutoFit/>
          </a:bodyPr>
          <a:lstStyle/>
          <a:p>
            <a:r>
              <a:rPr lang="en-US" sz="8800" dirty="0">
                <a:solidFill>
                  <a:schemeClr val="accent2">
                    <a:lumMod val="75000"/>
                  </a:schemeClr>
                </a:solidFill>
              </a:rPr>
              <a:t>D</a:t>
            </a:r>
            <a:r>
              <a:rPr lang="en-US" sz="3200" dirty="0">
                <a:solidFill>
                  <a:schemeClr val="accent2">
                    <a:lumMod val="75000"/>
                  </a:schemeClr>
                </a:solidFill>
              </a:rPr>
              <a:t>iversity</a:t>
            </a:r>
            <a:r>
              <a:rPr lang="en-US" sz="8800" dirty="0">
                <a:solidFill>
                  <a:schemeClr val="accent2">
                    <a:lumMod val="60000"/>
                    <a:lumOff val="40000"/>
                  </a:schemeClr>
                </a:solidFill>
              </a:rPr>
              <a:t>C</a:t>
            </a:r>
            <a:r>
              <a:rPr lang="en-US" sz="3200" dirty="0">
                <a:solidFill>
                  <a:schemeClr val="accent2">
                    <a:lumMod val="60000"/>
                    <a:lumOff val="40000"/>
                  </a:schemeClr>
                </a:solidFill>
              </a:rPr>
              <a:t>onsultaion</a:t>
            </a:r>
            <a:r>
              <a:rPr lang="en-US" sz="8800" dirty="0">
                <a:solidFill>
                  <a:schemeClr val="accent2">
                    <a:lumMod val="40000"/>
                    <a:lumOff val="60000"/>
                  </a:schemeClr>
                </a:solidFill>
              </a:rPr>
              <a:t>S</a:t>
            </a:r>
            <a:r>
              <a:rPr lang="en-US" sz="3200" dirty="0">
                <a:solidFill>
                  <a:schemeClr val="accent2">
                    <a:lumMod val="40000"/>
                    <a:lumOff val="60000"/>
                  </a:schemeClr>
                </a:solidFill>
              </a:rPr>
              <a:t>ervices</a:t>
            </a:r>
            <a:endParaRPr lang="en-US" sz="2800" dirty="0">
              <a:solidFill>
                <a:schemeClr val="accent2">
                  <a:lumMod val="40000"/>
                  <a:lumOff val="60000"/>
                </a:schemeClr>
              </a:solidFill>
            </a:endParaRPr>
          </a:p>
        </p:txBody>
      </p:sp>
    </p:spTree>
    <p:extLst>
      <p:ext uri="{BB962C8B-B14F-4D97-AF65-F5344CB8AC3E}">
        <p14:creationId xmlns:p14="http://schemas.microsoft.com/office/powerpoint/2010/main" val="3578735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9326D-5326-2145-B3B9-6605E026ABD9}"/>
              </a:ext>
            </a:extLst>
          </p:cNvPr>
          <p:cNvSpPr>
            <a:spLocks noGrp="1"/>
          </p:cNvSpPr>
          <p:nvPr>
            <p:ph type="title"/>
          </p:nvPr>
        </p:nvSpPr>
        <p:spPr>
          <a:xfrm>
            <a:off x="1141413" y="1082673"/>
            <a:ext cx="2869416" cy="4708528"/>
          </a:xfrm>
        </p:spPr>
        <p:txBody>
          <a:bodyPr>
            <a:normAutofit/>
          </a:bodyPr>
          <a:lstStyle/>
          <a:p>
            <a:pPr algn="r"/>
            <a:r>
              <a:rPr lang="en-US" sz="4000" u="sng"/>
              <a:t>Context list</a:t>
            </a:r>
          </a:p>
        </p:txBody>
      </p:sp>
      <p:sp>
        <p:nvSpPr>
          <p:cNvPr id="3" name="Content Placeholder 2">
            <a:extLst>
              <a:ext uri="{FF2B5EF4-FFF2-40B4-BE49-F238E27FC236}">
                <a16:creationId xmlns:a16="http://schemas.microsoft.com/office/drawing/2014/main" id="{8B58E048-C705-9040-BE67-7487F2CC975F}"/>
              </a:ext>
            </a:extLst>
          </p:cNvPr>
          <p:cNvSpPr>
            <a:spLocks noGrp="1"/>
          </p:cNvSpPr>
          <p:nvPr>
            <p:ph idx="1"/>
          </p:nvPr>
        </p:nvSpPr>
        <p:spPr>
          <a:xfrm>
            <a:off x="5297763" y="1082673"/>
            <a:ext cx="5751237" cy="4708528"/>
          </a:xfrm>
        </p:spPr>
        <p:txBody>
          <a:bodyPr anchor="ctr">
            <a:normAutofit/>
          </a:bodyPr>
          <a:lstStyle/>
          <a:p>
            <a:r>
              <a:rPr lang="en-US" sz="1800"/>
              <a:t>Introduction</a:t>
            </a:r>
          </a:p>
          <a:p>
            <a:r>
              <a:rPr lang="en-US" sz="1800"/>
              <a:t>Benefits of team working </a:t>
            </a:r>
          </a:p>
          <a:p>
            <a:r>
              <a:rPr lang="en-US" sz="1800"/>
              <a:t>Stages of team management </a:t>
            </a:r>
          </a:p>
          <a:p>
            <a:r>
              <a:rPr lang="en-US" sz="1800"/>
              <a:t>Team roles</a:t>
            </a:r>
          </a:p>
          <a:p>
            <a:r>
              <a:rPr lang="en-US" sz="1800"/>
              <a:t>Managing conflict</a:t>
            </a:r>
          </a:p>
          <a:p>
            <a:r>
              <a:rPr lang="en-US" sz="1800"/>
              <a:t>Successful team development </a:t>
            </a:r>
          </a:p>
          <a:p>
            <a:r>
              <a:rPr lang="en-US" sz="1800"/>
              <a:t>Conclusion </a:t>
            </a:r>
          </a:p>
          <a:p>
            <a:r>
              <a:rPr lang="en-US" sz="1800"/>
              <a:t>References  </a:t>
            </a:r>
          </a:p>
        </p:txBody>
      </p:sp>
    </p:spTree>
    <p:extLst>
      <p:ext uri="{BB962C8B-B14F-4D97-AF65-F5344CB8AC3E}">
        <p14:creationId xmlns:p14="http://schemas.microsoft.com/office/powerpoint/2010/main" val="676813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8964E2C5-8F40-9E60-87FD-4844C0722C15}"/>
              </a:ext>
            </a:extLst>
          </p:cNvPr>
          <p:cNvSpPr>
            <a:spLocks noGrp="1"/>
          </p:cNvSpPr>
          <p:nvPr>
            <p:ph idx="1"/>
          </p:nvPr>
        </p:nvSpPr>
        <p:spPr>
          <a:xfrm>
            <a:off x="1141412" y="2249487"/>
            <a:ext cx="4459287" cy="3965046"/>
          </a:xfrm>
        </p:spPr>
        <p:txBody>
          <a:bodyPr>
            <a:normAutofit/>
          </a:bodyPr>
          <a:lstStyle/>
          <a:p>
            <a:endParaRPr lang="en-US" sz="2000"/>
          </a:p>
        </p:txBody>
      </p:sp>
      <p:pic>
        <p:nvPicPr>
          <p:cNvPr id="5" name="Content Placeholder 4" descr="Shape&#10;&#10;Description automatically generated with medium confidence">
            <a:extLst>
              <a:ext uri="{FF2B5EF4-FFF2-40B4-BE49-F238E27FC236}">
                <a16:creationId xmlns:a16="http://schemas.microsoft.com/office/drawing/2014/main" id="{A4B90297-86A4-CC2E-2A0B-E94BDC5ACB50}"/>
              </a:ext>
            </a:extLst>
          </p:cNvPr>
          <p:cNvPicPr>
            <a:picLocks noChangeAspect="1"/>
          </p:cNvPicPr>
          <p:nvPr/>
        </p:nvPicPr>
        <p:blipFill>
          <a:blip r:embed="rId3"/>
          <a:stretch>
            <a:fillRect/>
          </a:stretch>
        </p:blipFill>
        <p:spPr>
          <a:xfrm>
            <a:off x="6096000" y="2176141"/>
            <a:ext cx="5456279" cy="2480768"/>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1026590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32C0E-7EE6-11C3-0CF9-2DA0C0C532FF}"/>
              </a:ext>
            </a:extLst>
          </p:cNvPr>
          <p:cNvSpPr>
            <a:spLocks noGrp="1"/>
          </p:cNvSpPr>
          <p:nvPr>
            <p:ph type="ctrTitle"/>
          </p:nvPr>
        </p:nvSpPr>
        <p:spPr>
          <a:xfrm>
            <a:off x="6615112" y="1122363"/>
            <a:ext cx="4052887" cy="2387600"/>
          </a:xfrm>
        </p:spPr>
        <p:txBody>
          <a:bodyPr>
            <a:normAutofit/>
          </a:bodyPr>
          <a:lstStyle/>
          <a:p>
            <a:r>
              <a:rPr lang="en-GB" dirty="0"/>
              <a:t>Stages of team development.</a:t>
            </a:r>
          </a:p>
        </p:txBody>
      </p:sp>
      <p:pic>
        <p:nvPicPr>
          <p:cNvPr id="4" name="Picture 3" descr="Colourful carved figures of humans">
            <a:extLst>
              <a:ext uri="{FF2B5EF4-FFF2-40B4-BE49-F238E27FC236}">
                <a16:creationId xmlns:a16="http://schemas.microsoft.com/office/drawing/2014/main" id="{27B633D0-5005-9E9F-491D-27AFF4B74A3C}"/>
              </a:ext>
            </a:extLst>
          </p:cNvPr>
          <p:cNvPicPr>
            <a:picLocks noChangeAspect="1"/>
          </p:cNvPicPr>
          <p:nvPr/>
        </p:nvPicPr>
        <p:blipFill rotWithShape="1">
          <a:blip r:embed="rId4"/>
          <a:srcRect l="18420" r="18188" b="-1"/>
          <a:stretch/>
        </p:blipFill>
        <p:spPr>
          <a:xfrm>
            <a:off x="-5597" y="10"/>
            <a:ext cx="6101597" cy="6857990"/>
          </a:xfrm>
          <a:prstGeom prst="rect">
            <a:avLst/>
          </a:prstGeom>
        </p:spPr>
      </p:pic>
    </p:spTree>
    <p:extLst>
      <p:ext uri="{BB962C8B-B14F-4D97-AF65-F5344CB8AC3E}">
        <p14:creationId xmlns:p14="http://schemas.microsoft.com/office/powerpoint/2010/main" val="1691249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2A792-FCC6-0C66-BEFE-13C3D2751D1B}"/>
              </a:ext>
            </a:extLst>
          </p:cNvPr>
          <p:cNvSpPr>
            <a:spLocks noGrp="1"/>
          </p:cNvSpPr>
          <p:nvPr>
            <p:ph type="title"/>
          </p:nvPr>
        </p:nvSpPr>
        <p:spPr>
          <a:xfrm>
            <a:off x="4996697" y="618518"/>
            <a:ext cx="6050713" cy="1478570"/>
          </a:xfrm>
        </p:spPr>
        <p:txBody>
          <a:bodyPr>
            <a:normAutofit/>
          </a:bodyPr>
          <a:lstStyle/>
          <a:p>
            <a:r>
              <a:rPr lang="en-GB" dirty="0"/>
              <a:t>What is team development?</a:t>
            </a:r>
          </a:p>
        </p:txBody>
      </p:sp>
      <p:sp>
        <p:nvSpPr>
          <p:cNvPr id="3" name="Content Placeholder 2">
            <a:extLst>
              <a:ext uri="{FF2B5EF4-FFF2-40B4-BE49-F238E27FC236}">
                <a16:creationId xmlns:a16="http://schemas.microsoft.com/office/drawing/2014/main" id="{5C2FE098-1107-CF03-6028-E6A89DD07D7D}"/>
              </a:ext>
            </a:extLst>
          </p:cNvPr>
          <p:cNvSpPr>
            <a:spLocks noGrp="1"/>
          </p:cNvSpPr>
          <p:nvPr>
            <p:ph idx="1"/>
          </p:nvPr>
        </p:nvSpPr>
        <p:spPr>
          <a:xfrm>
            <a:off x="4968958" y="2249487"/>
            <a:ext cx="6078453" cy="3541714"/>
          </a:xfrm>
        </p:spPr>
        <p:txBody>
          <a:bodyPr>
            <a:normAutofit/>
          </a:bodyPr>
          <a:lstStyle/>
          <a:p>
            <a:r>
              <a:rPr lang="en-GB" sz="2200"/>
              <a:t>Team development ensures that the team can succeed in the long term. Engaging team development benefits the team in number of ways.</a:t>
            </a:r>
          </a:p>
          <a:p>
            <a:r>
              <a:rPr lang="en-GB" sz="2200"/>
              <a:t> The team development has the capability to analyse and motivate individuals employees to form a team that stay together, works together and accomplish together just to reach their common goal.</a:t>
            </a:r>
          </a:p>
        </p:txBody>
      </p:sp>
      <p:pic>
        <p:nvPicPr>
          <p:cNvPr id="5" name="Picture 4" descr="Hands-on top of each other">
            <a:extLst>
              <a:ext uri="{FF2B5EF4-FFF2-40B4-BE49-F238E27FC236}">
                <a16:creationId xmlns:a16="http://schemas.microsoft.com/office/drawing/2014/main" id="{51AB9454-E87A-DB06-FC11-DBD62A1964AD}"/>
              </a:ext>
            </a:extLst>
          </p:cNvPr>
          <p:cNvPicPr>
            <a:picLocks noChangeAspect="1"/>
          </p:cNvPicPr>
          <p:nvPr/>
        </p:nvPicPr>
        <p:blipFill rotWithShape="1">
          <a:blip r:embed="rId4"/>
          <a:srcRect l="56563" r="13865" b="1"/>
          <a:stretch/>
        </p:blipFill>
        <p:spPr>
          <a:xfrm>
            <a:off x="-5597" y="10"/>
            <a:ext cx="4635583" cy="6857990"/>
          </a:xfrm>
          <a:prstGeom prst="rect">
            <a:avLst/>
          </a:prstGeom>
        </p:spPr>
      </p:pic>
    </p:spTree>
    <p:extLst>
      <p:ext uri="{BB962C8B-B14F-4D97-AF65-F5344CB8AC3E}">
        <p14:creationId xmlns:p14="http://schemas.microsoft.com/office/powerpoint/2010/main" val="1899826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ECEB2-7BB7-A202-3F81-D4C3B059EDA5}"/>
              </a:ext>
            </a:extLst>
          </p:cNvPr>
          <p:cNvSpPr>
            <a:spLocks noGrp="1"/>
          </p:cNvSpPr>
          <p:nvPr>
            <p:ph type="title"/>
          </p:nvPr>
        </p:nvSpPr>
        <p:spPr>
          <a:xfrm>
            <a:off x="1019015" y="1093787"/>
            <a:ext cx="3059969" cy="4697413"/>
          </a:xfrm>
        </p:spPr>
        <p:txBody>
          <a:bodyPr>
            <a:normAutofit/>
          </a:bodyPr>
          <a:lstStyle/>
          <a:p>
            <a:r>
              <a:rPr lang="en-GB" dirty="0"/>
              <a:t>The 5 stages of team development.</a:t>
            </a:r>
          </a:p>
        </p:txBody>
      </p:sp>
      <p:sp>
        <p:nvSpPr>
          <p:cNvPr id="3" name="Content Placeholder 2">
            <a:extLst>
              <a:ext uri="{FF2B5EF4-FFF2-40B4-BE49-F238E27FC236}">
                <a16:creationId xmlns:a16="http://schemas.microsoft.com/office/drawing/2014/main" id="{9BE64071-4F83-E392-BFEC-FE46B521B20B}"/>
              </a:ext>
            </a:extLst>
          </p:cNvPr>
          <p:cNvSpPr>
            <a:spLocks noGrp="1"/>
          </p:cNvSpPr>
          <p:nvPr>
            <p:ph idx="1"/>
          </p:nvPr>
        </p:nvSpPr>
        <p:spPr>
          <a:xfrm>
            <a:off x="5215467" y="1093788"/>
            <a:ext cx="5831944" cy="4697413"/>
          </a:xfrm>
        </p:spPr>
        <p:txBody>
          <a:bodyPr>
            <a:normAutofit/>
          </a:bodyPr>
          <a:lstStyle/>
          <a:p>
            <a:pPr marL="0" indent="0">
              <a:lnSpc>
                <a:spcPct val="110000"/>
              </a:lnSpc>
              <a:buNone/>
            </a:pPr>
            <a:r>
              <a:rPr lang="en-GB" dirty="0"/>
              <a:t>Bruce Tuckman (1983) is a scientist consultant and a professor of educational psychology.</a:t>
            </a:r>
            <a:endParaRPr lang="en-GB"/>
          </a:p>
          <a:p>
            <a:pPr marL="0" indent="0">
              <a:lnSpc>
                <a:spcPct val="110000"/>
              </a:lnSpc>
              <a:buNone/>
            </a:pPr>
            <a:r>
              <a:rPr lang="en-GB" dirty="0"/>
              <a:t>Tuckman Is best known for his five stages of group development also known as the:</a:t>
            </a:r>
            <a:endParaRPr lang="en-GB"/>
          </a:p>
          <a:p>
            <a:pPr>
              <a:lnSpc>
                <a:spcPct val="110000"/>
              </a:lnSpc>
            </a:pPr>
            <a:r>
              <a:rPr lang="en-GB" dirty="0"/>
              <a:t>Forming stage</a:t>
            </a:r>
            <a:endParaRPr lang="en-GB"/>
          </a:p>
          <a:p>
            <a:pPr>
              <a:lnSpc>
                <a:spcPct val="110000"/>
              </a:lnSpc>
            </a:pPr>
            <a:r>
              <a:rPr lang="en-GB" dirty="0"/>
              <a:t>Storming stage </a:t>
            </a:r>
            <a:endParaRPr lang="en-GB"/>
          </a:p>
          <a:p>
            <a:pPr>
              <a:lnSpc>
                <a:spcPct val="110000"/>
              </a:lnSpc>
            </a:pPr>
            <a:r>
              <a:rPr lang="en-GB" dirty="0"/>
              <a:t>Norming stage</a:t>
            </a:r>
            <a:endParaRPr lang="en-GB"/>
          </a:p>
          <a:p>
            <a:pPr>
              <a:lnSpc>
                <a:spcPct val="110000"/>
              </a:lnSpc>
            </a:pPr>
            <a:r>
              <a:rPr lang="en-GB" dirty="0"/>
              <a:t>Performing stage </a:t>
            </a:r>
            <a:endParaRPr lang="en-GB"/>
          </a:p>
          <a:p>
            <a:pPr>
              <a:lnSpc>
                <a:spcPct val="110000"/>
              </a:lnSpc>
            </a:pPr>
            <a:r>
              <a:rPr lang="en-GB" dirty="0"/>
              <a:t>Adjourning stage</a:t>
            </a:r>
            <a:endParaRPr lang="en-GB"/>
          </a:p>
          <a:p>
            <a:pPr>
              <a:lnSpc>
                <a:spcPct val="110000"/>
              </a:lnSpc>
            </a:pPr>
            <a:endParaRPr lang="en-GB"/>
          </a:p>
        </p:txBody>
      </p:sp>
    </p:spTree>
    <p:extLst>
      <p:ext uri="{BB962C8B-B14F-4D97-AF65-F5344CB8AC3E}">
        <p14:creationId xmlns:p14="http://schemas.microsoft.com/office/powerpoint/2010/main" val="999144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5E312-DD44-7F7A-935F-255D7921DB34}"/>
              </a:ext>
            </a:extLst>
          </p:cNvPr>
          <p:cNvSpPr>
            <a:spLocks noGrp="1"/>
          </p:cNvSpPr>
          <p:nvPr>
            <p:ph type="title"/>
          </p:nvPr>
        </p:nvSpPr>
        <p:spPr>
          <a:xfrm>
            <a:off x="4996697" y="618518"/>
            <a:ext cx="6050713" cy="1478570"/>
          </a:xfrm>
        </p:spPr>
        <p:txBody>
          <a:bodyPr>
            <a:normAutofit/>
          </a:bodyPr>
          <a:lstStyle/>
          <a:p>
            <a:r>
              <a:rPr lang="en-GB" dirty="0"/>
              <a:t>What are the 5 stages of team development.</a:t>
            </a:r>
          </a:p>
        </p:txBody>
      </p:sp>
      <p:sp>
        <p:nvSpPr>
          <p:cNvPr id="3" name="Content Placeholder 2">
            <a:extLst>
              <a:ext uri="{FF2B5EF4-FFF2-40B4-BE49-F238E27FC236}">
                <a16:creationId xmlns:a16="http://schemas.microsoft.com/office/drawing/2014/main" id="{CE94DACA-5097-1FC8-5E7B-01AC1C23A8E2}"/>
              </a:ext>
            </a:extLst>
          </p:cNvPr>
          <p:cNvSpPr>
            <a:spLocks noGrp="1"/>
          </p:cNvSpPr>
          <p:nvPr>
            <p:ph idx="1"/>
          </p:nvPr>
        </p:nvSpPr>
        <p:spPr>
          <a:xfrm>
            <a:off x="4968958" y="2249487"/>
            <a:ext cx="6078453" cy="3541714"/>
          </a:xfrm>
        </p:spPr>
        <p:txBody>
          <a:bodyPr>
            <a:normAutofit/>
          </a:bodyPr>
          <a:lstStyle/>
          <a:p>
            <a:pPr>
              <a:lnSpc>
                <a:spcPct val="110000"/>
              </a:lnSpc>
            </a:pPr>
            <a:r>
              <a:rPr lang="en-GB" sz="1900" b="1"/>
              <a:t>Forming stage </a:t>
            </a:r>
            <a:r>
              <a:rPr lang="en-GB" sz="1900"/>
              <a:t>is were confusion might occur, as everyone is new.</a:t>
            </a:r>
            <a:endParaRPr lang="en-GB" sz="1900" b="1"/>
          </a:p>
          <a:p>
            <a:pPr>
              <a:lnSpc>
                <a:spcPct val="110000"/>
              </a:lnSpc>
            </a:pPr>
            <a:r>
              <a:rPr lang="en-GB" sz="1900" b="1"/>
              <a:t>Storming stage </a:t>
            </a:r>
            <a:r>
              <a:rPr lang="en-GB" sz="1900"/>
              <a:t>is were disagreement starts to happen.</a:t>
            </a:r>
          </a:p>
          <a:p>
            <a:pPr>
              <a:lnSpc>
                <a:spcPct val="110000"/>
              </a:lnSpc>
            </a:pPr>
            <a:r>
              <a:rPr lang="en-GB" sz="1900" b="1"/>
              <a:t>Norming stage </a:t>
            </a:r>
            <a:r>
              <a:rPr lang="en-GB" sz="1900"/>
              <a:t>is were team members are settling down.</a:t>
            </a:r>
          </a:p>
          <a:p>
            <a:pPr>
              <a:lnSpc>
                <a:spcPct val="110000"/>
              </a:lnSpc>
            </a:pPr>
            <a:r>
              <a:rPr lang="en-GB" sz="1900" b="1"/>
              <a:t>Performing stage </a:t>
            </a:r>
            <a:r>
              <a:rPr lang="en-GB" sz="1900"/>
              <a:t>is when there is a successful performance.</a:t>
            </a:r>
          </a:p>
          <a:p>
            <a:pPr>
              <a:lnSpc>
                <a:spcPct val="110000"/>
              </a:lnSpc>
            </a:pPr>
            <a:r>
              <a:rPr lang="en-GB" sz="1900" b="1"/>
              <a:t>Adjourning stage </a:t>
            </a:r>
            <a:r>
              <a:rPr lang="en-GB" sz="1900"/>
              <a:t>is when</a:t>
            </a:r>
            <a:r>
              <a:rPr lang="en-GB" sz="1900" b="1"/>
              <a:t> </a:t>
            </a:r>
            <a:r>
              <a:rPr lang="en-GB" sz="1900"/>
              <a:t>the team members have anxiety about separation and ending.</a:t>
            </a:r>
          </a:p>
        </p:txBody>
      </p:sp>
      <p:pic>
        <p:nvPicPr>
          <p:cNvPr id="5" name="Picture 4" descr="Rear-view of rows of people watching a film in a theater">
            <a:extLst>
              <a:ext uri="{FF2B5EF4-FFF2-40B4-BE49-F238E27FC236}">
                <a16:creationId xmlns:a16="http://schemas.microsoft.com/office/drawing/2014/main" id="{EE2BF381-8095-2599-D828-835963FD91C8}"/>
              </a:ext>
            </a:extLst>
          </p:cNvPr>
          <p:cNvPicPr>
            <a:picLocks noChangeAspect="1"/>
          </p:cNvPicPr>
          <p:nvPr/>
        </p:nvPicPr>
        <p:blipFill rotWithShape="1">
          <a:blip r:embed="rId4"/>
          <a:srcRect l="24888" r="29993" b="-1"/>
          <a:stretch/>
        </p:blipFill>
        <p:spPr>
          <a:xfrm>
            <a:off x="-5597" y="10"/>
            <a:ext cx="4635583" cy="6857990"/>
          </a:xfrm>
          <a:prstGeom prst="rect">
            <a:avLst/>
          </a:prstGeom>
        </p:spPr>
      </p:pic>
    </p:spTree>
    <p:extLst>
      <p:ext uri="{BB962C8B-B14F-4D97-AF65-F5344CB8AC3E}">
        <p14:creationId xmlns:p14="http://schemas.microsoft.com/office/powerpoint/2010/main" val="4185708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E242-FB88-869A-177B-C48416998204}"/>
              </a:ext>
            </a:extLst>
          </p:cNvPr>
          <p:cNvSpPr>
            <a:spLocks noGrp="1"/>
          </p:cNvSpPr>
          <p:nvPr>
            <p:ph type="title"/>
          </p:nvPr>
        </p:nvSpPr>
        <p:spPr>
          <a:xfrm>
            <a:off x="1019015" y="1093787"/>
            <a:ext cx="3059969" cy="4697413"/>
          </a:xfrm>
        </p:spPr>
        <p:txBody>
          <a:bodyPr>
            <a:normAutofit/>
          </a:bodyPr>
          <a:lstStyle/>
          <a:p>
            <a:r>
              <a:rPr lang="en-GB"/>
              <a:t>Limitation  </a:t>
            </a:r>
          </a:p>
        </p:txBody>
      </p:sp>
      <p:sp>
        <p:nvSpPr>
          <p:cNvPr id="3" name="Content Placeholder 2">
            <a:extLst>
              <a:ext uri="{FF2B5EF4-FFF2-40B4-BE49-F238E27FC236}">
                <a16:creationId xmlns:a16="http://schemas.microsoft.com/office/drawing/2014/main" id="{834B194B-EA86-E1A9-5928-67236ECE5386}"/>
              </a:ext>
            </a:extLst>
          </p:cNvPr>
          <p:cNvSpPr>
            <a:spLocks noGrp="1"/>
          </p:cNvSpPr>
          <p:nvPr>
            <p:ph idx="1"/>
          </p:nvPr>
        </p:nvSpPr>
        <p:spPr>
          <a:xfrm>
            <a:off x="5215467" y="1093788"/>
            <a:ext cx="5831944" cy="4697413"/>
          </a:xfrm>
        </p:spPr>
        <p:txBody>
          <a:bodyPr>
            <a:normAutofit/>
          </a:bodyPr>
          <a:lstStyle/>
          <a:p>
            <a:r>
              <a:rPr lang="en-GB" dirty="0"/>
              <a:t>Some experts argue that not all teams experience Tuckman's stages because some of them may set norms at their first meeting while others move from storming and performing and back again.</a:t>
            </a:r>
          </a:p>
        </p:txBody>
      </p:sp>
    </p:spTree>
    <p:extLst>
      <p:ext uri="{BB962C8B-B14F-4D97-AF65-F5344CB8AC3E}">
        <p14:creationId xmlns:p14="http://schemas.microsoft.com/office/powerpoint/2010/main" val="2888706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62EE-99ED-2559-1CEC-52D1593E0041}"/>
              </a:ext>
            </a:extLst>
          </p:cNvPr>
          <p:cNvSpPr>
            <a:spLocks noGrp="1"/>
          </p:cNvSpPr>
          <p:nvPr>
            <p:ph type="title"/>
          </p:nvPr>
        </p:nvSpPr>
        <p:spPr>
          <a:xfrm>
            <a:off x="1019015" y="1093787"/>
            <a:ext cx="3059969" cy="4697413"/>
          </a:xfrm>
        </p:spPr>
        <p:txBody>
          <a:bodyPr>
            <a:normAutofit/>
          </a:bodyPr>
          <a:lstStyle/>
          <a:p>
            <a:r>
              <a:rPr lang="en-GB" dirty="0"/>
              <a:t>Conclusion.</a:t>
            </a:r>
          </a:p>
        </p:txBody>
      </p:sp>
      <p:sp>
        <p:nvSpPr>
          <p:cNvPr id="3" name="Content Placeholder 2">
            <a:extLst>
              <a:ext uri="{FF2B5EF4-FFF2-40B4-BE49-F238E27FC236}">
                <a16:creationId xmlns:a16="http://schemas.microsoft.com/office/drawing/2014/main" id="{4C3237D5-8C25-28CF-8EA3-E6C45EB8466F}"/>
              </a:ext>
            </a:extLst>
          </p:cNvPr>
          <p:cNvSpPr>
            <a:spLocks noGrp="1"/>
          </p:cNvSpPr>
          <p:nvPr>
            <p:ph idx="1"/>
          </p:nvPr>
        </p:nvSpPr>
        <p:spPr>
          <a:xfrm>
            <a:off x="5215467" y="1093788"/>
            <a:ext cx="5831944" cy="4697413"/>
          </a:xfrm>
        </p:spPr>
        <p:txBody>
          <a:bodyPr>
            <a:normAutofit/>
          </a:bodyPr>
          <a:lstStyle/>
          <a:p>
            <a:pPr marL="0" indent="0">
              <a:buNone/>
            </a:pPr>
            <a:r>
              <a:rPr lang="en-GB" dirty="0"/>
              <a:t>This brings me to the end of my presentation. To summarise my points all these 5 stages of the development from Tuckman's theory can help us within our daily work schedule whether its something beneficial or negative.</a:t>
            </a:r>
          </a:p>
        </p:txBody>
      </p:sp>
    </p:spTree>
    <p:extLst>
      <p:ext uri="{BB962C8B-B14F-4D97-AF65-F5344CB8AC3E}">
        <p14:creationId xmlns:p14="http://schemas.microsoft.com/office/powerpoint/2010/main" val="415669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B5702-179C-F43A-F77A-8083700A24FC}"/>
              </a:ext>
            </a:extLst>
          </p:cNvPr>
          <p:cNvSpPr>
            <a:spLocks noGrp="1"/>
          </p:cNvSpPr>
          <p:nvPr>
            <p:ph type="title"/>
          </p:nvPr>
        </p:nvSpPr>
        <p:spPr>
          <a:xfrm>
            <a:off x="1019015" y="1093787"/>
            <a:ext cx="3059969" cy="4697413"/>
          </a:xfrm>
        </p:spPr>
        <p:txBody>
          <a:bodyPr>
            <a:normAutofit/>
          </a:bodyPr>
          <a:lstStyle/>
          <a:p>
            <a:r>
              <a:rPr lang="en-GB" dirty="0"/>
              <a:t>References.</a:t>
            </a:r>
          </a:p>
        </p:txBody>
      </p:sp>
      <p:sp>
        <p:nvSpPr>
          <p:cNvPr id="3" name="Content Placeholder 2">
            <a:extLst>
              <a:ext uri="{FF2B5EF4-FFF2-40B4-BE49-F238E27FC236}">
                <a16:creationId xmlns:a16="http://schemas.microsoft.com/office/drawing/2014/main" id="{A0B5C940-3737-97F1-AF4C-2537C2D37A5E}"/>
              </a:ext>
            </a:extLst>
          </p:cNvPr>
          <p:cNvSpPr>
            <a:spLocks noGrp="1"/>
          </p:cNvSpPr>
          <p:nvPr>
            <p:ph idx="1"/>
          </p:nvPr>
        </p:nvSpPr>
        <p:spPr>
          <a:xfrm>
            <a:off x="5215467" y="1093788"/>
            <a:ext cx="5831944" cy="4697413"/>
          </a:xfrm>
        </p:spPr>
        <p:txBody>
          <a:bodyPr>
            <a:normAutofit/>
          </a:bodyPr>
          <a:lstStyle/>
          <a:p>
            <a:r>
              <a:rPr lang="en-GB" dirty="0" err="1">
                <a:hlinkClick r:id="rId3"/>
              </a:rPr>
              <a:t>tuckman</a:t>
            </a:r>
            <a:r>
              <a:rPr lang="en-GB" dirty="0">
                <a:hlinkClick r:id="rId3"/>
              </a:rPr>
              <a:t> theory - Google </a:t>
            </a:r>
            <a:endParaRPr lang="en-GB" dirty="0"/>
          </a:p>
          <a:p>
            <a:pPr marL="0" indent="0">
              <a:buNone/>
            </a:pPr>
            <a:r>
              <a:rPr lang="en-GB" b="1" i="0" u="sng">
                <a:effectLst/>
                <a:latin typeface="-apple-system"/>
                <a:hlinkClick r:id="rId4" tooltip="TUCKMAN"/>
              </a:rPr>
              <a:t>TUCKMAN</a:t>
            </a:r>
            <a:r>
              <a:rPr lang="en-GB" b="1" i="0">
                <a:effectLst/>
                <a:latin typeface="-apple-system"/>
              </a:rPr>
              <a:t>'s STAGES of TEAM DEVELOPMENT (1965) </a:t>
            </a:r>
            <a:r>
              <a:rPr lang="en-GB" b="0" i="0">
                <a:effectLst/>
                <a:latin typeface="-apple-system"/>
              </a:rPr>
              <a:t>  </a:t>
            </a:r>
          </a:p>
          <a:p>
            <a:pPr marL="0" indent="0">
              <a:buNone/>
            </a:pPr>
            <a:endParaRPr lang="en-GB" dirty="0"/>
          </a:p>
        </p:txBody>
      </p:sp>
    </p:spTree>
    <p:extLst>
      <p:ext uri="{BB962C8B-B14F-4D97-AF65-F5344CB8AC3E}">
        <p14:creationId xmlns:p14="http://schemas.microsoft.com/office/powerpoint/2010/main" val="3703432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0726D-7D77-5D42-B0EF-71D4160303DE}"/>
              </a:ext>
            </a:extLst>
          </p:cNvPr>
          <p:cNvSpPr>
            <a:spLocks noGrp="1"/>
          </p:cNvSpPr>
          <p:nvPr>
            <p:ph type="ctrTitle"/>
          </p:nvPr>
        </p:nvSpPr>
        <p:spPr>
          <a:xfrm>
            <a:off x="1019015" y="1093787"/>
            <a:ext cx="3059969" cy="4697413"/>
          </a:xfrm>
        </p:spPr>
        <p:txBody>
          <a:bodyPr vert="horz" lIns="91440" tIns="45720" rIns="91440" bIns="45720" rtlCol="0" anchor="ctr">
            <a:normAutofit/>
          </a:bodyPr>
          <a:lstStyle/>
          <a:p>
            <a:r>
              <a:rPr lang="en-US" sz="2800" u="sng"/>
              <a:t>EFFECTIVE TEAM WORKING AND COMMUNICATION</a:t>
            </a:r>
          </a:p>
        </p:txBody>
      </p:sp>
      <p:sp>
        <p:nvSpPr>
          <p:cNvPr id="3" name="Subtitle 2">
            <a:extLst>
              <a:ext uri="{FF2B5EF4-FFF2-40B4-BE49-F238E27FC236}">
                <a16:creationId xmlns:a16="http://schemas.microsoft.com/office/drawing/2014/main" id="{3DB0C0BE-5842-7445-8CFC-7AFCE69E0DB9}"/>
              </a:ext>
            </a:extLst>
          </p:cNvPr>
          <p:cNvSpPr>
            <a:spLocks noGrp="1"/>
          </p:cNvSpPr>
          <p:nvPr>
            <p:ph type="subTitle" idx="1"/>
          </p:nvPr>
        </p:nvSpPr>
        <p:spPr>
          <a:xfrm>
            <a:off x="5215467" y="1093788"/>
            <a:ext cx="5831944" cy="4697413"/>
          </a:xfrm>
        </p:spPr>
        <p:txBody>
          <a:bodyPr vert="horz" lIns="91440" tIns="45720" rIns="91440" bIns="45720" rtlCol="0">
            <a:normAutofit/>
          </a:bodyPr>
          <a:lstStyle/>
          <a:p>
            <a:pPr indent="-228600">
              <a:buFont typeface="Arial" panose="020B0604020202020204" pitchFamily="34" charset="0"/>
              <a:buChar char="•"/>
            </a:pPr>
            <a:r>
              <a:rPr lang="en-US">
                <a:solidFill>
                  <a:schemeClr val="tx1"/>
                </a:solidFill>
              </a:rPr>
              <a:t>STUDENT ID:2114144</a:t>
            </a:r>
          </a:p>
          <a:p>
            <a:pPr indent="-228600">
              <a:buFont typeface="Arial" panose="020B0604020202020204" pitchFamily="34" charset="0"/>
              <a:buChar char="•"/>
            </a:pPr>
            <a:r>
              <a:rPr lang="en-US">
                <a:solidFill>
                  <a:schemeClr val="tx1"/>
                </a:solidFill>
              </a:rPr>
              <a:t>Programme: CertHE Skills for the Workplace</a:t>
            </a:r>
          </a:p>
          <a:p>
            <a:pPr indent="-228600">
              <a:buFont typeface="Arial" panose="020B0604020202020204" pitchFamily="34" charset="0"/>
              <a:buChar char="•"/>
            </a:pPr>
            <a:r>
              <a:rPr lang="en-US">
                <a:solidFill>
                  <a:schemeClr val="tx1"/>
                </a:solidFill>
              </a:rPr>
              <a:t>MODULE NAME: Effective Teamwork and Communication </a:t>
            </a:r>
          </a:p>
          <a:p>
            <a:pPr indent="-228600">
              <a:buFont typeface="Arial" panose="020B0604020202020204" pitchFamily="34" charset="0"/>
              <a:buChar char="•"/>
            </a:pPr>
            <a:r>
              <a:rPr lang="en-US">
                <a:solidFill>
                  <a:schemeClr val="tx1"/>
                </a:solidFill>
              </a:rPr>
              <a:t>MODULE LECTURER: Lloyd Beharry</a:t>
            </a:r>
          </a:p>
          <a:p>
            <a:pPr indent="-228600">
              <a:buFont typeface="Arial" panose="020B0604020202020204" pitchFamily="34" charset="0"/>
              <a:buChar char="•"/>
            </a:pPr>
            <a:r>
              <a:rPr lang="en-US">
                <a:solidFill>
                  <a:schemeClr val="tx1"/>
                </a:solidFill>
              </a:rPr>
              <a:t>MODULE CODE: BMSW4002</a:t>
            </a:r>
          </a:p>
        </p:txBody>
      </p:sp>
      <p:pic>
        <p:nvPicPr>
          <p:cNvPr id="5" name="Picture 4">
            <a:extLst>
              <a:ext uri="{FF2B5EF4-FFF2-40B4-BE49-F238E27FC236}">
                <a16:creationId xmlns:a16="http://schemas.microsoft.com/office/drawing/2014/main" id="{C2682537-4F63-3A4D-962E-A9F17DA5FF8C}"/>
              </a:ext>
            </a:extLst>
          </p:cNvPr>
          <p:cNvPicPr>
            <a:picLocks noChangeAspect="1"/>
          </p:cNvPicPr>
          <p:nvPr/>
        </p:nvPicPr>
        <p:blipFill>
          <a:blip r:embed="rId3"/>
          <a:stretch>
            <a:fillRect/>
          </a:stretch>
        </p:blipFill>
        <p:spPr>
          <a:xfrm>
            <a:off x="0" y="0"/>
            <a:ext cx="2091267" cy="837990"/>
          </a:xfrm>
          <a:prstGeom prst="rect">
            <a:avLst/>
          </a:prstGeom>
        </p:spPr>
      </p:pic>
    </p:spTree>
    <p:extLst>
      <p:ext uri="{BB962C8B-B14F-4D97-AF65-F5344CB8AC3E}">
        <p14:creationId xmlns:p14="http://schemas.microsoft.com/office/powerpoint/2010/main" val="3259094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D6A4B-F4BE-6242-80D2-763CCE3999EB}"/>
              </a:ext>
            </a:extLst>
          </p:cNvPr>
          <p:cNvSpPr>
            <a:spLocks noGrp="1"/>
          </p:cNvSpPr>
          <p:nvPr>
            <p:ph type="title"/>
          </p:nvPr>
        </p:nvSpPr>
        <p:spPr>
          <a:xfrm>
            <a:off x="1054768" y="365125"/>
            <a:ext cx="10515600" cy="1325563"/>
          </a:xfrm>
        </p:spPr>
        <p:txBody>
          <a:bodyPr/>
          <a:lstStyle/>
          <a:p>
            <a:pPr algn="ctr"/>
            <a:r>
              <a:rPr lang="en-US" u="sng" dirty="0"/>
              <a:t>BENEFITS OF TEAM WORKING</a:t>
            </a:r>
          </a:p>
        </p:txBody>
      </p:sp>
      <p:sp>
        <p:nvSpPr>
          <p:cNvPr id="4" name="TextBox 3">
            <a:extLst>
              <a:ext uri="{FF2B5EF4-FFF2-40B4-BE49-F238E27FC236}">
                <a16:creationId xmlns:a16="http://schemas.microsoft.com/office/drawing/2014/main" id="{186CDAA2-8AA1-C44F-A62F-BE646297480F}"/>
              </a:ext>
            </a:extLst>
          </p:cNvPr>
          <p:cNvSpPr txBox="1"/>
          <p:nvPr/>
        </p:nvSpPr>
        <p:spPr>
          <a:xfrm>
            <a:off x="2653662" y="1481624"/>
            <a:ext cx="3019926" cy="2800767"/>
          </a:xfrm>
          <a:prstGeom prst="rect">
            <a:avLst/>
          </a:prstGeom>
          <a:noFill/>
        </p:spPr>
        <p:txBody>
          <a:bodyPr wrap="square" rtlCol="0">
            <a:spAutoFit/>
          </a:bodyPr>
          <a:lstStyle/>
          <a:p>
            <a:r>
              <a:rPr lang="en-US" u="sng" dirty="0"/>
              <a:t>ADVANTAGES</a:t>
            </a:r>
          </a:p>
          <a:p>
            <a:pPr marL="285750" indent="-285750">
              <a:buFont typeface="Courier New" panose="02070309020205020404" pitchFamily="49" charset="0"/>
              <a:buChar char="o"/>
            </a:pPr>
            <a:r>
              <a:rPr lang="en-US" sz="1600" dirty="0"/>
              <a:t>Can divide a large project into smaller tasks</a:t>
            </a:r>
          </a:p>
          <a:p>
            <a:pPr marL="285750" indent="-285750">
              <a:buFont typeface="Courier New" panose="02070309020205020404" pitchFamily="49" charset="0"/>
              <a:buChar char="o"/>
            </a:pPr>
            <a:r>
              <a:rPr lang="en-US" dirty="0"/>
              <a:t>Brainstorming</a:t>
            </a:r>
          </a:p>
          <a:p>
            <a:pPr marL="285750" indent="-285750">
              <a:buFont typeface="Courier New" panose="02070309020205020404" pitchFamily="49" charset="0"/>
              <a:buChar char="o"/>
            </a:pPr>
            <a:r>
              <a:rPr lang="en-US" dirty="0"/>
              <a:t>Expansion on different dialect  </a:t>
            </a:r>
          </a:p>
          <a:p>
            <a:pPr marL="285750" indent="-285750">
              <a:buFont typeface="Courier New" panose="02070309020205020404" pitchFamily="49" charset="0"/>
              <a:buChar char="o"/>
            </a:pPr>
            <a:r>
              <a:rPr lang="en-US" dirty="0"/>
              <a:t>Individual accountability </a:t>
            </a:r>
          </a:p>
          <a:p>
            <a:pPr marL="285750" indent="-285750">
              <a:buFont typeface="Courier New" panose="02070309020205020404" pitchFamily="49" charset="0"/>
              <a:buChar char="o"/>
            </a:pPr>
            <a:r>
              <a:rPr lang="en-US" dirty="0"/>
              <a:t>Acknowledging personal strengths and weaknesses</a:t>
            </a:r>
          </a:p>
          <a:p>
            <a:r>
              <a:rPr lang="en-US" dirty="0"/>
              <a:t>		</a:t>
            </a:r>
            <a:endParaRPr lang="en-US" u="sng" dirty="0"/>
          </a:p>
        </p:txBody>
      </p:sp>
      <p:sp>
        <p:nvSpPr>
          <p:cNvPr id="5" name="TextBox 4">
            <a:extLst>
              <a:ext uri="{FF2B5EF4-FFF2-40B4-BE49-F238E27FC236}">
                <a16:creationId xmlns:a16="http://schemas.microsoft.com/office/drawing/2014/main" id="{D4BC2A42-B123-8A4B-921D-D737A632B73B}"/>
              </a:ext>
            </a:extLst>
          </p:cNvPr>
          <p:cNvSpPr txBox="1"/>
          <p:nvPr/>
        </p:nvSpPr>
        <p:spPr>
          <a:xfrm>
            <a:off x="6728355" y="1448582"/>
            <a:ext cx="3164305" cy="2585323"/>
          </a:xfrm>
          <a:prstGeom prst="rect">
            <a:avLst/>
          </a:prstGeom>
          <a:noFill/>
        </p:spPr>
        <p:txBody>
          <a:bodyPr wrap="square" rtlCol="0">
            <a:spAutoFit/>
          </a:bodyPr>
          <a:lstStyle/>
          <a:p>
            <a:r>
              <a:rPr lang="en-US" u="sng" dirty="0"/>
              <a:t>DISADVANTAGES</a:t>
            </a:r>
          </a:p>
          <a:p>
            <a:pPr marL="285750" indent="-285750">
              <a:buFont typeface="Courier New" panose="02070309020205020404" pitchFamily="49" charset="0"/>
              <a:buChar char="o"/>
            </a:pPr>
            <a:r>
              <a:rPr lang="en-US" dirty="0"/>
              <a:t>Some personalities will collide </a:t>
            </a:r>
          </a:p>
          <a:p>
            <a:pPr marL="285750" indent="-285750">
              <a:buFont typeface="Courier New" panose="02070309020205020404" pitchFamily="49" charset="0"/>
              <a:buChar char="o"/>
            </a:pPr>
            <a:r>
              <a:rPr lang="en-US" dirty="0"/>
              <a:t>Division of labor unequally</a:t>
            </a:r>
          </a:p>
          <a:p>
            <a:pPr marL="285750" indent="-285750">
              <a:buFont typeface="Courier New" panose="02070309020205020404" pitchFamily="49" charset="0"/>
              <a:buChar char="o"/>
            </a:pPr>
            <a:r>
              <a:rPr lang="en-US" dirty="0"/>
              <a:t> encounter scheduling conflicts </a:t>
            </a:r>
          </a:p>
          <a:p>
            <a:pPr marL="285750" indent="-285750">
              <a:buFont typeface="Courier New" panose="02070309020205020404" pitchFamily="49" charset="0"/>
              <a:buChar char="o"/>
            </a:pPr>
            <a:r>
              <a:rPr lang="en-US" dirty="0"/>
              <a:t>Unwanted contributions </a:t>
            </a:r>
          </a:p>
          <a:p>
            <a:pPr marL="285750" indent="-285750">
              <a:buFont typeface="Courier New" panose="02070309020205020404" pitchFamily="49" charset="0"/>
              <a:buChar char="o"/>
            </a:pPr>
            <a:r>
              <a:rPr lang="en-US" dirty="0"/>
              <a:t>Honest and beneficial feedback from the group</a:t>
            </a:r>
          </a:p>
        </p:txBody>
      </p:sp>
      <p:pic>
        <p:nvPicPr>
          <p:cNvPr id="1026" name="Picture 2">
            <a:extLst>
              <a:ext uri="{FF2B5EF4-FFF2-40B4-BE49-F238E27FC236}">
                <a16:creationId xmlns:a16="http://schemas.microsoft.com/office/drawing/2014/main" id="{B48F5491-361E-2E41-B8B1-0862A11EEB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5484"/>
            <a:ext cx="2298730" cy="15809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FAD6226-0E81-9641-97D6-6BF987792A94}"/>
              </a:ext>
            </a:extLst>
          </p:cNvPr>
          <p:cNvSpPr txBox="1"/>
          <p:nvPr/>
        </p:nvSpPr>
        <p:spPr>
          <a:xfrm>
            <a:off x="2653662" y="3895405"/>
            <a:ext cx="6557209" cy="276999"/>
          </a:xfrm>
          <a:prstGeom prst="rect">
            <a:avLst/>
          </a:prstGeom>
          <a:noFill/>
        </p:spPr>
        <p:txBody>
          <a:bodyPr wrap="square" rtlCol="0">
            <a:spAutoFit/>
          </a:bodyPr>
          <a:lstStyle/>
          <a:p>
            <a:r>
              <a:rPr lang="en-US" sz="1200" dirty="0"/>
              <a:t>March 12 2020, </a:t>
            </a:r>
            <a:r>
              <a:rPr lang="en-US" sz="1200" dirty="0" err="1"/>
              <a:t>Louise.G</a:t>
            </a:r>
            <a:r>
              <a:rPr lang="en-US" sz="1200" dirty="0"/>
              <a:t> (</a:t>
            </a:r>
            <a:r>
              <a:rPr lang="en-US" sz="1200" dirty="0">
                <a:hlinkClick r:id="rId4"/>
              </a:rPr>
              <a:t>www.ittanapersonalfinanceblog.org</a:t>
            </a:r>
            <a:r>
              <a:rPr lang="en-US" sz="1200" dirty="0"/>
              <a:t>)</a:t>
            </a:r>
            <a:endParaRPr lang="en-US" dirty="0"/>
          </a:p>
        </p:txBody>
      </p:sp>
      <p:sp>
        <p:nvSpPr>
          <p:cNvPr id="6" name="TextBox 5">
            <a:extLst>
              <a:ext uri="{FF2B5EF4-FFF2-40B4-BE49-F238E27FC236}">
                <a16:creationId xmlns:a16="http://schemas.microsoft.com/office/drawing/2014/main" id="{5386C4AD-6407-7840-A1E6-5E16BFB1259D}"/>
              </a:ext>
            </a:extLst>
          </p:cNvPr>
          <p:cNvSpPr txBox="1"/>
          <p:nvPr/>
        </p:nvSpPr>
        <p:spPr>
          <a:xfrm>
            <a:off x="354932" y="1567353"/>
            <a:ext cx="3164305" cy="276999"/>
          </a:xfrm>
          <a:prstGeom prst="rect">
            <a:avLst/>
          </a:prstGeom>
          <a:noFill/>
        </p:spPr>
        <p:txBody>
          <a:bodyPr wrap="square" rtlCol="0">
            <a:spAutoFit/>
          </a:bodyPr>
          <a:lstStyle/>
          <a:p>
            <a:r>
              <a:rPr lang="en-US" sz="1200" dirty="0"/>
              <a:t>January 2017, </a:t>
            </a:r>
            <a:r>
              <a:rPr lang="en-US" sz="1200" dirty="0" err="1"/>
              <a:t>Bauer.T</a:t>
            </a:r>
            <a:endParaRPr lang="en-US" dirty="0"/>
          </a:p>
        </p:txBody>
      </p:sp>
      <p:sp>
        <p:nvSpPr>
          <p:cNvPr id="17" name="TextBox 16">
            <a:extLst>
              <a:ext uri="{FF2B5EF4-FFF2-40B4-BE49-F238E27FC236}">
                <a16:creationId xmlns:a16="http://schemas.microsoft.com/office/drawing/2014/main" id="{4ECCDD7B-2EF8-224C-8001-E22051BBCC7B}"/>
              </a:ext>
            </a:extLst>
          </p:cNvPr>
          <p:cNvSpPr txBox="1"/>
          <p:nvPr/>
        </p:nvSpPr>
        <p:spPr>
          <a:xfrm>
            <a:off x="8310507" y="5842337"/>
            <a:ext cx="6197600" cy="1015663"/>
          </a:xfrm>
          <a:prstGeom prst="rect">
            <a:avLst/>
          </a:prstGeom>
          <a:noFill/>
        </p:spPr>
        <p:txBody>
          <a:bodyPr wrap="square">
            <a:spAutoFit/>
          </a:bodyPr>
          <a:lstStyle/>
          <a:p>
            <a:r>
              <a:rPr lang="en-US" sz="6000" dirty="0">
                <a:solidFill>
                  <a:schemeClr val="accent2">
                    <a:lumMod val="75000"/>
                  </a:schemeClr>
                </a:solidFill>
              </a:rPr>
              <a:t>D</a:t>
            </a:r>
            <a:r>
              <a:rPr lang="en-US" sz="1800" dirty="0">
                <a:solidFill>
                  <a:schemeClr val="accent2">
                    <a:lumMod val="75000"/>
                  </a:schemeClr>
                </a:solidFill>
              </a:rPr>
              <a:t>iversity</a:t>
            </a:r>
            <a:r>
              <a:rPr lang="en-US" sz="6000" dirty="0">
                <a:solidFill>
                  <a:schemeClr val="accent2">
                    <a:lumMod val="60000"/>
                    <a:lumOff val="40000"/>
                  </a:schemeClr>
                </a:solidFill>
              </a:rPr>
              <a:t>C</a:t>
            </a:r>
            <a:r>
              <a:rPr lang="en-US" sz="1800" dirty="0">
                <a:solidFill>
                  <a:schemeClr val="accent2">
                    <a:lumMod val="60000"/>
                    <a:lumOff val="40000"/>
                  </a:schemeClr>
                </a:solidFill>
              </a:rPr>
              <a:t>onsultaion</a:t>
            </a:r>
            <a:r>
              <a:rPr lang="en-US" sz="6000" dirty="0">
                <a:solidFill>
                  <a:schemeClr val="accent2">
                    <a:lumMod val="40000"/>
                    <a:lumOff val="60000"/>
                  </a:schemeClr>
                </a:solidFill>
              </a:rPr>
              <a:t>S</a:t>
            </a:r>
            <a:r>
              <a:rPr lang="en-US" sz="1800" dirty="0">
                <a:solidFill>
                  <a:schemeClr val="accent2">
                    <a:lumMod val="40000"/>
                    <a:lumOff val="60000"/>
                  </a:schemeClr>
                </a:solidFill>
              </a:rPr>
              <a:t>ervices</a:t>
            </a:r>
            <a:endParaRPr lang="en-US" sz="1600" dirty="0">
              <a:solidFill>
                <a:schemeClr val="accent2">
                  <a:lumMod val="40000"/>
                  <a:lumOff val="60000"/>
                </a:schemeClr>
              </a:solidFill>
            </a:endParaRPr>
          </a:p>
        </p:txBody>
      </p:sp>
    </p:spTree>
    <p:extLst>
      <p:ext uri="{BB962C8B-B14F-4D97-AF65-F5344CB8AC3E}">
        <p14:creationId xmlns:p14="http://schemas.microsoft.com/office/powerpoint/2010/main" val="1833710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06B24B46-45B0-4C40-9B52-8E4C964B669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978" r="-1" b="-1"/>
          <a:stretch/>
        </p:blipFill>
        <p:spPr bwMode="auto">
          <a:xfrm>
            <a:off x="603671" y="-1"/>
            <a:ext cx="11588329" cy="685799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D618F52-4269-FE43-9944-9E736435407F}"/>
              </a:ext>
            </a:extLst>
          </p:cNvPr>
          <p:cNvSpPr txBox="1"/>
          <p:nvPr/>
        </p:nvSpPr>
        <p:spPr>
          <a:xfrm>
            <a:off x="8046441" y="-138556"/>
            <a:ext cx="4414214" cy="92199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1600" dirty="0">
                <a:solidFill>
                  <a:schemeClr val="bg1"/>
                </a:solidFill>
                <a:latin typeface="+mj-lt"/>
                <a:ea typeface="+mj-ea"/>
                <a:cs typeface="+mj-cs"/>
              </a:rPr>
              <a:t>”tips for team working” July,2020 Dr R. Sheehan</a:t>
            </a:r>
          </a:p>
        </p:txBody>
      </p:sp>
      <p:sp>
        <p:nvSpPr>
          <p:cNvPr id="8" name="TextBox 7">
            <a:extLst>
              <a:ext uri="{FF2B5EF4-FFF2-40B4-BE49-F238E27FC236}">
                <a16:creationId xmlns:a16="http://schemas.microsoft.com/office/drawing/2014/main" id="{36BE079B-03EB-AD48-A08C-C65AFBF7897D}"/>
              </a:ext>
            </a:extLst>
          </p:cNvPr>
          <p:cNvSpPr txBox="1"/>
          <p:nvPr/>
        </p:nvSpPr>
        <p:spPr>
          <a:xfrm>
            <a:off x="1188720" y="1616993"/>
            <a:ext cx="3874685" cy="3186359"/>
          </a:xfrm>
          <a:prstGeom prst="rect">
            <a:avLst/>
          </a:prstGeom>
        </p:spPr>
        <p:txBody>
          <a:bodyPr vert="horz" lIns="91440" tIns="45720" rIns="91440" bIns="45720" rtlCol="0" anchor="ctr">
            <a:normAutofit/>
          </a:bodyPr>
          <a:lstStyle/>
          <a:p>
            <a:pPr algn="ctr">
              <a:lnSpc>
                <a:spcPct val="90000"/>
              </a:lnSpc>
              <a:spcAft>
                <a:spcPts val="600"/>
              </a:spcAft>
            </a:pPr>
            <a:r>
              <a:rPr lang="en-US" dirty="0">
                <a:solidFill>
                  <a:schemeClr val="bg1"/>
                </a:solidFill>
              </a:rPr>
              <a:t>There will always be room for improvement, there will always be advantages and disadvantages to things. However, teamwork makes the dreamwork.</a:t>
            </a:r>
          </a:p>
        </p:txBody>
      </p:sp>
      <p:sp>
        <p:nvSpPr>
          <p:cNvPr id="42" name="TextBox 41">
            <a:extLst>
              <a:ext uri="{FF2B5EF4-FFF2-40B4-BE49-F238E27FC236}">
                <a16:creationId xmlns:a16="http://schemas.microsoft.com/office/drawing/2014/main" id="{C6B3B124-81F1-E241-A20F-15269F3908E6}"/>
              </a:ext>
            </a:extLst>
          </p:cNvPr>
          <p:cNvSpPr txBox="1"/>
          <p:nvPr/>
        </p:nvSpPr>
        <p:spPr>
          <a:xfrm>
            <a:off x="8300059" y="5927002"/>
            <a:ext cx="6096000" cy="1015663"/>
          </a:xfrm>
          <a:prstGeom prst="rect">
            <a:avLst/>
          </a:prstGeom>
          <a:noFill/>
        </p:spPr>
        <p:txBody>
          <a:bodyPr wrap="square">
            <a:spAutoFit/>
          </a:bodyPr>
          <a:lstStyle/>
          <a:p>
            <a:r>
              <a:rPr lang="en-US" sz="6000" dirty="0">
                <a:solidFill>
                  <a:schemeClr val="accent2">
                    <a:lumMod val="75000"/>
                  </a:schemeClr>
                </a:solidFill>
              </a:rPr>
              <a:t>D</a:t>
            </a:r>
            <a:r>
              <a:rPr lang="en-US" sz="1800" dirty="0">
                <a:solidFill>
                  <a:schemeClr val="accent2">
                    <a:lumMod val="75000"/>
                  </a:schemeClr>
                </a:solidFill>
              </a:rPr>
              <a:t>iversity</a:t>
            </a:r>
            <a:r>
              <a:rPr lang="en-US" sz="6000" dirty="0">
                <a:solidFill>
                  <a:schemeClr val="accent2">
                    <a:lumMod val="60000"/>
                    <a:lumOff val="40000"/>
                  </a:schemeClr>
                </a:solidFill>
              </a:rPr>
              <a:t>C</a:t>
            </a:r>
            <a:r>
              <a:rPr lang="en-US" sz="1800" dirty="0">
                <a:solidFill>
                  <a:schemeClr val="accent2">
                    <a:lumMod val="60000"/>
                    <a:lumOff val="40000"/>
                  </a:schemeClr>
                </a:solidFill>
              </a:rPr>
              <a:t>onsultaion</a:t>
            </a:r>
            <a:r>
              <a:rPr lang="en-US" sz="6000" dirty="0">
                <a:solidFill>
                  <a:schemeClr val="accent2">
                    <a:lumMod val="40000"/>
                    <a:lumOff val="60000"/>
                  </a:schemeClr>
                </a:solidFill>
              </a:rPr>
              <a:t>S</a:t>
            </a:r>
            <a:r>
              <a:rPr lang="en-US" sz="1800" dirty="0">
                <a:solidFill>
                  <a:schemeClr val="accent2">
                    <a:lumMod val="40000"/>
                    <a:lumOff val="60000"/>
                  </a:schemeClr>
                </a:solidFill>
              </a:rPr>
              <a:t>ervices</a:t>
            </a:r>
            <a:endParaRPr lang="en-US" sz="1600" dirty="0">
              <a:solidFill>
                <a:schemeClr val="accent2">
                  <a:lumMod val="40000"/>
                  <a:lumOff val="60000"/>
                </a:schemeClr>
              </a:solidFill>
            </a:endParaRPr>
          </a:p>
        </p:txBody>
      </p:sp>
    </p:spTree>
    <p:extLst>
      <p:ext uri="{BB962C8B-B14F-4D97-AF65-F5344CB8AC3E}">
        <p14:creationId xmlns:p14="http://schemas.microsoft.com/office/powerpoint/2010/main" val="2680381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CE5F30-43AD-E24A-A8A1-E61FB6AEC395}"/>
              </a:ext>
            </a:extLst>
          </p:cNvPr>
          <p:cNvSpPr>
            <a:spLocks noGrp="1"/>
          </p:cNvSpPr>
          <p:nvPr>
            <p:ph idx="1"/>
          </p:nvPr>
        </p:nvSpPr>
        <p:spPr>
          <a:xfrm>
            <a:off x="3826934" y="458966"/>
            <a:ext cx="4470400" cy="769441"/>
          </a:xfrm>
        </p:spPr>
        <p:txBody>
          <a:bodyPr>
            <a:normAutofit/>
          </a:bodyPr>
          <a:lstStyle/>
          <a:p>
            <a:pPr marL="0" indent="0">
              <a:buNone/>
            </a:pPr>
            <a:r>
              <a:rPr lang="en-US" sz="1600" dirty="0">
                <a:hlinkClick r:id="rId3"/>
              </a:rPr>
              <a:t>https://www.youtube.com/watch?v=xoj_h2iR-ZI</a:t>
            </a:r>
            <a:r>
              <a:rPr lang="en-US" sz="1600" dirty="0"/>
              <a:t> </a:t>
            </a:r>
          </a:p>
        </p:txBody>
      </p:sp>
      <p:pic>
        <p:nvPicPr>
          <p:cNvPr id="2050" name="Picture 2" descr="Why-Teamwork-video-thumb---blog2">
            <a:extLst>
              <a:ext uri="{FF2B5EF4-FFF2-40B4-BE49-F238E27FC236}">
                <a16:creationId xmlns:a16="http://schemas.microsoft.com/office/drawing/2014/main" id="{86D0D080-98CA-ED41-9ED7-DB08093EAB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4523" y="843686"/>
            <a:ext cx="4275221" cy="32064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9A4627A-4205-A748-AB34-B13CB27A43F7}"/>
              </a:ext>
            </a:extLst>
          </p:cNvPr>
          <p:cNvSpPr txBox="1"/>
          <p:nvPr/>
        </p:nvSpPr>
        <p:spPr>
          <a:xfrm>
            <a:off x="2641600" y="4180824"/>
            <a:ext cx="7382933" cy="1200329"/>
          </a:xfrm>
          <a:prstGeom prst="rect">
            <a:avLst/>
          </a:prstGeom>
          <a:noFill/>
        </p:spPr>
        <p:txBody>
          <a:bodyPr wrap="square" rtlCol="0">
            <a:spAutoFit/>
          </a:bodyPr>
          <a:lstStyle/>
          <a:p>
            <a:pPr algn="ctr"/>
            <a:r>
              <a:rPr lang="en-US" dirty="0"/>
              <a:t>Teamworking brings a massive impact in the Health and Social care industry.  As Linda R said, “teamwork is an optimal method of delivering exemplary Health care. Efficient and effective teamwork provides benefits for you your peers and your patients”.  </a:t>
            </a:r>
          </a:p>
        </p:txBody>
      </p:sp>
      <p:sp>
        <p:nvSpPr>
          <p:cNvPr id="11" name="TextBox 10">
            <a:extLst>
              <a:ext uri="{FF2B5EF4-FFF2-40B4-BE49-F238E27FC236}">
                <a16:creationId xmlns:a16="http://schemas.microsoft.com/office/drawing/2014/main" id="{56C481C9-FCEC-224F-AD6A-60381AA8BCDB}"/>
              </a:ext>
            </a:extLst>
          </p:cNvPr>
          <p:cNvSpPr txBox="1"/>
          <p:nvPr/>
        </p:nvSpPr>
        <p:spPr>
          <a:xfrm>
            <a:off x="8517467" y="5811450"/>
            <a:ext cx="6096000" cy="1015663"/>
          </a:xfrm>
          <a:prstGeom prst="rect">
            <a:avLst/>
          </a:prstGeom>
          <a:noFill/>
        </p:spPr>
        <p:txBody>
          <a:bodyPr wrap="square">
            <a:spAutoFit/>
          </a:bodyPr>
          <a:lstStyle/>
          <a:p>
            <a:r>
              <a:rPr lang="en-US" sz="6000" dirty="0">
                <a:solidFill>
                  <a:schemeClr val="accent2">
                    <a:lumMod val="75000"/>
                  </a:schemeClr>
                </a:solidFill>
              </a:rPr>
              <a:t>D</a:t>
            </a:r>
            <a:r>
              <a:rPr lang="en-US" sz="1800" dirty="0">
                <a:solidFill>
                  <a:schemeClr val="accent2">
                    <a:lumMod val="75000"/>
                  </a:schemeClr>
                </a:solidFill>
              </a:rPr>
              <a:t>iversity</a:t>
            </a:r>
            <a:r>
              <a:rPr lang="en-US" sz="6000" dirty="0">
                <a:solidFill>
                  <a:schemeClr val="accent2">
                    <a:lumMod val="60000"/>
                    <a:lumOff val="40000"/>
                  </a:schemeClr>
                </a:solidFill>
              </a:rPr>
              <a:t>C</a:t>
            </a:r>
            <a:r>
              <a:rPr lang="en-US" sz="1800" dirty="0">
                <a:solidFill>
                  <a:schemeClr val="accent2">
                    <a:lumMod val="60000"/>
                    <a:lumOff val="40000"/>
                  </a:schemeClr>
                </a:solidFill>
              </a:rPr>
              <a:t>onsultaion</a:t>
            </a:r>
            <a:r>
              <a:rPr lang="en-US" sz="6000" dirty="0">
                <a:solidFill>
                  <a:schemeClr val="accent2">
                    <a:lumMod val="40000"/>
                    <a:lumOff val="60000"/>
                  </a:schemeClr>
                </a:solidFill>
              </a:rPr>
              <a:t>S</a:t>
            </a:r>
            <a:r>
              <a:rPr lang="en-US" sz="1800" dirty="0">
                <a:solidFill>
                  <a:schemeClr val="accent2">
                    <a:lumMod val="40000"/>
                    <a:lumOff val="60000"/>
                  </a:schemeClr>
                </a:solidFill>
              </a:rPr>
              <a:t>ervices</a:t>
            </a:r>
            <a:endParaRPr lang="en-US" sz="1600" dirty="0">
              <a:solidFill>
                <a:schemeClr val="accent2">
                  <a:lumMod val="40000"/>
                  <a:lumOff val="60000"/>
                </a:schemeClr>
              </a:solidFill>
            </a:endParaRPr>
          </a:p>
        </p:txBody>
      </p:sp>
    </p:spTree>
    <p:extLst>
      <p:ext uri="{BB962C8B-B14F-4D97-AF65-F5344CB8AC3E}">
        <p14:creationId xmlns:p14="http://schemas.microsoft.com/office/powerpoint/2010/main" val="11475159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95D2E-A5CE-864D-8536-6901B02DA65C}"/>
              </a:ext>
            </a:extLst>
          </p:cNvPr>
          <p:cNvSpPr>
            <a:spLocks noGrp="1"/>
          </p:cNvSpPr>
          <p:nvPr>
            <p:ph type="title"/>
          </p:nvPr>
        </p:nvSpPr>
        <p:spPr>
          <a:xfrm>
            <a:off x="1141413" y="1082673"/>
            <a:ext cx="2869416" cy="4708528"/>
          </a:xfrm>
        </p:spPr>
        <p:txBody>
          <a:bodyPr>
            <a:normAutofit/>
          </a:bodyPr>
          <a:lstStyle/>
          <a:p>
            <a:pPr algn="r"/>
            <a:r>
              <a:rPr lang="en-US" sz="4000" u="sng"/>
              <a:t>References </a:t>
            </a:r>
          </a:p>
        </p:txBody>
      </p:sp>
      <p:sp>
        <p:nvSpPr>
          <p:cNvPr id="3" name="Content Placeholder 2">
            <a:extLst>
              <a:ext uri="{FF2B5EF4-FFF2-40B4-BE49-F238E27FC236}">
                <a16:creationId xmlns:a16="http://schemas.microsoft.com/office/drawing/2014/main" id="{CA305189-CB46-0242-8FC1-87EFAF0625F5}"/>
              </a:ext>
            </a:extLst>
          </p:cNvPr>
          <p:cNvSpPr>
            <a:spLocks noGrp="1"/>
          </p:cNvSpPr>
          <p:nvPr>
            <p:ph idx="1"/>
          </p:nvPr>
        </p:nvSpPr>
        <p:spPr>
          <a:xfrm>
            <a:off x="5297763" y="1082673"/>
            <a:ext cx="5751237" cy="4708528"/>
          </a:xfrm>
        </p:spPr>
        <p:txBody>
          <a:bodyPr anchor="ctr">
            <a:normAutofit/>
          </a:bodyPr>
          <a:lstStyle/>
          <a:p>
            <a:r>
              <a:rPr lang="en-US" sz="1800"/>
              <a:t>Image 1- January 2017, Bauer.T</a:t>
            </a:r>
          </a:p>
          <a:p>
            <a:r>
              <a:rPr lang="en-US" sz="1800"/>
              <a:t>Image 2- ”tips for team working” July,2020 Dr R. Sheehan</a:t>
            </a:r>
          </a:p>
          <a:p>
            <a:r>
              <a:rPr lang="en-US" sz="1800"/>
              <a:t>Advantage and disadvantage chart- March 12 2020, Louise.G (</a:t>
            </a:r>
            <a:r>
              <a:rPr lang="en-US" sz="1800">
                <a:hlinkClick r:id="rId2"/>
              </a:rPr>
              <a:t>www.ittanapersonalfinanceblog.org</a:t>
            </a:r>
            <a:r>
              <a:rPr lang="en-US" sz="1800"/>
              <a:t>)</a:t>
            </a:r>
          </a:p>
          <a:p>
            <a:r>
              <a:rPr lang="en-US" sz="1800"/>
              <a:t>Image 3- tips for team working” July,2020 Dr R. Sheehan</a:t>
            </a:r>
          </a:p>
          <a:p>
            <a:r>
              <a:rPr lang="en-US" sz="1800"/>
              <a:t>‘the advantages of Teamwork in Todays Healthcare Orginizations’-Linda R, CHORN (2018)</a:t>
            </a:r>
          </a:p>
          <a:p>
            <a:endParaRPr lang="en-US" sz="1800"/>
          </a:p>
        </p:txBody>
      </p:sp>
    </p:spTree>
    <p:extLst>
      <p:ext uri="{BB962C8B-B14F-4D97-AF65-F5344CB8AC3E}">
        <p14:creationId xmlns:p14="http://schemas.microsoft.com/office/powerpoint/2010/main" val="3482638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5EA5E-34D7-B0C0-7EC0-05DEBD9ADA0D}"/>
              </a:ext>
            </a:extLst>
          </p:cNvPr>
          <p:cNvSpPr>
            <a:spLocks noGrp="1"/>
          </p:cNvSpPr>
          <p:nvPr>
            <p:ph type="ctrTitle"/>
          </p:nvPr>
        </p:nvSpPr>
        <p:spPr>
          <a:xfrm>
            <a:off x="6615112" y="1122363"/>
            <a:ext cx="4052887" cy="2387600"/>
          </a:xfrm>
        </p:spPr>
        <p:txBody>
          <a:bodyPr>
            <a:normAutofit/>
          </a:bodyPr>
          <a:lstStyle/>
          <a:p>
            <a:r>
              <a:rPr lang="en-GB" sz="3700"/>
              <a:t>Effective team working and communication </a:t>
            </a:r>
          </a:p>
        </p:txBody>
      </p:sp>
      <p:sp>
        <p:nvSpPr>
          <p:cNvPr id="3" name="Subtitle 2">
            <a:extLst>
              <a:ext uri="{FF2B5EF4-FFF2-40B4-BE49-F238E27FC236}">
                <a16:creationId xmlns:a16="http://schemas.microsoft.com/office/drawing/2014/main" id="{A79A32F8-5F04-3B7A-DE9B-33F3A791057F}"/>
              </a:ext>
            </a:extLst>
          </p:cNvPr>
          <p:cNvSpPr>
            <a:spLocks noGrp="1"/>
          </p:cNvSpPr>
          <p:nvPr>
            <p:ph type="subTitle" idx="1"/>
          </p:nvPr>
        </p:nvSpPr>
        <p:spPr>
          <a:xfrm>
            <a:off x="6585702" y="3602038"/>
            <a:ext cx="4082297" cy="1655762"/>
          </a:xfrm>
        </p:spPr>
        <p:txBody>
          <a:bodyPr>
            <a:normAutofit/>
          </a:bodyPr>
          <a:lstStyle/>
          <a:p>
            <a:r>
              <a:rPr lang="en-GB" dirty="0"/>
              <a:t>Name: Saiyar Khanam (2009461)</a:t>
            </a:r>
          </a:p>
          <a:p>
            <a:r>
              <a:rPr lang="en-GB" dirty="0"/>
              <a:t>Lecturer: Balendran Kandasamy</a:t>
            </a:r>
          </a:p>
        </p:txBody>
      </p:sp>
      <p:pic>
        <p:nvPicPr>
          <p:cNvPr id="5" name="Picture 4" descr="People at the meeting desk">
            <a:extLst>
              <a:ext uri="{FF2B5EF4-FFF2-40B4-BE49-F238E27FC236}">
                <a16:creationId xmlns:a16="http://schemas.microsoft.com/office/drawing/2014/main" id="{D1C11295-03B5-7CD1-8C75-513C7BAF443D}"/>
              </a:ext>
            </a:extLst>
          </p:cNvPr>
          <p:cNvPicPr>
            <a:picLocks noChangeAspect="1"/>
          </p:cNvPicPr>
          <p:nvPr/>
        </p:nvPicPr>
        <p:blipFill rotWithShape="1">
          <a:blip r:embed="rId3"/>
          <a:srcRect l="20276" r="29678"/>
          <a:stretch/>
        </p:blipFill>
        <p:spPr>
          <a:xfrm>
            <a:off x="-5597" y="10"/>
            <a:ext cx="6101597" cy="6857990"/>
          </a:xfrm>
          <a:prstGeom prst="rect">
            <a:avLst/>
          </a:prstGeom>
        </p:spPr>
      </p:pic>
    </p:spTree>
    <p:extLst>
      <p:ext uri="{BB962C8B-B14F-4D97-AF65-F5344CB8AC3E}">
        <p14:creationId xmlns:p14="http://schemas.microsoft.com/office/powerpoint/2010/main" val="283877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14BFB-ADF7-937E-6FB4-993A6343AF8C}"/>
              </a:ext>
            </a:extLst>
          </p:cNvPr>
          <p:cNvSpPr>
            <a:spLocks noGrp="1"/>
          </p:cNvSpPr>
          <p:nvPr>
            <p:ph type="title"/>
          </p:nvPr>
        </p:nvSpPr>
        <p:spPr/>
        <p:txBody>
          <a:bodyPr>
            <a:normAutofit/>
          </a:bodyPr>
          <a:lstStyle/>
          <a:p>
            <a:r>
              <a:rPr lang="en-GB" i="1"/>
              <a:t>successful team development</a:t>
            </a:r>
            <a:br>
              <a:rPr lang="en-GB" i="1"/>
            </a:br>
            <a:endParaRPr lang="en-GB" i="1"/>
          </a:p>
        </p:txBody>
      </p:sp>
      <p:graphicFrame>
        <p:nvGraphicFramePr>
          <p:cNvPr id="5" name="Content Placeholder 2">
            <a:extLst>
              <a:ext uri="{FF2B5EF4-FFF2-40B4-BE49-F238E27FC236}">
                <a16:creationId xmlns:a16="http://schemas.microsoft.com/office/drawing/2014/main" id="{EBEBA3BE-EF6D-D00E-BA53-4473601A8B52}"/>
              </a:ext>
            </a:extLst>
          </p:cNvPr>
          <p:cNvGraphicFramePr>
            <a:graphicFrameLocks noGrp="1"/>
          </p:cNvGraphicFramePr>
          <p:nvPr>
            <p:ph idx="1"/>
            <p:extLst>
              <p:ext uri="{D42A27DB-BD31-4B8C-83A1-F6EECF244321}">
                <p14:modId xmlns:p14="http://schemas.microsoft.com/office/powerpoint/2010/main" val="683838479"/>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9033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74F8A-343A-FD25-4F98-A022E32EE5B8}"/>
              </a:ext>
            </a:extLst>
          </p:cNvPr>
          <p:cNvSpPr>
            <a:spLocks noGrp="1"/>
          </p:cNvSpPr>
          <p:nvPr>
            <p:ph type="title"/>
          </p:nvPr>
        </p:nvSpPr>
        <p:spPr>
          <a:xfrm>
            <a:off x="1179576" y="1261423"/>
            <a:ext cx="9829800" cy="578848"/>
          </a:xfrm>
        </p:spPr>
        <p:txBody>
          <a:bodyPr anchor="b">
            <a:normAutofit fontScale="90000"/>
          </a:bodyPr>
          <a:lstStyle/>
          <a:p>
            <a:pPr algn="ctr"/>
            <a:r>
              <a:rPr lang="en-GB" sz="3600" i="1" dirty="0">
                <a:solidFill>
                  <a:schemeClr val="tx2"/>
                </a:solidFill>
              </a:rPr>
              <a:t>The five stages of teamwork (Tuckman)</a:t>
            </a:r>
          </a:p>
        </p:txBody>
      </p:sp>
      <p:sp>
        <p:nvSpPr>
          <p:cNvPr id="8" name="Content Placeholder 7">
            <a:extLst>
              <a:ext uri="{FF2B5EF4-FFF2-40B4-BE49-F238E27FC236}">
                <a16:creationId xmlns:a16="http://schemas.microsoft.com/office/drawing/2014/main" id="{06C5F9F3-3C19-A30A-3608-4CAF1E2D2470}"/>
              </a:ext>
            </a:extLst>
          </p:cNvPr>
          <p:cNvSpPr>
            <a:spLocks noGrp="1"/>
          </p:cNvSpPr>
          <p:nvPr>
            <p:ph idx="1"/>
          </p:nvPr>
        </p:nvSpPr>
        <p:spPr>
          <a:xfrm>
            <a:off x="3859" y="1840271"/>
            <a:ext cx="5927709" cy="4897986"/>
          </a:xfrm>
        </p:spPr>
        <p:txBody>
          <a:bodyPr anchor="ctr">
            <a:normAutofit/>
          </a:bodyPr>
          <a:lstStyle/>
          <a:p>
            <a:r>
              <a:rPr lang="en-US" sz="1800" dirty="0">
                <a:solidFill>
                  <a:schemeClr val="tx2"/>
                </a:solidFill>
              </a:rPr>
              <a:t>Forming- Confusing, testing ground rules.</a:t>
            </a:r>
          </a:p>
          <a:p>
            <a:r>
              <a:rPr lang="en-US" sz="1800" dirty="0">
                <a:solidFill>
                  <a:schemeClr val="tx2"/>
                </a:solidFill>
              </a:rPr>
              <a:t>Storming- Tension, struggling for leadership.</a:t>
            </a:r>
          </a:p>
          <a:p>
            <a:r>
              <a:rPr lang="en-US" sz="1800" dirty="0">
                <a:solidFill>
                  <a:schemeClr val="tx2"/>
                </a:solidFill>
              </a:rPr>
              <a:t>Norming- Co-operation, trust established.</a:t>
            </a:r>
          </a:p>
          <a:p>
            <a:r>
              <a:rPr lang="en-US" sz="1800" dirty="0">
                <a:solidFill>
                  <a:schemeClr val="tx2"/>
                </a:solidFill>
              </a:rPr>
              <a:t>Performing-  Flexible, task roles and helpfulness.</a:t>
            </a:r>
          </a:p>
          <a:p>
            <a:r>
              <a:rPr lang="en-US" sz="1800" dirty="0">
                <a:solidFill>
                  <a:schemeClr val="tx2"/>
                </a:solidFill>
              </a:rPr>
              <a:t>Adjourning- positive feeling towards the leader, sadness.</a:t>
            </a:r>
          </a:p>
        </p:txBody>
      </p:sp>
      <p:pic>
        <p:nvPicPr>
          <p:cNvPr id="4" name="Content Placeholder 3">
            <a:extLst>
              <a:ext uri="{FF2B5EF4-FFF2-40B4-BE49-F238E27FC236}">
                <a16:creationId xmlns:a16="http://schemas.microsoft.com/office/drawing/2014/main" id="{84863835-D868-F8E9-B7BC-3D7D5C42241A}"/>
              </a:ext>
            </a:extLst>
          </p:cNvPr>
          <p:cNvPicPr>
            <a:picLocks noChangeAspect="1"/>
          </p:cNvPicPr>
          <p:nvPr/>
        </p:nvPicPr>
        <p:blipFill>
          <a:blip r:embed="rId2"/>
          <a:stretch>
            <a:fillRect/>
          </a:stretch>
        </p:blipFill>
        <p:spPr>
          <a:xfrm>
            <a:off x="6401994" y="2347239"/>
            <a:ext cx="5528749" cy="3639903"/>
          </a:xfrm>
          <a:prstGeom prst="rect">
            <a:avLst/>
          </a:prstGeom>
        </p:spPr>
      </p:pic>
    </p:spTree>
    <p:extLst>
      <p:ext uri="{BB962C8B-B14F-4D97-AF65-F5344CB8AC3E}">
        <p14:creationId xmlns:p14="http://schemas.microsoft.com/office/powerpoint/2010/main" val="16235943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B8AFB-045A-5729-1646-168578D4F5D0}"/>
              </a:ext>
            </a:extLst>
          </p:cNvPr>
          <p:cNvSpPr>
            <a:spLocks noGrp="1"/>
          </p:cNvSpPr>
          <p:nvPr>
            <p:ph type="title"/>
          </p:nvPr>
        </p:nvSpPr>
        <p:spPr/>
        <p:txBody>
          <a:bodyPr/>
          <a:lstStyle/>
          <a:p>
            <a:r>
              <a:rPr lang="en-GB" dirty="0"/>
              <a:t>Reference </a:t>
            </a:r>
          </a:p>
        </p:txBody>
      </p:sp>
      <p:sp>
        <p:nvSpPr>
          <p:cNvPr id="3" name="Content Placeholder 2">
            <a:extLst>
              <a:ext uri="{FF2B5EF4-FFF2-40B4-BE49-F238E27FC236}">
                <a16:creationId xmlns:a16="http://schemas.microsoft.com/office/drawing/2014/main" id="{0F5881D5-E788-A34B-924B-49BB01892D38}"/>
              </a:ext>
            </a:extLst>
          </p:cNvPr>
          <p:cNvSpPr>
            <a:spLocks noGrp="1"/>
          </p:cNvSpPr>
          <p:nvPr>
            <p:ph idx="1"/>
          </p:nvPr>
        </p:nvSpPr>
        <p:spPr/>
        <p:txBody>
          <a:bodyPr/>
          <a:lstStyle/>
          <a:p>
            <a:pPr>
              <a:lnSpc>
                <a:spcPct val="107000"/>
              </a:lnSpc>
              <a:spcAft>
                <a:spcPts val="800"/>
              </a:spcAft>
            </a:pPr>
            <a:r>
              <a:rPr lang="en-GB" sz="2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5 Stages of Team Development (thebalancecareers.com)</a:t>
            </a:r>
            <a:endParaRPr lang="en-GB" sz="2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u="sng" kern="10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https://miro.medium.com/max/4000/1*BQI23U01gvGccRvKp5dgeg.png</a:t>
            </a:r>
            <a:endParaRPr lang="en-GB" sz="28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800" kern="10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041565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0391D-35F5-6E24-20EC-EF65B422FE62}"/>
              </a:ext>
            </a:extLst>
          </p:cNvPr>
          <p:cNvSpPr>
            <a:spLocks noGrp="1"/>
          </p:cNvSpPr>
          <p:nvPr>
            <p:ph type="ctrTitle"/>
          </p:nvPr>
        </p:nvSpPr>
        <p:spPr>
          <a:xfrm>
            <a:off x="6590662" y="4267832"/>
            <a:ext cx="4805996" cy="1297115"/>
          </a:xfrm>
        </p:spPr>
        <p:txBody>
          <a:bodyPr anchor="t">
            <a:normAutofit fontScale="90000"/>
          </a:bodyPr>
          <a:lstStyle/>
          <a:p>
            <a:pPr algn="l"/>
            <a:r>
              <a:rPr lang="en-GB" sz="3700" b="1" dirty="0">
                <a:solidFill>
                  <a:schemeClr val="tx2"/>
                </a:solidFill>
              </a:rPr>
              <a:t>Effective Team Working And Communication</a:t>
            </a:r>
          </a:p>
        </p:txBody>
      </p:sp>
      <p:sp>
        <p:nvSpPr>
          <p:cNvPr id="3" name="Subtitle 2">
            <a:extLst>
              <a:ext uri="{FF2B5EF4-FFF2-40B4-BE49-F238E27FC236}">
                <a16:creationId xmlns:a16="http://schemas.microsoft.com/office/drawing/2014/main" id="{0A923A27-B027-53D0-34BB-FD9BD7B2A3F3}"/>
              </a:ext>
            </a:extLst>
          </p:cNvPr>
          <p:cNvSpPr>
            <a:spLocks noGrp="1"/>
          </p:cNvSpPr>
          <p:nvPr>
            <p:ph type="subTitle" idx="1"/>
          </p:nvPr>
        </p:nvSpPr>
        <p:spPr>
          <a:xfrm>
            <a:off x="6590966" y="3428999"/>
            <a:ext cx="4805691" cy="838831"/>
          </a:xfrm>
        </p:spPr>
        <p:txBody>
          <a:bodyPr anchor="b">
            <a:normAutofit fontScale="92500" lnSpcReduction="20000"/>
          </a:bodyPr>
          <a:lstStyle/>
          <a:p>
            <a:pPr algn="l"/>
            <a:r>
              <a:rPr lang="en-GB" sz="2000" b="1" dirty="0">
                <a:solidFill>
                  <a:schemeClr val="tx2"/>
                </a:solidFill>
              </a:rPr>
              <a:t>Name </a:t>
            </a:r>
            <a:r>
              <a:rPr lang="en-GB" sz="2000" dirty="0">
                <a:solidFill>
                  <a:schemeClr val="tx2"/>
                </a:solidFill>
              </a:rPr>
              <a:t>: Yelmi Sebastiao</a:t>
            </a:r>
          </a:p>
          <a:p>
            <a:pPr algn="l"/>
            <a:r>
              <a:rPr lang="en-GB" sz="2000" b="1" dirty="0">
                <a:solidFill>
                  <a:schemeClr val="tx2"/>
                </a:solidFill>
              </a:rPr>
              <a:t>Moodle Number</a:t>
            </a:r>
            <a:r>
              <a:rPr lang="en-GB" sz="2000" dirty="0">
                <a:solidFill>
                  <a:schemeClr val="tx2"/>
                </a:solidFill>
              </a:rPr>
              <a:t>: BMSW 4002</a:t>
            </a:r>
          </a:p>
          <a:p>
            <a:pPr algn="l"/>
            <a:endParaRPr lang="en-GB" sz="2000" dirty="0">
              <a:solidFill>
                <a:schemeClr val="tx2"/>
              </a:solidFill>
            </a:endParaRPr>
          </a:p>
        </p:txBody>
      </p:sp>
      <p:pic>
        <p:nvPicPr>
          <p:cNvPr id="21" name="Graphic 6" descr="Users">
            <a:extLst>
              <a:ext uri="{FF2B5EF4-FFF2-40B4-BE49-F238E27FC236}">
                <a16:creationId xmlns:a16="http://schemas.microsoft.com/office/drawing/2014/main" id="{99050FA4-FDE6-13A2-7E56-4076D1C3287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Tree>
    <p:extLst>
      <p:ext uri="{BB962C8B-B14F-4D97-AF65-F5344CB8AC3E}">
        <p14:creationId xmlns:p14="http://schemas.microsoft.com/office/powerpoint/2010/main" val="26400461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B0046-98D5-692E-AF9F-AB30B6F2E270}"/>
              </a:ext>
            </a:extLst>
          </p:cNvPr>
          <p:cNvSpPr>
            <a:spLocks noGrp="1"/>
          </p:cNvSpPr>
          <p:nvPr>
            <p:ph type="title"/>
          </p:nvPr>
        </p:nvSpPr>
        <p:spPr>
          <a:xfrm>
            <a:off x="838200" y="963507"/>
            <a:ext cx="3494362" cy="4930986"/>
          </a:xfrm>
        </p:spPr>
        <p:txBody>
          <a:bodyPr>
            <a:normAutofit/>
          </a:bodyPr>
          <a:lstStyle/>
          <a:p>
            <a:pPr algn="r"/>
            <a:r>
              <a:rPr lang="en-GB" b="1" dirty="0">
                <a:solidFill>
                  <a:schemeClr val="accent1"/>
                </a:solidFill>
              </a:rPr>
              <a:t>Team roles and leadership roles</a:t>
            </a:r>
          </a:p>
        </p:txBody>
      </p:sp>
      <p:sp>
        <p:nvSpPr>
          <p:cNvPr id="3" name="Content Placeholder 2">
            <a:extLst>
              <a:ext uri="{FF2B5EF4-FFF2-40B4-BE49-F238E27FC236}">
                <a16:creationId xmlns:a16="http://schemas.microsoft.com/office/drawing/2014/main" id="{A67CCFBE-E1F0-0BA5-3BCD-5853C35881AD}"/>
              </a:ext>
            </a:extLst>
          </p:cNvPr>
          <p:cNvSpPr>
            <a:spLocks noGrp="1"/>
          </p:cNvSpPr>
          <p:nvPr>
            <p:ph sz="half" idx="1"/>
          </p:nvPr>
        </p:nvSpPr>
        <p:spPr>
          <a:xfrm>
            <a:off x="4976030" y="963507"/>
            <a:ext cx="6250940" cy="4751493"/>
          </a:xfrm>
        </p:spPr>
        <p:txBody>
          <a:bodyPr anchor="b">
            <a:normAutofit/>
          </a:bodyPr>
          <a:lstStyle/>
          <a:p>
            <a:pPr>
              <a:lnSpc>
                <a:spcPct val="150000"/>
              </a:lnSpc>
              <a:buFont typeface="Wingdings" panose="05000000000000000000" pitchFamily="2" charset="2"/>
              <a:buChar char="§"/>
            </a:pPr>
            <a:r>
              <a:rPr lang="en-GB" sz="3200" dirty="0"/>
              <a:t> About Team roles</a:t>
            </a:r>
          </a:p>
          <a:p>
            <a:pPr>
              <a:lnSpc>
                <a:spcPct val="150000"/>
              </a:lnSpc>
              <a:buFont typeface="Wingdings" panose="05000000000000000000" pitchFamily="2" charset="2"/>
              <a:buChar char="§"/>
            </a:pPr>
            <a:r>
              <a:rPr lang="en-GB" sz="3200" dirty="0"/>
              <a:t>A leadership job.</a:t>
            </a:r>
          </a:p>
          <a:p>
            <a:pPr>
              <a:lnSpc>
                <a:spcPct val="150000"/>
              </a:lnSpc>
              <a:buFont typeface="Wingdings" panose="05000000000000000000" pitchFamily="2" charset="2"/>
              <a:buChar char="§"/>
            </a:pPr>
            <a:r>
              <a:rPr lang="en-GB" sz="3200" dirty="0"/>
              <a:t> leadership position</a:t>
            </a:r>
          </a:p>
          <a:p>
            <a:pPr>
              <a:lnSpc>
                <a:spcPct val="150000"/>
              </a:lnSpc>
              <a:buFont typeface="Wingdings" panose="05000000000000000000" pitchFamily="2" charset="2"/>
              <a:buChar char="§"/>
            </a:pPr>
            <a:endParaRPr lang="en-GB" sz="3200" dirty="0"/>
          </a:p>
        </p:txBody>
      </p:sp>
    </p:spTree>
    <p:extLst>
      <p:ext uri="{BB962C8B-B14F-4D97-AF65-F5344CB8AC3E}">
        <p14:creationId xmlns:p14="http://schemas.microsoft.com/office/powerpoint/2010/main" val="2716907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FD5D8-2E17-600D-F3A3-354FC862AAEA}"/>
              </a:ext>
            </a:extLst>
          </p:cNvPr>
          <p:cNvSpPr>
            <a:spLocks noGrp="1"/>
          </p:cNvSpPr>
          <p:nvPr>
            <p:ph type="ctrTitle"/>
          </p:nvPr>
        </p:nvSpPr>
        <p:spPr>
          <a:xfrm>
            <a:off x="1524000" y="543339"/>
            <a:ext cx="9144000" cy="1457739"/>
          </a:xfrm>
        </p:spPr>
        <p:txBody>
          <a:bodyPr>
            <a:normAutofit/>
          </a:bodyPr>
          <a:lstStyle/>
          <a:p>
            <a:r>
              <a:rPr lang="en-GB" dirty="0"/>
              <a:t>Belbin</a:t>
            </a:r>
          </a:p>
        </p:txBody>
      </p:sp>
      <p:sp>
        <p:nvSpPr>
          <p:cNvPr id="3" name="Subtitle 2">
            <a:extLst>
              <a:ext uri="{FF2B5EF4-FFF2-40B4-BE49-F238E27FC236}">
                <a16:creationId xmlns:a16="http://schemas.microsoft.com/office/drawing/2014/main" id="{1E6EB2C6-DE75-174D-6483-B4CB0BCE2409}"/>
              </a:ext>
            </a:extLst>
          </p:cNvPr>
          <p:cNvSpPr>
            <a:spLocks noGrp="1"/>
          </p:cNvSpPr>
          <p:nvPr>
            <p:ph type="subTitle" idx="1"/>
          </p:nvPr>
        </p:nvSpPr>
        <p:spPr>
          <a:xfrm>
            <a:off x="1524000" y="2398643"/>
            <a:ext cx="9144000" cy="3803374"/>
          </a:xfrm>
        </p:spPr>
        <p:txBody>
          <a:bodyPr/>
          <a:lstStyle/>
          <a:p>
            <a:r>
              <a:rPr lang="en-GB" dirty="0"/>
              <a:t>Dr Meredith Belbin initially recognized the Group Parts as portion of special ponder of groups that took put at Henley Trade School which included a commerce  </a:t>
            </a:r>
            <a:r>
              <a:rPr lang="en-GB" dirty="0" err="1"/>
              <a:t>reenactment</a:t>
            </a:r>
            <a:r>
              <a:rPr lang="en-GB" dirty="0"/>
              <a:t>  game.</a:t>
            </a:r>
          </a:p>
          <a:p>
            <a:r>
              <a:rPr lang="en-GB" dirty="0"/>
              <a:t>In 1969, Dr Belbin was welcomed to </a:t>
            </a:r>
            <a:r>
              <a:rPr lang="en-GB" dirty="0" err="1"/>
              <a:t>utilisze</a:t>
            </a:r>
            <a:r>
              <a:rPr lang="en-GB" dirty="0"/>
              <a:t> this commerce diversion as a beginning point for a ponder of group conduct</a:t>
            </a:r>
          </a:p>
        </p:txBody>
      </p:sp>
    </p:spTree>
    <p:extLst>
      <p:ext uri="{BB962C8B-B14F-4D97-AF65-F5344CB8AC3E}">
        <p14:creationId xmlns:p14="http://schemas.microsoft.com/office/powerpoint/2010/main" val="1095193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4178D-8C07-A4E2-B507-47F5D2DB0B93}"/>
              </a:ext>
            </a:extLst>
          </p:cNvPr>
          <p:cNvSpPr>
            <a:spLocks noGrp="1"/>
          </p:cNvSpPr>
          <p:nvPr>
            <p:ph type="title"/>
          </p:nvPr>
        </p:nvSpPr>
        <p:spPr>
          <a:xfrm>
            <a:off x="1913468" y="365125"/>
            <a:ext cx="9440332" cy="1325563"/>
          </a:xfrm>
        </p:spPr>
        <p:txBody>
          <a:bodyPr>
            <a:normAutofit/>
          </a:bodyPr>
          <a:lstStyle/>
          <a:p>
            <a:r>
              <a:rPr lang="en-GB" sz="5400" b="1">
                <a:solidFill>
                  <a:schemeClr val="accent1"/>
                </a:solidFill>
              </a:rPr>
              <a:t>Belbin three groups</a:t>
            </a:r>
          </a:p>
        </p:txBody>
      </p:sp>
      <p:graphicFrame>
        <p:nvGraphicFramePr>
          <p:cNvPr id="5" name="Content Placeholder 2">
            <a:extLst>
              <a:ext uri="{FF2B5EF4-FFF2-40B4-BE49-F238E27FC236}">
                <a16:creationId xmlns:a16="http://schemas.microsoft.com/office/drawing/2014/main" id="{9A7284A7-4178-E4E2-F58D-AF341D88F60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0317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07BF8-F0D1-6C84-E84C-51E4597629E3}"/>
              </a:ext>
            </a:extLst>
          </p:cNvPr>
          <p:cNvSpPr>
            <a:spLocks noGrp="1"/>
          </p:cNvSpPr>
          <p:nvPr>
            <p:ph type="title"/>
          </p:nvPr>
        </p:nvSpPr>
        <p:spPr>
          <a:xfrm>
            <a:off x="466722" y="586855"/>
            <a:ext cx="3201366" cy="3387497"/>
          </a:xfrm>
        </p:spPr>
        <p:txBody>
          <a:bodyPr anchor="b">
            <a:normAutofit/>
          </a:bodyPr>
          <a:lstStyle/>
          <a:p>
            <a:pPr algn="r"/>
            <a:r>
              <a:rPr lang="en-GB" sz="4000" b="1">
                <a:solidFill>
                  <a:srgbClr val="FFFFFF"/>
                </a:solidFill>
              </a:rPr>
              <a:t>Refferences</a:t>
            </a:r>
            <a:endParaRPr lang="en-GB" sz="4000" b="1" dirty="0">
              <a:solidFill>
                <a:srgbClr val="FFFFFF"/>
              </a:solidFill>
            </a:endParaRPr>
          </a:p>
        </p:txBody>
      </p:sp>
      <p:sp>
        <p:nvSpPr>
          <p:cNvPr id="3" name="Content Placeholder 2">
            <a:extLst>
              <a:ext uri="{FF2B5EF4-FFF2-40B4-BE49-F238E27FC236}">
                <a16:creationId xmlns:a16="http://schemas.microsoft.com/office/drawing/2014/main" id="{C1F8BEBC-8474-3040-2729-A37255B05E95}"/>
              </a:ext>
            </a:extLst>
          </p:cNvPr>
          <p:cNvSpPr>
            <a:spLocks noGrp="1"/>
          </p:cNvSpPr>
          <p:nvPr>
            <p:ph idx="1"/>
          </p:nvPr>
        </p:nvSpPr>
        <p:spPr>
          <a:xfrm>
            <a:off x="4810259" y="649480"/>
            <a:ext cx="6555347" cy="5546047"/>
          </a:xfrm>
        </p:spPr>
        <p:txBody>
          <a:bodyPr anchor="ctr">
            <a:normAutofit lnSpcReduction="10000"/>
          </a:bodyPr>
          <a:lstStyle/>
          <a:p>
            <a:r>
              <a:rPr lang="en-GB" dirty="0"/>
              <a:t>Bibliography</a:t>
            </a:r>
          </a:p>
          <a:p>
            <a:endParaRPr lang="en-GB" dirty="0"/>
          </a:p>
          <a:p>
            <a:r>
              <a:rPr lang="en-GB" dirty="0"/>
              <a:t>(2022). mind tools.</a:t>
            </a:r>
          </a:p>
          <a:p>
            <a:r>
              <a:rPr lang="en-GB" dirty="0"/>
              <a:t>https://www.glassdoor.com/blog/guide/examples-of-leadership-roles/. (2021, </a:t>
            </a:r>
            <a:r>
              <a:rPr lang="en-GB" dirty="0" err="1"/>
              <a:t>jun</a:t>
            </a:r>
            <a:r>
              <a:rPr lang="en-GB" dirty="0"/>
              <a:t> 29).</a:t>
            </a:r>
          </a:p>
          <a:p>
            <a:r>
              <a:rPr lang="en-GB" dirty="0" err="1"/>
              <a:t>Simek</a:t>
            </a:r>
            <a:r>
              <a:rPr lang="en-GB" dirty="0"/>
              <a:t>, P. (2022, July 06). Retrieved from https://developerexperience.io/practices/team-roles-definition.</a:t>
            </a:r>
          </a:p>
          <a:p>
            <a:r>
              <a:rPr lang="en-GB" dirty="0"/>
              <a:t>Associates, B., 2002. Dr Meredith Belbin. [Online] </a:t>
            </a:r>
          </a:p>
          <a:p>
            <a:r>
              <a:rPr lang="en-GB" dirty="0"/>
              <a:t>Available at: https://www.belbin.com/about/dr-meredith-belbin</a:t>
            </a:r>
          </a:p>
          <a:p>
            <a:endParaRPr lang="en-GB" sz="2000" dirty="0"/>
          </a:p>
          <a:p>
            <a:endParaRPr lang="en-GB" sz="2000" dirty="0"/>
          </a:p>
          <a:p>
            <a:pPr marL="0" indent="0">
              <a:buNone/>
            </a:pPr>
            <a:endParaRPr lang="en-GB" sz="2000" dirty="0"/>
          </a:p>
        </p:txBody>
      </p:sp>
    </p:spTree>
    <p:extLst>
      <p:ext uri="{BB962C8B-B14F-4D97-AF65-F5344CB8AC3E}">
        <p14:creationId xmlns:p14="http://schemas.microsoft.com/office/powerpoint/2010/main" val="1187142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5270066" y="1122363"/>
            <a:ext cx="5397933" cy="2387600"/>
          </a:xfrm>
        </p:spPr>
        <p:txBody>
          <a:bodyPr>
            <a:normAutofit/>
          </a:bodyPr>
          <a:lstStyle/>
          <a:p>
            <a:r>
              <a:rPr lang="en-GB"/>
              <a:t>MANAGING CONFLICT IN THE WORKPLACE</a:t>
            </a:r>
            <a:endParaRPr lang="en-US"/>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5230896" y="3602038"/>
            <a:ext cx="5437103" cy="1655762"/>
          </a:xfrm>
        </p:spPr>
        <p:txBody>
          <a:bodyPr>
            <a:normAutofit/>
          </a:bodyPr>
          <a:lstStyle/>
          <a:p>
            <a:r>
              <a:rPr lang="en-US"/>
              <a:t>Ritha Nginda</a:t>
            </a:r>
          </a:p>
        </p:txBody>
      </p:sp>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0530" r="41448"/>
          <a:stretch/>
        </p:blipFill>
        <p:spPr>
          <a:xfrm>
            <a:off x="-5597" y="10"/>
            <a:ext cx="4635583" cy="6857990"/>
          </a:xfrm>
          <a:prstGeom prst="rect">
            <a:avLst/>
          </a:prstGeom>
        </p:spPr>
      </p:pic>
    </p:spTree>
    <p:extLst>
      <p:ext uri="{BB962C8B-B14F-4D97-AF65-F5344CB8AC3E}">
        <p14:creationId xmlns:p14="http://schemas.microsoft.com/office/powerpoint/2010/main" val="86816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8622" y="10"/>
            <a:ext cx="6096000" cy="685799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900493" y="609600"/>
            <a:ext cx="4538124" cy="970450"/>
          </a:xfrm>
        </p:spPr>
        <p:txBody>
          <a:bodyPr anchor="b">
            <a:normAutofit fontScale="90000"/>
          </a:bodyPr>
          <a:lstStyle/>
          <a:p>
            <a:pPr algn="l"/>
            <a:r>
              <a:rPr lang="en-GB" sz="4000" dirty="0"/>
              <a:t>MANAGING CONFLICT IN THE WORKPLACE</a:t>
            </a:r>
            <a:endParaRPr lang="en-US" sz="4000" dirty="0"/>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900493" y="1732449"/>
            <a:ext cx="4538124" cy="4058751"/>
          </a:xfrm>
        </p:spPr>
        <p:txBody>
          <a:bodyPr anchor="t">
            <a:normAutofit fontScale="70000" lnSpcReduction="20000"/>
          </a:bodyPr>
          <a:lstStyle/>
          <a:p>
            <a:pPr marL="36900" indent="0">
              <a:buNone/>
            </a:pPr>
            <a:endParaRPr lang="en-GB" sz="2400" dirty="0"/>
          </a:p>
          <a:p>
            <a:pPr marL="36900" indent="0">
              <a:buNone/>
            </a:pPr>
            <a:r>
              <a:rPr lang="en-GB" sz="2400" dirty="0"/>
              <a:t>A department or the entire organization may experience a number of challenges as a result of employee conflict.  Conflicts between co-workers have the potential to involve other employees. Team cohesiveness, workplace productivity, and efficiency may suffer as a result.</a:t>
            </a:r>
          </a:p>
          <a:p>
            <a:pPr marL="36900" indent="0">
              <a:buNone/>
            </a:pPr>
            <a:r>
              <a:rPr lang="en-GB" sz="2400" dirty="0"/>
              <a:t>Conflicts that aren`t addressed may cause one or more employees to leave the organization, which raises expenditure and reduces productivity even further. Conflicts can occasionally result in legal issues for the business.</a:t>
            </a:r>
          </a:p>
          <a:p>
            <a:pPr marL="36900" indent="0">
              <a:buNone/>
            </a:pPr>
            <a:endParaRPr lang="en-US" sz="2400" dirty="0"/>
          </a:p>
        </p:txBody>
      </p:sp>
    </p:spTree>
    <p:extLst>
      <p:ext uri="{BB962C8B-B14F-4D97-AF65-F5344CB8AC3E}">
        <p14:creationId xmlns:p14="http://schemas.microsoft.com/office/powerpoint/2010/main" val="31701320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FEA1E-5E70-0E56-5EAC-BCEFF83F3490}"/>
              </a:ext>
            </a:extLst>
          </p:cNvPr>
          <p:cNvSpPr>
            <a:spLocks noGrp="1"/>
          </p:cNvSpPr>
          <p:nvPr>
            <p:ph type="title"/>
          </p:nvPr>
        </p:nvSpPr>
        <p:spPr>
          <a:xfrm>
            <a:off x="4996697" y="618518"/>
            <a:ext cx="6050713" cy="1478570"/>
          </a:xfrm>
        </p:spPr>
        <p:txBody>
          <a:bodyPr>
            <a:normAutofit/>
          </a:bodyPr>
          <a:lstStyle/>
          <a:p>
            <a:r>
              <a:rPr lang="en-GB" dirty="0"/>
              <a:t>1.	 INVESTIGATE A CONFLICT</a:t>
            </a:r>
          </a:p>
        </p:txBody>
      </p:sp>
      <p:sp>
        <p:nvSpPr>
          <p:cNvPr id="3" name="Content Placeholder 2">
            <a:extLst>
              <a:ext uri="{FF2B5EF4-FFF2-40B4-BE49-F238E27FC236}">
                <a16:creationId xmlns:a16="http://schemas.microsoft.com/office/drawing/2014/main" id="{900AA1B5-89F5-FF9F-2E29-435A6ADC7ACD}"/>
              </a:ext>
            </a:extLst>
          </p:cNvPr>
          <p:cNvSpPr>
            <a:spLocks noGrp="1"/>
          </p:cNvSpPr>
          <p:nvPr>
            <p:ph idx="1"/>
          </p:nvPr>
        </p:nvSpPr>
        <p:spPr>
          <a:xfrm>
            <a:off x="4968958" y="2249487"/>
            <a:ext cx="6078453" cy="3541714"/>
          </a:xfrm>
        </p:spPr>
        <p:txBody>
          <a:bodyPr>
            <a:normAutofit/>
          </a:bodyPr>
          <a:lstStyle/>
          <a:p>
            <a:r>
              <a:rPr lang="en-GB" dirty="0"/>
              <a:t>A conflict between two or more employees must be resolved by first listening to the complaint of each side.</a:t>
            </a:r>
          </a:p>
          <a:p>
            <a:r>
              <a:rPr lang="en-GB" dirty="0"/>
              <a:t>It may be necessary to speak to other employees to learn what they have been hearing and seeing.</a:t>
            </a:r>
          </a:p>
        </p:txBody>
      </p:sp>
      <p:pic>
        <p:nvPicPr>
          <p:cNvPr id="5" name="Picture 4" descr="Red toy person in front of two lines of white figures">
            <a:extLst>
              <a:ext uri="{FF2B5EF4-FFF2-40B4-BE49-F238E27FC236}">
                <a16:creationId xmlns:a16="http://schemas.microsoft.com/office/drawing/2014/main" id="{403BECC2-D950-1062-E1C8-75FE5970269E}"/>
              </a:ext>
            </a:extLst>
          </p:cNvPr>
          <p:cNvPicPr>
            <a:picLocks noChangeAspect="1"/>
          </p:cNvPicPr>
          <p:nvPr/>
        </p:nvPicPr>
        <p:blipFill rotWithShape="1">
          <a:blip r:embed="rId3"/>
          <a:srcRect l="29706" r="25851"/>
          <a:stretch/>
        </p:blipFill>
        <p:spPr>
          <a:xfrm>
            <a:off x="-5597" y="10"/>
            <a:ext cx="4635583" cy="6857990"/>
          </a:xfrm>
          <a:prstGeom prst="rect">
            <a:avLst/>
          </a:prstGeom>
        </p:spPr>
      </p:pic>
    </p:spTree>
    <p:extLst>
      <p:ext uri="{BB962C8B-B14F-4D97-AF65-F5344CB8AC3E}">
        <p14:creationId xmlns:p14="http://schemas.microsoft.com/office/powerpoint/2010/main" val="35965546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98C76-2A73-FBAD-E2BA-16994F7D62BD}"/>
              </a:ext>
            </a:extLst>
          </p:cNvPr>
          <p:cNvSpPr>
            <a:spLocks noGrp="1"/>
          </p:cNvSpPr>
          <p:nvPr>
            <p:ph type="title"/>
          </p:nvPr>
        </p:nvSpPr>
        <p:spPr/>
        <p:txBody>
          <a:bodyPr>
            <a:normAutofit/>
          </a:bodyPr>
          <a:lstStyle/>
          <a:p>
            <a:r>
              <a:rPr lang="en-GB" dirty="0"/>
              <a:t>2.	 Hold a one on one meeting</a:t>
            </a:r>
          </a:p>
        </p:txBody>
      </p:sp>
      <p:sp>
        <p:nvSpPr>
          <p:cNvPr id="3" name="Content Placeholder 2">
            <a:extLst>
              <a:ext uri="{FF2B5EF4-FFF2-40B4-BE49-F238E27FC236}">
                <a16:creationId xmlns:a16="http://schemas.microsoft.com/office/drawing/2014/main" id="{48041C7C-566C-B85B-8935-624508D51E94}"/>
              </a:ext>
            </a:extLst>
          </p:cNvPr>
          <p:cNvSpPr>
            <a:spLocks noGrp="1"/>
          </p:cNvSpPr>
          <p:nvPr>
            <p:ph idx="1"/>
          </p:nvPr>
        </p:nvSpPr>
        <p:spPr>
          <a:xfrm>
            <a:off x="6336727" y="2249487"/>
            <a:ext cx="4710683" cy="3541714"/>
          </a:xfrm>
        </p:spPr>
        <p:txBody>
          <a:bodyPr>
            <a:normAutofit/>
          </a:bodyPr>
          <a:lstStyle/>
          <a:p>
            <a:r>
              <a:rPr lang="en-GB" dirty="0"/>
              <a:t>Once you have conducted your research, and with each party again to share your findings. In this case, it is best to meet one on one because if you assign blame to one party, he will be less defensive. </a:t>
            </a:r>
          </a:p>
        </p:txBody>
      </p:sp>
      <p:pic>
        <p:nvPicPr>
          <p:cNvPr id="7" name="Graphic 6" descr="Arrow Circle">
            <a:extLst>
              <a:ext uri="{FF2B5EF4-FFF2-40B4-BE49-F238E27FC236}">
                <a16:creationId xmlns:a16="http://schemas.microsoft.com/office/drawing/2014/main" id="{D4F6DF6B-4A31-23B9-312C-644D4D2B04B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11203" y="2249487"/>
            <a:ext cx="3549650" cy="3549650"/>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25403072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2B473-09D7-6100-EB29-C2B7CB5F5ABA}"/>
              </a:ext>
            </a:extLst>
          </p:cNvPr>
          <p:cNvSpPr>
            <a:spLocks noGrp="1"/>
          </p:cNvSpPr>
          <p:nvPr>
            <p:ph type="title"/>
          </p:nvPr>
        </p:nvSpPr>
        <p:spPr>
          <a:xfrm>
            <a:off x="1019015" y="1093787"/>
            <a:ext cx="3059969" cy="4697413"/>
          </a:xfrm>
        </p:spPr>
        <p:txBody>
          <a:bodyPr>
            <a:normAutofit/>
          </a:bodyPr>
          <a:lstStyle/>
          <a:p>
            <a:r>
              <a:rPr lang="en-GB" dirty="0"/>
              <a:t>3. 	Meet with both parties </a:t>
            </a:r>
          </a:p>
        </p:txBody>
      </p:sp>
      <p:sp>
        <p:nvSpPr>
          <p:cNvPr id="3" name="Content Placeholder 2">
            <a:extLst>
              <a:ext uri="{FF2B5EF4-FFF2-40B4-BE49-F238E27FC236}">
                <a16:creationId xmlns:a16="http://schemas.microsoft.com/office/drawing/2014/main" id="{A03E5466-BAA7-1C3E-749B-F544437B3B65}"/>
              </a:ext>
            </a:extLst>
          </p:cNvPr>
          <p:cNvSpPr>
            <a:spLocks noGrp="1"/>
          </p:cNvSpPr>
          <p:nvPr>
            <p:ph idx="1"/>
          </p:nvPr>
        </p:nvSpPr>
        <p:spPr>
          <a:xfrm>
            <a:off x="5215467" y="1093788"/>
            <a:ext cx="5831944" cy="4697413"/>
          </a:xfrm>
        </p:spPr>
        <p:txBody>
          <a:bodyPr>
            <a:normAutofit/>
          </a:bodyPr>
          <a:lstStyle/>
          <a:p>
            <a:r>
              <a:rPr lang="en-GB" dirty="0"/>
              <a:t>In the event that the problem persists after meeting with each party separately, arrange a private meeting between the two parties.</a:t>
            </a:r>
          </a:p>
          <a:p>
            <a:r>
              <a:rPr lang="en-GB" dirty="0"/>
              <a:t>This meeting is intended to help the two parties understand each other and hopefully reach an agreement in their own right. As a result, no one is declared a winner or loser or forced to accept a solution they dislike.</a:t>
            </a:r>
          </a:p>
        </p:txBody>
      </p:sp>
    </p:spTree>
    <p:extLst>
      <p:ext uri="{BB962C8B-B14F-4D97-AF65-F5344CB8AC3E}">
        <p14:creationId xmlns:p14="http://schemas.microsoft.com/office/powerpoint/2010/main" val="2895698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3E629-58D0-892E-142C-18BB2FB59D91}"/>
              </a:ext>
            </a:extLst>
          </p:cNvPr>
          <p:cNvSpPr>
            <a:spLocks noGrp="1"/>
          </p:cNvSpPr>
          <p:nvPr>
            <p:ph type="title"/>
          </p:nvPr>
        </p:nvSpPr>
        <p:spPr>
          <a:xfrm>
            <a:off x="4996697" y="618518"/>
            <a:ext cx="6050713" cy="1478570"/>
          </a:xfrm>
        </p:spPr>
        <p:txBody>
          <a:bodyPr>
            <a:normAutofit/>
          </a:bodyPr>
          <a:lstStyle/>
          <a:p>
            <a:r>
              <a:rPr lang="en-GB" dirty="0"/>
              <a:t>4. Resolution</a:t>
            </a:r>
          </a:p>
        </p:txBody>
      </p:sp>
      <p:sp>
        <p:nvSpPr>
          <p:cNvPr id="3" name="Content Placeholder 2">
            <a:extLst>
              <a:ext uri="{FF2B5EF4-FFF2-40B4-BE49-F238E27FC236}">
                <a16:creationId xmlns:a16="http://schemas.microsoft.com/office/drawing/2014/main" id="{F98CAD7E-9BC6-B7FC-5B85-BA50C700B6A8}"/>
              </a:ext>
            </a:extLst>
          </p:cNvPr>
          <p:cNvSpPr>
            <a:spLocks noGrp="1"/>
          </p:cNvSpPr>
          <p:nvPr>
            <p:ph idx="1"/>
          </p:nvPr>
        </p:nvSpPr>
        <p:spPr>
          <a:xfrm>
            <a:off x="4968958" y="2249487"/>
            <a:ext cx="6078453" cy="3541714"/>
          </a:xfrm>
        </p:spPr>
        <p:txBody>
          <a:bodyPr>
            <a:normAutofit/>
          </a:bodyPr>
          <a:lstStyle/>
          <a:p>
            <a:r>
              <a:rPr lang="en-GB" sz="2200"/>
              <a:t>Make and announce your decision after your one-on-one and group meeting, decide how you are going to handle the issue, and inform both parties.</a:t>
            </a:r>
          </a:p>
          <a:p>
            <a:r>
              <a:rPr lang="en-GB" sz="2200"/>
              <a:t>You should write down your decision so you will have proof that you have ruled on either or both parties. You can use this information if you face any discipline or termination action in the future, or if you file a lawsuit.</a:t>
            </a:r>
          </a:p>
          <a:p>
            <a:endParaRPr lang="en-GB" sz="2200"/>
          </a:p>
        </p:txBody>
      </p:sp>
      <p:pic>
        <p:nvPicPr>
          <p:cNvPr id="5" name="Picture 4" descr="Question mark boxes">
            <a:extLst>
              <a:ext uri="{FF2B5EF4-FFF2-40B4-BE49-F238E27FC236}">
                <a16:creationId xmlns:a16="http://schemas.microsoft.com/office/drawing/2014/main" id="{0662F8D3-9F0D-38B9-5940-C676C98C7453}"/>
              </a:ext>
            </a:extLst>
          </p:cNvPr>
          <p:cNvPicPr>
            <a:picLocks noChangeAspect="1"/>
          </p:cNvPicPr>
          <p:nvPr/>
        </p:nvPicPr>
        <p:blipFill rotWithShape="1">
          <a:blip r:embed="rId3"/>
          <a:srcRect l="33930" r="28049"/>
          <a:stretch/>
        </p:blipFill>
        <p:spPr>
          <a:xfrm>
            <a:off x="-5597" y="10"/>
            <a:ext cx="4635583" cy="6857990"/>
          </a:xfrm>
          <a:prstGeom prst="rect">
            <a:avLst/>
          </a:prstGeom>
        </p:spPr>
      </p:pic>
    </p:spTree>
    <p:extLst>
      <p:ext uri="{BB962C8B-B14F-4D97-AF65-F5344CB8AC3E}">
        <p14:creationId xmlns:p14="http://schemas.microsoft.com/office/powerpoint/2010/main" val="7487851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38286</TotalTime>
  <Words>1761</Words>
  <Application>Microsoft Office PowerPoint</Application>
  <PresentationFormat>Widescreen</PresentationFormat>
  <Paragraphs>177</Paragraphs>
  <Slides>31</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-apple-system</vt:lpstr>
      <vt:lpstr>Arial</vt:lpstr>
      <vt:lpstr>Calibri</vt:lpstr>
      <vt:lpstr>Courier New</vt:lpstr>
      <vt:lpstr>Tw Cen MT</vt:lpstr>
      <vt:lpstr>Wingdings</vt:lpstr>
      <vt:lpstr>Circuit</vt:lpstr>
      <vt:lpstr>PowerPoint Presentation</vt:lpstr>
      <vt:lpstr>PowerPoint Presentation</vt:lpstr>
      <vt:lpstr>Context list</vt:lpstr>
      <vt:lpstr>PowerPoint Presentation</vt:lpstr>
      <vt:lpstr>Stages of team development.</vt:lpstr>
      <vt:lpstr>What is team development?</vt:lpstr>
      <vt:lpstr>The 5 stages of team development.</vt:lpstr>
      <vt:lpstr>What are the 5 stages of team development.</vt:lpstr>
      <vt:lpstr>Limitation  </vt:lpstr>
      <vt:lpstr>Conclusion.</vt:lpstr>
      <vt:lpstr>References.</vt:lpstr>
      <vt:lpstr>EFFECTIVE TEAM WORKING AND COMMUNICATION</vt:lpstr>
      <vt:lpstr>BENEFITS OF TEAM WORKING</vt:lpstr>
      <vt:lpstr>PowerPoint Presentation</vt:lpstr>
      <vt:lpstr>PowerPoint Presentation</vt:lpstr>
      <vt:lpstr>References </vt:lpstr>
      <vt:lpstr>Effective team working and communication </vt:lpstr>
      <vt:lpstr>successful team development </vt:lpstr>
      <vt:lpstr>The five stages of teamwork (Tuckman)</vt:lpstr>
      <vt:lpstr>Reference </vt:lpstr>
      <vt:lpstr>Effective Team Working And Communication</vt:lpstr>
      <vt:lpstr>Team roles and leadership roles</vt:lpstr>
      <vt:lpstr>Belbin</vt:lpstr>
      <vt:lpstr>Belbin three groups</vt:lpstr>
      <vt:lpstr>Refferences</vt:lpstr>
      <vt:lpstr>MANAGING CONFLICT IN THE WORKPLACE</vt:lpstr>
      <vt:lpstr>MANAGING CONFLICT IN THE WORKPLACE</vt:lpstr>
      <vt:lpstr>1.  INVESTIGATE A CONFLICT</vt:lpstr>
      <vt:lpstr>2.  Hold a one on one meeting</vt:lpstr>
      <vt:lpstr>3.  Meet with both parties </vt:lpstr>
      <vt:lpstr>4. Resolution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Stages of team development </dc:title>
  <dc:creator>rachel genine ampeh</dc:creator>
  <cp:lastModifiedBy>rachel genine ampeh</cp:lastModifiedBy>
  <cp:revision>33</cp:revision>
  <cp:lastPrinted>2022-08-02T09:28:19Z</cp:lastPrinted>
  <dcterms:created xsi:type="dcterms:W3CDTF">2022-07-25T07:44:34Z</dcterms:created>
  <dcterms:modified xsi:type="dcterms:W3CDTF">2022-08-23T09:13:41Z</dcterms:modified>
</cp:coreProperties>
</file>