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5" r:id="rId4"/>
    <p:sldId id="266" r:id="rId5"/>
    <p:sldId id="258" r:id="rId6"/>
    <p:sldId id="259" r:id="rId7"/>
    <p:sldId id="260" r:id="rId8"/>
    <p:sldId id="261" r:id="rId9"/>
    <p:sldId id="262" r:id="rId10"/>
    <p:sldId id="263"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DBACBCF-8E00-4098-882B-49B40FCC25B1}">
          <p14:sldIdLst>
            <p14:sldId id="256"/>
            <p14:sldId id="257"/>
            <p14:sldId id="265"/>
            <p14:sldId id="266"/>
            <p14:sldId id="258"/>
            <p14:sldId id="259"/>
            <p14:sldId id="260"/>
            <p14:sldId id="261"/>
            <p14:sldId id="262"/>
            <p14:sldId id="263"/>
            <p14:sldId id="26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EF1623-0767-4B99-EE32-9C67FF2E12C7}" v="336" dt="2025-10-11T16:20:24.5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62" autoAdjust="0"/>
  </p:normalViewPr>
  <p:slideViewPr>
    <p:cSldViewPr>
      <p:cViewPr>
        <p:scale>
          <a:sx n="66" d="100"/>
          <a:sy n="66" d="100"/>
        </p:scale>
        <p:origin x="-1506" y="-18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Omar (2406888)" userId="S::2406888@student.uwtsd.ac.uk::4e0d254f-0b7d-4f46-b6ea-3e8f46693865" providerId="AD" clId="Web-{72EF1623-0767-4B99-EE32-9C67FF2E12C7}"/>
    <pc:docChg chg="addSld delSld modSld sldOrd modSection">
      <pc:chgData name="Misbah Omar (2406888)" userId="S::2406888@student.uwtsd.ac.uk::4e0d254f-0b7d-4f46-b6ea-3e8f46693865" providerId="AD" clId="Web-{72EF1623-0767-4B99-EE32-9C67FF2E12C7}" dt="2025-10-11T16:20:24.551" v="323" actId="20577"/>
      <pc:docMkLst>
        <pc:docMk/>
      </pc:docMkLst>
      <pc:sldChg chg="modSp">
        <pc:chgData name="Misbah Omar (2406888)" userId="S::2406888@student.uwtsd.ac.uk::4e0d254f-0b7d-4f46-b6ea-3e8f46693865" providerId="AD" clId="Web-{72EF1623-0767-4B99-EE32-9C67FF2E12C7}" dt="2025-10-11T15:15:01.633" v="295" actId="20577"/>
        <pc:sldMkLst>
          <pc:docMk/>
          <pc:sldMk cId="3303297816" sldId="256"/>
        </pc:sldMkLst>
        <pc:spChg chg="mod">
          <ac:chgData name="Misbah Omar (2406888)" userId="S::2406888@student.uwtsd.ac.uk::4e0d254f-0b7d-4f46-b6ea-3e8f46693865" providerId="AD" clId="Web-{72EF1623-0767-4B99-EE32-9C67FF2E12C7}" dt="2025-10-11T15:08:01.349" v="141" actId="1076"/>
          <ac:spMkLst>
            <pc:docMk/>
            <pc:sldMk cId="3303297816" sldId="256"/>
            <ac:spMk id="2" creationId="{00000000-0000-0000-0000-000000000000}"/>
          </ac:spMkLst>
        </pc:spChg>
        <pc:spChg chg="mod">
          <ac:chgData name="Misbah Omar (2406888)" userId="S::2406888@student.uwtsd.ac.uk::4e0d254f-0b7d-4f46-b6ea-3e8f46693865" providerId="AD" clId="Web-{72EF1623-0767-4B99-EE32-9C67FF2E12C7}" dt="2025-10-11T15:15:01.633" v="295" actId="20577"/>
          <ac:spMkLst>
            <pc:docMk/>
            <pc:sldMk cId="3303297816" sldId="256"/>
            <ac:spMk id="3" creationId="{00000000-0000-0000-0000-000000000000}"/>
          </ac:spMkLst>
        </pc:spChg>
      </pc:sldChg>
      <pc:sldChg chg="ord">
        <pc:chgData name="Misbah Omar (2406888)" userId="S::2406888@student.uwtsd.ac.uk::4e0d254f-0b7d-4f46-b6ea-3e8f46693865" providerId="AD" clId="Web-{72EF1623-0767-4B99-EE32-9C67FF2E12C7}" dt="2025-10-11T15:15:12.836" v="296"/>
        <pc:sldMkLst>
          <pc:docMk/>
          <pc:sldMk cId="685174722" sldId="257"/>
        </pc:sldMkLst>
      </pc:sldChg>
      <pc:sldChg chg="modSp">
        <pc:chgData name="Misbah Omar (2406888)" userId="S::2406888@student.uwtsd.ac.uk::4e0d254f-0b7d-4f46-b6ea-3e8f46693865" providerId="AD" clId="Web-{72EF1623-0767-4B99-EE32-9C67FF2E12C7}" dt="2025-10-11T16:18:09.296" v="319" actId="14100"/>
        <pc:sldMkLst>
          <pc:docMk/>
          <pc:sldMk cId="232513480" sldId="261"/>
        </pc:sldMkLst>
        <pc:spChg chg="mod">
          <ac:chgData name="Misbah Omar (2406888)" userId="S::2406888@student.uwtsd.ac.uk::4e0d254f-0b7d-4f46-b6ea-3e8f46693865" providerId="AD" clId="Web-{72EF1623-0767-4B99-EE32-9C67FF2E12C7}" dt="2025-10-11T16:18:09.296" v="319" actId="14100"/>
          <ac:spMkLst>
            <pc:docMk/>
            <pc:sldMk cId="232513480" sldId="261"/>
            <ac:spMk id="3" creationId="{00000000-0000-0000-0000-000000000000}"/>
          </ac:spMkLst>
        </pc:spChg>
      </pc:sldChg>
      <pc:sldChg chg="del">
        <pc:chgData name="Misbah Omar (2406888)" userId="S::2406888@student.uwtsd.ac.uk::4e0d254f-0b7d-4f46-b6ea-3e8f46693865" providerId="AD" clId="Web-{72EF1623-0767-4B99-EE32-9C67FF2E12C7}" dt="2025-10-11T16:19:52.003" v="320"/>
        <pc:sldMkLst>
          <pc:docMk/>
          <pc:sldMk cId="3225342183" sldId="264"/>
        </pc:sldMkLst>
      </pc:sldChg>
      <pc:sldChg chg="addSp modSp new">
        <pc:chgData name="Misbah Omar (2406888)" userId="S::2406888@student.uwtsd.ac.uk::4e0d254f-0b7d-4f46-b6ea-3e8f46693865" providerId="AD" clId="Web-{72EF1623-0767-4B99-EE32-9C67FF2E12C7}" dt="2025-10-11T14:59:54.636" v="21" actId="14100"/>
        <pc:sldMkLst>
          <pc:docMk/>
          <pc:sldMk cId="2118486710" sldId="265"/>
        </pc:sldMkLst>
        <pc:spChg chg="add mod">
          <ac:chgData name="Misbah Omar (2406888)" userId="S::2406888@student.uwtsd.ac.uk::4e0d254f-0b7d-4f46-b6ea-3e8f46693865" providerId="AD" clId="Web-{72EF1623-0767-4B99-EE32-9C67FF2E12C7}" dt="2025-10-11T14:57:09.828" v="11" actId="20577"/>
          <ac:spMkLst>
            <pc:docMk/>
            <pc:sldMk cId="2118486710" sldId="265"/>
            <ac:spMk id="2" creationId="{471C99AD-4E8A-88BE-406C-C4C54F7868A9}"/>
          </ac:spMkLst>
        </pc:spChg>
        <pc:spChg chg="add mod">
          <ac:chgData name="Misbah Omar (2406888)" userId="S::2406888@student.uwtsd.ac.uk::4e0d254f-0b7d-4f46-b6ea-3e8f46693865" providerId="AD" clId="Web-{72EF1623-0767-4B99-EE32-9C67FF2E12C7}" dt="2025-10-11T14:58:03.095" v="17" actId="20577"/>
          <ac:spMkLst>
            <pc:docMk/>
            <pc:sldMk cId="2118486710" sldId="265"/>
            <ac:spMk id="3" creationId="{F6B5E793-6B6A-6E73-F44B-9AA6C8C276AE}"/>
          </ac:spMkLst>
        </pc:spChg>
        <pc:picChg chg="add mod">
          <ac:chgData name="Misbah Omar (2406888)" userId="S::2406888@student.uwtsd.ac.uk::4e0d254f-0b7d-4f46-b6ea-3e8f46693865" providerId="AD" clId="Web-{72EF1623-0767-4B99-EE32-9C67FF2E12C7}" dt="2025-10-11T14:59:54.636" v="21" actId="14100"/>
          <ac:picMkLst>
            <pc:docMk/>
            <pc:sldMk cId="2118486710" sldId="265"/>
            <ac:picMk id="4" creationId="{62C0749B-922B-5916-B2C5-993BB5FA3C3B}"/>
          </ac:picMkLst>
        </pc:picChg>
      </pc:sldChg>
      <pc:sldChg chg="addSp modSp new">
        <pc:chgData name="Misbah Omar (2406888)" userId="S::2406888@student.uwtsd.ac.uk::4e0d254f-0b7d-4f46-b6ea-3e8f46693865" providerId="AD" clId="Web-{72EF1623-0767-4B99-EE32-9C67FF2E12C7}" dt="2025-10-11T15:04:37.468" v="44" actId="1076"/>
        <pc:sldMkLst>
          <pc:docMk/>
          <pc:sldMk cId="2449535264" sldId="266"/>
        </pc:sldMkLst>
        <pc:spChg chg="add mod">
          <ac:chgData name="Misbah Omar (2406888)" userId="S::2406888@student.uwtsd.ac.uk::4e0d254f-0b7d-4f46-b6ea-3e8f46693865" providerId="AD" clId="Web-{72EF1623-0767-4B99-EE32-9C67FF2E12C7}" dt="2025-10-11T15:03:31.905" v="39" actId="1076"/>
          <ac:spMkLst>
            <pc:docMk/>
            <pc:sldMk cId="2449535264" sldId="266"/>
            <ac:spMk id="2" creationId="{79110D26-A0D2-F29D-196F-74236125640A}"/>
          </ac:spMkLst>
        </pc:spChg>
        <pc:spChg chg="add mod">
          <ac:chgData name="Misbah Omar (2406888)" userId="S::2406888@student.uwtsd.ac.uk::4e0d254f-0b7d-4f46-b6ea-3e8f46693865" providerId="AD" clId="Web-{72EF1623-0767-4B99-EE32-9C67FF2E12C7}" dt="2025-10-11T15:03:04.857" v="36" actId="20577"/>
          <ac:spMkLst>
            <pc:docMk/>
            <pc:sldMk cId="2449535264" sldId="266"/>
            <ac:spMk id="3" creationId="{5055BC66-983A-A540-68EC-F445CBC5FC22}"/>
          </ac:spMkLst>
        </pc:spChg>
        <pc:picChg chg="add mod">
          <ac:chgData name="Misbah Omar (2406888)" userId="S::2406888@student.uwtsd.ac.uk::4e0d254f-0b7d-4f46-b6ea-3e8f46693865" providerId="AD" clId="Web-{72EF1623-0767-4B99-EE32-9C67FF2E12C7}" dt="2025-10-11T15:04:37.468" v="44" actId="1076"/>
          <ac:picMkLst>
            <pc:docMk/>
            <pc:sldMk cId="2449535264" sldId="266"/>
            <ac:picMk id="4" creationId="{A9BCF579-7E95-22BC-4246-D3E713145E14}"/>
          </ac:picMkLst>
        </pc:picChg>
      </pc:sldChg>
      <pc:sldChg chg="modSp new">
        <pc:chgData name="Misbah Omar (2406888)" userId="S::2406888@student.uwtsd.ac.uk::4e0d254f-0b7d-4f46-b6ea-3e8f46693865" providerId="AD" clId="Web-{72EF1623-0767-4B99-EE32-9C67FF2E12C7}" dt="2025-10-11T16:20:24.551" v="323" actId="20577"/>
        <pc:sldMkLst>
          <pc:docMk/>
          <pc:sldMk cId="2500319133" sldId="267"/>
        </pc:sldMkLst>
        <pc:spChg chg="mod">
          <ac:chgData name="Misbah Omar (2406888)" userId="S::2406888@student.uwtsd.ac.uk::4e0d254f-0b7d-4f46-b6ea-3e8f46693865" providerId="AD" clId="Web-{72EF1623-0767-4B99-EE32-9C67FF2E12C7}" dt="2025-10-11T16:20:24.551" v="323" actId="20577"/>
          <ac:spMkLst>
            <pc:docMk/>
            <pc:sldMk cId="2500319133" sldId="267"/>
            <ac:spMk id="2" creationId="{4B7102C5-B418-6EB1-C4B9-D3A8E0997A50}"/>
          </ac:spMkLst>
        </pc:spChg>
        <pc:spChg chg="mod">
          <ac:chgData name="Misbah Omar (2406888)" userId="S::2406888@student.uwtsd.ac.uk::4e0d254f-0b7d-4f46-b6ea-3e8f46693865" providerId="AD" clId="Web-{72EF1623-0767-4B99-EE32-9C67FF2E12C7}" dt="2025-10-11T16:15:30.538" v="317" actId="14100"/>
          <ac:spMkLst>
            <pc:docMk/>
            <pc:sldMk cId="2500319133" sldId="267"/>
            <ac:spMk id="3" creationId="{13F338AC-641C-58F1-4CBC-96F330884C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93852B-9B80-4170-8986-10E2DB98BCE8}" type="datetimeFigureOut">
              <a:rPr lang="en-US" smtClean="0"/>
              <a:t>10/11/2025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7E6238-4C83-472E-8445-B04189B61852}" type="slidenum">
              <a:rPr lang="en-US" smtClean="0"/>
              <a:t>‹#›</a:t>
            </a:fld>
            <a:endParaRPr lang="en-US"/>
          </a:p>
        </p:txBody>
      </p:sp>
    </p:spTree>
    <p:extLst>
      <p:ext uri="{BB962C8B-B14F-4D97-AF65-F5344CB8AC3E}">
        <p14:creationId xmlns:p14="http://schemas.microsoft.com/office/powerpoint/2010/main" val="1290032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7E6238-4C83-472E-8445-B04189B61852}" type="slidenum">
              <a:rPr lang="en-US" smtClean="0"/>
              <a:t>1</a:t>
            </a:fld>
            <a:endParaRPr lang="en-US"/>
          </a:p>
        </p:txBody>
      </p:sp>
    </p:spTree>
    <p:extLst>
      <p:ext uri="{BB962C8B-B14F-4D97-AF65-F5344CB8AC3E}">
        <p14:creationId xmlns:p14="http://schemas.microsoft.com/office/powerpoint/2010/main" val="3086582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FBA419BA-A10A-43AF-B0CE-C79F795C29C2}" type="datetimeFigureOut">
              <a:rPr lang="en-US" smtClean="0"/>
              <a:t>10/11/2025</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DE17BF02-97C4-463D-BC49-0666B54D4E48}" type="slidenum">
              <a:rPr lang="en-US" smtClean="0"/>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DE17BF02-97C4-463D-BC49-0666B54D4E4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BA419BA-A10A-43AF-B0CE-C79F795C29C2}" type="datetimeFigureOut">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BA419BA-A10A-43AF-B0CE-C79F795C29C2}" type="datetimeFigureOut">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419BA-A10A-43AF-B0CE-C79F795C29C2}" type="datetimeFigureOut">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BA419BA-A10A-43AF-B0CE-C79F795C29C2}" type="datetimeFigureOut">
              <a:rPr lang="en-US" smtClean="0"/>
              <a:t>10/11/2025</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E17BF02-97C4-463D-BC49-0666B54D4E48}"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397042" y="-524544"/>
            <a:ext cx="7126706" cy="2576931"/>
          </a:xfrm>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US" sz="4000" b="0" dirty="0">
                <a:solidFill>
                  <a:schemeClr val="bg1"/>
                </a:solidFill>
                <a:latin typeface="Arial"/>
                <a:cs typeface="Arial"/>
              </a:rPr>
              <a:t>BMW GROUP-MICRO AND ANALYSIS</a:t>
            </a:r>
          </a:p>
        </p:txBody>
      </p:sp>
      <p:sp>
        <p:nvSpPr>
          <p:cNvPr id="3" name="Subtitle 2"/>
          <p:cNvSpPr>
            <a:spLocks noGrp="1"/>
          </p:cNvSpPr>
          <p:nvPr>
            <p:ph type="subTitle" idx="4294967295"/>
          </p:nvPr>
        </p:nvSpPr>
        <p:spPr>
          <a:xfrm>
            <a:off x="0" y="1564106"/>
            <a:ext cx="6721640" cy="5061283"/>
          </a:xfrm>
        </p:spPr>
        <p:txBody>
          <a:bodyPr vert="horz" lIns="91440" tIns="45720" rIns="91440" bIns="45720" anchor="t">
            <a:normAutofit/>
          </a:bodyPr>
          <a:lstStyle/>
          <a:p>
            <a:pPr marL="0" indent="0">
              <a:buNone/>
            </a:pPr>
            <a:r>
              <a:rPr lang="en-US" dirty="0">
                <a:solidFill>
                  <a:schemeClr val="bg1"/>
                </a:solidFill>
                <a:latin typeface="Arial"/>
                <a:cs typeface="Arial"/>
              </a:rPr>
              <a:t>Module code and name: Introduction to </a:t>
            </a:r>
          </a:p>
          <a:p>
            <a:pPr marL="0" indent="0">
              <a:buNone/>
            </a:pPr>
            <a:r>
              <a:rPr lang="en-US" dirty="0">
                <a:solidFill>
                  <a:schemeClr val="bg1"/>
                </a:solidFill>
                <a:latin typeface="Arial"/>
                <a:cs typeface="Arial"/>
              </a:rPr>
              <a:t>Business LCBB4014</a:t>
            </a:r>
          </a:p>
          <a:p>
            <a:pPr marL="0" indent="0">
              <a:buNone/>
            </a:pPr>
            <a:endParaRPr lang="en-US" dirty="0">
              <a:solidFill>
                <a:schemeClr val="bg1"/>
              </a:solidFill>
              <a:latin typeface="Arial"/>
              <a:cs typeface="Arial"/>
            </a:endParaRPr>
          </a:p>
          <a:p>
            <a:pPr marL="0" indent="0">
              <a:buNone/>
            </a:pPr>
            <a:r>
              <a:rPr lang="en-US" dirty="0">
                <a:solidFill>
                  <a:schemeClr val="bg1"/>
                </a:solidFill>
                <a:latin typeface="Arial"/>
                <a:cs typeface="Arial"/>
              </a:rPr>
              <a:t>Group names:</a:t>
            </a:r>
          </a:p>
          <a:p>
            <a:pPr marL="0" indent="0">
              <a:buNone/>
            </a:pPr>
            <a:r>
              <a:rPr lang="en-US" dirty="0">
                <a:solidFill>
                  <a:schemeClr val="bg1"/>
                </a:solidFill>
                <a:latin typeface="Arial"/>
                <a:cs typeface="Arial"/>
              </a:rPr>
              <a:t>Misbah Omar  2406888</a:t>
            </a:r>
          </a:p>
          <a:p>
            <a:pPr marL="0" indent="0">
              <a:buNone/>
            </a:pPr>
            <a:r>
              <a:rPr lang="en-US" err="1">
                <a:solidFill>
                  <a:schemeClr val="bg1"/>
                </a:solidFill>
                <a:latin typeface="Arial"/>
                <a:cs typeface="Arial"/>
              </a:rPr>
              <a:t>Adinamoldoveanu</a:t>
            </a:r>
            <a:r>
              <a:rPr lang="en-US" dirty="0">
                <a:solidFill>
                  <a:schemeClr val="bg1"/>
                </a:solidFill>
                <a:latin typeface="Arial"/>
                <a:cs typeface="Arial"/>
              </a:rPr>
              <a:t>  2436786</a:t>
            </a:r>
          </a:p>
          <a:p>
            <a:pPr marL="0" indent="0">
              <a:buNone/>
            </a:pPr>
            <a:r>
              <a:rPr lang="en-US" dirty="0">
                <a:solidFill>
                  <a:schemeClr val="bg1"/>
                </a:solidFill>
                <a:latin typeface="Arial"/>
                <a:cs typeface="Arial"/>
              </a:rPr>
              <a:t>Alexandru Eros  2008584</a:t>
            </a:r>
          </a:p>
          <a:p>
            <a:pPr marL="137160" indent="0">
              <a:buNone/>
            </a:pPr>
            <a:endParaRPr lang="en-US" dirty="0">
              <a:solidFill>
                <a:schemeClr val="bg1"/>
              </a:solidFill>
              <a:latin typeface="Arial"/>
              <a:cs typeface="Arial"/>
            </a:endParaRPr>
          </a:p>
          <a:p>
            <a:pPr marL="137160" indent="0">
              <a:buNone/>
            </a:pPr>
            <a:r>
              <a:rPr lang="en-US" dirty="0">
                <a:solidFill>
                  <a:schemeClr val="bg1"/>
                </a:solidFill>
                <a:latin typeface="Arial"/>
                <a:cs typeface="Arial"/>
              </a:rPr>
              <a:t>Lecturer name: DR Victor Mah</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67226">
            <a:off x="6235075" y="-132918"/>
            <a:ext cx="2580166" cy="2978934"/>
          </a:xfrm>
          <a:prstGeom prst="rect">
            <a:avLst/>
          </a:prstGeom>
          <a:solidFill>
            <a:srgbClr val="FFFFFF">
              <a:shade val="85000"/>
            </a:srgbClr>
          </a:solidFill>
          <a:ln w="9525">
            <a:solidFill>
              <a:schemeClr val="tx1"/>
            </a:solidFill>
            <a:miter lim="800000"/>
            <a:headEnd/>
            <a:tailEnd/>
          </a:ln>
          <a:effectLst>
            <a:outerShdw blurRad="50800" dist="38100" dir="5400000" algn="t" rotWithShape="0">
              <a:prstClr val="black">
                <a:alpha val="40000"/>
              </a:prstClr>
            </a:outerShdw>
            <a:softEdge rad="635000"/>
          </a:effectLst>
          <a:scene3d>
            <a:camera prst="orthographicFront"/>
            <a:lightRig rig="twoPt" dir="t">
              <a:rot lat="0" lon="0" rev="7200000"/>
            </a:lightRig>
          </a:scene3d>
          <a:sp3d>
            <a:contourClr>
              <a:srgbClr val="FFFFFF"/>
            </a:contourClr>
          </a:sp3d>
        </p:spPr>
      </p:pic>
    </p:spTree>
    <p:extLst>
      <p:ext uri="{BB962C8B-B14F-4D97-AF65-F5344CB8AC3E}">
        <p14:creationId xmlns:p14="http://schemas.microsoft.com/office/powerpoint/2010/main" val="330329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0" y="274638"/>
            <a:ext cx="8229600" cy="1143000"/>
          </a:xfrm>
        </p:spPr>
        <p:txBody>
          <a:bodyPr>
            <a:normAutofit/>
          </a:bodyPr>
          <a:lstStyle/>
          <a:p>
            <a:pPr algn="l"/>
            <a:r>
              <a:rPr lang="en-US" sz="3200" dirty="0">
                <a:latin typeface="Arial" pitchFamily="34" charset="0"/>
                <a:cs typeface="Arial" pitchFamily="34" charset="0"/>
              </a:rPr>
              <a:t>Company Overview </a:t>
            </a:r>
          </a:p>
        </p:txBody>
      </p:sp>
      <p:sp>
        <p:nvSpPr>
          <p:cNvPr id="9" name="Content Placeholder 8"/>
          <p:cNvSpPr>
            <a:spLocks noGrp="1"/>
          </p:cNvSpPr>
          <p:nvPr>
            <p:ph sz="half" idx="4294967295"/>
          </p:nvPr>
        </p:nvSpPr>
        <p:spPr>
          <a:xfrm>
            <a:off x="609600" y="1295400"/>
            <a:ext cx="4267200" cy="5410200"/>
          </a:xfrm>
        </p:spPr>
        <p:style>
          <a:lnRef idx="1">
            <a:schemeClr val="accent4"/>
          </a:lnRef>
          <a:fillRef idx="2">
            <a:schemeClr val="accent4"/>
          </a:fillRef>
          <a:effectRef idx="1">
            <a:schemeClr val="accent4"/>
          </a:effectRef>
          <a:fontRef idx="minor">
            <a:schemeClr val="dk1"/>
          </a:fontRef>
        </p:style>
        <p:txBody>
          <a:bodyPr>
            <a:normAutofit/>
          </a:bodyPr>
          <a:lstStyle/>
          <a:p>
            <a:pPr marL="137160" indent="0">
              <a:buNone/>
            </a:pPr>
            <a:r>
              <a:rPr lang="en-US" sz="1600" dirty="0">
                <a:solidFill>
                  <a:schemeClr val="bg1">
                    <a:lumMod val="95000"/>
                    <a:lumOff val="5000"/>
                  </a:schemeClr>
                </a:solidFill>
                <a:latin typeface="Arial" pitchFamily="34" charset="0"/>
                <a:cs typeface="Arial" pitchFamily="34" charset="0"/>
              </a:rPr>
              <a:t>BMW (Bayerische Motoren Werke Ag) is a well-known German car company, famous for making luxury and high-performance vehicles. It was founded in 1916 and has built a strong global reputation over the years. The company sells cars and motorcycles in over 140 countries and owns several brands, including BMW, MINI, and, Rolls-Royce. This helps them reach a wide range of customers, from everyday drivers to luxury buyers. In 2023, BMW made around </a:t>
            </a:r>
            <a:r>
              <a:rPr lang="en-US" sz="1600" dirty="0">
                <a:latin typeface="Arial" pitchFamily="34" charset="0"/>
                <a:cs typeface="Arial" pitchFamily="34" charset="0"/>
              </a:rPr>
              <a:t>€155 billion in revenue. Its biggest markets are China, the U.S., and Europe. BMW offers petrol, hybrid, and electric cars, and is heavily investing in future technologies like autonomous driving, digital services, and suitability.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1066800"/>
            <a:ext cx="4425400" cy="4953000"/>
          </a:xfrm>
          <a:prstGeom prst="rect">
            <a:avLst/>
          </a:prstGeom>
          <a:noFill/>
          <a:ln>
            <a:noFill/>
          </a:ln>
          <a:effectLst>
            <a:outerShdw dist="35921" dir="2700000" algn="ctr" rotWithShape="0">
              <a:schemeClr val="bg2"/>
            </a:outerShdw>
          </a:effectLst>
          <a:scene3d>
            <a:camera prst="perspectiveHeroicExtremeLef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517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1C99AD-4E8A-88BE-406C-C4C54F7868A9}"/>
              </a:ext>
            </a:extLst>
          </p:cNvPr>
          <p:cNvSpPr txBox="1"/>
          <p:nvPr/>
        </p:nvSpPr>
        <p:spPr>
          <a:xfrm>
            <a:off x="4572000" y="2430379"/>
            <a:ext cx="457200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latin typeface="Arial Nova"/>
              </a:rPr>
              <a:t>BMW operates under a </a:t>
            </a:r>
            <a:r>
              <a:rPr lang="en-US" sz="2000" b="1" dirty="0">
                <a:solidFill>
                  <a:schemeClr val="bg1"/>
                </a:solidFill>
                <a:latin typeface="Arial Nova"/>
              </a:rPr>
              <a:t>divisional</a:t>
            </a:r>
            <a:r>
              <a:rPr lang="en-US" sz="2000" dirty="0">
                <a:solidFill>
                  <a:schemeClr val="bg1"/>
                </a:solidFill>
                <a:latin typeface="Arial Nova"/>
              </a:rPr>
              <a:t> </a:t>
            </a:r>
            <a:r>
              <a:rPr lang="en-US" sz="2000" b="1" dirty="0">
                <a:solidFill>
                  <a:schemeClr val="bg1"/>
                </a:solidFill>
                <a:latin typeface="Arial Nova"/>
              </a:rPr>
              <a:t>structure</a:t>
            </a:r>
            <a:r>
              <a:rPr lang="en-US" sz="2000" dirty="0">
                <a:solidFill>
                  <a:schemeClr val="bg1"/>
                </a:solidFill>
                <a:latin typeface="Arial Nova"/>
              </a:rPr>
              <a:t> design under product line and function with a matrix-based management system for coordination across regions and brands.</a:t>
            </a:r>
          </a:p>
          <a:p>
            <a:r>
              <a:rPr lang="en-US" sz="2000" dirty="0">
                <a:solidFill>
                  <a:schemeClr val="bg1"/>
                </a:solidFill>
                <a:latin typeface="Arial Nova"/>
              </a:rPr>
              <a:t> </a:t>
            </a:r>
            <a:r>
              <a:rPr lang="en-US" sz="2000" b="1" dirty="0">
                <a:solidFill>
                  <a:schemeClr val="bg1"/>
                </a:solidFill>
                <a:latin typeface="Arial Nova"/>
              </a:rPr>
              <a:t>main divisions:</a:t>
            </a:r>
          </a:p>
          <a:p>
            <a:pPr marL="457200" indent="-457200">
              <a:buFont typeface="+mj-lt"/>
              <a:buAutoNum type="arabicPeriod"/>
            </a:pPr>
            <a:r>
              <a:rPr lang="en-US" sz="2000" b="1" dirty="0">
                <a:solidFill>
                  <a:schemeClr val="bg1"/>
                </a:solidFill>
                <a:latin typeface="Arial Nova"/>
              </a:rPr>
              <a:t>Automative segment</a:t>
            </a:r>
          </a:p>
          <a:p>
            <a:pPr marL="347345" indent="-347345">
              <a:buFont typeface="Courier New"/>
              <a:buChar char="o"/>
            </a:pPr>
            <a:r>
              <a:rPr lang="en-US" sz="2000" dirty="0">
                <a:solidFill>
                  <a:schemeClr val="bg1"/>
                </a:solidFill>
                <a:latin typeface="Arial Nova"/>
              </a:rPr>
              <a:t>Brands: BMW</a:t>
            </a:r>
          </a:p>
          <a:p>
            <a:pPr marL="347345" indent="-347345">
              <a:buFont typeface="Courier New"/>
              <a:buChar char="o"/>
            </a:pPr>
            <a:r>
              <a:rPr lang="en-US" sz="2000" dirty="0">
                <a:solidFill>
                  <a:schemeClr val="bg1"/>
                </a:solidFill>
                <a:latin typeface="Arial Nova"/>
              </a:rPr>
              <a:t>Electric vehicle line: BMW </a:t>
            </a:r>
            <a:r>
              <a:rPr lang="en-US" sz="2000" err="1">
                <a:solidFill>
                  <a:schemeClr val="bg1"/>
                </a:solidFill>
                <a:latin typeface="Arial Nova"/>
              </a:rPr>
              <a:t>i</a:t>
            </a:r>
            <a:r>
              <a:rPr lang="en-US" sz="2000" dirty="0">
                <a:solidFill>
                  <a:schemeClr val="bg1"/>
                </a:solidFill>
                <a:latin typeface="Arial Nova"/>
              </a:rPr>
              <a:t> (e.g., i4,iX,i7)</a:t>
            </a:r>
          </a:p>
          <a:p>
            <a:r>
              <a:rPr lang="en-US" sz="2000" dirty="0">
                <a:solidFill>
                  <a:schemeClr val="bg1"/>
                </a:solidFill>
                <a:latin typeface="Arial Nova"/>
              </a:rPr>
              <a:t>2. </a:t>
            </a:r>
            <a:r>
              <a:rPr lang="en-US" sz="2000" b="1" dirty="0">
                <a:solidFill>
                  <a:schemeClr val="bg1"/>
                </a:solidFill>
                <a:latin typeface="Arial Nova"/>
              </a:rPr>
              <a:t>Motorcycles Segment</a:t>
            </a:r>
          </a:p>
          <a:p>
            <a:pPr marL="347345" indent="-347345">
              <a:buFont typeface="Courier New"/>
              <a:buChar char="o"/>
            </a:pPr>
            <a:r>
              <a:rPr lang="en-US" sz="2000" dirty="0">
                <a:solidFill>
                  <a:schemeClr val="bg1"/>
                </a:solidFill>
                <a:latin typeface="Arial Nova"/>
              </a:rPr>
              <a:t>Brands BMW </a:t>
            </a:r>
            <a:r>
              <a:rPr lang="en-US" sz="2000" err="1">
                <a:solidFill>
                  <a:schemeClr val="bg1"/>
                </a:solidFill>
                <a:latin typeface="Arial Nova"/>
              </a:rPr>
              <a:t>Motororrad</a:t>
            </a:r>
            <a:endParaRPr lang="en-US" sz="2000">
              <a:solidFill>
                <a:schemeClr val="bg1"/>
              </a:solidFill>
              <a:latin typeface="Arial Nova"/>
            </a:endParaRPr>
          </a:p>
        </p:txBody>
      </p:sp>
      <p:sp>
        <p:nvSpPr>
          <p:cNvPr id="3" name="TextBox 2">
            <a:extLst>
              <a:ext uri="{FF2B5EF4-FFF2-40B4-BE49-F238E27FC236}">
                <a16:creationId xmlns:a16="http://schemas.microsoft.com/office/drawing/2014/main" id="{F6B5E793-6B6A-6E73-F44B-9AA6C8C276AE}"/>
              </a:ext>
            </a:extLst>
          </p:cNvPr>
          <p:cNvSpPr txBox="1"/>
          <p:nvPr/>
        </p:nvSpPr>
        <p:spPr>
          <a:xfrm>
            <a:off x="4740442" y="794084"/>
            <a:ext cx="4572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solidFill>
                  <a:schemeClr val="bg1"/>
                </a:solidFill>
                <a:latin typeface="Arial Nova"/>
                <a:ea typeface="+mj-ea"/>
                <a:cs typeface="+mj-cs"/>
              </a:rPr>
              <a:t>Structure</a:t>
            </a:r>
            <a:r>
              <a:rPr lang="en-GB" sz="5400" dirty="0">
                <a:latin typeface="Aptos Display"/>
                <a:ea typeface="+mj-ea"/>
                <a:cs typeface="+mj-cs"/>
              </a:rPr>
              <a:t> </a:t>
            </a:r>
            <a:endParaRPr lang="en-GB" dirty="0"/>
          </a:p>
        </p:txBody>
      </p:sp>
      <p:pic>
        <p:nvPicPr>
          <p:cNvPr id="4" name="Picture 3" descr="A group of colorful objects on a blue surface&#10;&#10;AI-generated content may be incorrect.">
            <a:extLst>
              <a:ext uri="{FF2B5EF4-FFF2-40B4-BE49-F238E27FC236}">
                <a16:creationId xmlns:a16="http://schemas.microsoft.com/office/drawing/2014/main" id="{62C0749B-922B-5916-B2C5-993BB5FA3C3B}"/>
              </a:ext>
            </a:extLst>
          </p:cNvPr>
          <p:cNvPicPr>
            <a:picLocks noChangeAspect="1"/>
          </p:cNvPicPr>
          <p:nvPr/>
        </p:nvPicPr>
        <p:blipFill>
          <a:blip r:embed="rId2"/>
          <a:stretch>
            <a:fillRect/>
          </a:stretch>
        </p:blipFill>
        <p:spPr>
          <a:xfrm>
            <a:off x="0" y="-4010"/>
            <a:ext cx="4572000" cy="6841957"/>
          </a:xfrm>
          <a:prstGeom prst="rect">
            <a:avLst/>
          </a:prstGeom>
        </p:spPr>
      </p:pic>
    </p:spTree>
    <p:extLst>
      <p:ext uri="{BB962C8B-B14F-4D97-AF65-F5344CB8AC3E}">
        <p14:creationId xmlns:p14="http://schemas.microsoft.com/office/powerpoint/2010/main" val="2118486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110D26-A0D2-F29D-196F-74236125640A}"/>
              </a:ext>
            </a:extLst>
          </p:cNvPr>
          <p:cNvSpPr txBox="1"/>
          <p:nvPr/>
        </p:nvSpPr>
        <p:spPr>
          <a:xfrm>
            <a:off x="4572000" y="1997242"/>
            <a:ext cx="45720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US" sz="2000" dirty="0">
                <a:solidFill>
                  <a:schemeClr val="bg1"/>
                </a:solidFill>
                <a:latin typeface="Arial Nova"/>
              </a:rPr>
              <a:t>3</a:t>
            </a:r>
            <a:r>
              <a:rPr lang="en-US" sz="2000" b="1" dirty="0">
                <a:solidFill>
                  <a:schemeClr val="bg1"/>
                </a:solidFill>
                <a:latin typeface="Arial Nova"/>
              </a:rPr>
              <a:t>. Financial services segment</a:t>
            </a:r>
          </a:p>
          <a:p>
            <a:pPr marL="347345" indent="-228600">
              <a:buFont typeface="Arial"/>
              <a:buChar char="•"/>
            </a:pPr>
            <a:r>
              <a:rPr lang="en-US" sz="2000" dirty="0">
                <a:solidFill>
                  <a:schemeClr val="bg1"/>
                </a:solidFill>
                <a:latin typeface="Arial Nova"/>
              </a:rPr>
              <a:t>Provides vehicles financing, leasing, and insurance services .</a:t>
            </a:r>
          </a:p>
          <a:p>
            <a:pPr marL="228600" indent="-228600">
              <a:buFont typeface="Arial"/>
              <a:buChar char="•"/>
            </a:pPr>
            <a:r>
              <a:rPr lang="en-US" sz="2000" b="1" dirty="0">
                <a:solidFill>
                  <a:schemeClr val="bg1"/>
                </a:solidFill>
                <a:latin typeface="Arial Nova"/>
              </a:rPr>
              <a:t>Borad of management </a:t>
            </a:r>
          </a:p>
          <a:p>
            <a:pPr marL="347345" indent="-228600">
              <a:buFont typeface="Arial"/>
              <a:buChar char="•"/>
            </a:pPr>
            <a:r>
              <a:rPr lang="en-US" sz="2000" dirty="0">
                <a:solidFill>
                  <a:schemeClr val="bg1"/>
                </a:solidFill>
                <a:latin typeface="Arial Nova"/>
              </a:rPr>
              <a:t>Responsible for strategic direction and operational control.</a:t>
            </a:r>
          </a:p>
          <a:p>
            <a:pPr marL="347345" indent="-228600">
              <a:buFont typeface="Arial"/>
              <a:buChar char="•"/>
            </a:pPr>
            <a:r>
              <a:rPr lang="en-US" sz="2000" dirty="0">
                <a:solidFill>
                  <a:schemeClr val="bg1"/>
                </a:solidFill>
                <a:latin typeface="Arial Nova"/>
              </a:rPr>
              <a:t>Overseen by supervisory board, inline with German corporate governance law.  </a:t>
            </a:r>
          </a:p>
        </p:txBody>
      </p:sp>
      <p:sp>
        <p:nvSpPr>
          <p:cNvPr id="3" name="TextBox 2">
            <a:extLst>
              <a:ext uri="{FF2B5EF4-FFF2-40B4-BE49-F238E27FC236}">
                <a16:creationId xmlns:a16="http://schemas.microsoft.com/office/drawing/2014/main" id="{5055BC66-983A-A540-68EC-F445CBC5FC22}"/>
              </a:ext>
            </a:extLst>
          </p:cNvPr>
          <p:cNvSpPr txBox="1"/>
          <p:nvPr/>
        </p:nvSpPr>
        <p:spPr>
          <a:xfrm>
            <a:off x="5462337" y="782053"/>
            <a:ext cx="4572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dirty="0">
                <a:solidFill>
                  <a:schemeClr val="bg1"/>
                </a:solidFill>
                <a:latin typeface="Arial Nova"/>
                <a:ea typeface="+mj-ea"/>
                <a:cs typeface="+mj-cs"/>
              </a:rPr>
              <a:t>Structure</a:t>
            </a:r>
            <a:endParaRPr lang="en-GB" sz="5400" dirty="0">
              <a:solidFill>
                <a:schemeClr val="bg1"/>
              </a:solidFill>
              <a:latin typeface="Arial Nova"/>
            </a:endParaRPr>
          </a:p>
        </p:txBody>
      </p:sp>
      <p:pic>
        <p:nvPicPr>
          <p:cNvPr id="4" name="Picture 3" descr="A close-up of a molecule&#10;&#10;AI-generated content may be incorrect.">
            <a:extLst>
              <a:ext uri="{FF2B5EF4-FFF2-40B4-BE49-F238E27FC236}">
                <a16:creationId xmlns:a16="http://schemas.microsoft.com/office/drawing/2014/main" id="{A9BCF579-7E95-22BC-4246-D3E713145E14}"/>
              </a:ext>
            </a:extLst>
          </p:cNvPr>
          <p:cNvPicPr>
            <a:picLocks noChangeAspect="1"/>
          </p:cNvPicPr>
          <p:nvPr/>
        </p:nvPicPr>
        <p:blipFill>
          <a:blip r:embed="rId2"/>
          <a:stretch>
            <a:fillRect/>
          </a:stretch>
        </p:blipFill>
        <p:spPr>
          <a:xfrm>
            <a:off x="0" y="-108515"/>
            <a:ext cx="4439653" cy="6966745"/>
          </a:xfrm>
          <a:prstGeom prst="rect">
            <a:avLst/>
          </a:prstGeom>
        </p:spPr>
      </p:pic>
    </p:spTree>
    <p:extLst>
      <p:ext uri="{BB962C8B-B14F-4D97-AF65-F5344CB8AC3E}">
        <p14:creationId xmlns:p14="http://schemas.microsoft.com/office/powerpoint/2010/main" val="2449535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04800"/>
            <a:ext cx="3505200" cy="715962"/>
          </a:xfrm>
        </p:spPr>
        <p:txBody>
          <a:bodyPr>
            <a:normAutofit/>
          </a:bodyPr>
          <a:lstStyle/>
          <a:p>
            <a:r>
              <a:rPr lang="en-US" sz="3200" dirty="0">
                <a:latin typeface="Arial" pitchFamily="34" charset="0"/>
                <a:cs typeface="Arial" pitchFamily="34" charset="0"/>
              </a:rPr>
              <a:t> </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724608074"/>
              </p:ext>
            </p:extLst>
          </p:nvPr>
        </p:nvGraphicFramePr>
        <p:xfrm>
          <a:off x="457200" y="2133599"/>
          <a:ext cx="4038600" cy="4495799"/>
        </p:xfrm>
        <a:graphic>
          <a:graphicData uri="http://schemas.openxmlformats.org/drawingml/2006/table">
            <a:tbl>
              <a:tblPr firstRow="1" bandRow="1">
                <a:tableStyleId>{5C22544A-7EE6-4342-B048-85BDC9FD1C3A}</a:tableStyleId>
              </a:tblPr>
              <a:tblGrid>
                <a:gridCol w="2019300">
                  <a:extLst>
                    <a:ext uri="{9D8B030D-6E8A-4147-A177-3AD203B41FA5}">
                      <a16:colId xmlns:a16="http://schemas.microsoft.com/office/drawing/2014/main" val="20000"/>
                    </a:ext>
                  </a:extLst>
                </a:gridCol>
                <a:gridCol w="2019300">
                  <a:extLst>
                    <a:ext uri="{9D8B030D-6E8A-4147-A177-3AD203B41FA5}">
                      <a16:colId xmlns:a16="http://schemas.microsoft.com/office/drawing/2014/main" val="20001"/>
                    </a:ext>
                  </a:extLst>
                </a:gridCol>
              </a:tblGrid>
              <a:tr h="478070">
                <a:tc>
                  <a:txBody>
                    <a:bodyPr/>
                    <a:lstStyle/>
                    <a:p>
                      <a:r>
                        <a:rPr lang="en-US" dirty="0">
                          <a:solidFill>
                            <a:srgbClr val="0070C0"/>
                          </a:solidFill>
                          <a:latin typeface="Arial" pitchFamily="34" charset="0"/>
                          <a:cs typeface="Arial" pitchFamily="34" charset="0"/>
                        </a:rPr>
                        <a:t>Strengths</a:t>
                      </a:r>
                    </a:p>
                  </a:txBody>
                  <a:tcPr/>
                </a:tc>
                <a:tc>
                  <a:txBody>
                    <a:bodyPr/>
                    <a:lstStyle/>
                    <a:p>
                      <a:r>
                        <a:rPr lang="en-US" dirty="0">
                          <a:solidFill>
                            <a:srgbClr val="FF0000"/>
                          </a:solidFill>
                          <a:latin typeface="Arial" pitchFamily="34" charset="0"/>
                          <a:cs typeface="Arial" pitchFamily="34" charset="0"/>
                        </a:rPr>
                        <a:t>Weaknesses</a:t>
                      </a:r>
                    </a:p>
                  </a:txBody>
                  <a:tcPr/>
                </a:tc>
                <a:extLst>
                  <a:ext uri="{0D108BD9-81ED-4DB2-BD59-A6C34878D82A}">
                    <a16:rowId xmlns:a16="http://schemas.microsoft.com/office/drawing/2014/main" val="10000"/>
                  </a:ext>
                </a:extLst>
              </a:tr>
              <a:tr h="1035820">
                <a:tc>
                  <a:txBody>
                    <a:bodyPr/>
                    <a:lstStyle/>
                    <a:p>
                      <a:r>
                        <a:rPr lang="en-US" sz="1600" dirty="0">
                          <a:latin typeface="Arial" pitchFamily="34" charset="0"/>
                          <a:cs typeface="Arial" pitchFamily="34" charset="0"/>
                        </a:rPr>
                        <a:t>Strong brand recognition</a:t>
                      </a:r>
                      <a:r>
                        <a:rPr lang="en-US" sz="1600" baseline="0" dirty="0">
                          <a:latin typeface="Arial" pitchFamily="34" charset="0"/>
                          <a:cs typeface="Arial" pitchFamily="34" charset="0"/>
                        </a:rPr>
                        <a:t> and luxury image</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High production and R&amp;D costs</a:t>
                      </a:r>
                    </a:p>
                  </a:txBody>
                  <a:tcPr/>
                </a:tc>
                <a:extLst>
                  <a:ext uri="{0D108BD9-81ED-4DB2-BD59-A6C34878D82A}">
                    <a16:rowId xmlns:a16="http://schemas.microsoft.com/office/drawing/2014/main" val="10001"/>
                  </a:ext>
                </a:extLst>
              </a:tr>
              <a:tr h="989947">
                <a:tc>
                  <a:txBody>
                    <a:bodyPr/>
                    <a:lstStyle/>
                    <a:p>
                      <a:r>
                        <a:rPr lang="en-US" sz="1600" dirty="0">
                          <a:latin typeface="Arial" pitchFamily="34" charset="0"/>
                          <a:cs typeface="Arial" pitchFamily="34" charset="0"/>
                        </a:rPr>
                        <a:t>Global</a:t>
                      </a:r>
                      <a:r>
                        <a:rPr lang="en-US" sz="1600" baseline="0" dirty="0">
                          <a:latin typeface="Arial" pitchFamily="34" charset="0"/>
                          <a:cs typeface="Arial" pitchFamily="34" charset="0"/>
                        </a:rPr>
                        <a:t> presence with multiple manufacturing hubs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Dependency on raw materials</a:t>
                      </a:r>
                    </a:p>
                  </a:txBody>
                  <a:tcPr/>
                </a:tc>
                <a:extLst>
                  <a:ext uri="{0D108BD9-81ED-4DB2-BD59-A6C34878D82A}">
                    <a16:rowId xmlns:a16="http://schemas.microsoft.com/office/drawing/2014/main" val="10002"/>
                  </a:ext>
                </a:extLst>
              </a:tr>
              <a:tr h="1035820">
                <a:tc>
                  <a:txBody>
                    <a:bodyPr/>
                    <a:lstStyle/>
                    <a:p>
                      <a:r>
                        <a:rPr lang="en-US" sz="1600" dirty="0">
                          <a:latin typeface="Arial" pitchFamily="34" charset="0"/>
                          <a:cs typeface="Arial" pitchFamily="34" charset="0"/>
                        </a:rPr>
                        <a:t>Investment in innovation and EV technology</a:t>
                      </a:r>
                    </a:p>
                  </a:txBody>
                  <a:tcPr/>
                </a:tc>
                <a:tc>
                  <a:txBody>
                    <a:bodyPr/>
                    <a:lstStyle/>
                    <a:p>
                      <a:r>
                        <a:rPr lang="en-US" sz="1600" dirty="0">
                          <a:latin typeface="Arial" pitchFamily="34" charset="0"/>
                          <a:cs typeface="Arial" pitchFamily="34" charset="0"/>
                        </a:rPr>
                        <a:t>Vulnerability to supply chain disruption</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extLst>
                  <a:ext uri="{0D108BD9-81ED-4DB2-BD59-A6C34878D82A}">
                    <a16:rowId xmlns:a16="http://schemas.microsoft.com/office/drawing/2014/main" val="10003"/>
                  </a:ext>
                </a:extLst>
              </a:tr>
              <a:tr h="956142">
                <a:tc>
                  <a:txBody>
                    <a:bodyPr/>
                    <a:lstStyle/>
                    <a:p>
                      <a:r>
                        <a:rPr lang="en-US" sz="1600" dirty="0">
                          <a:latin typeface="Arial" pitchFamily="34" charset="0"/>
                          <a:cs typeface="Arial" pitchFamily="34" charset="0"/>
                        </a:rPr>
                        <a:t>Diverse product portfolio ICE, hybrid, EV.</a:t>
                      </a:r>
                    </a:p>
                  </a:txBody>
                  <a:tcPr/>
                </a:tc>
                <a:tc>
                  <a:txBody>
                    <a:bodyPr/>
                    <a:lstStyle/>
                    <a:p>
                      <a:r>
                        <a:rPr lang="en-US" sz="1600" dirty="0">
                          <a:latin typeface="Arial" pitchFamily="34" charset="0"/>
                          <a:cs typeface="Arial" pitchFamily="34" charset="0"/>
                        </a:rPr>
                        <a:t>Still transitioning from ICE to full EV range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bl>
          </a:graphicData>
        </a:graphic>
      </p:graphicFrame>
      <p:graphicFrame>
        <p:nvGraphicFramePr>
          <p:cNvPr id="6" name="Content Placeholder 5"/>
          <p:cNvGraphicFramePr>
            <a:graphicFrameLocks noGrp="1"/>
          </p:cNvGraphicFramePr>
          <p:nvPr>
            <p:ph sz="half" idx="2"/>
            <p:extLst>
              <p:ext uri="{D42A27DB-BD31-4B8C-83A1-F6EECF244321}">
                <p14:modId xmlns:p14="http://schemas.microsoft.com/office/powerpoint/2010/main" val="2821528084"/>
              </p:ext>
            </p:extLst>
          </p:nvPr>
        </p:nvGraphicFramePr>
        <p:xfrm>
          <a:off x="4648200" y="2178638"/>
          <a:ext cx="4038600" cy="4546410"/>
        </p:xfrm>
        <a:graphic>
          <a:graphicData uri="http://schemas.openxmlformats.org/drawingml/2006/table">
            <a:tbl>
              <a:tblPr firstRow="1" bandRow="1">
                <a:tableStyleId>{5C22544A-7EE6-4342-B048-85BDC9FD1C3A}</a:tableStyleId>
              </a:tblPr>
              <a:tblGrid>
                <a:gridCol w="19812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tblGrid>
              <a:tr h="476036">
                <a:tc>
                  <a:txBody>
                    <a:bodyPr/>
                    <a:lstStyle/>
                    <a:p>
                      <a:r>
                        <a:rPr lang="en-US" dirty="0">
                          <a:solidFill>
                            <a:srgbClr val="FF3300"/>
                          </a:solidFill>
                          <a:latin typeface="Arial" pitchFamily="34" charset="0"/>
                          <a:cs typeface="Arial" pitchFamily="34" charset="0"/>
                        </a:rPr>
                        <a:t>Opportunities</a:t>
                      </a:r>
                    </a:p>
                  </a:txBody>
                  <a:tcPr/>
                </a:tc>
                <a:tc>
                  <a:txBody>
                    <a:bodyPr/>
                    <a:lstStyle/>
                    <a:p>
                      <a:r>
                        <a:rPr lang="en-US" b="1" dirty="0">
                          <a:solidFill>
                            <a:srgbClr val="00B050"/>
                          </a:solidFill>
                          <a:latin typeface="Arial" pitchFamily="34" charset="0"/>
                          <a:cs typeface="Arial" pitchFamily="34" charset="0"/>
                        </a:rPr>
                        <a:t>Threats </a:t>
                      </a:r>
                    </a:p>
                  </a:txBody>
                  <a:tcPr/>
                </a:tc>
                <a:extLst>
                  <a:ext uri="{0D108BD9-81ED-4DB2-BD59-A6C34878D82A}">
                    <a16:rowId xmlns:a16="http://schemas.microsoft.com/office/drawing/2014/main" val="10000"/>
                  </a:ext>
                </a:extLst>
              </a:tr>
              <a:tr h="1096616">
                <a:tc>
                  <a:txBody>
                    <a:bodyPr/>
                    <a:lstStyle/>
                    <a:p>
                      <a:r>
                        <a:rPr lang="en-US" sz="1600" dirty="0">
                          <a:latin typeface="Arial" pitchFamily="34" charset="0"/>
                          <a:cs typeface="Arial" pitchFamily="34" charset="0"/>
                        </a:rPr>
                        <a:t>Growing global demand for Evs</a:t>
                      </a:r>
                    </a:p>
                  </a:txBody>
                  <a:tcPr/>
                </a:tc>
                <a:tc>
                  <a:txBody>
                    <a:bodyPr/>
                    <a:lstStyle/>
                    <a:p>
                      <a:r>
                        <a:rPr lang="en-US" sz="1600" dirty="0" err="1">
                          <a:latin typeface="Arial" pitchFamily="34" charset="0"/>
                          <a:cs typeface="Arial" pitchFamily="34" charset="0"/>
                        </a:rPr>
                        <a:t>Interese</a:t>
                      </a:r>
                      <a:r>
                        <a:rPr lang="en-US" sz="1600" dirty="0">
                          <a:latin typeface="Arial" pitchFamily="34" charset="0"/>
                          <a:cs typeface="Arial" pitchFamily="34" charset="0"/>
                        </a:rPr>
                        <a:t> competition from Tesla</a:t>
                      </a:r>
                      <a:r>
                        <a:rPr lang="en-US" sz="1600" baseline="0" dirty="0">
                          <a:latin typeface="Arial" pitchFamily="34" charset="0"/>
                          <a:cs typeface="Arial" pitchFamily="34" charset="0"/>
                        </a:rPr>
                        <a:t> and Chinese EV brands </a:t>
                      </a:r>
                      <a:endParaRPr lang="en-US" sz="1600" dirty="0">
                        <a:latin typeface="Arial" pitchFamily="34" charset="0"/>
                        <a:cs typeface="Arial" pitchFamily="34" charset="0"/>
                      </a:endParaRPr>
                    </a:p>
                  </a:txBody>
                  <a:tcPr/>
                </a:tc>
                <a:extLst>
                  <a:ext uri="{0D108BD9-81ED-4DB2-BD59-A6C34878D82A}">
                    <a16:rowId xmlns:a16="http://schemas.microsoft.com/office/drawing/2014/main" val="10001"/>
                  </a:ext>
                </a:extLst>
              </a:tr>
              <a:tr h="816321">
                <a:tc>
                  <a:txBody>
                    <a:bodyPr/>
                    <a:lstStyle/>
                    <a:p>
                      <a:r>
                        <a:rPr lang="en-US" sz="1600" dirty="0">
                          <a:latin typeface="Arial" pitchFamily="34" charset="0"/>
                          <a:cs typeface="Arial" pitchFamily="34" charset="0"/>
                        </a:rPr>
                        <a:t>Expansion in emerging markets</a:t>
                      </a:r>
                    </a:p>
                  </a:txBody>
                  <a:tcPr/>
                </a:tc>
                <a:tc>
                  <a:txBody>
                    <a:bodyPr/>
                    <a:lstStyle/>
                    <a:p>
                      <a:r>
                        <a:rPr lang="en-US" sz="1600" dirty="0">
                          <a:latin typeface="Arial" pitchFamily="34" charset="0"/>
                          <a:cs typeface="Arial" pitchFamily="34" charset="0"/>
                        </a:rPr>
                        <a:t>Regulatory pressure on emissions and fuel standards</a:t>
                      </a:r>
                    </a:p>
                  </a:txBody>
                  <a:tcPr/>
                </a:tc>
                <a:extLst>
                  <a:ext uri="{0D108BD9-81ED-4DB2-BD59-A6C34878D82A}">
                    <a16:rowId xmlns:a16="http://schemas.microsoft.com/office/drawing/2014/main" val="10002"/>
                  </a:ext>
                </a:extLst>
              </a:tr>
              <a:tr h="1083998">
                <a:tc>
                  <a:txBody>
                    <a:bodyPr/>
                    <a:lstStyle/>
                    <a:p>
                      <a:r>
                        <a:rPr lang="en-US" sz="1600" dirty="0">
                          <a:latin typeface="Arial" pitchFamily="34" charset="0"/>
                          <a:cs typeface="Arial" pitchFamily="34" charset="0"/>
                        </a:rPr>
                        <a:t>Sustainable development and carbon-neutral goals</a:t>
                      </a:r>
                    </a:p>
                  </a:txBody>
                  <a:tcPr/>
                </a:tc>
                <a:tc>
                  <a:txBody>
                    <a:bodyPr/>
                    <a:lstStyle/>
                    <a:p>
                      <a:r>
                        <a:rPr lang="en-US" sz="1600" dirty="0">
                          <a:latin typeface="Arial" pitchFamily="34" charset="0"/>
                          <a:cs typeface="Arial" pitchFamily="34" charset="0"/>
                        </a:rPr>
                        <a:t>Global chip shortages and rising input cost </a:t>
                      </a:r>
                    </a:p>
                  </a:txBody>
                  <a:tcPr/>
                </a:tc>
                <a:extLst>
                  <a:ext uri="{0D108BD9-81ED-4DB2-BD59-A6C34878D82A}">
                    <a16:rowId xmlns:a16="http://schemas.microsoft.com/office/drawing/2014/main" val="10003"/>
                  </a:ext>
                </a:extLst>
              </a:tr>
              <a:tr h="1042277">
                <a:tc>
                  <a:txBody>
                    <a:bodyPr/>
                    <a:lstStyle/>
                    <a:p>
                      <a:r>
                        <a:rPr lang="en-US" sz="1600" dirty="0">
                          <a:latin typeface="Arial" pitchFamily="34" charset="0"/>
                          <a:cs typeface="Arial" pitchFamily="34" charset="0"/>
                        </a:rPr>
                        <a:t>Strategic tech partnership and digital services </a:t>
                      </a:r>
                    </a:p>
                  </a:txBody>
                  <a:tcPr/>
                </a:tc>
                <a:tc>
                  <a:txBody>
                    <a:bodyPr/>
                    <a:lstStyle/>
                    <a:p>
                      <a:r>
                        <a:rPr lang="en-US" sz="1600" dirty="0">
                          <a:latin typeface="Arial" pitchFamily="34" charset="0"/>
                          <a:cs typeface="Arial" pitchFamily="34" charset="0"/>
                        </a:rPr>
                        <a:t>Changing mobility</a:t>
                      </a:r>
                      <a:r>
                        <a:rPr lang="en-US" sz="1600" baseline="0" dirty="0">
                          <a:latin typeface="Arial" pitchFamily="34" charset="0"/>
                          <a:cs typeface="Arial" pitchFamily="34" charset="0"/>
                        </a:rPr>
                        <a:t> habits </a:t>
                      </a:r>
                    </a:p>
                    <a:p>
                      <a:r>
                        <a:rPr lang="en-US" sz="1600" baseline="0" dirty="0">
                          <a:latin typeface="Arial" pitchFamily="34" charset="0"/>
                          <a:cs typeface="Arial" pitchFamily="34" charset="0"/>
                        </a:rPr>
                        <a:t>&lt;less car ownership&gt;</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bl>
          </a:graphicData>
        </a:graphic>
      </p:graphicFrame>
      <p:pic>
        <p:nvPicPr>
          <p:cNvPr id="307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6663" y="228600"/>
            <a:ext cx="5610225" cy="1680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9246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600200" y="274638"/>
            <a:ext cx="5334000" cy="1143000"/>
          </a:xfrm>
        </p:spPr>
        <p:txBody>
          <a:bodyPr/>
          <a:lstStyle/>
          <a:p>
            <a:endParaRPr lang="en-US"/>
          </a:p>
        </p:txBody>
      </p:sp>
      <p:sp>
        <p:nvSpPr>
          <p:cNvPr id="3" name="Content Placeholder 2"/>
          <p:cNvSpPr>
            <a:spLocks noGrp="1"/>
          </p:cNvSpPr>
          <p:nvPr>
            <p:ph sz="half" idx="1"/>
          </p:nvPr>
        </p:nvSpPr>
        <p:spPr>
          <a:xfrm>
            <a:off x="228600" y="1600200"/>
            <a:ext cx="4038600" cy="4525963"/>
          </a:xfrm>
        </p:spPr>
        <p:style>
          <a:lnRef idx="0">
            <a:schemeClr val="accent3"/>
          </a:lnRef>
          <a:fillRef idx="3">
            <a:schemeClr val="accent3"/>
          </a:fillRef>
          <a:effectRef idx="3">
            <a:schemeClr val="accent3"/>
          </a:effectRef>
          <a:fontRef idx="minor">
            <a:schemeClr val="lt1"/>
          </a:fontRef>
        </p:style>
        <p:txBody>
          <a:bodyPr>
            <a:normAutofit fontScale="55000" lnSpcReduction="20000"/>
          </a:bodyPr>
          <a:lstStyle/>
          <a:p>
            <a:pPr marL="137160" indent="0">
              <a:buNone/>
            </a:pPr>
            <a:r>
              <a:rPr lang="en-US" b="1" dirty="0">
                <a:solidFill>
                  <a:schemeClr val="bg1">
                    <a:lumMod val="95000"/>
                    <a:lumOff val="5000"/>
                  </a:schemeClr>
                </a:solidFill>
              </a:rPr>
              <a:t>Political:</a:t>
            </a:r>
          </a:p>
          <a:p>
            <a:r>
              <a:rPr lang="en-US" dirty="0">
                <a:solidFill>
                  <a:schemeClr val="bg1">
                    <a:lumMod val="95000"/>
                    <a:lumOff val="5000"/>
                  </a:schemeClr>
                </a:solidFill>
              </a:rPr>
              <a:t>Increasing government regulations on emissions are pushing carmakers toward EV production.</a:t>
            </a:r>
          </a:p>
          <a:p>
            <a:r>
              <a:rPr lang="en-US" dirty="0">
                <a:solidFill>
                  <a:schemeClr val="bg1">
                    <a:lumMod val="95000"/>
                    <a:lumOff val="5000"/>
                  </a:schemeClr>
                </a:solidFill>
              </a:rPr>
              <a:t>Many countries offer subsidies and tax incentives for electric vehicles.</a:t>
            </a:r>
          </a:p>
          <a:p>
            <a:r>
              <a:rPr lang="en-US" dirty="0">
                <a:solidFill>
                  <a:schemeClr val="bg1">
                    <a:lumMod val="95000"/>
                    <a:lumOff val="5000"/>
                  </a:schemeClr>
                </a:solidFill>
              </a:rPr>
              <a:t>Tariffs and trade restrictions, especially between the U.S, can affect BMW’s global operations.</a:t>
            </a:r>
          </a:p>
          <a:p>
            <a:pPr marL="137160" indent="0">
              <a:buNone/>
            </a:pPr>
            <a:r>
              <a:rPr lang="en-US" b="1" dirty="0">
                <a:solidFill>
                  <a:schemeClr val="bg1">
                    <a:lumMod val="95000"/>
                    <a:lumOff val="5000"/>
                  </a:schemeClr>
                </a:solidFill>
              </a:rPr>
              <a:t>Economic:</a:t>
            </a:r>
          </a:p>
          <a:p>
            <a:r>
              <a:rPr lang="en-US" dirty="0">
                <a:solidFill>
                  <a:schemeClr val="bg1">
                    <a:lumMod val="95000"/>
                    <a:lumOff val="5000"/>
                  </a:schemeClr>
                </a:solidFill>
              </a:rPr>
              <a:t>Inflation and raw material price increases like lithium and nickel, raise production cost.</a:t>
            </a:r>
          </a:p>
          <a:p>
            <a:r>
              <a:rPr lang="en-US" dirty="0">
                <a:solidFill>
                  <a:schemeClr val="bg1">
                    <a:lumMod val="95000"/>
                    <a:lumOff val="5000"/>
                  </a:schemeClr>
                </a:solidFill>
              </a:rPr>
              <a:t>Consumers are becoming more price-sensitive due to economic uncertainty.</a:t>
            </a:r>
          </a:p>
          <a:p>
            <a:r>
              <a:rPr lang="en-US" dirty="0">
                <a:solidFill>
                  <a:schemeClr val="bg1">
                    <a:lumMod val="95000"/>
                    <a:lumOff val="5000"/>
                  </a:schemeClr>
                </a:solidFill>
              </a:rPr>
              <a:t>Currency fluctuations can impact BMW’s profitability in different regions.</a:t>
            </a:r>
          </a:p>
          <a:p>
            <a:pPr marL="137160" indent="0">
              <a:buNone/>
            </a:pPr>
            <a:endParaRPr lang="en-US" dirty="0">
              <a:solidFill>
                <a:schemeClr val="bg1">
                  <a:lumMod val="95000"/>
                  <a:lumOff val="5000"/>
                </a:schemeClr>
              </a:solidFill>
            </a:endParaRPr>
          </a:p>
        </p:txBody>
      </p:sp>
      <p:sp>
        <p:nvSpPr>
          <p:cNvPr id="8" name="Content Placeholder 7"/>
          <p:cNvSpPr>
            <a:spLocks noGrp="1"/>
          </p:cNvSpPr>
          <p:nvPr>
            <p:ph sz="half" idx="2"/>
          </p:nvPr>
        </p:nvSpPr>
        <p:spPr/>
        <p:style>
          <a:lnRef idx="1">
            <a:schemeClr val="accent3"/>
          </a:lnRef>
          <a:fillRef idx="3">
            <a:schemeClr val="accent3"/>
          </a:fillRef>
          <a:effectRef idx="2">
            <a:schemeClr val="accent3"/>
          </a:effectRef>
          <a:fontRef idx="minor">
            <a:schemeClr val="lt1"/>
          </a:fontRef>
        </p:style>
        <p:txBody>
          <a:bodyPr>
            <a:normAutofit fontScale="55000" lnSpcReduction="20000"/>
          </a:bodyPr>
          <a:lstStyle/>
          <a:p>
            <a:pPr marL="137160" indent="0">
              <a:buNone/>
            </a:pPr>
            <a:r>
              <a:rPr lang="en-US" sz="2500" b="1" dirty="0">
                <a:solidFill>
                  <a:schemeClr val="bg1"/>
                </a:solidFill>
              </a:rPr>
              <a:t>Social:</a:t>
            </a:r>
          </a:p>
          <a:p>
            <a:pPr>
              <a:buFont typeface="Wingdings" pitchFamily="2" charset="2"/>
              <a:buChar char="ü"/>
            </a:pPr>
            <a:r>
              <a:rPr lang="en-US" sz="2500" dirty="0">
                <a:solidFill>
                  <a:schemeClr val="bg1"/>
                </a:solidFill>
              </a:rPr>
              <a:t>There is a growing preference for eco-friendly products, especially among younger buyers.</a:t>
            </a:r>
          </a:p>
          <a:p>
            <a:pPr>
              <a:buFont typeface="Wingdings" pitchFamily="2" charset="2"/>
              <a:buChar char="ü"/>
            </a:pPr>
            <a:r>
              <a:rPr lang="en-US" sz="2500" dirty="0">
                <a:solidFill>
                  <a:schemeClr val="bg1"/>
                </a:solidFill>
              </a:rPr>
              <a:t>Urbanization is shifting transportation habits, car ownerships is declining in some cities.</a:t>
            </a:r>
          </a:p>
          <a:p>
            <a:pPr>
              <a:buFont typeface="Wingdings" pitchFamily="2" charset="2"/>
              <a:buChar char="ü"/>
            </a:pPr>
            <a:r>
              <a:rPr lang="en-US" sz="2500" dirty="0">
                <a:solidFill>
                  <a:schemeClr val="bg1"/>
                </a:solidFill>
              </a:rPr>
              <a:t>BMW must adapt to trends like car-sharing and subscription-based mobility.</a:t>
            </a:r>
          </a:p>
          <a:p>
            <a:pPr marL="137160" indent="0">
              <a:buNone/>
            </a:pPr>
            <a:r>
              <a:rPr lang="en-US" sz="2500" b="1" dirty="0">
                <a:solidFill>
                  <a:schemeClr val="bg1"/>
                </a:solidFill>
              </a:rPr>
              <a:t>Technological </a:t>
            </a:r>
          </a:p>
          <a:p>
            <a:r>
              <a:rPr lang="en-US" sz="2500" dirty="0">
                <a:solidFill>
                  <a:schemeClr val="bg1"/>
                </a:solidFill>
              </a:rPr>
              <a:t>BMW investing heavily in autonomous driving, AI-assisted production, and EV battery technology.</a:t>
            </a:r>
          </a:p>
          <a:p>
            <a:r>
              <a:rPr lang="en-US" sz="2500" dirty="0">
                <a:solidFill>
                  <a:schemeClr val="bg1"/>
                </a:solidFill>
              </a:rPr>
              <a:t>Over-the-air updates and connected services are becoming standard in luxury models</a:t>
            </a:r>
          </a:p>
          <a:p>
            <a:r>
              <a:rPr lang="en-US" sz="2500" dirty="0">
                <a:solidFill>
                  <a:schemeClr val="bg1"/>
                </a:solidFill>
              </a:rPr>
              <a:t>Keeping up with tech giants the mobility space is a major challenge. </a:t>
            </a:r>
          </a:p>
          <a:p>
            <a:pPr marL="137160" indent="0">
              <a:buNone/>
            </a:pP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52400"/>
            <a:ext cx="5334000" cy="1295400"/>
          </a:xfrm>
          <a:prstGeom prst="rect">
            <a:avLst/>
          </a:prstGeom>
          <a:noFill/>
          <a:ln>
            <a:noFill/>
          </a:ln>
          <a:effectLst/>
          <a:scene3d>
            <a:camera prst="perspectiveBelow"/>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2052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a:latin typeface="Arial" pitchFamily="34" charset="0"/>
                <a:cs typeface="Arial" pitchFamily="34" charset="0"/>
              </a:rPr>
              <a:t>Impact of </a:t>
            </a:r>
            <a:r>
              <a:rPr lang="en-US" sz="4800" dirty="0" err="1">
                <a:latin typeface="Arial" pitchFamily="34" charset="0"/>
                <a:cs typeface="Arial" pitchFamily="34" charset="0"/>
              </a:rPr>
              <a:t>Globalisation</a:t>
            </a:r>
            <a:r>
              <a:rPr lang="en-US" sz="4800" dirty="0">
                <a:latin typeface="Arial" pitchFamily="34" charset="0"/>
                <a:cs typeface="Arial" pitchFamily="34" charset="0"/>
              </a:rPr>
              <a:t> </a:t>
            </a:r>
          </a:p>
        </p:txBody>
      </p:sp>
      <p:sp>
        <p:nvSpPr>
          <p:cNvPr id="3" name="Content Placeholder 2"/>
          <p:cNvSpPr>
            <a:spLocks noGrp="1"/>
          </p:cNvSpPr>
          <p:nvPr>
            <p:ph idx="1"/>
          </p:nvPr>
        </p:nvSpPr>
        <p:spPr>
          <a:xfrm>
            <a:off x="228600" y="1295400"/>
            <a:ext cx="4191000" cy="5181600"/>
          </a:xfrm>
        </p:spPr>
        <p:style>
          <a:lnRef idx="1">
            <a:schemeClr val="accent4"/>
          </a:lnRef>
          <a:fillRef idx="3">
            <a:schemeClr val="accent4"/>
          </a:fillRef>
          <a:effectRef idx="2">
            <a:schemeClr val="accent4"/>
          </a:effectRef>
          <a:fontRef idx="minor">
            <a:schemeClr val="lt1"/>
          </a:fontRef>
        </p:style>
        <p:txBody>
          <a:bodyPr>
            <a:normAutofit lnSpcReduction="10000"/>
          </a:bodyPr>
          <a:lstStyle/>
          <a:p>
            <a:pPr marL="137160" indent="0">
              <a:buNone/>
            </a:pPr>
            <a:r>
              <a:rPr lang="en-US" sz="1800" dirty="0" err="1">
                <a:solidFill>
                  <a:schemeClr val="bg1">
                    <a:lumMod val="95000"/>
                    <a:lumOff val="5000"/>
                  </a:schemeClr>
                </a:solidFill>
                <a:latin typeface="Arial" pitchFamily="34" charset="0"/>
                <a:cs typeface="Arial" pitchFamily="34" charset="0"/>
              </a:rPr>
              <a:t>Globalisation</a:t>
            </a:r>
            <a:r>
              <a:rPr lang="en-US" sz="1800" dirty="0">
                <a:solidFill>
                  <a:schemeClr val="bg1">
                    <a:lumMod val="95000"/>
                    <a:lumOff val="5000"/>
                  </a:schemeClr>
                </a:solidFill>
                <a:latin typeface="Arial" pitchFamily="34" charset="0"/>
                <a:cs typeface="Arial" pitchFamily="34" charset="0"/>
              </a:rPr>
              <a:t> has deeply shaped how BMW operates. The company relies on complex international supply chains, especially for components like semiconductors and batteries. Disruptions in these chains, like those seen during the chip shortage, have had a direct impact on production. BMW has expanded into key markets like China, India, and Southeast Asia, not only for sales but also by setting up local factories to reduce cost and avoid tariffs. For example, the BMW brilliance joint venture in China is a major part of its Asian strategy. The company also participates in global partnerships for software, autonomous tech, and battery development. </a:t>
            </a:r>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0" y="1371600"/>
            <a:ext cx="5949950" cy="3530600"/>
          </a:xfrm>
          <a:prstGeom prst="rect">
            <a:avLst/>
          </a:prstGeom>
          <a:noFill/>
          <a:ln>
            <a:noFill/>
          </a:ln>
          <a:effectLst/>
          <a:scene3d>
            <a:camera prst="perspectiveContrastingLef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2807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Influence of Innovation </a:t>
            </a:r>
          </a:p>
        </p:txBody>
      </p:sp>
      <p:sp>
        <p:nvSpPr>
          <p:cNvPr id="3" name="Content Placeholder 2"/>
          <p:cNvSpPr>
            <a:spLocks noGrp="1"/>
          </p:cNvSpPr>
          <p:nvPr>
            <p:ph idx="1"/>
          </p:nvPr>
        </p:nvSpPr>
        <p:spPr>
          <a:xfrm>
            <a:off x="202442" y="1143000"/>
            <a:ext cx="4469821" cy="5442284"/>
          </a:xfrm>
        </p:spPr>
        <p:style>
          <a:lnRef idx="0">
            <a:schemeClr val="accent6"/>
          </a:lnRef>
          <a:fillRef idx="3">
            <a:schemeClr val="accent6"/>
          </a:fillRef>
          <a:effectRef idx="3">
            <a:schemeClr val="accent6"/>
          </a:effectRef>
          <a:fontRef idx="minor">
            <a:schemeClr val="lt1"/>
          </a:fontRef>
        </p:style>
        <p:txBody>
          <a:bodyPr vert="horz" lIns="91440" tIns="45720" rIns="91440" bIns="45720" anchor="t">
            <a:normAutofit/>
          </a:bodyPr>
          <a:lstStyle/>
          <a:p>
            <a:pPr marL="137160" indent="0">
              <a:buNone/>
            </a:pPr>
            <a:r>
              <a:rPr lang="en-US" sz="1800" dirty="0">
                <a:solidFill>
                  <a:schemeClr val="bg1"/>
                </a:solidFill>
                <a:latin typeface="Arial Nova"/>
              </a:rPr>
              <a:t>BMW continues to innovate several areas:</a:t>
            </a:r>
          </a:p>
          <a:p>
            <a:pPr>
              <a:buFont typeface="Wingdings" pitchFamily="2" charset="2"/>
              <a:buChar char="Ø"/>
            </a:pPr>
            <a:r>
              <a:rPr lang="en-US" sz="1800" dirty="0">
                <a:solidFill>
                  <a:schemeClr val="bg1"/>
                </a:solidFill>
                <a:latin typeface="Arial Nova"/>
              </a:rPr>
              <a:t>Production &amp; Automation:  Use of AI, robotics, and smart systems in manufacturing lines.</a:t>
            </a:r>
          </a:p>
          <a:p>
            <a:pPr>
              <a:buFont typeface="Wingdings" pitchFamily="2" charset="2"/>
              <a:buChar char="Ø"/>
            </a:pPr>
            <a:r>
              <a:rPr lang="en-US" sz="1800" dirty="0">
                <a:solidFill>
                  <a:schemeClr val="bg1"/>
                </a:solidFill>
                <a:latin typeface="Arial Nova"/>
              </a:rPr>
              <a:t>Electrification: Ongoing development of the i-Series, and investment in solid-state batteries.</a:t>
            </a:r>
          </a:p>
          <a:p>
            <a:pPr>
              <a:buFont typeface="Wingdings" pitchFamily="2" charset="2"/>
              <a:buChar char="Ø"/>
            </a:pPr>
            <a:r>
              <a:rPr lang="en-US" sz="1800" dirty="0">
                <a:solidFill>
                  <a:schemeClr val="bg1"/>
                </a:solidFill>
                <a:latin typeface="Arial Nova"/>
              </a:rPr>
              <a:t>Smart features: BMW vehicles now offer in-car infotainment, gesture control, and OTA updates.</a:t>
            </a:r>
          </a:p>
          <a:p>
            <a:pPr>
              <a:buFont typeface="Wingdings" pitchFamily="2" charset="2"/>
              <a:buChar char="Ø"/>
            </a:pPr>
            <a:r>
              <a:rPr lang="en-US" sz="1800" dirty="0">
                <a:solidFill>
                  <a:schemeClr val="bg1"/>
                </a:solidFill>
                <a:latin typeface="Arial Nova"/>
              </a:rPr>
              <a:t>Sustainability tech: recycled materials in interiors, CO2-neutral factories, and circular economy plans.</a:t>
            </a:r>
          </a:p>
          <a:p>
            <a:pPr marL="137160" indent="0">
              <a:buNone/>
            </a:pPr>
            <a:r>
              <a:rPr lang="en-US" sz="1800" dirty="0">
                <a:solidFill>
                  <a:schemeClr val="bg1"/>
                </a:solidFill>
                <a:latin typeface="Arial Nova"/>
              </a:rPr>
              <a:t>Innovation is no longer optional in the auto industry, it’s essential for survival</a:t>
            </a:r>
            <a:r>
              <a:rPr lang="en-US" sz="1800" dirty="0">
                <a:solidFill>
                  <a:schemeClr val="bg1"/>
                </a:solidFill>
              </a:rPr>
              <a:t> </a:t>
            </a:r>
          </a:p>
          <a:p>
            <a:pPr marL="137160" indent="0">
              <a:buNone/>
            </a:pPr>
            <a:endParaRPr lang="en-US" sz="1800" dirty="0">
              <a:solidFill>
                <a:schemeClr val="bg1"/>
              </a:solidFill>
            </a:endParaRPr>
          </a:p>
          <a:p>
            <a:pPr>
              <a:buFont typeface="Wingdings" pitchFamily="2" charset="2"/>
              <a:buChar char="Ø"/>
            </a:pPr>
            <a:endParaRPr lang="en-US" sz="1800" dirty="0">
              <a:solidFill>
                <a:schemeClr val="bg1"/>
              </a:solidFill>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2084" y="1371600"/>
            <a:ext cx="4191000" cy="4800600"/>
          </a:xfrm>
          <a:prstGeom prst="rect">
            <a:avLst/>
          </a:prstGeom>
          <a:noFill/>
          <a:ln>
            <a:noFill/>
          </a:ln>
          <a:effectLst/>
          <a:scene3d>
            <a:camera prst="perspectiveRelaxed"/>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513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92405" y="1354540"/>
            <a:ext cx="3429000" cy="5257800"/>
          </a:xfrm>
          <a:prstGeom prst="rect">
            <a:avLst/>
          </a:prstGeom>
          <a:noFill/>
          <a:ln>
            <a:noFill/>
          </a:ln>
          <a:effectLst/>
          <a:scene3d>
            <a:camera prst="isometricOffAxis1Top"/>
            <a:lightRig rig="threePt" dir="t"/>
          </a:scene3d>
          <a:sp3d>
            <a:bevelT w="152400" h="50800" prst="softRound"/>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4294967295"/>
          </p:nvPr>
        </p:nvSpPr>
        <p:spPr>
          <a:xfrm>
            <a:off x="0" y="1873516"/>
            <a:ext cx="5562600" cy="4984483"/>
          </a:xfrm>
        </p:spPr>
        <p:style>
          <a:lnRef idx="1">
            <a:schemeClr val="accent6"/>
          </a:lnRef>
          <a:fillRef idx="2">
            <a:schemeClr val="accent6"/>
          </a:fillRef>
          <a:effectRef idx="1">
            <a:schemeClr val="accent6"/>
          </a:effectRef>
          <a:fontRef idx="minor">
            <a:schemeClr val="dk1"/>
          </a:fontRef>
        </p:style>
        <p:txBody>
          <a:bodyPr>
            <a:normAutofit/>
          </a:bodyPr>
          <a:lstStyle/>
          <a:p>
            <a:pPr marL="137160" indent="0">
              <a:buNone/>
            </a:pPr>
            <a:r>
              <a:rPr lang="en-US" sz="1800" dirty="0">
                <a:solidFill>
                  <a:schemeClr val="bg1"/>
                </a:solidFill>
                <a:latin typeface="Arial" pitchFamily="34" charset="0"/>
                <a:cs typeface="Arial" pitchFamily="34" charset="0"/>
              </a:rPr>
              <a:t>Some recommendations for BMW moving forward:</a:t>
            </a:r>
          </a:p>
          <a:p>
            <a:r>
              <a:rPr lang="en-US" sz="1800" dirty="0">
                <a:solidFill>
                  <a:schemeClr val="bg1"/>
                </a:solidFill>
                <a:latin typeface="Arial" pitchFamily="34" charset="0"/>
                <a:cs typeface="Arial" pitchFamily="34" charset="0"/>
              </a:rPr>
              <a:t>Form more strategic partnerships with tech companies, especially in AI and autonomous driving.</a:t>
            </a:r>
          </a:p>
          <a:p>
            <a:r>
              <a:rPr lang="en-US" sz="1800" dirty="0">
                <a:solidFill>
                  <a:schemeClr val="bg1"/>
                </a:solidFill>
                <a:latin typeface="Arial" pitchFamily="34" charset="0"/>
                <a:cs typeface="Arial" pitchFamily="34" charset="0"/>
              </a:rPr>
              <a:t>Invest in local supply chains to reduce dependency on global logistics and mitigate future disruptions.</a:t>
            </a:r>
          </a:p>
          <a:p>
            <a:r>
              <a:rPr lang="en-US" sz="1800" dirty="0">
                <a:solidFill>
                  <a:schemeClr val="bg1"/>
                </a:solidFill>
                <a:latin typeface="Arial" pitchFamily="34" charset="0"/>
                <a:cs typeface="Arial" pitchFamily="34" charset="0"/>
              </a:rPr>
              <a:t>Accelerate sustainability efforts, including battery recycling and carbon-neutral goals by 2030.</a:t>
            </a:r>
          </a:p>
          <a:p>
            <a:r>
              <a:rPr lang="en-US" sz="1800" dirty="0">
                <a:solidFill>
                  <a:schemeClr val="bg1"/>
                </a:solidFill>
                <a:latin typeface="Arial" pitchFamily="34" charset="0"/>
                <a:cs typeface="Arial" pitchFamily="34" charset="0"/>
              </a:rPr>
              <a:t>Develop smaller, more affordable Evs for price-sensitive markets, especially in Asia   </a:t>
            </a:r>
          </a:p>
          <a:p>
            <a:r>
              <a:rPr lang="en-US" sz="1800" dirty="0">
                <a:solidFill>
                  <a:schemeClr val="bg1"/>
                </a:solidFill>
                <a:latin typeface="Arial" pitchFamily="34" charset="0"/>
                <a:cs typeface="Arial" pitchFamily="34" charset="0"/>
              </a:rPr>
              <a:t>Stay agile to adopt to changing customer behavior and new mobility trends.</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6651" y="304800"/>
            <a:ext cx="4930254" cy="1568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scene3d>
            <a:camera prst="isometricOffAxis2Left"/>
            <a:lightRig rig="threePt" dir="t"/>
          </a:scene3d>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334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4391818" y="2050417"/>
            <a:ext cx="5600700" cy="3411537"/>
          </a:xfrm>
          <a:prstGeom prst="rect">
            <a:avLst/>
          </a:prstGeom>
          <a:noFill/>
          <a:ln>
            <a:noFill/>
          </a:ln>
          <a:effectLst>
            <a:outerShdw dist="35921" dir="2700000" algn="ctr" rotWithShape="0">
              <a:schemeClr val="bg2"/>
            </a:outerShdw>
            <a:softEdge rad="635000"/>
          </a:effectLst>
          <a:scene3d>
            <a:camera prst="isometricRightUp"/>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161" name="Content Placeholder 6160"/>
          <p:cNvSpPr>
            <a:spLocks noGrp="1"/>
          </p:cNvSpPr>
          <p:nvPr>
            <p:ph idx="4294967295"/>
          </p:nvPr>
        </p:nvSpPr>
        <p:spPr>
          <a:xfrm>
            <a:off x="0" y="1981200"/>
            <a:ext cx="5334000" cy="4800600"/>
          </a:xfrm>
        </p:spPr>
        <p:style>
          <a:lnRef idx="1">
            <a:schemeClr val="accent6"/>
          </a:lnRef>
          <a:fillRef idx="2">
            <a:schemeClr val="accent6"/>
          </a:fillRef>
          <a:effectRef idx="1">
            <a:schemeClr val="accent6"/>
          </a:effectRef>
          <a:fontRef idx="minor">
            <a:schemeClr val="dk1"/>
          </a:fontRef>
        </p:style>
        <p:txBody>
          <a:bodyPr>
            <a:normAutofit/>
          </a:bodyPr>
          <a:lstStyle/>
          <a:p>
            <a:pPr marL="137160" indent="0">
              <a:buNone/>
            </a:pPr>
            <a:r>
              <a:rPr lang="en-US" sz="2000" dirty="0">
                <a:solidFill>
                  <a:schemeClr val="bg1"/>
                </a:solidFill>
                <a:latin typeface="Arial" pitchFamily="34" charset="0"/>
                <a:cs typeface="Arial" pitchFamily="34" charset="0"/>
              </a:rPr>
              <a:t>To sum up, BMW is a strong, globally recognized automaker that is evolving to meet the demands of a rapidly changing automotive industry. While the company faces many challenges from intense competition to rising cost, it also has clear opportunities in areas like EV’s innovation, and sustainability. By focusing on partnership, localization, and green technology, BMW can strengthen its strategic position and continue to lead in the premium segment of the auto market.  </a:t>
            </a:r>
          </a:p>
        </p:txBody>
      </p:sp>
      <p:pic>
        <p:nvPicPr>
          <p:cNvPr id="615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9890" y="-72865"/>
            <a:ext cx="4648200" cy="1673065"/>
          </a:xfrm>
          <a:prstGeom prst="rect">
            <a:avLst/>
          </a:prstGeom>
          <a:noFill/>
          <a:ln>
            <a:noFill/>
          </a:ln>
          <a:effectLst/>
          <a:scene3d>
            <a:camera prst="perspectiveHeroicExtremeRigh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2956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102C5-B418-6EB1-C4B9-D3A8E0997A50}"/>
              </a:ext>
            </a:extLst>
          </p:cNvPr>
          <p:cNvSpPr>
            <a:spLocks noGrp="1"/>
          </p:cNvSpPr>
          <p:nvPr>
            <p:ph type="title"/>
          </p:nvPr>
        </p:nvSpPr>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GB" b="0" dirty="0">
                <a:solidFill>
                  <a:schemeClr val="accent1"/>
                </a:solidFill>
              </a:rPr>
              <a:t>REFERENCES</a:t>
            </a:r>
          </a:p>
        </p:txBody>
      </p:sp>
      <p:sp>
        <p:nvSpPr>
          <p:cNvPr id="3" name="Content Placeholder 2">
            <a:extLst>
              <a:ext uri="{FF2B5EF4-FFF2-40B4-BE49-F238E27FC236}">
                <a16:creationId xmlns:a16="http://schemas.microsoft.com/office/drawing/2014/main" id="{13F338AC-641C-58F1-4CBC-96F330884CB3}"/>
              </a:ext>
            </a:extLst>
          </p:cNvPr>
          <p:cNvSpPr>
            <a:spLocks noGrp="1"/>
          </p:cNvSpPr>
          <p:nvPr>
            <p:ph idx="1"/>
          </p:nvPr>
        </p:nvSpPr>
        <p:spPr>
          <a:xfrm>
            <a:off x="457200" y="1407695"/>
            <a:ext cx="8229600" cy="5310738"/>
          </a:xfrm>
        </p:spPr>
        <p:txBody>
          <a:bodyPr vert="horz" lIns="91440" tIns="45720" rIns="91440" bIns="45720" anchor="t">
            <a:noAutofit/>
          </a:bodyPr>
          <a:lstStyle/>
          <a:p>
            <a:r>
              <a:rPr lang="en-GB" sz="1800" b="1" dirty="0">
                <a:solidFill>
                  <a:schemeClr val="bg1"/>
                </a:solidFill>
                <a:latin typeface="Arial"/>
                <a:ea typeface="+mn-lt"/>
                <a:cs typeface="+mn-lt"/>
              </a:rPr>
              <a:t>Ring P., Wang L., Fahrenkrog F., Jung O., Prokop G. (2017): Modelling Cognitive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In The Context Of Prospective Safety Assessment. 26. Aachener </a:t>
            </a:r>
            <a:r>
              <a:rPr lang="en-GB" sz="1800" b="1" err="1">
                <a:solidFill>
                  <a:schemeClr val="bg1"/>
                </a:solidFill>
                <a:latin typeface="Arial"/>
                <a:ea typeface="+mn-lt"/>
                <a:cs typeface="+mn-lt"/>
              </a:rPr>
              <a:t>Kolloquium</a:t>
            </a:r>
            <a:r>
              <a:rPr lang="en-GB" sz="1800" b="1" dirty="0">
                <a:solidFill>
                  <a:schemeClr val="bg1"/>
                </a:solidFill>
                <a:latin typeface="Arial"/>
                <a:ea typeface="+mn-lt"/>
                <a:cs typeface="+mn-lt"/>
              </a:rPr>
              <a:t>. Aachen.</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Ring P., Hammouda M., Wang L., Mai M., Prokop G. (2018): Modelling Anticipative And Predictive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In The Context Of Prospective Safety Assessment. 11th Graz Symposium Virtual Vehicle. Graz.</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Wang L., Fahrenkrog F., </a:t>
            </a:r>
            <a:r>
              <a:rPr lang="en-GB" sz="1800" b="1" err="1">
                <a:solidFill>
                  <a:schemeClr val="bg1"/>
                </a:solidFill>
                <a:latin typeface="Arial"/>
                <a:ea typeface="+mn-lt"/>
                <a:cs typeface="+mn-lt"/>
              </a:rPr>
              <a:t>Kompass</a:t>
            </a:r>
            <a:r>
              <a:rPr lang="en-GB" sz="1800" b="1" dirty="0">
                <a:solidFill>
                  <a:schemeClr val="bg1"/>
                </a:solidFill>
                <a:latin typeface="Arial"/>
                <a:ea typeface="+mn-lt"/>
                <a:cs typeface="+mn-lt"/>
              </a:rPr>
              <a:t> K., Prokop G. (2018): Cognitive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a:t>
            </a:r>
            <a:r>
              <a:rPr lang="en-GB" sz="1800" b="1" err="1">
                <a:solidFill>
                  <a:schemeClr val="bg1"/>
                </a:solidFill>
                <a:latin typeface="Arial"/>
                <a:ea typeface="+mn-lt"/>
                <a:cs typeface="+mn-lt"/>
              </a:rPr>
              <a:t>Modeling</a:t>
            </a:r>
            <a:r>
              <a:rPr lang="en-GB" sz="1800" b="1" dirty="0">
                <a:solidFill>
                  <a:schemeClr val="bg1"/>
                </a:solidFill>
                <a:latin typeface="Arial"/>
                <a:ea typeface="+mn-lt"/>
                <a:cs typeface="+mn-lt"/>
              </a:rPr>
              <a:t>: Influence of Personality and Driver Characteristics on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Ring P., Wang L., </a:t>
            </a:r>
            <a:r>
              <a:rPr lang="en-GB" sz="1800" b="1" err="1">
                <a:solidFill>
                  <a:schemeClr val="bg1"/>
                </a:solidFill>
                <a:latin typeface="Arial"/>
                <a:ea typeface="+mn-lt"/>
                <a:cs typeface="+mn-lt"/>
              </a:rPr>
              <a:t>Kompass</a:t>
            </a:r>
            <a:r>
              <a:rPr lang="en-GB" sz="1800" b="1" dirty="0">
                <a:solidFill>
                  <a:schemeClr val="bg1"/>
                </a:solidFill>
                <a:latin typeface="Arial"/>
                <a:ea typeface="+mn-lt"/>
                <a:cs typeface="+mn-lt"/>
              </a:rPr>
              <a:t> K., Prokop G. (2018): Modelling stochastic gaze distribution for multi-agent traffic simulation. 7. </a:t>
            </a:r>
            <a:r>
              <a:rPr lang="en-GB" sz="1800" b="1" err="1">
                <a:solidFill>
                  <a:schemeClr val="bg1"/>
                </a:solidFill>
                <a:latin typeface="Arial"/>
                <a:ea typeface="+mn-lt"/>
                <a:cs typeface="+mn-lt"/>
              </a:rPr>
              <a:t>Interdisziplinärer</a:t>
            </a:r>
            <a:r>
              <a:rPr lang="en-GB" sz="1800" b="1" dirty="0">
                <a:solidFill>
                  <a:schemeClr val="bg1"/>
                </a:solidFill>
                <a:latin typeface="Arial"/>
                <a:ea typeface="+mn-lt"/>
                <a:cs typeface="+mn-lt"/>
              </a:rPr>
              <a:t> Workshop </a:t>
            </a:r>
            <a:r>
              <a:rPr lang="en-GB" sz="1800" b="1" err="1">
                <a:solidFill>
                  <a:schemeClr val="bg1"/>
                </a:solidFill>
                <a:latin typeface="Arial"/>
                <a:ea typeface="+mn-lt"/>
                <a:cs typeface="+mn-lt"/>
              </a:rPr>
              <a:t>Kognitive</a:t>
            </a:r>
            <a:r>
              <a:rPr lang="en-GB" sz="1800" b="1" dirty="0">
                <a:solidFill>
                  <a:schemeClr val="bg1"/>
                </a:solidFill>
                <a:latin typeface="Arial"/>
                <a:ea typeface="+mn-lt"/>
                <a:cs typeface="+mn-lt"/>
              </a:rPr>
              <a:t> Systeme. Braunschweig.</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a:t>
            </a:r>
            <a:r>
              <a:rPr lang="en-GB" sz="1800" b="1" dirty="0" err="1">
                <a:solidFill>
                  <a:schemeClr val="bg1"/>
                </a:solidFill>
                <a:latin typeface="Arial"/>
                <a:ea typeface="+mn-lt"/>
                <a:cs typeface="+mn-lt"/>
              </a:rPr>
              <a:t>Kompass</a:t>
            </a:r>
            <a:r>
              <a:rPr lang="en-GB" sz="1800" b="1" dirty="0">
                <a:solidFill>
                  <a:schemeClr val="bg1"/>
                </a:solidFill>
                <a:latin typeface="Arial"/>
                <a:ea typeface="+mn-lt"/>
                <a:cs typeface="+mn-lt"/>
              </a:rPr>
              <a:t> K., Wang L., </a:t>
            </a:r>
            <a:r>
              <a:rPr lang="en-GB" sz="1800" b="1" dirty="0" err="1">
                <a:solidFill>
                  <a:schemeClr val="bg1"/>
                </a:solidFill>
                <a:latin typeface="Arial"/>
                <a:ea typeface="+mn-lt"/>
                <a:cs typeface="+mn-lt"/>
              </a:rPr>
              <a:t>Kates</a:t>
            </a:r>
            <a:r>
              <a:rPr lang="en-GB" sz="1800" b="1" dirty="0">
                <a:solidFill>
                  <a:schemeClr val="bg1"/>
                </a:solidFill>
                <a:latin typeface="Arial"/>
                <a:ea typeface="+mn-lt"/>
                <a:cs typeface="+mn-lt"/>
              </a:rPr>
              <a:t> R., Mai M., Prokop G. (2019): Driver profiling – Data-based identification of driver </a:t>
            </a:r>
            <a:r>
              <a:rPr lang="en-GB" sz="1800" b="1" dirty="0" err="1">
                <a:solidFill>
                  <a:schemeClr val="bg1"/>
                </a:solidFill>
                <a:latin typeface="Arial"/>
                <a:ea typeface="+mn-lt"/>
                <a:cs typeface="+mn-lt"/>
              </a:rPr>
              <a:t>behavior</a:t>
            </a:r>
            <a:r>
              <a:rPr lang="en-GB" sz="1800" b="1" dirty="0">
                <a:solidFill>
                  <a:schemeClr val="bg1"/>
                </a:solidFill>
                <a:latin typeface="Arial"/>
                <a:ea typeface="+mn-lt"/>
                <a:cs typeface="+mn-lt"/>
              </a:rPr>
              <a:t> dimensions and affecting driver characteristics for multi-agent traffic simulation. Transportation Research Part F: Traffic Psychology and Behaviour, Volume 64, pages 361-376.</a:t>
            </a:r>
            <a:endParaRPr lang="en-GB" sz="1800" b="1" dirty="0">
              <a:solidFill>
                <a:schemeClr val="bg1"/>
              </a:solidFill>
              <a:latin typeface="Arial"/>
            </a:endParaRPr>
          </a:p>
          <a:p>
            <a:pPr>
              <a:buClr>
                <a:srgbClr val="F9F9F9"/>
              </a:buClr>
            </a:pPr>
            <a:endParaRPr lang="en-GB" dirty="0"/>
          </a:p>
        </p:txBody>
      </p:sp>
    </p:spTree>
    <p:extLst>
      <p:ext uri="{BB962C8B-B14F-4D97-AF65-F5344CB8AC3E}">
        <p14:creationId xmlns:p14="http://schemas.microsoft.com/office/powerpoint/2010/main" val="2500319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282</TotalTime>
  <Words>814</Words>
  <Application>Microsoft Office PowerPoint</Application>
  <PresentationFormat>On-screen Show (4:3)</PresentationFormat>
  <Paragraphs>76</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Apex</vt:lpstr>
      <vt:lpstr>BMW GROUP-MICRO AND ANALYSIS</vt:lpstr>
      <vt:lpstr>Company Overview </vt:lpstr>
      <vt:lpstr>PowerPoint Presentation</vt:lpstr>
      <vt:lpstr>PowerPoint Presentation</vt:lpstr>
      <vt:lpstr> </vt:lpstr>
      <vt:lpstr>PowerPoint Presentation</vt:lpstr>
      <vt:lpstr>Impact of Globalisation </vt:lpstr>
      <vt:lpstr>Influence of Innovation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BMW PowerPoint Presentation-Strategic Business Analysis.</dc:title>
  <dc:creator>Hp</dc:creator>
  <cp:lastModifiedBy>Hp</cp:lastModifiedBy>
  <cp:revision>146</cp:revision>
  <dcterms:created xsi:type="dcterms:W3CDTF">2025-10-10T16:09:17Z</dcterms:created>
  <dcterms:modified xsi:type="dcterms:W3CDTF">2025-10-11T16:20:35Z</dcterms:modified>
</cp:coreProperties>
</file>