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257" r:id="rId2"/>
    <p:sldId id="301" r:id="rId3"/>
    <p:sldId id="303" r:id="rId4"/>
    <p:sldId id="310" r:id="rId5"/>
    <p:sldId id="274" r:id="rId6"/>
    <p:sldId id="284" r:id="rId7"/>
    <p:sldId id="277" r:id="rId8"/>
    <p:sldId id="275" r:id="rId9"/>
    <p:sldId id="280" r:id="rId10"/>
    <p:sldId id="282" r:id="rId11"/>
    <p:sldId id="279" r:id="rId12"/>
    <p:sldId id="278" r:id="rId13"/>
    <p:sldId id="281" r:id="rId14"/>
    <p:sldId id="298" r:id="rId15"/>
    <p:sldId id="299" r:id="rId16"/>
    <p:sldId id="305" r:id="rId17"/>
    <p:sldId id="304" r:id="rId18"/>
    <p:sldId id="306" r:id="rId19"/>
    <p:sldId id="307" r:id="rId20"/>
    <p:sldId id="308" r:id="rId21"/>
    <p:sldId id="309" r:id="rId22"/>
    <p:sldId id="311" r:id="rId2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3" autoAdjust="0"/>
    <p:restoredTop sz="94671" autoAdjust="0"/>
  </p:normalViewPr>
  <p:slideViewPr>
    <p:cSldViewPr>
      <p:cViewPr varScale="1">
        <p:scale>
          <a:sx n="109" d="100"/>
          <a:sy n="109" d="100"/>
        </p:scale>
        <p:origin x="1854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B8474E8-BEDB-4041-8873-D148A0F85F6C}" type="datetimeFigureOut">
              <a:rPr lang="en-GB" smtClean="0"/>
              <a:t>08/03/2018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0E914A7-3C72-411C-BFA4-130DEEDB84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7477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4F7DC566-3113-4CEA-AF5F-8E0ED648521E}" type="datetimeFigureOut">
              <a:rPr lang="en-GB" smtClean="0"/>
              <a:t>08/03/2018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30994E4-63D7-4976-8CAF-736A81CD6DC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67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6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917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8056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490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873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703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0179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0063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745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095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3828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>
                <a:solidFill>
                  <a:prstClr val="black"/>
                </a:solidFill>
              </a:rPr>
              <a:pPr/>
              <a:t>15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27078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16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6582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17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2064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18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3309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3442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20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4863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21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4313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F1023-3D7F-4B2C-AFA1-4BEC0D3B321B}" type="slidenum">
              <a:rPr lang="en-GB" smtClean="0">
                <a:solidFill>
                  <a:prstClr val="black"/>
                </a:solidFill>
              </a:rPr>
              <a:pPr/>
              <a:t>22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845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C9CE5-ECCC-41C7-A2E1-D43166161598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79C99-5ABC-440C-ADDD-66C31A1BB9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0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5D715-942B-4A95-B315-342BE37F50CC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5D904-5CD5-47C6-81DA-BC847390C05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311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CD6D3-2466-4325-9683-5BBD32A37483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E0749-C16B-4BCC-AB3F-FEDD373BC90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328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29392-564A-4853-9713-262DD8530F4C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5F212-9E8A-4C22-BE3C-D580525DE53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31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3C2B9-89BD-40CE-9B21-09566547DC7A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4EF8E-5B08-4D69-AAE0-AC9545FBBE8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01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E6600-966F-41A9-90BF-1E60A00D345C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9283F-6A8F-4BCF-A650-7CD3A6523DF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2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68118-4B1B-4234-8983-C139A9C62674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C6D1C-8DCD-4067-8608-0792FE7DC2A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33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8CFF6-2CA1-4199-AB09-B893F5472354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A46D4-5078-45E2-AB3F-1E33729D00D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503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5F331-37E9-4594-8753-CDFDF4A8CB67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5FA21-7FC6-4422-AEB8-A538799A03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429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8C88-4A2D-45C0-A344-4F0DAE70A892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2B22C-7B64-4D42-93CC-2D06CC15D42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068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4C7E3-F1D2-4A62-99D3-C5E36015465E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FE993-F446-487A-87E3-C8FABF2AD68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373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5C052D-3BBE-4967-B8CA-5F39F63D1A52}" type="datetimeFigureOut">
              <a:rPr lang="en-GB"/>
              <a:pPr>
                <a:defRPr/>
              </a:pPr>
              <a:t>08/03/2018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CDEC39-FDFD-4C62-B6ED-432FD8C897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1919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525" y="1052736"/>
            <a:ext cx="9148413" cy="5805264"/>
          </a:xfrm>
          <a:prstGeom prst="rect">
            <a:avLst/>
          </a:prstGeom>
        </p:spPr>
        <p:txBody>
          <a:bodyPr wrap="square" lIns="540000" tIns="360000" rIns="540000" bIns="360000" numCol="2" spcCol="360000">
            <a:normAutofit fontScale="85000" lnSpcReduction="20000"/>
          </a:bodyPr>
          <a:lstStyle/>
          <a:p>
            <a:pPr>
              <a:defRPr/>
            </a:pPr>
            <a:r>
              <a:rPr lang="en-GB" sz="2600" b="1" u="sng" dirty="0" smtClean="0">
                <a:solidFill>
                  <a:prstClr val="white"/>
                </a:solidFill>
                <a:cs typeface="Arial" charset="0"/>
              </a:rPr>
              <a:t>1. Modernity Shanghai</a:t>
            </a:r>
            <a:endParaRPr lang="en-GB" sz="2600" b="1" u="sng" dirty="0">
              <a:solidFill>
                <a:prstClr val="white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Nationalist Shanghai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 smtClean="0">
                <a:solidFill>
                  <a:prstClr val="white"/>
                </a:solidFill>
                <a:cs typeface="Arial" charset="0"/>
              </a:rPr>
              <a:t>Occupation Shanghai</a:t>
            </a:r>
          </a:p>
          <a:p>
            <a:pPr marL="285750" indent="-285750">
              <a:buFontTx/>
              <a:buChar char="-"/>
              <a:defRPr/>
            </a:pPr>
            <a:endParaRPr lang="en-GB" sz="2600" dirty="0" smtClean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r>
              <a:rPr lang="en-GB" sz="2600" b="1" u="sng" dirty="0" smtClean="0">
                <a:solidFill>
                  <a:prstClr val="white"/>
                </a:solidFill>
                <a:cs typeface="Arial" charset="0"/>
              </a:rPr>
              <a:t>2. Communist Shanghai</a:t>
            </a:r>
            <a:endParaRPr lang="en-GB" sz="2600" b="1" u="sng" dirty="0">
              <a:solidFill>
                <a:prstClr val="white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Est. of CCP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People’s Republic era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Great Leap forward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Cultural revolution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Economic liberalisation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Nostalgia</a:t>
            </a:r>
          </a:p>
          <a:p>
            <a:pPr>
              <a:defRPr/>
            </a:pPr>
            <a:endParaRPr lang="en-GB" sz="2600" dirty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r>
              <a:rPr lang="en-GB" sz="2600" b="1" u="sng" dirty="0" smtClean="0">
                <a:solidFill>
                  <a:prstClr val="white"/>
                </a:solidFill>
                <a:cs typeface="Arial" charset="0"/>
              </a:rPr>
              <a:t>3. Cities </a:t>
            </a:r>
            <a:r>
              <a:rPr lang="en-GB" sz="2600" b="1" u="sng" dirty="0">
                <a:solidFill>
                  <a:prstClr val="white"/>
                </a:solidFill>
                <a:cs typeface="Arial" charset="0"/>
              </a:rPr>
              <a:t>and the Nation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dirty="0">
                <a:solidFill>
                  <a:prstClr val="white"/>
                </a:solidFill>
                <a:cs typeface="Arial" charset="0"/>
              </a:rPr>
              <a:t>Cities and National Identity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i="1" dirty="0">
                <a:solidFill>
                  <a:prstClr val="white"/>
                </a:solidFill>
                <a:cs typeface="Arial" charset="0"/>
              </a:rPr>
              <a:t>Imagined Communities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i="1" dirty="0">
                <a:solidFill>
                  <a:prstClr val="white"/>
                </a:solidFill>
                <a:cs typeface="Arial" charset="0"/>
              </a:rPr>
              <a:t>Invented </a:t>
            </a:r>
            <a:r>
              <a:rPr lang="en-GB" sz="2600" i="1" dirty="0" smtClean="0">
                <a:solidFill>
                  <a:prstClr val="white"/>
                </a:solidFill>
                <a:cs typeface="Arial" charset="0"/>
              </a:rPr>
              <a:t>Traditions</a:t>
            </a:r>
          </a:p>
          <a:p>
            <a:pPr marL="285750" indent="-285750">
              <a:buFontTx/>
              <a:buChar char="-"/>
              <a:defRPr/>
            </a:pPr>
            <a:r>
              <a:rPr lang="en-GB" sz="2600" i="1" dirty="0" smtClean="0">
                <a:solidFill>
                  <a:prstClr val="white"/>
                </a:solidFill>
                <a:cs typeface="Arial" charset="0"/>
              </a:rPr>
              <a:t>The Battle of Algiers </a:t>
            </a:r>
            <a:endParaRPr lang="en-GB" sz="2600" i="1" dirty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endParaRPr lang="en-GB" sz="2700" dirty="0" smtClean="0">
              <a:solidFill>
                <a:prstClr val="white"/>
              </a:solidFill>
              <a:cs typeface="Arial" charset="0"/>
            </a:endParaRPr>
          </a:p>
          <a:p>
            <a:pPr algn="r">
              <a:defRPr/>
            </a:pPr>
            <a:r>
              <a:rPr lang="en-GB" sz="27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AIMS</a:t>
            </a: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27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Reiterate Shanghai’s emergence as a modern, cosmopolitan metropolis in early 20</a:t>
            </a:r>
            <a:r>
              <a:rPr lang="en-GB" sz="27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th</a:t>
            </a:r>
            <a:r>
              <a:rPr lang="en-GB" sz="27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century</a:t>
            </a: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27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Discuss </a:t>
            </a:r>
            <a:r>
              <a:rPr lang="en-GB" sz="27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Shanghai’s relationship to the development of Chinese </a:t>
            </a:r>
            <a:r>
              <a:rPr lang="en-GB" sz="27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nationalism</a:t>
            </a: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27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Explore changing fortunes of Shanghai in Communist era</a:t>
            </a: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r>
              <a:rPr lang="en-GB" sz="27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Explore theories of nations and nationalisms and their (sometimes ambivalent) relationship to cities</a:t>
            </a:r>
            <a:endParaRPr lang="en-GB" sz="27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endParaRPr lang="en-GB" sz="27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11113" y="-3175"/>
            <a:ext cx="9144001" cy="1644650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AHHI6012 Imagining the City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The Urban Experience,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c. 1851–Present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>
              <a:defRPr/>
            </a:pP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Week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6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Shanghai: </a:t>
            </a: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Paris of </a:t>
            </a:r>
            <a:r>
              <a:rPr lang="en-GB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the East</a:t>
            </a: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45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5921" y="-6561"/>
            <a:ext cx="9155113" cy="1736878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GB" sz="24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Shanghai Today: Chronology of Modern China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7981"/>
              </p:ext>
            </p:extLst>
          </p:nvPr>
        </p:nvGraphicFramePr>
        <p:xfrm>
          <a:off x="483183" y="1340769"/>
          <a:ext cx="8337289" cy="51845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729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569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1644–1911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The Qing </a:t>
                      </a:r>
                      <a:r>
                        <a:rPr lang="en-US" sz="1800" dirty="0">
                          <a:effectLst/>
                        </a:rPr>
                        <a:t>Dynasty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27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1839–1842,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1856–1860 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Opium Wars </a:t>
                      </a:r>
                      <a:r>
                        <a:rPr lang="en-US" sz="1800" dirty="0">
                          <a:effectLst/>
                        </a:rPr>
                        <a:t>between Great Britain and China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solidFill>
                            <a:srgbClr val="FFFF00"/>
                          </a:solidFill>
                          <a:effectLst/>
                        </a:rPr>
                        <a:t>1912–1949</a:t>
                      </a:r>
                      <a:endParaRPr lang="en-US" sz="1800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</a:rPr>
                        <a:t>Republican Era</a:t>
                      </a:r>
                      <a:endParaRPr lang="en-US" sz="1800" b="1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28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1937–1945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Second-Sino Japanese War: Japanese occupation of eastern China, including Shanghai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1949–present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People’s Republic of China – Communist era</a:t>
                      </a:r>
                      <a:endParaRPr lang="en-US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1958–1961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The Great Leap </a:t>
                      </a:r>
                      <a:r>
                        <a:rPr lang="en-US" sz="1800" dirty="0" smtClean="0">
                          <a:effectLst/>
                        </a:rPr>
                        <a:t>Forward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1966–1976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Cultural </a:t>
                      </a:r>
                      <a:r>
                        <a:rPr lang="en-US" sz="1800" dirty="0" smtClean="0">
                          <a:effectLst/>
                        </a:rPr>
                        <a:t>Revolution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4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1978–present</a:t>
                      </a:r>
                      <a:endParaRPr lang="en-US" sz="18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noProof="0" dirty="0" smtClean="0">
                          <a:solidFill>
                            <a:schemeClr val="bg1"/>
                          </a:solidFill>
                          <a:effectLst/>
                        </a:rPr>
                        <a:t>Liberalisation</a:t>
                      </a:r>
                      <a:r>
                        <a:rPr lang="en-US" sz="1800" b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>
                          <a:solidFill>
                            <a:schemeClr val="bg1"/>
                          </a:solidFill>
                          <a:effectLst/>
                        </a:rPr>
                        <a:t>of Chinese economy</a:t>
                      </a:r>
                      <a:endParaRPr lang="en-US" sz="18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633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2656"/>
            <a:ext cx="9128805" cy="6094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2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" y="683773"/>
            <a:ext cx="3951248" cy="1323439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Chinese men and women as agents </a:t>
            </a:r>
            <a:r>
              <a:rPr lang="en-GB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en-GB" sz="20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modernity (not just passive recipients)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3586648"/>
            <a:ext cx="4610911" cy="32836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617" y="3574333"/>
            <a:ext cx="4643383" cy="32836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617" y="10585"/>
            <a:ext cx="4643382" cy="395822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5356" y="222108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Modernity 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</a:t>
            </a:r>
          </a:p>
        </p:txBody>
      </p:sp>
    </p:spTree>
    <p:extLst>
      <p:ext uri="{BB962C8B-B14F-4D97-AF65-F5344CB8AC3E}">
        <p14:creationId xmlns:p14="http://schemas.microsoft.com/office/powerpoint/2010/main" val="3737959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7410" name="Picture 2" descr="C:\Users\Public\Pictures\Photos\2013\China, July 2013\Shanghai\GEDC134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104" y="-19012"/>
            <a:ext cx="5503896" cy="412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207" y="3215344"/>
            <a:ext cx="5203793" cy="3642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65356" y="222108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Modernity Shanghai: Nationalist Shanghai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83773"/>
            <a:ext cx="4131811" cy="5816977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1911 Revolution deposes empire and establishes Republic of China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Revolution led by Sun Yat-sen (1866–1925)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 married to Soong Qing-ling (1893–1981), a Shanghainese with a Christian background who (after Sun’s death) later occupied high office in the Communist People’s Republic</a:t>
            </a:r>
          </a:p>
          <a:p>
            <a:pPr marL="342900" lvl="0" indent="-342900">
              <a:buFontTx/>
              <a:buChar char="-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defRPr/>
            </a:pP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 image: former residence of Sun Yat-sen and </a:t>
            </a:r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Soong </a:t>
            </a:r>
            <a:r>
              <a:rPr lang="en-GB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Qing-ling, French Concession, Shanghai</a:t>
            </a:r>
            <a:endParaRPr lang="en-GB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00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19755" y="5981123"/>
            <a:ext cx="51003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prstClr val="white"/>
                </a:solidFill>
              </a:rPr>
              <a:t>Chiang Kai-shek after the capture of Shanghai, 1927; Chiang Kai-shek and Soong Mei-Ling  marriage, Majestic Hotel, Shanghai, 1927</a:t>
            </a: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3" name="AutoShape 2" descr="http://c8.alamy.com/comp/C46DJT/chiang-kai-shek-after-the-capture-of-shanghai-1927-C46DJT.jpg"/>
          <p:cNvSpPr>
            <a:spLocks noChangeAspect="1" noChangeArrowheads="1"/>
          </p:cNvSpPr>
          <p:nvPr/>
        </p:nvSpPr>
        <p:spPr bwMode="auto">
          <a:xfrm>
            <a:off x="63500" y="-136525"/>
            <a:ext cx="6981825" cy="55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034" y="44624"/>
            <a:ext cx="4889825" cy="3886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49"/>
          <a:stretch/>
        </p:blipFill>
        <p:spPr bwMode="auto">
          <a:xfrm>
            <a:off x="5270033" y="3995114"/>
            <a:ext cx="3791036" cy="2746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3500" y="116632"/>
            <a:ext cx="9024312" cy="830997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Modernity Shanghai: </a:t>
            </a:r>
          </a:p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Nationalist Shanghai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683773"/>
            <a:ext cx="5220072" cy="6309420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Warlord Era 1916–1928: China ruled by competing factions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Nationalist leaders use International Settlement as hideout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Chiang Kai-shek (1887–1975) eventually emerges as leader of unified national government in 1928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Consolidation of power facilitated by Shanghai Massacre of 1927, which purged  Chiang’s political opponents (especially communists)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Chiang, later dictator of Taiwan-based Republic of China, married to Soong Mei-Ling, sister of Soong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Qing-ling – wife of Sun Yat-sen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23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AutoShape 2" descr="http://c8.alamy.com/comp/C46DJT/chiang-kai-shek-after-the-capture-of-shanghai-1927-C46DJT.jpg"/>
          <p:cNvSpPr>
            <a:spLocks noChangeAspect="1" noChangeArrowheads="1"/>
          </p:cNvSpPr>
          <p:nvPr/>
        </p:nvSpPr>
        <p:spPr bwMode="auto">
          <a:xfrm>
            <a:off x="63500" y="-136525"/>
            <a:ext cx="6981825" cy="55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84" y="654429"/>
            <a:ext cx="5904656" cy="4143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443" y="2726345"/>
            <a:ext cx="1313803" cy="2047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5356" y="222108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Modernity Shanghai: Occupied Shanghai</a:t>
            </a:r>
          </a:p>
        </p:txBody>
      </p:sp>
      <p:sp>
        <p:nvSpPr>
          <p:cNvPr id="9" name="Rectangle 8"/>
          <p:cNvSpPr/>
          <p:nvPr/>
        </p:nvSpPr>
        <p:spPr>
          <a:xfrm>
            <a:off x="-41618" y="4508320"/>
            <a:ext cx="7385031" cy="2246769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 occupied during Second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Sino-Japanese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War, 1937–1945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Initially protected international settlements; seized after Pearl Harbour attacks, 1941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Increased discrimination of Jewish refugees thereafter: est. of Shanghai Ghetto</a:t>
            </a:r>
            <a:endParaRPr lang="en-GB" sz="2400" b="1" dirty="0">
              <a:solidFill>
                <a:srgbClr val="FFFF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/>
          <a:srcRect l="73237" t="1450" r="1099" b="72386"/>
          <a:stretch/>
        </p:blipFill>
        <p:spPr>
          <a:xfrm>
            <a:off x="7343414" y="4365104"/>
            <a:ext cx="1728193" cy="147281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/>
          <a:srcRect l="-3083" t="158" r="28357" b="224"/>
          <a:stretch/>
        </p:blipFill>
        <p:spPr>
          <a:xfrm>
            <a:off x="5935789" y="654429"/>
            <a:ext cx="3208211" cy="357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54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8436" name="Picture 4" descr="http://chineseposters.net/images/e15-45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388" y="1736878"/>
            <a:ext cx="6979280" cy="450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51520" y="3429000"/>
            <a:ext cx="19442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dirty="0" smtClean="0"/>
              <a:t>‘</a:t>
            </a:r>
            <a:r>
              <a:rPr lang="en-GB" dirty="0" smtClean="0"/>
              <a:t>Reverently looking up to the site of the first national congress of the Chinese Communist Party,’ </a:t>
            </a:r>
            <a:r>
              <a:rPr lang="en-US" altLang="ja-JP" dirty="0" smtClean="0"/>
              <a:t>1973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5356" y="222108"/>
            <a:ext cx="9024312" cy="1938992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Establishment of Communist Party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National Congress of the </a:t>
            </a: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Chinese Communist Party, 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held in French Concession, July 1921</a:t>
            </a:r>
          </a:p>
          <a:p>
            <a:pPr marL="342900" lvl="0" indent="-342900">
              <a:buFontTx/>
              <a:buChar char="-"/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583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9" t="6017" r="10149" b="9045"/>
          <a:stretch/>
        </p:blipFill>
        <p:spPr bwMode="auto">
          <a:xfrm>
            <a:off x="2627784" y="1014819"/>
            <a:ext cx="4353319" cy="3158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80045" y="4245080"/>
            <a:ext cx="3152196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 smtClean="0"/>
              <a:t>‘Chairman Mao inspects the Shanghai Steelworks,’ 1970; ‘Celebrate the great victory of socialist transformation,’ 1956; ‘A grand parade to celebrate the founding of the People's Republic of China,’ 1954. See: ‘Shanghai, Poster City,’ http://chineseposters.net/themes/shanghai.php</a:t>
            </a:r>
            <a:endParaRPr lang="en-GB" sz="1500" dirty="0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3552513" cy="3880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533" y="3467660"/>
            <a:ext cx="2322467" cy="3390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65356" y="222108"/>
            <a:ext cx="9024312" cy="830997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People’s Republic of China, 1949– 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400" b="1" dirty="0" smtClean="0">
                <a:solidFill>
                  <a:srgbClr val="FFFF00"/>
                </a:solidFill>
              </a:rPr>
              <a:t>Communist Party emerged as victor in 1949 Revolution</a:t>
            </a:r>
          </a:p>
        </p:txBody>
      </p:sp>
    </p:spTree>
    <p:extLst>
      <p:ext uri="{BB962C8B-B14F-4D97-AF65-F5344CB8AC3E}">
        <p14:creationId xmlns:p14="http://schemas.microsoft.com/office/powerpoint/2010/main" val="241542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61028"/>
            <a:ext cx="2144790" cy="3048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827584" y="5469031"/>
            <a:ext cx="75895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‘Joining the mutual aid teams is walking the road to common prosperity,’ 1954; ‘The important meaning of the development of agricultural production for the construction of the nation,’ 1956</a:t>
            </a:r>
            <a:endParaRPr lang="en-GB" dirty="0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24960"/>
            <a:ext cx="4938088" cy="3533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65356" y="222108"/>
            <a:ext cx="9024312" cy="2308324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People’s Republic of China, 1949– 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Revolutionary rhetoric focused on rural and agrarian economy; collectivisation of farms during </a:t>
            </a: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(disastrous) ‘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Great Leap Forward,’ 1958–1961 (c. 18–55 million deaths)</a:t>
            </a:r>
          </a:p>
          <a:p>
            <a:pPr marL="342900" lvl="0" indent="-342900">
              <a:buFontTx/>
              <a:buChar char="-"/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77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387" y="2527906"/>
            <a:ext cx="3186146" cy="4348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1" y="3185592"/>
            <a:ext cx="5365231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65356" y="222108"/>
            <a:ext cx="9024312" cy="2308324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People’s Republic of China, 1949– 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CCP rule Beijing-focused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Suspicion of Shanghai as residue of ‘century of humiliation’ and foreign imperialism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Stationing of army troops in the city – notably the ‘Good Eighth Company of Nanjing Road,’ propagandised as resistors to decadence of concession era</a:t>
            </a:r>
          </a:p>
        </p:txBody>
      </p:sp>
      <p:sp>
        <p:nvSpPr>
          <p:cNvPr id="6" name="Rectangle 5"/>
          <p:cNvSpPr/>
          <p:nvPr/>
        </p:nvSpPr>
        <p:spPr>
          <a:xfrm>
            <a:off x="1403648" y="2361452"/>
            <a:ext cx="45857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 smtClean="0"/>
              <a:t>‘It must be our responsibility to maintain safety in the rear-area of our country!’ 1955; ‘Learn from the Good Eighth Company of Nanjing Lu,’ 1964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7102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4032448" cy="2927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719" y="1484784"/>
            <a:ext cx="3837121" cy="5324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62105" y="486916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‘Warmly welcome another great victory of Mao Zedong Thought - the birth of the Shanghai People's Commune,’ 1967; ‘Long live the Paris Commune,’ 1971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5356" y="222108"/>
            <a:ext cx="9024312" cy="2000548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Shanghai People’s Commune, 1967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Short-lived Maoist revolutionary committee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Cultural 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Revolution, 1966–1976, which aimed to purge Chinese society of foreign and imperial influences (c. 400,000–3 million deaths)</a:t>
            </a: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805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97189" y="4077072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24578" name="Picture 2" descr="Advance into the 21st century - Celebrate the 50th anniversary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42199"/>
            <a:ext cx="5037409" cy="3534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718" y="902042"/>
            <a:ext cx="216001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/>
              <a:t>‘Advance into the 21st century - Celebrate the 50th anniversary of the founding of the People's Republic of China,’ 1999; ‘Special Economic Zones - China's great open door,’ 1987; ‘Using music to praise reform, rejuvenating Shanghai and making the country prosperous,’ 1992</a:t>
            </a:r>
            <a:endParaRPr lang="en-GB" sz="1400" dirty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729" y="379991"/>
            <a:ext cx="2051720" cy="2840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098" y="3549338"/>
            <a:ext cx="2453902" cy="3302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0" y="332656"/>
            <a:ext cx="9119956" cy="1938992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Economic liberalisation</a:t>
            </a: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69998" y="4077072"/>
            <a:ext cx="631822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symbolic of economic reforms taken under  Deng Xiaoping’s leadership (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1978–1989)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afterwards</a:t>
            </a:r>
          </a:p>
          <a:p>
            <a:pPr marL="34290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Pudong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eastern shore of the Huangpu opposite The Bund opened to international investment, 1990; beginning of skyscraper era </a:t>
            </a:r>
          </a:p>
        </p:txBody>
      </p:sp>
    </p:spTree>
    <p:extLst>
      <p:ext uri="{BB962C8B-B14F-4D97-AF65-F5344CB8AC3E}">
        <p14:creationId xmlns:p14="http://schemas.microsoft.com/office/powerpoint/2010/main" val="202717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97189" y="4077072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white"/>
                </a:solidFill>
              </a:rPr>
              <a:t/>
            </a:r>
            <a:br>
              <a:rPr lang="en-GB" dirty="0">
                <a:solidFill>
                  <a:prstClr val="white"/>
                </a:solidFill>
              </a:rPr>
            </a:b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332656"/>
            <a:ext cx="9119956" cy="1569660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Nostalgia</a:t>
            </a: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3528" y="930749"/>
            <a:ext cx="472368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  <a:defRPr/>
            </a:pP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1980s, 1990s a series of films and TV shows made in Hong Kong about 1930s Shanghai</a:t>
            </a:r>
          </a:p>
          <a:p>
            <a:pPr marL="34290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of these </a:t>
            </a:r>
            <a:r>
              <a:rPr lang="en-GB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 Bund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remade for Chinese TV in 2007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214" y="235441"/>
            <a:ext cx="2247900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022" y="235441"/>
            <a:ext cx="1447800" cy="229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736" y="3595265"/>
            <a:ext cx="1771650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022" y="3536934"/>
            <a:ext cx="1968734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064" y="3552811"/>
            <a:ext cx="36671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87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97189" y="4077072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white"/>
                </a:solidFill>
              </a:rPr>
              <a:t/>
            </a:r>
            <a:br>
              <a:rPr lang="en-GB" dirty="0">
                <a:solidFill>
                  <a:prstClr val="white"/>
                </a:solidFill>
              </a:rPr>
            </a:b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332656"/>
            <a:ext cx="9119956" cy="1569660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Communist Shanghai: Nostalgia</a:t>
            </a: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3529" y="930749"/>
            <a:ext cx="41736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  <a:defRPr/>
            </a:pP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Reawakening to pre-Cultural Revolution  city</a:t>
            </a:r>
          </a:p>
          <a:p>
            <a:pPr marL="342900" indent="-342900">
              <a:buFontTx/>
              <a:buChar char="-"/>
              <a:defRPr/>
            </a:pP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Commodification of 1920s, 1930s Shanghai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77072"/>
            <a:ext cx="6944695" cy="2791215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067" y="770078"/>
            <a:ext cx="4519522" cy="3191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658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38337"/>
            <a:ext cx="9159525" cy="1706100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just">
              <a:defRPr/>
            </a:pPr>
            <a:r>
              <a:rPr lang="en-US" sz="2000" b="1" u="sng" dirty="0" smtClean="0">
                <a:solidFill>
                  <a:prstClr val="white"/>
                </a:solidFill>
                <a:cs typeface="Arial" charset="0"/>
              </a:rPr>
              <a:t>3. Cities and the Nation: </a:t>
            </a:r>
            <a:r>
              <a:rPr lang="en-GB" sz="2000" b="1" u="sng" dirty="0" smtClean="0">
                <a:solidFill>
                  <a:prstClr val="white"/>
                </a:solidFill>
                <a:cs typeface="Arial" charset="0"/>
              </a:rPr>
              <a:t>Cities and National Identity</a:t>
            </a:r>
            <a:endParaRPr lang="en-GB" sz="2000" b="1" u="sng" dirty="0">
              <a:solidFill>
                <a:prstClr val="white"/>
              </a:solidFill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Previous weeks have used cities as exemplars of national culture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20451" y="3134"/>
            <a:ext cx="9144001" cy="1367546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764" y="4051304"/>
            <a:ext cx="4102002" cy="2806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072" y="1231209"/>
            <a:ext cx="2603500" cy="364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1728546" y="3943141"/>
            <a:ext cx="2376265" cy="3306538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r">
              <a:defRPr/>
            </a:pPr>
            <a:r>
              <a:rPr lang="en-GB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Shanghai as staging ground for forming (and contesting) notions of Chinese nationalism</a:t>
            </a:r>
            <a:endParaRPr lang="en-GB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6296" y="1231209"/>
            <a:ext cx="3908515" cy="2930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13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1113" y="-19072"/>
            <a:ext cx="9159525" cy="4476089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just">
              <a:defRPr/>
            </a:pPr>
            <a:r>
              <a:rPr lang="en-GB" sz="2000" b="1" u="sng" dirty="0">
                <a:solidFill>
                  <a:prstClr val="white"/>
                </a:solidFill>
                <a:cs typeface="Arial" charset="0"/>
              </a:rPr>
              <a:t>1. Cities and the Nation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Previous weeks have used cities as exemplars of national cultures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11113" y="-3175"/>
            <a:ext cx="9144001" cy="1367546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2" y="1402078"/>
            <a:ext cx="4486021" cy="3179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362" y="1380940"/>
            <a:ext cx="4422050" cy="314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65172" y="4953541"/>
            <a:ext cx="9159525" cy="3860536"/>
          </a:xfrm>
          <a:prstGeom prst="rect">
            <a:avLst/>
          </a:prstGeom>
        </p:spPr>
        <p:txBody>
          <a:bodyPr wrap="square" lIns="540000" tIns="540000" rIns="540000" bIns="540000" numCol="3" spcCol="36000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7144" y="4549853"/>
            <a:ext cx="9159525" cy="3860536"/>
          </a:xfrm>
          <a:prstGeom prst="rect">
            <a:avLst/>
          </a:prstGeom>
        </p:spPr>
        <p:txBody>
          <a:bodyPr wrap="square" lIns="540000" tIns="540000" rIns="540000" bIns="540000" numCol="2" spcCol="360000">
            <a:spAutoFit/>
          </a:bodyPr>
          <a:lstStyle/>
          <a:p>
            <a:pPr algn="just">
              <a:defRPr/>
            </a:pPr>
            <a:r>
              <a:rPr lang="en-GB" sz="2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London and Paris as capitals of empire, modernity and (implicitly) ‘British-ness’/‘French-ness’</a:t>
            </a:r>
            <a:endParaRPr lang="en-GB" sz="2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847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6637" y="6604"/>
            <a:ext cx="9159525" cy="3244983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just">
              <a:defRPr/>
            </a:pPr>
            <a:r>
              <a:rPr lang="en-GB" sz="2000" b="1" u="sng" dirty="0">
                <a:solidFill>
                  <a:prstClr val="white"/>
                </a:solidFill>
                <a:cs typeface="Arial" charset="0"/>
              </a:rPr>
              <a:t>1. Cities and the Nation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But the relationship between cities and nations is complex and sometimes fraught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11113" y="-3175"/>
            <a:ext cx="9144001" cy="1367546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850" y="1629095"/>
            <a:ext cx="2963518" cy="4752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ecx.images-amazon.com/images/I/519A3F%2BcrxL._SX329_BO1,204,203,200_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9095"/>
            <a:ext cx="3152775" cy="475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541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6637" y="6604"/>
            <a:ext cx="9159525" cy="3552759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just">
              <a:defRPr/>
            </a:pPr>
            <a:r>
              <a:rPr lang="en-GB" sz="2000" b="1" u="sng" dirty="0" smtClean="0">
                <a:solidFill>
                  <a:prstClr val="white"/>
                </a:solidFill>
                <a:cs typeface="Arial" charset="0"/>
              </a:rPr>
              <a:t>1. Cities </a:t>
            </a:r>
            <a:r>
              <a:rPr lang="en-GB" sz="2000" b="1" u="sng" dirty="0">
                <a:solidFill>
                  <a:prstClr val="white"/>
                </a:solidFill>
                <a:cs typeface="Arial" charset="0"/>
              </a:rPr>
              <a:t>and the </a:t>
            </a:r>
            <a:r>
              <a:rPr lang="en-GB" sz="2000" b="1" u="sng" dirty="0" smtClean="0">
                <a:solidFill>
                  <a:prstClr val="white"/>
                </a:solidFill>
                <a:cs typeface="Arial" charset="0"/>
              </a:rPr>
              <a:t>Nation</a:t>
            </a:r>
          </a:p>
          <a:p>
            <a:pPr algn="just">
              <a:defRPr/>
            </a:pPr>
            <a:r>
              <a:rPr lang="en-GB" sz="2000" i="1" dirty="0" smtClean="0">
                <a:solidFill>
                  <a:prstClr val="white"/>
                </a:solidFill>
                <a:cs typeface="Arial" charset="0"/>
              </a:rPr>
              <a:t>In addition:</a:t>
            </a:r>
            <a:endParaRPr lang="en-GB" sz="2000" i="1" dirty="0">
              <a:solidFill>
                <a:prstClr val="white"/>
              </a:solidFill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Cities often predate the modern nation states they are today part of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 school of contemporary thought privileges cities over nations (per se) as important nodes in the global market economy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r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11113" y="-3175"/>
            <a:ext cx="9144001" cy="1367546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447" y="2310253"/>
            <a:ext cx="5247292" cy="2990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62" y="4581128"/>
            <a:ext cx="4249737" cy="196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/>
          <p:nvPr/>
        </p:nvSpPr>
        <p:spPr>
          <a:xfrm>
            <a:off x="611560" y="1916833"/>
            <a:ext cx="3172887" cy="2937206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r">
              <a:defRPr/>
            </a:pPr>
            <a:r>
              <a:rPr lang="en-GB" sz="2000" dirty="0">
                <a:solidFill>
                  <a:prstClr val="white"/>
                </a:solidFill>
                <a:cs typeface="Arial" charset="0"/>
              </a:rPr>
              <a:t>Renaissance Florence  by </a:t>
            </a:r>
            <a:r>
              <a:rPr lang="en-GB" sz="2000" dirty="0" smtClean="0">
                <a:solidFill>
                  <a:prstClr val="white"/>
                </a:solidFill>
                <a:cs typeface="Arial" charset="0"/>
              </a:rPr>
              <a:t>Francesco </a:t>
            </a:r>
            <a:r>
              <a:rPr lang="en-GB" sz="2000" dirty="0" err="1" smtClean="0">
                <a:solidFill>
                  <a:prstClr val="white"/>
                </a:solidFill>
                <a:cs typeface="Arial" charset="0"/>
              </a:rPr>
              <a:t>Roselli</a:t>
            </a:r>
            <a:r>
              <a:rPr lang="en-GB" sz="2000" dirty="0" smtClean="0">
                <a:solidFill>
                  <a:prstClr val="white"/>
                </a:solidFill>
                <a:cs typeface="Arial" charset="0"/>
              </a:rPr>
              <a:t>; Roman coins from </a:t>
            </a:r>
            <a:r>
              <a:rPr lang="en-GB" sz="2000" dirty="0" err="1" smtClean="0">
                <a:solidFill>
                  <a:prstClr val="white"/>
                </a:solidFill>
                <a:cs typeface="Arial" charset="0"/>
              </a:rPr>
              <a:t>Londinium</a:t>
            </a:r>
            <a:r>
              <a:rPr lang="en-GB" sz="2000" dirty="0" smtClean="0">
                <a:solidFill>
                  <a:prstClr val="white"/>
                </a:solidFill>
                <a:cs typeface="Arial" charset="0"/>
              </a:rPr>
              <a:t> mint, 3</a:t>
            </a:r>
            <a:r>
              <a:rPr lang="en-GB" sz="2000" baseline="30000" dirty="0" smtClean="0">
                <a:solidFill>
                  <a:prstClr val="white"/>
                </a:solidFill>
                <a:cs typeface="Arial" charset="0"/>
              </a:rPr>
              <a:t>rd</a:t>
            </a:r>
            <a:r>
              <a:rPr lang="en-GB" sz="2000" dirty="0" smtClean="0">
                <a:solidFill>
                  <a:prstClr val="white"/>
                </a:solidFill>
                <a:cs typeface="Arial" charset="0"/>
              </a:rPr>
              <a:t> Century</a:t>
            </a:r>
            <a:endParaRPr lang="en-GB" sz="2000" dirty="0">
              <a:solidFill>
                <a:prstClr val="white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82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6637" y="6604"/>
            <a:ext cx="9159525" cy="3398871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just">
              <a:defRPr/>
            </a:pPr>
            <a:r>
              <a:rPr lang="en-US" sz="2000" b="1" u="sng" dirty="0" smtClean="0">
                <a:solidFill>
                  <a:prstClr val="white"/>
                </a:solidFill>
                <a:cs typeface="Arial" charset="0"/>
              </a:rPr>
              <a:t>3. Cities and the Nation: </a:t>
            </a:r>
            <a:r>
              <a:rPr lang="en-GB" sz="2000" b="1" i="1" u="sng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Imagined </a:t>
            </a:r>
            <a:r>
              <a:rPr lang="en-GB" sz="2000" b="1" i="1" u="sng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Communities</a:t>
            </a:r>
            <a:r>
              <a:rPr lang="en-GB" sz="2000" b="1" i="1" u="sng" dirty="0">
                <a:solidFill>
                  <a:prstClr val="white"/>
                </a:solidFill>
                <a:cs typeface="Arial" charset="0"/>
              </a:rPr>
              <a:t>: Reflections on the Origin and Spread of </a:t>
            </a:r>
            <a:r>
              <a:rPr lang="en-GB" sz="2000" b="1" i="1" u="sng" dirty="0" smtClean="0">
                <a:solidFill>
                  <a:prstClr val="white"/>
                </a:solidFill>
                <a:cs typeface="Arial" charset="0"/>
              </a:rPr>
              <a:t>Nationalism </a:t>
            </a:r>
            <a:r>
              <a:rPr lang="en-GB" sz="2000" b="1" u="sng" dirty="0" smtClean="0">
                <a:solidFill>
                  <a:prstClr val="white"/>
                </a:solidFill>
                <a:cs typeface="Arial" charset="0"/>
              </a:rPr>
              <a:t>(1983; revised 1991, 2006)</a:t>
            </a:r>
            <a:endParaRPr lang="en-GB" sz="2000" b="1" i="1" u="sng" dirty="0" smtClean="0">
              <a:solidFill>
                <a:prstClr val="white"/>
              </a:solidFill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1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Nations – like cities – are not ‘natural’ entities but social configurations forged by cultural phenomena, practices and imaginings which transcend merely physical, material realms </a:t>
            </a: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  <a:defRPr/>
            </a:pPr>
            <a:endParaRPr lang="en-GB" sz="20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11113" y="-3175"/>
            <a:ext cx="9144001" cy="1367546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3131" y="2330802"/>
            <a:ext cx="2992678" cy="4375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05" t="1" r="33715" b="-2698"/>
          <a:stretch/>
        </p:blipFill>
        <p:spPr bwMode="auto">
          <a:xfrm>
            <a:off x="3282133" y="2330802"/>
            <a:ext cx="2851988" cy="4614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64" r="1"/>
          <a:stretch/>
        </p:blipFill>
        <p:spPr bwMode="auto">
          <a:xfrm>
            <a:off x="6332780" y="2302585"/>
            <a:ext cx="2800348" cy="440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286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6637" y="6604"/>
            <a:ext cx="6135189" cy="7030635"/>
          </a:xfrm>
          <a:prstGeom prst="rect">
            <a:avLst/>
          </a:prstGeom>
        </p:spPr>
        <p:txBody>
          <a:bodyPr wrap="square" lIns="540000" tIns="540000" rIns="540000" bIns="540000" numCol="1" spcCol="360000">
            <a:spAutoFit/>
          </a:bodyPr>
          <a:lstStyle/>
          <a:p>
            <a:pPr algn="just">
              <a:defRPr/>
            </a:pPr>
            <a:r>
              <a:rPr lang="en-US" sz="2000" b="1" u="sng" dirty="0" smtClean="0">
                <a:solidFill>
                  <a:prstClr val="white"/>
                </a:solidFill>
                <a:cs typeface="Arial" charset="0"/>
              </a:rPr>
              <a:t>3. Cities and the Nation: </a:t>
            </a:r>
            <a:r>
              <a:rPr lang="en-GB" sz="2000" b="1" u="sng" dirty="0" smtClean="0">
                <a:solidFill>
                  <a:prstClr val="white"/>
                </a:solidFill>
                <a:cs typeface="Arial" charset="0"/>
              </a:rPr>
              <a:t>Invented Traditions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1000" b="1" dirty="0" smtClean="0">
              <a:solidFill>
                <a:srgbClr val="FFFF00"/>
              </a:solidFill>
              <a:cs typeface="Arial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Practices and institutions which are characteristic of national cultures do not arise spontaneously or fully formed – they are </a:t>
            </a:r>
            <a:r>
              <a:rPr lang="en-GB" sz="2000" b="1" i="1" dirty="0" smtClean="0">
                <a:solidFill>
                  <a:srgbClr val="FFFF00"/>
                </a:solidFill>
                <a:cs typeface="Arial" charset="0"/>
              </a:rPr>
              <a:t>invented</a:t>
            </a: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, adapted or innovated</a:t>
            </a:r>
            <a:r>
              <a:rPr lang="en-GB" sz="2000" b="1" i="1" dirty="0" smtClean="0">
                <a:solidFill>
                  <a:srgbClr val="FFFF00"/>
                </a:solidFill>
                <a:cs typeface="Arial" charset="0"/>
              </a:rPr>
              <a:t> </a:t>
            </a: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in particular historic conditions and circumstances, and continue to be </a:t>
            </a:r>
            <a:r>
              <a:rPr lang="en-GB" sz="2000" b="1" i="1" dirty="0" smtClean="0">
                <a:solidFill>
                  <a:srgbClr val="FFFF00"/>
                </a:solidFill>
                <a:cs typeface="Arial" charset="0"/>
              </a:rPr>
              <a:t>reinvented </a:t>
            </a: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over time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Simultaneously, modern nation states typically adorn themselves with the </a:t>
            </a:r>
            <a:r>
              <a:rPr lang="en-GB" sz="2000" b="1" i="1" dirty="0" smtClean="0">
                <a:solidFill>
                  <a:srgbClr val="FFFF00"/>
                </a:solidFill>
                <a:cs typeface="Arial" charset="0"/>
              </a:rPr>
              <a:t>appearance </a:t>
            </a:r>
            <a:r>
              <a:rPr lang="en-GB" sz="2000" b="1" dirty="0" smtClean="0">
                <a:solidFill>
                  <a:srgbClr val="FFFF00"/>
                </a:solidFill>
                <a:cs typeface="Arial" charset="0"/>
              </a:rPr>
              <a:t>of having deep historical roots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just">
              <a:defRPr/>
            </a:pPr>
            <a:r>
              <a:rPr lang="en-GB" sz="2000" dirty="0" smtClean="0">
                <a:solidFill>
                  <a:prstClr val="white"/>
                </a:solidFill>
              </a:rPr>
              <a:t>“… Modern </a:t>
            </a:r>
            <a:r>
              <a:rPr lang="en-GB" sz="2000" dirty="0">
                <a:solidFill>
                  <a:prstClr val="white"/>
                </a:solidFill>
              </a:rPr>
              <a:t>nations and all their impedimenta generally claim to be the </a:t>
            </a:r>
            <a:r>
              <a:rPr lang="en-GB" sz="2000" i="1" dirty="0">
                <a:solidFill>
                  <a:srgbClr val="FFFF00"/>
                </a:solidFill>
              </a:rPr>
              <a:t>opposite of novel</a:t>
            </a:r>
            <a:r>
              <a:rPr lang="en-GB" sz="2000" dirty="0">
                <a:solidFill>
                  <a:prstClr val="white"/>
                </a:solidFill>
              </a:rPr>
              <a:t>, namely rooted in remotest antiquity, and the </a:t>
            </a:r>
            <a:r>
              <a:rPr lang="en-GB" sz="2000" i="1" dirty="0">
                <a:solidFill>
                  <a:srgbClr val="FFFF00"/>
                </a:solidFill>
              </a:rPr>
              <a:t>opposite of constructed</a:t>
            </a:r>
            <a:r>
              <a:rPr lang="en-GB" sz="2000" dirty="0">
                <a:solidFill>
                  <a:prstClr val="white"/>
                </a:solidFill>
              </a:rPr>
              <a:t>, namely human communities so </a:t>
            </a:r>
            <a:r>
              <a:rPr lang="en-GB" sz="2000" dirty="0" smtClean="0">
                <a:solidFill>
                  <a:prstClr val="white"/>
                </a:solidFill>
              </a:rPr>
              <a:t>‘natural’ </a:t>
            </a:r>
            <a:r>
              <a:rPr lang="en-GB" sz="2000" dirty="0">
                <a:solidFill>
                  <a:prstClr val="white"/>
                </a:solidFill>
              </a:rPr>
              <a:t>as to require no definition other than self-assertion</a:t>
            </a:r>
            <a:r>
              <a:rPr lang="en-GB" sz="2000" dirty="0" smtClean="0">
                <a:solidFill>
                  <a:prstClr val="white"/>
                </a:solidFill>
              </a:rPr>
              <a:t>.”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algn="r">
              <a:defRPr/>
            </a:pPr>
            <a:r>
              <a:rPr lang="en-GB" sz="1600" dirty="0" smtClean="0">
                <a:solidFill>
                  <a:prstClr val="white"/>
                </a:solidFill>
                <a:cs typeface="Arial" charset="0"/>
              </a:rPr>
              <a:t>- </a:t>
            </a:r>
            <a:r>
              <a:rPr lang="en-GB" sz="1600" dirty="0" err="1" smtClean="0">
                <a:solidFill>
                  <a:prstClr val="white"/>
                </a:solidFill>
                <a:cs typeface="Arial" charset="0"/>
              </a:rPr>
              <a:t>Hobsbawm</a:t>
            </a:r>
            <a:r>
              <a:rPr lang="en-GB" sz="1600" dirty="0" smtClean="0">
                <a:solidFill>
                  <a:prstClr val="white"/>
                </a:solidFill>
                <a:cs typeface="Arial" charset="0"/>
              </a:rPr>
              <a:t> and Ranger, </a:t>
            </a:r>
            <a:r>
              <a:rPr lang="en-GB" sz="1600" i="1" dirty="0" smtClean="0">
                <a:solidFill>
                  <a:prstClr val="white"/>
                </a:solidFill>
                <a:cs typeface="Arial" charset="0"/>
              </a:rPr>
              <a:t>The Invention of Tradition </a:t>
            </a:r>
            <a:r>
              <a:rPr lang="en-GB" sz="1600" dirty="0" smtClean="0">
                <a:solidFill>
                  <a:prstClr val="white"/>
                </a:solidFill>
                <a:cs typeface="Arial" charset="0"/>
              </a:rPr>
              <a:t>(1983) </a:t>
            </a:r>
            <a:endParaRPr lang="en-GB" sz="1600" dirty="0" smtClean="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-11113" y="-3175"/>
            <a:ext cx="9144001" cy="1367546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15"/>
          <a:stretch/>
        </p:blipFill>
        <p:spPr bwMode="auto">
          <a:xfrm>
            <a:off x="6012160" y="548680"/>
            <a:ext cx="3024336" cy="4564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227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0" y="-13894"/>
            <a:ext cx="9144000" cy="1404140"/>
          </a:xfrm>
          <a:prstGeom prst="rect">
            <a:avLst/>
          </a:prstGeom>
          <a:noFill/>
        </p:spPr>
        <p:txBody>
          <a:bodyPr wrap="square" lIns="540000" tIns="360000" rIns="540000" bIns="360000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 </a:t>
            </a:r>
          </a:p>
          <a:p>
            <a:pPr algn="r" fontAlgn="base">
              <a:spcBef>
                <a:spcPct val="0"/>
              </a:spcBef>
              <a:spcAft>
                <a:spcPct val="0"/>
              </a:spcAft>
            </a:pPr>
            <a:endParaRPr lang="en-GB" sz="2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-61313" y="-188328"/>
            <a:ext cx="9159876" cy="3244983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2000" b="1" u="sng" dirty="0">
                <a:solidFill>
                  <a:prstClr val="white"/>
                </a:solidFill>
                <a:cs typeface="Arial" charset="0"/>
              </a:rPr>
              <a:t>3. Cities and the Nation: </a:t>
            </a:r>
            <a:r>
              <a:rPr lang="en-GB" sz="2000" b="1" i="1" u="sng" dirty="0">
                <a:solidFill>
                  <a:prstClr val="white"/>
                </a:solidFill>
                <a:cs typeface="Arial" charset="0"/>
              </a:rPr>
              <a:t>The Battle of Algiers </a:t>
            </a:r>
            <a:r>
              <a:rPr lang="en-GB" sz="2000" b="1" u="sng" dirty="0">
                <a:solidFill>
                  <a:prstClr val="white"/>
                </a:solidFill>
                <a:cs typeface="Arial" charset="0"/>
              </a:rPr>
              <a:t>(1966)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b="1" u="sng" dirty="0">
                <a:solidFill>
                  <a:prstClr val="white"/>
                </a:solidFill>
                <a:cs typeface="Arial" charset="0"/>
              </a:rPr>
              <a:t>Cliff Tucker Lecture Theatre, Wednesday March 14, 6.15pm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2000" b="1" u="sng" dirty="0" smtClean="0">
              <a:solidFill>
                <a:prstClr val="white"/>
              </a:solidFill>
              <a:latin typeface="Arial" charset="0"/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prstClr val="white"/>
              </a:solidFill>
              <a:latin typeface="Arial" charset="0"/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2400" b="1" u="sng" dirty="0" smtClean="0">
              <a:solidFill>
                <a:prstClr val="white"/>
              </a:solidFill>
              <a:latin typeface="Arial" charset="0"/>
              <a:cs typeface="Arial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2400" b="1" u="sng" dirty="0">
              <a:solidFill>
                <a:prstClr val="white"/>
              </a:solidFill>
              <a:latin typeface="Arial" charset="0"/>
              <a:cs typeface="Arial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085" y="1110413"/>
            <a:ext cx="3536896" cy="2032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754" y="2908996"/>
            <a:ext cx="3536896" cy="195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277" y="1110413"/>
            <a:ext cx="3605790" cy="2591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9608"/>
            <a:ext cx="3546431" cy="1994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226" y="4863132"/>
            <a:ext cx="3556424" cy="1994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3792" y="5504476"/>
            <a:ext cx="2680841" cy="1448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435" y="1110413"/>
            <a:ext cx="2316163" cy="576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164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2673</TotalTime>
  <Words>1256</Words>
  <Application>Microsoft Office PowerPoint</Application>
  <PresentationFormat>On-screen Show (4:3)</PresentationFormat>
  <Paragraphs>183</Paragraphs>
  <Slides>22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ＭＳ Ｐゴシック</vt:lpstr>
      <vt:lpstr>Arial</vt:lpstr>
      <vt:lpstr>Calibri</vt:lpstr>
      <vt:lpstr>Times New Roman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</dc:creator>
  <cp:lastModifiedBy>Alexander Scott</cp:lastModifiedBy>
  <cp:revision>88</cp:revision>
  <cp:lastPrinted>2018-03-08T12:55:25Z</cp:lastPrinted>
  <dcterms:created xsi:type="dcterms:W3CDTF">2016-02-12T16:02:22Z</dcterms:created>
  <dcterms:modified xsi:type="dcterms:W3CDTF">2018-03-08T12:55:27Z</dcterms:modified>
</cp:coreProperties>
</file>