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9"/>
  </p:notesMasterIdLst>
  <p:sldIdLst>
    <p:sldId id="332" r:id="rId2"/>
    <p:sldId id="333" r:id="rId3"/>
    <p:sldId id="334" r:id="rId4"/>
    <p:sldId id="335" r:id="rId5"/>
    <p:sldId id="336" r:id="rId6"/>
    <p:sldId id="337" r:id="rId7"/>
    <p:sldId id="338" r:id="rId8"/>
    <p:sldId id="339" r:id="rId9"/>
    <p:sldId id="340" r:id="rId10"/>
    <p:sldId id="341" r:id="rId11"/>
    <p:sldId id="342" r:id="rId12"/>
    <p:sldId id="343" r:id="rId13"/>
    <p:sldId id="344" r:id="rId14"/>
    <p:sldId id="345" r:id="rId15"/>
    <p:sldId id="346" r:id="rId16"/>
    <p:sldId id="347" r:id="rId17"/>
    <p:sldId id="348"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78C1B39-D4FB-4FBA-BE64-D45492414B4A}" type="datetimeFigureOut">
              <a:rPr lang="en-GB" smtClean="0"/>
              <a:t>26/09/2019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89BF4AE-291B-45C1-BB29-E0E64D944710}" type="slidenum">
              <a:rPr lang="en-GB" smtClean="0"/>
              <a:t>‹#›</a:t>
            </a:fld>
            <a:endParaRPr lang="en-GB"/>
          </a:p>
        </p:txBody>
      </p:sp>
    </p:spTree>
    <p:extLst>
      <p:ext uri="{BB962C8B-B14F-4D97-AF65-F5344CB8AC3E}">
        <p14:creationId xmlns:p14="http://schemas.microsoft.com/office/powerpoint/2010/main" val="604355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ln/>
        </p:spPr>
      </p:sp>
      <p:sp>
        <p:nvSpPr>
          <p:cNvPr id="21507" name="Notes Placeholder 2"/>
          <p:cNvSpPr>
            <a:spLocks noGrp="1"/>
          </p:cNvSpPr>
          <p:nvPr>
            <p:ph type="body" idx="1"/>
          </p:nvPr>
        </p:nvSpPr>
        <p:spPr>
          <a:noFill/>
          <a:ln/>
        </p:spPr>
        <p:txBody>
          <a:bodyPr/>
          <a:lstStyle/>
          <a:p>
            <a:pPr eaLnBrk="1" hangingPunct="1"/>
            <a:endParaRPr lang="en-US" smtClean="0"/>
          </a:p>
        </p:txBody>
      </p:sp>
      <p:sp>
        <p:nvSpPr>
          <p:cNvPr id="21508" name="Slide Number Placeholder 3"/>
          <p:cNvSpPr>
            <a:spLocks noGrp="1"/>
          </p:cNvSpPr>
          <p:nvPr>
            <p:ph type="sldNum" sz="quarter" idx="5"/>
          </p:nvPr>
        </p:nvSpPr>
        <p:spPr>
          <a:noFill/>
        </p:spPr>
        <p:txBody>
          <a:bodyPr/>
          <a:lstStyle/>
          <a:p>
            <a:fld id="{78E0B0F1-4D4B-42D9-BD47-F91E36070E51}" type="slidenum">
              <a:rPr lang="en-GB" smtClean="0"/>
              <a:pPr/>
              <a:t>2</a:t>
            </a:fld>
            <a:endParaRPr lang="en-GB" smtClean="0"/>
          </a:p>
        </p:txBody>
      </p:sp>
    </p:spTree>
    <p:extLst>
      <p:ext uri="{BB962C8B-B14F-4D97-AF65-F5344CB8AC3E}">
        <p14:creationId xmlns:p14="http://schemas.microsoft.com/office/powerpoint/2010/main" val="25560229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a:ln/>
        </p:spPr>
        <p:txBody>
          <a:bodyPr/>
          <a:lstStyle/>
          <a:p>
            <a:pPr eaLnBrk="1" hangingPunct="1"/>
            <a:endParaRPr lang="en-US" smtClean="0"/>
          </a:p>
        </p:txBody>
      </p:sp>
      <p:sp>
        <p:nvSpPr>
          <p:cNvPr id="22532" name="Slide Number Placeholder 3"/>
          <p:cNvSpPr>
            <a:spLocks noGrp="1"/>
          </p:cNvSpPr>
          <p:nvPr>
            <p:ph type="sldNum" sz="quarter" idx="5"/>
          </p:nvPr>
        </p:nvSpPr>
        <p:spPr>
          <a:noFill/>
        </p:spPr>
        <p:txBody>
          <a:bodyPr/>
          <a:lstStyle/>
          <a:p>
            <a:fld id="{D6572E78-5C7A-4DB1-BCCE-CA85CE60B635}" type="slidenum">
              <a:rPr lang="en-GB" smtClean="0"/>
              <a:pPr/>
              <a:t>3</a:t>
            </a:fld>
            <a:endParaRPr lang="en-GB" smtClean="0"/>
          </a:p>
        </p:txBody>
      </p:sp>
    </p:spTree>
    <p:extLst>
      <p:ext uri="{BB962C8B-B14F-4D97-AF65-F5344CB8AC3E}">
        <p14:creationId xmlns:p14="http://schemas.microsoft.com/office/powerpoint/2010/main" val="10600040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ln/>
        </p:spPr>
      </p:sp>
      <p:sp>
        <p:nvSpPr>
          <p:cNvPr id="23555" name="Notes Placeholder 2"/>
          <p:cNvSpPr>
            <a:spLocks noGrp="1"/>
          </p:cNvSpPr>
          <p:nvPr>
            <p:ph type="body" idx="1"/>
          </p:nvPr>
        </p:nvSpPr>
        <p:spPr>
          <a:noFill/>
          <a:ln/>
        </p:spPr>
        <p:txBody>
          <a:bodyPr/>
          <a:lstStyle/>
          <a:p>
            <a:pPr eaLnBrk="1" hangingPunct="1"/>
            <a:endParaRPr lang="en-US" smtClean="0"/>
          </a:p>
        </p:txBody>
      </p:sp>
      <p:sp>
        <p:nvSpPr>
          <p:cNvPr id="23556" name="Slide Number Placeholder 3"/>
          <p:cNvSpPr>
            <a:spLocks noGrp="1"/>
          </p:cNvSpPr>
          <p:nvPr>
            <p:ph type="sldNum" sz="quarter" idx="5"/>
          </p:nvPr>
        </p:nvSpPr>
        <p:spPr>
          <a:noFill/>
        </p:spPr>
        <p:txBody>
          <a:bodyPr/>
          <a:lstStyle/>
          <a:p>
            <a:fld id="{96911775-C398-4971-9CBE-BAD5500CF739}" type="slidenum">
              <a:rPr lang="en-GB" smtClean="0"/>
              <a:pPr/>
              <a:t>4</a:t>
            </a:fld>
            <a:endParaRPr lang="en-GB" smtClean="0"/>
          </a:p>
        </p:txBody>
      </p:sp>
    </p:spTree>
    <p:extLst>
      <p:ext uri="{BB962C8B-B14F-4D97-AF65-F5344CB8AC3E}">
        <p14:creationId xmlns:p14="http://schemas.microsoft.com/office/powerpoint/2010/main" val="20296566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a:ln/>
        </p:spPr>
        <p:txBody>
          <a:bodyPr/>
          <a:lstStyle/>
          <a:p>
            <a:pPr eaLnBrk="1" hangingPunct="1"/>
            <a:endParaRPr lang="en-US" smtClean="0"/>
          </a:p>
        </p:txBody>
      </p:sp>
      <p:sp>
        <p:nvSpPr>
          <p:cNvPr id="24580" name="Slide Number Placeholder 3"/>
          <p:cNvSpPr>
            <a:spLocks noGrp="1"/>
          </p:cNvSpPr>
          <p:nvPr>
            <p:ph type="sldNum" sz="quarter" idx="5"/>
          </p:nvPr>
        </p:nvSpPr>
        <p:spPr>
          <a:noFill/>
        </p:spPr>
        <p:txBody>
          <a:bodyPr/>
          <a:lstStyle/>
          <a:p>
            <a:fld id="{6CE4EC4E-B772-4B99-AD4B-0803883C807A}" type="slidenum">
              <a:rPr lang="en-GB" smtClean="0"/>
              <a:pPr/>
              <a:t>5</a:t>
            </a:fld>
            <a:endParaRPr lang="en-GB" smtClean="0"/>
          </a:p>
        </p:txBody>
      </p:sp>
    </p:spTree>
    <p:extLst>
      <p:ext uri="{BB962C8B-B14F-4D97-AF65-F5344CB8AC3E}">
        <p14:creationId xmlns:p14="http://schemas.microsoft.com/office/powerpoint/2010/main" val="14717147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p:spPr>
        <p:txBody>
          <a:bodyPr/>
          <a:lstStyle/>
          <a:p>
            <a:pPr eaLnBrk="1" hangingPunct="1"/>
            <a:endParaRPr lang="en-US" smtClean="0"/>
          </a:p>
        </p:txBody>
      </p:sp>
      <p:sp>
        <p:nvSpPr>
          <p:cNvPr id="25604" name="Slide Number Placeholder 3"/>
          <p:cNvSpPr>
            <a:spLocks noGrp="1"/>
          </p:cNvSpPr>
          <p:nvPr>
            <p:ph type="sldNum" sz="quarter" idx="5"/>
          </p:nvPr>
        </p:nvSpPr>
        <p:spPr>
          <a:noFill/>
        </p:spPr>
        <p:txBody>
          <a:bodyPr/>
          <a:lstStyle/>
          <a:p>
            <a:fld id="{962F6E44-8AC5-46B3-AE18-C8F16D76B38E}" type="slidenum">
              <a:rPr lang="en-GB" smtClean="0"/>
              <a:pPr/>
              <a:t>6</a:t>
            </a:fld>
            <a:endParaRPr lang="en-GB" smtClean="0"/>
          </a:p>
        </p:txBody>
      </p:sp>
    </p:spTree>
    <p:extLst>
      <p:ext uri="{BB962C8B-B14F-4D97-AF65-F5344CB8AC3E}">
        <p14:creationId xmlns:p14="http://schemas.microsoft.com/office/powerpoint/2010/main" val="14904322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ln/>
        </p:spPr>
      </p:sp>
      <p:sp>
        <p:nvSpPr>
          <p:cNvPr id="26627" name="Notes Placeholder 2"/>
          <p:cNvSpPr>
            <a:spLocks noGrp="1"/>
          </p:cNvSpPr>
          <p:nvPr>
            <p:ph type="body" idx="1"/>
          </p:nvPr>
        </p:nvSpPr>
        <p:spPr>
          <a:noFill/>
          <a:ln/>
        </p:spPr>
        <p:txBody>
          <a:bodyPr/>
          <a:lstStyle/>
          <a:p>
            <a:pPr eaLnBrk="1" hangingPunct="1"/>
            <a:endParaRPr lang="en-US" smtClean="0"/>
          </a:p>
        </p:txBody>
      </p:sp>
      <p:sp>
        <p:nvSpPr>
          <p:cNvPr id="26628" name="Slide Number Placeholder 3"/>
          <p:cNvSpPr>
            <a:spLocks noGrp="1"/>
          </p:cNvSpPr>
          <p:nvPr>
            <p:ph type="sldNum" sz="quarter" idx="5"/>
          </p:nvPr>
        </p:nvSpPr>
        <p:spPr>
          <a:noFill/>
        </p:spPr>
        <p:txBody>
          <a:bodyPr/>
          <a:lstStyle/>
          <a:p>
            <a:fld id="{DAA5A937-FC59-4CD4-864F-B7C8B3289179}" type="slidenum">
              <a:rPr lang="en-GB" smtClean="0"/>
              <a:pPr/>
              <a:t>7</a:t>
            </a:fld>
            <a:endParaRPr lang="en-GB" smtClean="0"/>
          </a:p>
        </p:txBody>
      </p:sp>
    </p:spTree>
    <p:extLst>
      <p:ext uri="{BB962C8B-B14F-4D97-AF65-F5344CB8AC3E}">
        <p14:creationId xmlns:p14="http://schemas.microsoft.com/office/powerpoint/2010/main" val="39698947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p:spPr>
        <p:txBody>
          <a:bodyPr/>
          <a:lstStyle/>
          <a:p>
            <a:pPr eaLnBrk="1" hangingPunct="1"/>
            <a:endParaRPr lang="en-US" smtClean="0"/>
          </a:p>
        </p:txBody>
      </p:sp>
      <p:sp>
        <p:nvSpPr>
          <p:cNvPr id="27652" name="Slide Number Placeholder 3"/>
          <p:cNvSpPr>
            <a:spLocks noGrp="1"/>
          </p:cNvSpPr>
          <p:nvPr>
            <p:ph type="sldNum" sz="quarter" idx="5"/>
          </p:nvPr>
        </p:nvSpPr>
        <p:spPr>
          <a:noFill/>
        </p:spPr>
        <p:txBody>
          <a:bodyPr/>
          <a:lstStyle/>
          <a:p>
            <a:fld id="{F91CF2DE-3B63-45AB-B110-78EE6A80F89F}" type="slidenum">
              <a:rPr lang="en-GB" smtClean="0"/>
              <a:pPr/>
              <a:t>8</a:t>
            </a:fld>
            <a:endParaRPr lang="en-GB" smtClean="0"/>
          </a:p>
        </p:txBody>
      </p:sp>
    </p:spTree>
    <p:extLst>
      <p:ext uri="{BB962C8B-B14F-4D97-AF65-F5344CB8AC3E}">
        <p14:creationId xmlns:p14="http://schemas.microsoft.com/office/powerpoint/2010/main" val="36004541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p:spPr>
        <p:txBody>
          <a:bodyPr/>
          <a:lstStyle/>
          <a:p>
            <a:pPr eaLnBrk="1" hangingPunct="1"/>
            <a:endParaRPr lang="en-US" smtClean="0"/>
          </a:p>
        </p:txBody>
      </p:sp>
      <p:sp>
        <p:nvSpPr>
          <p:cNvPr id="28676" name="Slide Number Placeholder 3"/>
          <p:cNvSpPr>
            <a:spLocks noGrp="1"/>
          </p:cNvSpPr>
          <p:nvPr>
            <p:ph type="sldNum" sz="quarter" idx="5"/>
          </p:nvPr>
        </p:nvSpPr>
        <p:spPr>
          <a:noFill/>
        </p:spPr>
        <p:txBody>
          <a:bodyPr/>
          <a:lstStyle/>
          <a:p>
            <a:fld id="{0125217E-C4AE-4D70-A89B-55DAE3264F1F}" type="slidenum">
              <a:rPr lang="en-GB" smtClean="0"/>
              <a:pPr/>
              <a:t>9</a:t>
            </a:fld>
            <a:endParaRPr lang="en-GB" smtClean="0"/>
          </a:p>
        </p:txBody>
      </p:sp>
    </p:spTree>
    <p:extLst>
      <p:ext uri="{BB962C8B-B14F-4D97-AF65-F5344CB8AC3E}">
        <p14:creationId xmlns:p14="http://schemas.microsoft.com/office/powerpoint/2010/main" val="27936401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p:spPr>
        <p:txBody>
          <a:bodyPr/>
          <a:lstStyle/>
          <a:p>
            <a:pPr eaLnBrk="1" hangingPunct="1"/>
            <a:endParaRPr lang="en-US" smtClean="0"/>
          </a:p>
        </p:txBody>
      </p:sp>
      <p:sp>
        <p:nvSpPr>
          <p:cNvPr id="29700" name="Slide Number Placeholder 3"/>
          <p:cNvSpPr>
            <a:spLocks noGrp="1"/>
          </p:cNvSpPr>
          <p:nvPr>
            <p:ph type="sldNum" sz="quarter" idx="5"/>
          </p:nvPr>
        </p:nvSpPr>
        <p:spPr>
          <a:noFill/>
        </p:spPr>
        <p:txBody>
          <a:bodyPr/>
          <a:lstStyle/>
          <a:p>
            <a:fld id="{C46D8252-7623-409F-9E13-757C7DC35D55}" type="slidenum">
              <a:rPr lang="en-GB" smtClean="0"/>
              <a:pPr/>
              <a:t>10</a:t>
            </a:fld>
            <a:endParaRPr lang="en-GB" smtClean="0"/>
          </a:p>
        </p:txBody>
      </p:sp>
    </p:spTree>
    <p:extLst>
      <p:ext uri="{BB962C8B-B14F-4D97-AF65-F5344CB8AC3E}">
        <p14:creationId xmlns:p14="http://schemas.microsoft.com/office/powerpoint/2010/main" val="21398673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p:spPr>
        <p:txBody>
          <a:bodyPr/>
          <a:lstStyle/>
          <a:p>
            <a:pPr eaLnBrk="1" hangingPunct="1"/>
            <a:endParaRPr lang="en-US" smtClean="0"/>
          </a:p>
        </p:txBody>
      </p:sp>
      <p:sp>
        <p:nvSpPr>
          <p:cNvPr id="30724" name="Slide Number Placeholder 3"/>
          <p:cNvSpPr>
            <a:spLocks noGrp="1"/>
          </p:cNvSpPr>
          <p:nvPr>
            <p:ph type="sldNum" sz="quarter" idx="5"/>
          </p:nvPr>
        </p:nvSpPr>
        <p:spPr>
          <a:noFill/>
        </p:spPr>
        <p:txBody>
          <a:bodyPr/>
          <a:lstStyle/>
          <a:p>
            <a:fld id="{2B9B550B-A575-4AE1-A8C3-B05B06D9B1AF}" type="slidenum">
              <a:rPr lang="en-GB" smtClean="0"/>
              <a:pPr/>
              <a:t>11</a:t>
            </a:fld>
            <a:endParaRPr lang="en-GB" smtClean="0"/>
          </a:p>
        </p:txBody>
      </p:sp>
    </p:spTree>
    <p:extLst>
      <p:ext uri="{BB962C8B-B14F-4D97-AF65-F5344CB8AC3E}">
        <p14:creationId xmlns:p14="http://schemas.microsoft.com/office/powerpoint/2010/main" val="42812067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p:spPr>
        <p:txBody>
          <a:bodyPr/>
          <a:lstStyle/>
          <a:p>
            <a:pPr eaLnBrk="1" hangingPunct="1"/>
            <a:endParaRPr lang="en-US" smtClean="0"/>
          </a:p>
        </p:txBody>
      </p:sp>
      <p:sp>
        <p:nvSpPr>
          <p:cNvPr id="31748" name="Slide Number Placeholder 3"/>
          <p:cNvSpPr>
            <a:spLocks noGrp="1"/>
          </p:cNvSpPr>
          <p:nvPr>
            <p:ph type="sldNum" sz="quarter" idx="5"/>
          </p:nvPr>
        </p:nvSpPr>
        <p:spPr>
          <a:noFill/>
        </p:spPr>
        <p:txBody>
          <a:bodyPr/>
          <a:lstStyle/>
          <a:p>
            <a:fld id="{E3E35CB2-9165-4044-B835-EFFD2B5B169E}" type="slidenum">
              <a:rPr lang="en-GB" smtClean="0"/>
              <a:pPr/>
              <a:t>12</a:t>
            </a:fld>
            <a:endParaRPr lang="en-GB" smtClean="0"/>
          </a:p>
        </p:txBody>
      </p:sp>
    </p:spTree>
    <p:extLst>
      <p:ext uri="{BB962C8B-B14F-4D97-AF65-F5344CB8AC3E}">
        <p14:creationId xmlns:p14="http://schemas.microsoft.com/office/powerpoint/2010/main" val="15181326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p:spPr>
        <p:txBody>
          <a:bodyPr/>
          <a:lstStyle/>
          <a:p>
            <a:pPr eaLnBrk="1" hangingPunct="1"/>
            <a:endParaRPr lang="en-US" smtClean="0"/>
          </a:p>
        </p:txBody>
      </p:sp>
      <p:sp>
        <p:nvSpPr>
          <p:cNvPr id="32772" name="Slide Number Placeholder 3"/>
          <p:cNvSpPr>
            <a:spLocks noGrp="1"/>
          </p:cNvSpPr>
          <p:nvPr>
            <p:ph type="sldNum" sz="quarter" idx="5"/>
          </p:nvPr>
        </p:nvSpPr>
        <p:spPr>
          <a:noFill/>
        </p:spPr>
        <p:txBody>
          <a:bodyPr/>
          <a:lstStyle/>
          <a:p>
            <a:fld id="{B0D21AB2-ED6F-4EC9-A3BA-C7A626FD04DA}" type="slidenum">
              <a:rPr lang="en-GB" smtClean="0"/>
              <a:pPr/>
              <a:t>13</a:t>
            </a:fld>
            <a:endParaRPr lang="en-GB" smtClean="0"/>
          </a:p>
        </p:txBody>
      </p:sp>
    </p:spTree>
    <p:extLst>
      <p:ext uri="{BB962C8B-B14F-4D97-AF65-F5344CB8AC3E}">
        <p14:creationId xmlns:p14="http://schemas.microsoft.com/office/powerpoint/2010/main" val="6814898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a:ln/>
        </p:spPr>
        <p:txBody>
          <a:bodyPr/>
          <a:lstStyle/>
          <a:p>
            <a:pPr eaLnBrk="1" hangingPunct="1"/>
            <a:endParaRPr lang="en-US" smtClean="0"/>
          </a:p>
        </p:txBody>
      </p:sp>
      <p:sp>
        <p:nvSpPr>
          <p:cNvPr id="33796" name="Slide Number Placeholder 3"/>
          <p:cNvSpPr>
            <a:spLocks noGrp="1"/>
          </p:cNvSpPr>
          <p:nvPr>
            <p:ph type="sldNum" sz="quarter" idx="5"/>
          </p:nvPr>
        </p:nvSpPr>
        <p:spPr>
          <a:noFill/>
        </p:spPr>
        <p:txBody>
          <a:bodyPr/>
          <a:lstStyle/>
          <a:p>
            <a:fld id="{F27B9052-6C77-490E-8E86-32AB47217FA7}" type="slidenum">
              <a:rPr lang="en-GB" smtClean="0"/>
              <a:pPr/>
              <a:t>14</a:t>
            </a:fld>
            <a:endParaRPr lang="en-GB" smtClean="0"/>
          </a:p>
        </p:txBody>
      </p:sp>
    </p:spTree>
    <p:extLst>
      <p:ext uri="{BB962C8B-B14F-4D97-AF65-F5344CB8AC3E}">
        <p14:creationId xmlns:p14="http://schemas.microsoft.com/office/powerpoint/2010/main" val="18101602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a:ln/>
        </p:spPr>
        <p:txBody>
          <a:bodyPr/>
          <a:lstStyle/>
          <a:p>
            <a:pPr eaLnBrk="1" hangingPunct="1"/>
            <a:endParaRPr lang="en-US" smtClean="0"/>
          </a:p>
        </p:txBody>
      </p:sp>
      <p:sp>
        <p:nvSpPr>
          <p:cNvPr id="34820" name="Slide Number Placeholder 3"/>
          <p:cNvSpPr>
            <a:spLocks noGrp="1"/>
          </p:cNvSpPr>
          <p:nvPr>
            <p:ph type="sldNum" sz="quarter" idx="5"/>
          </p:nvPr>
        </p:nvSpPr>
        <p:spPr>
          <a:noFill/>
        </p:spPr>
        <p:txBody>
          <a:bodyPr/>
          <a:lstStyle/>
          <a:p>
            <a:fld id="{08C224F4-F8AB-4586-9174-3919DE3E75FA}" type="slidenum">
              <a:rPr lang="en-GB" smtClean="0"/>
              <a:pPr/>
              <a:t>15</a:t>
            </a:fld>
            <a:endParaRPr lang="en-GB" smtClean="0"/>
          </a:p>
        </p:txBody>
      </p:sp>
    </p:spTree>
    <p:extLst>
      <p:ext uri="{BB962C8B-B14F-4D97-AF65-F5344CB8AC3E}">
        <p14:creationId xmlns:p14="http://schemas.microsoft.com/office/powerpoint/2010/main" val="18125827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noFill/>
          <a:ln/>
        </p:spPr>
        <p:txBody>
          <a:bodyPr/>
          <a:lstStyle/>
          <a:p>
            <a:pPr eaLnBrk="1" hangingPunct="1"/>
            <a:endParaRPr lang="en-US" smtClean="0"/>
          </a:p>
        </p:txBody>
      </p:sp>
      <p:sp>
        <p:nvSpPr>
          <p:cNvPr id="35844" name="Slide Number Placeholder 3"/>
          <p:cNvSpPr>
            <a:spLocks noGrp="1"/>
          </p:cNvSpPr>
          <p:nvPr>
            <p:ph type="sldNum" sz="quarter" idx="5"/>
          </p:nvPr>
        </p:nvSpPr>
        <p:spPr>
          <a:noFill/>
        </p:spPr>
        <p:txBody>
          <a:bodyPr/>
          <a:lstStyle/>
          <a:p>
            <a:fld id="{D97621BA-1CFE-4A18-8CE6-9E52F4B10D7A}" type="slidenum">
              <a:rPr lang="en-GB" smtClean="0"/>
              <a:pPr/>
              <a:t>16</a:t>
            </a:fld>
            <a:endParaRPr lang="en-GB" smtClean="0"/>
          </a:p>
        </p:txBody>
      </p:sp>
    </p:spTree>
    <p:extLst>
      <p:ext uri="{BB962C8B-B14F-4D97-AF65-F5344CB8AC3E}">
        <p14:creationId xmlns:p14="http://schemas.microsoft.com/office/powerpoint/2010/main" val="23264430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p:spPr>
        <p:txBody>
          <a:bodyPr/>
          <a:lstStyle/>
          <a:p>
            <a:pPr eaLnBrk="1" hangingPunct="1"/>
            <a:endParaRPr lang="en-US" smtClean="0"/>
          </a:p>
        </p:txBody>
      </p:sp>
      <p:sp>
        <p:nvSpPr>
          <p:cNvPr id="36868" name="Slide Number Placeholder 3"/>
          <p:cNvSpPr>
            <a:spLocks noGrp="1"/>
          </p:cNvSpPr>
          <p:nvPr>
            <p:ph type="sldNum" sz="quarter" idx="5"/>
          </p:nvPr>
        </p:nvSpPr>
        <p:spPr>
          <a:noFill/>
        </p:spPr>
        <p:txBody>
          <a:bodyPr/>
          <a:lstStyle/>
          <a:p>
            <a:fld id="{A9B2D1F8-F49E-4B77-9660-5C2BF4941238}" type="slidenum">
              <a:rPr lang="en-GB" smtClean="0"/>
              <a:pPr/>
              <a:t>17</a:t>
            </a:fld>
            <a:endParaRPr lang="en-GB" smtClean="0"/>
          </a:p>
        </p:txBody>
      </p:sp>
    </p:spTree>
    <p:extLst>
      <p:ext uri="{BB962C8B-B14F-4D97-AF65-F5344CB8AC3E}">
        <p14:creationId xmlns:p14="http://schemas.microsoft.com/office/powerpoint/2010/main" val="2164095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B329E00-FD38-42B4-99C3-5417A3CD552D}" type="datetimeFigureOut">
              <a:rPr lang="en-GB" smtClean="0"/>
              <a:t>26/09/2019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6BD432-6838-4DBA-A24D-2FC0278E21B8}" type="slidenum">
              <a:rPr lang="en-GB" smtClean="0"/>
              <a:t>‹#›</a:t>
            </a:fld>
            <a:endParaRPr lang="en-GB"/>
          </a:p>
        </p:txBody>
      </p:sp>
    </p:spTree>
    <p:extLst>
      <p:ext uri="{BB962C8B-B14F-4D97-AF65-F5344CB8AC3E}">
        <p14:creationId xmlns:p14="http://schemas.microsoft.com/office/powerpoint/2010/main" val="32570049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B329E00-FD38-42B4-99C3-5417A3CD552D}" type="datetimeFigureOut">
              <a:rPr lang="en-GB" smtClean="0"/>
              <a:t>26/09/2019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6BD432-6838-4DBA-A24D-2FC0278E21B8}" type="slidenum">
              <a:rPr lang="en-GB" smtClean="0"/>
              <a:t>‹#›</a:t>
            </a:fld>
            <a:endParaRPr lang="en-GB"/>
          </a:p>
        </p:txBody>
      </p:sp>
    </p:spTree>
    <p:extLst>
      <p:ext uri="{BB962C8B-B14F-4D97-AF65-F5344CB8AC3E}">
        <p14:creationId xmlns:p14="http://schemas.microsoft.com/office/powerpoint/2010/main" val="2196117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B329E00-FD38-42B4-99C3-5417A3CD552D}" type="datetimeFigureOut">
              <a:rPr lang="en-GB" smtClean="0"/>
              <a:t>26/09/2019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6BD432-6838-4DBA-A24D-2FC0278E21B8}" type="slidenum">
              <a:rPr lang="en-GB" smtClean="0"/>
              <a:t>‹#›</a:t>
            </a:fld>
            <a:endParaRPr lang="en-GB"/>
          </a:p>
        </p:txBody>
      </p:sp>
    </p:spTree>
    <p:extLst>
      <p:ext uri="{BB962C8B-B14F-4D97-AF65-F5344CB8AC3E}">
        <p14:creationId xmlns:p14="http://schemas.microsoft.com/office/powerpoint/2010/main" val="3366890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B329E00-FD38-42B4-99C3-5417A3CD552D}" type="datetimeFigureOut">
              <a:rPr lang="en-GB" smtClean="0"/>
              <a:t>26/09/2019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6BD432-6838-4DBA-A24D-2FC0278E21B8}" type="slidenum">
              <a:rPr lang="en-GB" smtClean="0"/>
              <a:t>‹#›</a:t>
            </a:fld>
            <a:endParaRPr lang="en-GB"/>
          </a:p>
        </p:txBody>
      </p:sp>
    </p:spTree>
    <p:extLst>
      <p:ext uri="{BB962C8B-B14F-4D97-AF65-F5344CB8AC3E}">
        <p14:creationId xmlns:p14="http://schemas.microsoft.com/office/powerpoint/2010/main" val="3826710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B329E00-FD38-42B4-99C3-5417A3CD552D}" type="datetimeFigureOut">
              <a:rPr lang="en-GB" smtClean="0"/>
              <a:t>26/09/2019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6BD432-6838-4DBA-A24D-2FC0278E21B8}" type="slidenum">
              <a:rPr lang="en-GB" smtClean="0"/>
              <a:t>‹#›</a:t>
            </a:fld>
            <a:endParaRPr lang="en-GB"/>
          </a:p>
        </p:txBody>
      </p:sp>
    </p:spTree>
    <p:extLst>
      <p:ext uri="{BB962C8B-B14F-4D97-AF65-F5344CB8AC3E}">
        <p14:creationId xmlns:p14="http://schemas.microsoft.com/office/powerpoint/2010/main" val="3572334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B329E00-FD38-42B4-99C3-5417A3CD552D}" type="datetimeFigureOut">
              <a:rPr lang="en-GB" smtClean="0"/>
              <a:t>26/09/2019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6BD432-6838-4DBA-A24D-2FC0278E21B8}" type="slidenum">
              <a:rPr lang="en-GB" smtClean="0"/>
              <a:t>‹#›</a:t>
            </a:fld>
            <a:endParaRPr lang="en-GB"/>
          </a:p>
        </p:txBody>
      </p:sp>
    </p:spTree>
    <p:extLst>
      <p:ext uri="{BB962C8B-B14F-4D97-AF65-F5344CB8AC3E}">
        <p14:creationId xmlns:p14="http://schemas.microsoft.com/office/powerpoint/2010/main" val="18284095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329E00-FD38-42B4-99C3-5417A3CD552D}" type="datetimeFigureOut">
              <a:rPr lang="en-GB" smtClean="0"/>
              <a:t>26/09/2019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6BD432-6838-4DBA-A24D-2FC0278E21B8}" type="slidenum">
              <a:rPr lang="en-GB" smtClean="0"/>
              <a:t>‹#›</a:t>
            </a:fld>
            <a:endParaRPr lang="en-GB"/>
          </a:p>
        </p:txBody>
      </p:sp>
    </p:spTree>
    <p:extLst>
      <p:ext uri="{BB962C8B-B14F-4D97-AF65-F5344CB8AC3E}">
        <p14:creationId xmlns:p14="http://schemas.microsoft.com/office/powerpoint/2010/main" val="4243316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0B329E00-FD38-42B4-99C3-5417A3CD552D}" type="datetimeFigureOut">
              <a:rPr lang="en-GB" smtClean="0"/>
              <a:t>26/09/2019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6BD432-6838-4DBA-A24D-2FC0278E21B8}" type="slidenum">
              <a:rPr lang="en-GB" smtClean="0"/>
              <a:t>‹#›</a:t>
            </a:fld>
            <a:endParaRPr lang="en-GB"/>
          </a:p>
        </p:txBody>
      </p:sp>
    </p:spTree>
    <p:extLst>
      <p:ext uri="{BB962C8B-B14F-4D97-AF65-F5344CB8AC3E}">
        <p14:creationId xmlns:p14="http://schemas.microsoft.com/office/powerpoint/2010/main" val="2658392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0B329E00-FD38-42B4-99C3-5417A3CD552D}" type="datetimeFigureOut">
              <a:rPr lang="en-GB" smtClean="0"/>
              <a:t>26/09/2019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6BD432-6838-4DBA-A24D-2FC0278E21B8}" type="slidenum">
              <a:rPr lang="en-GB" smtClean="0"/>
              <a:t>‹#›</a:t>
            </a:fld>
            <a:endParaRPr lang="en-GB"/>
          </a:p>
        </p:txBody>
      </p:sp>
    </p:spTree>
    <p:extLst>
      <p:ext uri="{BB962C8B-B14F-4D97-AF65-F5344CB8AC3E}">
        <p14:creationId xmlns:p14="http://schemas.microsoft.com/office/powerpoint/2010/main" val="24595802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B329E00-FD38-42B4-99C3-5417A3CD552D}" type="datetimeFigureOut">
              <a:rPr lang="en-GB" smtClean="0"/>
              <a:t>26/09/2019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6BD432-6838-4DBA-A24D-2FC0278E21B8}" type="slidenum">
              <a:rPr lang="en-GB" smtClean="0"/>
              <a:t>‹#›</a:t>
            </a:fld>
            <a:endParaRPr lang="en-GB"/>
          </a:p>
        </p:txBody>
      </p:sp>
    </p:spTree>
    <p:extLst>
      <p:ext uri="{BB962C8B-B14F-4D97-AF65-F5344CB8AC3E}">
        <p14:creationId xmlns:p14="http://schemas.microsoft.com/office/powerpoint/2010/main" val="18913177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B329E00-FD38-42B4-99C3-5417A3CD552D}" type="datetimeFigureOut">
              <a:rPr lang="en-GB" smtClean="0"/>
              <a:t>26/09/2019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6BD432-6838-4DBA-A24D-2FC0278E21B8}" type="slidenum">
              <a:rPr lang="en-GB" smtClean="0"/>
              <a:t>‹#›</a:t>
            </a:fld>
            <a:endParaRPr lang="en-GB"/>
          </a:p>
        </p:txBody>
      </p:sp>
    </p:spTree>
    <p:extLst>
      <p:ext uri="{BB962C8B-B14F-4D97-AF65-F5344CB8AC3E}">
        <p14:creationId xmlns:p14="http://schemas.microsoft.com/office/powerpoint/2010/main" val="2631073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0B329E00-FD38-42B4-99C3-5417A3CD552D}" type="datetimeFigureOut">
              <a:rPr lang="en-GB" smtClean="0"/>
              <a:t>26/09/2019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56BD432-6838-4DBA-A24D-2FC0278E21B8}" type="slidenum">
              <a:rPr lang="en-GB" smtClean="0"/>
              <a:t>‹#›</a:t>
            </a:fld>
            <a:endParaRPr lang="en-GB"/>
          </a:p>
        </p:txBody>
      </p:sp>
    </p:spTree>
    <p:extLst>
      <p:ext uri="{BB962C8B-B14F-4D97-AF65-F5344CB8AC3E}">
        <p14:creationId xmlns:p14="http://schemas.microsoft.com/office/powerpoint/2010/main" val="291650521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179512" y="908720"/>
            <a:ext cx="8784976" cy="1953562"/>
          </a:xfrm>
        </p:spPr>
        <p:txBody>
          <a:bodyPr>
            <a:noAutofit/>
          </a:bodyPr>
          <a:lstStyle/>
          <a:p>
            <a:pPr algn="ctr"/>
            <a:r>
              <a:rPr lang="en-GB" sz="3600" b="1" dirty="0" smtClean="0">
                <a:latin typeface="Arial" panose="020B0604020202020204" pitchFamily="34" charset="0"/>
                <a:cs typeface="Arial" panose="020B0604020202020204" pitchFamily="34" charset="0"/>
              </a:rPr>
              <a:t/>
            </a:r>
            <a:br>
              <a:rPr lang="en-GB" sz="3600" b="1" dirty="0" smtClean="0">
                <a:latin typeface="Arial" panose="020B0604020202020204" pitchFamily="34" charset="0"/>
                <a:cs typeface="Arial" panose="020B0604020202020204" pitchFamily="34" charset="0"/>
              </a:rPr>
            </a:br>
            <a:r>
              <a:rPr lang="en-GB" sz="3600" b="1" dirty="0" smtClean="0">
                <a:latin typeface="Arial" panose="020B0604020202020204" pitchFamily="34" charset="0"/>
                <a:cs typeface="Arial" panose="020B0604020202020204" pitchFamily="34" charset="0"/>
              </a:rPr>
              <a:t/>
            </a:r>
            <a:br>
              <a:rPr lang="en-GB" sz="3600" b="1" dirty="0" smtClean="0">
                <a:latin typeface="Arial" panose="020B0604020202020204" pitchFamily="34" charset="0"/>
                <a:cs typeface="Arial" panose="020B0604020202020204" pitchFamily="34" charset="0"/>
              </a:rPr>
            </a:br>
            <a:r>
              <a:rPr lang="en-GB" sz="3600" b="1" dirty="0" smtClean="0">
                <a:latin typeface="Arial" panose="020B0604020202020204" pitchFamily="34" charset="0"/>
                <a:cs typeface="Arial" panose="020B0604020202020204" pitchFamily="34" charset="0"/>
              </a:rPr>
              <a:t/>
            </a:r>
            <a:br>
              <a:rPr lang="en-GB" sz="3600" b="1" dirty="0" smtClean="0">
                <a:latin typeface="Arial" panose="020B0604020202020204" pitchFamily="34" charset="0"/>
                <a:cs typeface="Arial" panose="020B0604020202020204" pitchFamily="34" charset="0"/>
              </a:rPr>
            </a:br>
            <a:r>
              <a:rPr lang="en-GB" sz="3600" b="1" dirty="0" smtClean="0">
                <a:latin typeface="Arial" panose="020B0604020202020204" pitchFamily="34" charset="0"/>
                <a:cs typeface="Arial" panose="020B0604020202020204" pitchFamily="34" charset="0"/>
              </a:rPr>
              <a:t/>
            </a:r>
            <a:br>
              <a:rPr lang="en-GB" sz="3600" b="1" dirty="0" smtClean="0">
                <a:latin typeface="Arial" panose="020B0604020202020204" pitchFamily="34" charset="0"/>
                <a:cs typeface="Arial" panose="020B0604020202020204" pitchFamily="34" charset="0"/>
              </a:rPr>
            </a:br>
            <a:r>
              <a:rPr lang="en-GB" sz="3600" b="1" dirty="0" smtClean="0">
                <a:latin typeface="Arial" panose="020B0604020202020204" pitchFamily="34" charset="0"/>
                <a:cs typeface="Arial" panose="020B0604020202020204" pitchFamily="34" charset="0"/>
              </a:rPr>
              <a:t/>
            </a:r>
            <a:br>
              <a:rPr lang="en-GB" sz="3600" b="1" dirty="0" smtClean="0">
                <a:latin typeface="Arial" panose="020B0604020202020204" pitchFamily="34" charset="0"/>
                <a:cs typeface="Arial" panose="020B0604020202020204" pitchFamily="34" charset="0"/>
              </a:rPr>
            </a:br>
            <a:r>
              <a:rPr lang="en-GB" sz="3600" b="1" dirty="0" smtClean="0">
                <a:latin typeface="Arial" panose="020B0604020202020204" pitchFamily="34" charset="0"/>
                <a:cs typeface="Arial" panose="020B0604020202020204" pitchFamily="34" charset="0"/>
              </a:rPr>
              <a:t>Prejudice and </a:t>
            </a:r>
            <a:r>
              <a:rPr lang="en-GB" sz="3600" b="1" dirty="0" smtClean="0">
                <a:effectLst>
                  <a:outerShdw blurRad="38100" dist="38100" dir="2700000" algn="tl">
                    <a:srgbClr val="FFFFFF"/>
                  </a:outerShdw>
                </a:effectLst>
                <a:latin typeface="Arial" panose="020B0604020202020204" pitchFamily="34" charset="0"/>
                <a:cs typeface="Arial" panose="020B0604020202020204" pitchFamily="34" charset="0"/>
              </a:rPr>
              <a:t>Discrimination</a:t>
            </a:r>
            <a:br>
              <a:rPr lang="en-GB" sz="3600" b="1" dirty="0" smtClean="0">
                <a:effectLst>
                  <a:outerShdw blurRad="38100" dist="38100" dir="2700000" algn="tl">
                    <a:srgbClr val="FFFFFF"/>
                  </a:outerShdw>
                </a:effectLst>
                <a:latin typeface="Arial" panose="020B0604020202020204" pitchFamily="34" charset="0"/>
                <a:cs typeface="Arial" panose="020B0604020202020204" pitchFamily="34" charset="0"/>
              </a:rPr>
            </a:br>
            <a:r>
              <a:rPr lang="en-GB" sz="3600" b="1" dirty="0">
                <a:effectLst>
                  <a:outerShdw blurRad="38100" dist="38100" dir="2700000" algn="tl">
                    <a:srgbClr val="FFFFFF"/>
                  </a:outerShdw>
                </a:effectLst>
                <a:latin typeface="Arial" panose="020B0604020202020204" pitchFamily="34" charset="0"/>
                <a:cs typeface="Arial" panose="020B0604020202020204" pitchFamily="34" charset="0"/>
              </a:rPr>
              <a:t/>
            </a:r>
            <a:br>
              <a:rPr lang="en-GB" sz="3600" b="1" dirty="0">
                <a:effectLst>
                  <a:outerShdw blurRad="38100" dist="38100" dir="2700000" algn="tl">
                    <a:srgbClr val="FFFFFF"/>
                  </a:outerShdw>
                </a:effectLst>
                <a:latin typeface="Arial" panose="020B0604020202020204" pitchFamily="34" charset="0"/>
                <a:cs typeface="Arial" panose="020B0604020202020204" pitchFamily="34" charset="0"/>
              </a:rPr>
            </a:br>
            <a:r>
              <a:rPr lang="en-GB" sz="3600" b="1" dirty="0" smtClean="0">
                <a:effectLst>
                  <a:outerShdw blurRad="38100" dist="38100" dir="2700000" algn="tl">
                    <a:srgbClr val="FFFFFF"/>
                  </a:outerShdw>
                </a:effectLst>
                <a:latin typeface="Arial" panose="020B0604020202020204" pitchFamily="34" charset="0"/>
                <a:cs typeface="Arial" panose="020B0604020202020204" pitchFamily="34" charset="0"/>
              </a:rPr>
              <a:t> Lecture Four</a:t>
            </a:r>
            <a:endParaRPr lang="en-GB" sz="3600" b="1" dirty="0">
              <a:latin typeface="Arial" panose="020B0604020202020204" pitchFamily="34" charset="0"/>
              <a:cs typeface="Arial" panose="020B0604020202020204" pitchFamily="34" charset="0"/>
            </a:endParaRPr>
          </a:p>
        </p:txBody>
      </p:sp>
      <p:sp>
        <p:nvSpPr>
          <p:cNvPr id="7" name="Subtitle 2"/>
          <p:cNvSpPr>
            <a:spLocks noGrp="1"/>
          </p:cNvSpPr>
          <p:nvPr>
            <p:ph type="subTitle" idx="1"/>
          </p:nvPr>
        </p:nvSpPr>
        <p:spPr>
          <a:xfrm>
            <a:off x="251520" y="3717032"/>
            <a:ext cx="8640960" cy="720080"/>
          </a:xfrm>
        </p:spPr>
        <p:txBody>
          <a:bodyPr>
            <a:noAutofit/>
          </a:bodyPr>
          <a:lstStyle/>
          <a:p>
            <a:pPr>
              <a:lnSpc>
                <a:spcPct val="150000"/>
              </a:lnSpc>
            </a:pPr>
            <a:r>
              <a:rPr lang="en-GB" sz="3600" b="1" dirty="0">
                <a:latin typeface="Arial" panose="020B0604020202020204" pitchFamily="34" charset="0"/>
                <a:cs typeface="Arial" panose="020B0604020202020204" pitchFamily="34" charset="0"/>
              </a:rPr>
              <a:t>Individual Differences in Prejudice: The ‘Prejudiced Personality</a:t>
            </a:r>
            <a:r>
              <a:rPr lang="en-GB" sz="3600" b="1" dirty="0" smtClean="0">
                <a:latin typeface="Arial" panose="020B0604020202020204" pitchFamily="34" charset="0"/>
                <a:cs typeface="Arial" panose="020B0604020202020204" pitchFamily="34" charset="0"/>
              </a:rPr>
              <a:t>’</a:t>
            </a:r>
            <a:endParaRPr lang="en-GB" sz="3600" b="1" dirty="0">
              <a:latin typeface="Arial" panose="020B0604020202020204" pitchFamily="34" charset="0"/>
              <a:cs typeface="Arial" panose="020B0604020202020204" pitchFamily="34" charset="0"/>
            </a:endParaRPr>
          </a:p>
        </p:txBody>
      </p:sp>
      <p:sp>
        <p:nvSpPr>
          <p:cNvPr id="8" name="TextBox 7"/>
          <p:cNvSpPr txBox="1"/>
          <p:nvPr/>
        </p:nvSpPr>
        <p:spPr>
          <a:xfrm>
            <a:off x="755576" y="5661248"/>
            <a:ext cx="7776864" cy="369332"/>
          </a:xfrm>
          <a:prstGeom prst="rect">
            <a:avLst/>
          </a:prstGeom>
          <a:noFill/>
        </p:spPr>
        <p:txBody>
          <a:bodyPr wrap="square" rtlCol="0">
            <a:spAutoFit/>
          </a:bodyPr>
          <a:lstStyle/>
          <a:p>
            <a:r>
              <a:rPr lang="en-GB" dirty="0" smtClean="0"/>
              <a:t>Dr Paul Hutchings					Miss Katie Sullivan</a:t>
            </a:r>
            <a:endParaRPr lang="en-GB" dirty="0"/>
          </a:p>
        </p:txBody>
      </p:sp>
    </p:spTree>
    <p:extLst>
      <p:ext uri="{BB962C8B-B14F-4D97-AF65-F5344CB8AC3E}">
        <p14:creationId xmlns:p14="http://schemas.microsoft.com/office/powerpoint/2010/main" val="5375149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Grp="1" noChangeArrowheads="1"/>
          </p:cNvSpPr>
          <p:nvPr>
            <p:ph idx="1"/>
          </p:nvPr>
        </p:nvSpPr>
        <p:spPr>
          <a:xfrm>
            <a:off x="251520" y="1196752"/>
            <a:ext cx="8640960" cy="4980211"/>
          </a:xfrm>
        </p:spPr>
        <p:txBody>
          <a:bodyPr>
            <a:normAutofit fontScale="92500" lnSpcReduction="10000"/>
          </a:bodyPr>
          <a:lstStyle/>
          <a:p>
            <a:pPr eaLnBrk="1" hangingPunct="1">
              <a:lnSpc>
                <a:spcPct val="150000"/>
              </a:lnSpc>
            </a:pPr>
            <a:r>
              <a:rPr lang="en-GB" sz="2400" dirty="0" err="1" smtClean="0">
                <a:latin typeface="Arial" panose="020B0604020202020204" pitchFamily="34" charset="0"/>
                <a:cs typeface="Arial" panose="020B0604020202020204" pitchFamily="34" charset="0"/>
              </a:rPr>
              <a:t>Altemeyer</a:t>
            </a:r>
            <a:r>
              <a:rPr lang="en-GB" sz="2400" dirty="0" smtClean="0">
                <a:latin typeface="Arial" panose="020B0604020202020204" pitchFamily="34" charset="0"/>
                <a:cs typeface="Arial" panose="020B0604020202020204" pitchFamily="34" charset="0"/>
              </a:rPr>
              <a:t> (1998)</a:t>
            </a:r>
          </a:p>
          <a:p>
            <a:pPr lvl="1" eaLnBrk="1" hangingPunct="1">
              <a:lnSpc>
                <a:spcPct val="150000"/>
              </a:lnSpc>
            </a:pPr>
            <a:r>
              <a:rPr lang="en-GB" sz="2000" dirty="0" smtClean="0">
                <a:latin typeface="Arial" panose="020B0604020202020204" pitchFamily="34" charset="0"/>
                <a:cs typeface="Arial" panose="020B0604020202020204" pitchFamily="34" charset="0"/>
              </a:rPr>
              <a:t>People as ‘equal opportunity bigots’ (p.52)</a:t>
            </a:r>
          </a:p>
          <a:p>
            <a:pPr lvl="1" eaLnBrk="1" hangingPunct="1">
              <a:lnSpc>
                <a:spcPct val="150000"/>
              </a:lnSpc>
            </a:pPr>
            <a:endParaRPr lang="en-GB" sz="1600" dirty="0" smtClean="0">
              <a:latin typeface="Arial" panose="020B0604020202020204" pitchFamily="34" charset="0"/>
              <a:cs typeface="Arial" panose="020B0604020202020204" pitchFamily="34" charset="0"/>
            </a:endParaRPr>
          </a:p>
          <a:p>
            <a:pPr eaLnBrk="1" hangingPunct="1">
              <a:lnSpc>
                <a:spcPct val="150000"/>
              </a:lnSpc>
            </a:pPr>
            <a:r>
              <a:rPr lang="en-GB" sz="2400" dirty="0" smtClean="0">
                <a:latin typeface="Arial" panose="020B0604020202020204" pitchFamily="34" charset="0"/>
                <a:cs typeface="Arial" panose="020B0604020202020204" pitchFamily="34" charset="0"/>
              </a:rPr>
              <a:t>Hutchings &amp; Haddock (2010)</a:t>
            </a:r>
          </a:p>
          <a:p>
            <a:pPr lvl="1" eaLnBrk="1" hangingPunct="1">
              <a:lnSpc>
                <a:spcPct val="150000"/>
              </a:lnSpc>
            </a:pPr>
            <a:r>
              <a:rPr lang="en-GB" sz="2000" dirty="0" smtClean="0">
                <a:latin typeface="Arial" panose="020B0604020202020204" pitchFamily="34" charset="0"/>
                <a:cs typeface="Arial" panose="020B0604020202020204" pitchFamily="34" charset="0"/>
              </a:rPr>
              <a:t>Racist or grumpy?</a:t>
            </a:r>
          </a:p>
          <a:p>
            <a:pPr lvl="1" eaLnBrk="1" hangingPunct="1">
              <a:lnSpc>
                <a:spcPct val="150000"/>
              </a:lnSpc>
            </a:pPr>
            <a:endParaRPr lang="en-GB" sz="1600" dirty="0" smtClean="0">
              <a:latin typeface="Arial" panose="020B0604020202020204" pitchFamily="34" charset="0"/>
              <a:cs typeface="Arial" panose="020B0604020202020204" pitchFamily="34" charset="0"/>
            </a:endParaRPr>
          </a:p>
          <a:p>
            <a:pPr eaLnBrk="1" hangingPunct="1">
              <a:lnSpc>
                <a:spcPct val="150000"/>
              </a:lnSpc>
            </a:pPr>
            <a:endParaRPr lang="en-GB" sz="2400" dirty="0" smtClean="0">
              <a:latin typeface="Arial" panose="020B0604020202020204" pitchFamily="34" charset="0"/>
              <a:cs typeface="Arial" panose="020B0604020202020204" pitchFamily="34" charset="0"/>
            </a:endParaRPr>
          </a:p>
          <a:p>
            <a:pPr eaLnBrk="1" hangingPunct="1">
              <a:lnSpc>
                <a:spcPct val="150000"/>
              </a:lnSpc>
            </a:pPr>
            <a:r>
              <a:rPr lang="en-GB" sz="2400" dirty="0" smtClean="0">
                <a:latin typeface="Arial" panose="020B0604020202020204" pitchFamily="34" charset="0"/>
                <a:cs typeface="Arial" panose="020B0604020202020204" pitchFamily="34" charset="0"/>
              </a:rPr>
              <a:t>Is there such a thing as a prejudiced personality?</a:t>
            </a:r>
          </a:p>
          <a:p>
            <a:pPr lvl="1" eaLnBrk="1" hangingPunct="1">
              <a:lnSpc>
                <a:spcPct val="150000"/>
              </a:lnSpc>
            </a:pPr>
            <a:r>
              <a:rPr lang="en-GB" sz="2000" dirty="0" smtClean="0">
                <a:latin typeface="Arial" panose="020B0604020202020204" pitchFamily="34" charset="0"/>
                <a:cs typeface="Arial" panose="020B0604020202020204" pitchFamily="34" charset="0"/>
              </a:rPr>
              <a:t>Personality traits</a:t>
            </a:r>
          </a:p>
          <a:p>
            <a:pPr lvl="1" eaLnBrk="1" hangingPunct="1">
              <a:lnSpc>
                <a:spcPct val="150000"/>
              </a:lnSpc>
            </a:pPr>
            <a:r>
              <a:rPr lang="en-GB" sz="2000" dirty="0" smtClean="0">
                <a:latin typeface="Arial" panose="020B0604020202020204" pitchFamily="34" charset="0"/>
                <a:cs typeface="Arial" panose="020B0604020202020204" pitchFamily="34" charset="0"/>
              </a:rPr>
              <a:t>Views of out-groups formed/coloured as a result of these traits</a:t>
            </a:r>
            <a:endParaRPr lang="en-US"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31828365"/>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Content Placeholder 2"/>
          <p:cNvSpPr>
            <a:spLocks noGrp="1"/>
          </p:cNvSpPr>
          <p:nvPr>
            <p:ph idx="1"/>
          </p:nvPr>
        </p:nvSpPr>
        <p:spPr>
          <a:xfrm>
            <a:off x="251520" y="1124744"/>
            <a:ext cx="8640960" cy="5052219"/>
          </a:xfrm>
        </p:spPr>
        <p:txBody>
          <a:bodyPr>
            <a:normAutofit lnSpcReduction="10000"/>
          </a:bodyPr>
          <a:lstStyle/>
          <a:p>
            <a:pPr eaLnBrk="1" hangingPunct="1">
              <a:lnSpc>
                <a:spcPct val="150000"/>
              </a:lnSpc>
            </a:pPr>
            <a:r>
              <a:rPr lang="en-GB" sz="2400" dirty="0" smtClean="0">
                <a:latin typeface="Arial" panose="020B0604020202020204" pitchFamily="34" charset="0"/>
                <a:cs typeface="Arial" panose="020B0604020202020204" pitchFamily="34" charset="0"/>
              </a:rPr>
              <a:t>From previous lectures</a:t>
            </a:r>
          </a:p>
          <a:p>
            <a:pPr lvl="1" eaLnBrk="1" hangingPunct="1">
              <a:lnSpc>
                <a:spcPct val="150000"/>
              </a:lnSpc>
            </a:pPr>
            <a:r>
              <a:rPr lang="en-GB" sz="2000" dirty="0" smtClean="0">
                <a:latin typeface="Arial" panose="020B0604020202020204" pitchFamily="34" charset="0"/>
                <a:cs typeface="Arial" panose="020B0604020202020204" pitchFamily="34" charset="0"/>
              </a:rPr>
              <a:t>Usefulness of stereotypes – used by all people</a:t>
            </a:r>
          </a:p>
          <a:p>
            <a:pPr lvl="1" eaLnBrk="1" hangingPunct="1">
              <a:lnSpc>
                <a:spcPct val="150000"/>
              </a:lnSpc>
            </a:pPr>
            <a:r>
              <a:rPr lang="en-GB" sz="2000" dirty="0" smtClean="0">
                <a:latin typeface="Arial" panose="020B0604020202020204" pitchFamily="34" charset="0"/>
                <a:cs typeface="Arial" panose="020B0604020202020204" pitchFamily="34" charset="0"/>
              </a:rPr>
              <a:t>Stereotypes as possibly automatic processes</a:t>
            </a:r>
          </a:p>
          <a:p>
            <a:pPr lvl="1" eaLnBrk="1" hangingPunct="1">
              <a:lnSpc>
                <a:spcPct val="150000"/>
              </a:lnSpc>
            </a:pPr>
            <a:r>
              <a:rPr lang="en-GB" sz="2000" dirty="0" smtClean="0">
                <a:latin typeface="Arial" panose="020B0604020202020204" pitchFamily="34" charset="0"/>
                <a:cs typeface="Arial" panose="020B0604020202020204" pitchFamily="34" charset="0"/>
              </a:rPr>
              <a:t>Cultural knowledge similar across groups</a:t>
            </a:r>
          </a:p>
          <a:p>
            <a:pPr lvl="1" eaLnBrk="1" hangingPunct="1">
              <a:lnSpc>
                <a:spcPct val="150000"/>
              </a:lnSpc>
            </a:pPr>
            <a:endParaRPr lang="en-GB" sz="2000" dirty="0" smtClean="0">
              <a:latin typeface="Arial" panose="020B0604020202020204" pitchFamily="34" charset="0"/>
              <a:cs typeface="Arial" panose="020B0604020202020204" pitchFamily="34" charset="0"/>
            </a:endParaRPr>
          </a:p>
          <a:p>
            <a:pPr lvl="1" eaLnBrk="1" hangingPunct="1">
              <a:lnSpc>
                <a:spcPct val="150000"/>
              </a:lnSpc>
            </a:pPr>
            <a:r>
              <a:rPr lang="en-GB" sz="2000" dirty="0" smtClean="0">
                <a:latin typeface="Arial" panose="020B0604020202020204" pitchFamily="34" charset="0"/>
                <a:cs typeface="Arial" panose="020B0604020202020204" pitchFamily="34" charset="0"/>
              </a:rPr>
              <a:t>Yet people have different levels of prejudice</a:t>
            </a:r>
          </a:p>
          <a:p>
            <a:pPr lvl="2" eaLnBrk="1" hangingPunct="1">
              <a:lnSpc>
                <a:spcPct val="150000"/>
              </a:lnSpc>
            </a:pPr>
            <a:r>
              <a:rPr lang="en-GB" sz="1600" dirty="0" smtClean="0">
                <a:latin typeface="Arial" panose="020B0604020202020204" pitchFamily="34" charset="0"/>
                <a:cs typeface="Arial" panose="020B0604020202020204" pitchFamily="34" charset="0"/>
              </a:rPr>
              <a:t>Different types e.g., Two-dimensional model, aversive racism studies, etc.</a:t>
            </a:r>
          </a:p>
          <a:p>
            <a:pPr lvl="2" eaLnBrk="1" hangingPunct="1">
              <a:lnSpc>
                <a:spcPct val="150000"/>
              </a:lnSpc>
            </a:pPr>
            <a:endParaRPr lang="en-GB" sz="1600" dirty="0" smtClean="0">
              <a:latin typeface="Arial" panose="020B0604020202020204" pitchFamily="34" charset="0"/>
              <a:cs typeface="Arial" panose="020B0604020202020204" pitchFamily="34" charset="0"/>
            </a:endParaRPr>
          </a:p>
          <a:p>
            <a:pPr eaLnBrk="1" hangingPunct="1">
              <a:lnSpc>
                <a:spcPct val="150000"/>
              </a:lnSpc>
            </a:pPr>
            <a:endParaRPr lang="en-GB" sz="2400" dirty="0" smtClean="0">
              <a:latin typeface="Arial" panose="020B0604020202020204" pitchFamily="34" charset="0"/>
              <a:cs typeface="Arial" panose="020B0604020202020204" pitchFamily="34" charset="0"/>
            </a:endParaRPr>
          </a:p>
          <a:p>
            <a:pPr eaLnBrk="1" hangingPunct="1">
              <a:lnSpc>
                <a:spcPct val="150000"/>
              </a:lnSpc>
            </a:pPr>
            <a:r>
              <a:rPr lang="en-GB" sz="2400" dirty="0" smtClean="0">
                <a:latin typeface="Arial" panose="020B0604020202020204" pitchFamily="34" charset="0"/>
                <a:cs typeface="Arial" panose="020B0604020202020204" pitchFamily="34" charset="0"/>
              </a:rPr>
              <a:t>How do we explain this apparent dichotomy?</a:t>
            </a:r>
          </a:p>
          <a:p>
            <a:pPr lvl="1" eaLnBrk="1" hangingPunct="1">
              <a:lnSpc>
                <a:spcPct val="150000"/>
              </a:lnSpc>
            </a:pPr>
            <a:endParaRPr lang="en-GB" sz="2000" dirty="0" smtClean="0">
              <a:latin typeface="Arial" panose="020B0604020202020204" pitchFamily="34" charset="0"/>
              <a:cs typeface="Arial" panose="020B0604020202020204" pitchFamily="34" charset="0"/>
            </a:endParaRPr>
          </a:p>
          <a:p>
            <a:pPr lvl="1" eaLnBrk="1" hangingPunct="1">
              <a:lnSpc>
                <a:spcPct val="150000"/>
              </a:lnSpc>
            </a:pPr>
            <a:endParaRPr lang="en-GB" sz="2000" dirty="0" smtClean="0">
              <a:latin typeface="Arial" panose="020B0604020202020204" pitchFamily="34" charset="0"/>
              <a:cs typeface="Arial" panose="020B0604020202020204" pitchFamily="34" charset="0"/>
            </a:endParaRPr>
          </a:p>
          <a:p>
            <a:pPr lvl="1" eaLnBrk="1" hangingPunct="1">
              <a:lnSpc>
                <a:spcPct val="150000"/>
              </a:lnSpc>
            </a:pPr>
            <a:endParaRPr lang="en-GB"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71626166"/>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Content Placeholder 2"/>
          <p:cNvSpPr>
            <a:spLocks noGrp="1"/>
          </p:cNvSpPr>
          <p:nvPr>
            <p:ph idx="1"/>
          </p:nvPr>
        </p:nvSpPr>
        <p:spPr>
          <a:xfrm>
            <a:off x="251520" y="1124744"/>
            <a:ext cx="8640960" cy="5052219"/>
          </a:xfrm>
        </p:spPr>
        <p:txBody>
          <a:bodyPr>
            <a:normAutofit lnSpcReduction="10000"/>
          </a:bodyPr>
          <a:lstStyle/>
          <a:p>
            <a:pPr eaLnBrk="1" hangingPunct="1">
              <a:lnSpc>
                <a:spcPct val="150000"/>
              </a:lnSpc>
            </a:pPr>
            <a:r>
              <a:rPr lang="en-GB" sz="2400" dirty="0" smtClean="0">
                <a:latin typeface="Arial" panose="020B0604020202020204" pitchFamily="34" charset="0"/>
                <a:cs typeface="Arial" panose="020B0604020202020204" pitchFamily="34" charset="0"/>
              </a:rPr>
              <a:t>Individual differences in personality type and prejudice</a:t>
            </a:r>
          </a:p>
          <a:p>
            <a:pPr lvl="1" eaLnBrk="1" hangingPunct="1">
              <a:lnSpc>
                <a:spcPct val="150000"/>
              </a:lnSpc>
            </a:pPr>
            <a:r>
              <a:rPr lang="en-GB" sz="2000" dirty="0" smtClean="0">
                <a:latin typeface="Arial" panose="020B0604020202020204" pitchFamily="34" charset="0"/>
                <a:cs typeface="Arial" panose="020B0604020202020204" pitchFamily="34" charset="0"/>
              </a:rPr>
              <a:t>Personality approaches “... Equate power with needs for general agency (causing changes in the environment), for personal control, for social dominance, and for social influence” (Fiske &amp; </a:t>
            </a:r>
            <a:r>
              <a:rPr lang="en-GB" sz="2000" dirty="0" err="1" smtClean="0">
                <a:latin typeface="Arial" panose="020B0604020202020204" pitchFamily="34" charset="0"/>
                <a:cs typeface="Arial" panose="020B0604020202020204" pitchFamily="34" charset="0"/>
              </a:rPr>
              <a:t>Berdahl</a:t>
            </a:r>
            <a:r>
              <a:rPr lang="en-GB" sz="2000" dirty="0" smtClean="0">
                <a:latin typeface="Arial" panose="020B0604020202020204" pitchFamily="34" charset="0"/>
                <a:cs typeface="Arial" panose="020B0604020202020204" pitchFamily="34" charset="0"/>
              </a:rPr>
              <a:t>, 2007, p.683)</a:t>
            </a:r>
          </a:p>
          <a:p>
            <a:pPr lvl="1" eaLnBrk="1" hangingPunct="1">
              <a:lnSpc>
                <a:spcPct val="150000"/>
              </a:lnSpc>
            </a:pPr>
            <a:endParaRPr lang="en-GB" sz="2000" dirty="0" smtClean="0">
              <a:latin typeface="Arial" panose="020B0604020202020204" pitchFamily="34" charset="0"/>
              <a:cs typeface="Arial" panose="020B0604020202020204" pitchFamily="34" charset="0"/>
            </a:endParaRPr>
          </a:p>
          <a:p>
            <a:pPr eaLnBrk="1" hangingPunct="1">
              <a:lnSpc>
                <a:spcPct val="150000"/>
              </a:lnSpc>
            </a:pPr>
            <a:r>
              <a:rPr lang="en-GB" sz="2400" dirty="0" smtClean="0">
                <a:latin typeface="Arial" panose="020B0604020202020204" pitchFamily="34" charset="0"/>
                <a:cs typeface="Arial" panose="020B0604020202020204" pitchFamily="34" charset="0"/>
              </a:rPr>
              <a:t>Personality traits/ideologies (</a:t>
            </a:r>
            <a:r>
              <a:rPr lang="en-GB" sz="2400" dirty="0" err="1" smtClean="0">
                <a:latin typeface="Arial" panose="020B0604020202020204" pitchFamily="34" charset="0"/>
                <a:cs typeface="Arial" panose="020B0604020202020204" pitchFamily="34" charset="0"/>
              </a:rPr>
              <a:t>Duckitt</a:t>
            </a:r>
            <a:r>
              <a:rPr lang="en-GB" sz="2400" dirty="0" smtClean="0">
                <a:latin typeface="Arial" panose="020B0604020202020204" pitchFamily="34" charset="0"/>
                <a:cs typeface="Arial" panose="020B0604020202020204" pitchFamily="34" charset="0"/>
              </a:rPr>
              <a:t>, 2001; McFarland, 2001)</a:t>
            </a:r>
          </a:p>
          <a:p>
            <a:pPr lvl="1" eaLnBrk="1" hangingPunct="1">
              <a:lnSpc>
                <a:spcPct val="150000"/>
              </a:lnSpc>
            </a:pPr>
            <a:r>
              <a:rPr lang="en-GB" sz="2000" dirty="0" smtClean="0">
                <a:latin typeface="Arial" panose="020B0604020202020204" pitchFamily="34" charset="0"/>
                <a:cs typeface="Arial" panose="020B0604020202020204" pitchFamily="34" charset="0"/>
              </a:rPr>
              <a:t>Perspectives</a:t>
            </a:r>
          </a:p>
          <a:p>
            <a:pPr lvl="1" eaLnBrk="1" hangingPunct="1">
              <a:lnSpc>
                <a:spcPct val="150000"/>
              </a:lnSpc>
            </a:pPr>
            <a:r>
              <a:rPr lang="en-GB" sz="2000" dirty="0" smtClean="0">
                <a:latin typeface="Arial" panose="020B0604020202020204" pitchFamily="34" charset="0"/>
                <a:cs typeface="Arial" panose="020B0604020202020204" pitchFamily="34" charset="0"/>
              </a:rPr>
              <a:t>Stable views of the world/groups</a:t>
            </a:r>
          </a:p>
          <a:p>
            <a:pPr lvl="1" eaLnBrk="1" hangingPunct="1">
              <a:lnSpc>
                <a:spcPct val="150000"/>
              </a:lnSpc>
            </a:pPr>
            <a:r>
              <a:rPr lang="en-GB" sz="2000" dirty="0" smtClean="0">
                <a:latin typeface="Arial" panose="020B0604020202020204" pitchFamily="34" charset="0"/>
                <a:cs typeface="Arial" panose="020B0604020202020204" pitchFamily="34" charset="0"/>
              </a:rPr>
              <a:t>Views of position in society</a:t>
            </a:r>
          </a:p>
        </p:txBody>
      </p:sp>
    </p:spTree>
    <p:extLst>
      <p:ext uri="{BB962C8B-B14F-4D97-AF65-F5344CB8AC3E}">
        <p14:creationId xmlns:p14="http://schemas.microsoft.com/office/powerpoint/2010/main" val="1157237819"/>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idx="1"/>
          </p:nvPr>
        </p:nvSpPr>
        <p:spPr>
          <a:xfrm>
            <a:off x="251520" y="1124744"/>
            <a:ext cx="8640960" cy="5052219"/>
          </a:xfrm>
        </p:spPr>
        <p:txBody>
          <a:bodyPr>
            <a:normAutofit fontScale="85000" lnSpcReduction="10000"/>
          </a:bodyPr>
          <a:lstStyle/>
          <a:p>
            <a:pPr eaLnBrk="1" hangingPunct="1">
              <a:lnSpc>
                <a:spcPct val="150000"/>
              </a:lnSpc>
            </a:pPr>
            <a:r>
              <a:rPr lang="en-GB" sz="2400" dirty="0" smtClean="0">
                <a:latin typeface="Arial" panose="020B0604020202020204" pitchFamily="34" charset="0"/>
                <a:cs typeface="Arial" panose="020B0604020202020204" pitchFamily="34" charset="0"/>
              </a:rPr>
              <a:t>Adorno et al. (1950)</a:t>
            </a:r>
          </a:p>
          <a:p>
            <a:pPr lvl="1" eaLnBrk="1" hangingPunct="1">
              <a:lnSpc>
                <a:spcPct val="150000"/>
              </a:lnSpc>
            </a:pPr>
            <a:endParaRPr lang="en-GB" sz="2000" dirty="0" smtClean="0">
              <a:latin typeface="Arial" panose="020B0604020202020204" pitchFamily="34" charset="0"/>
              <a:cs typeface="Arial" panose="020B0604020202020204" pitchFamily="34" charset="0"/>
            </a:endParaRPr>
          </a:p>
          <a:p>
            <a:pPr lvl="1" eaLnBrk="1" hangingPunct="1">
              <a:lnSpc>
                <a:spcPct val="150000"/>
              </a:lnSpc>
            </a:pPr>
            <a:r>
              <a:rPr lang="en-GB" sz="2000" dirty="0" smtClean="0">
                <a:latin typeface="Arial" panose="020B0604020202020204" pitchFamily="34" charset="0"/>
                <a:cs typeface="Arial" panose="020B0604020202020204" pitchFamily="34" charset="0"/>
              </a:rPr>
              <a:t>Authoritarianism and the ‘F’ scale (</a:t>
            </a:r>
            <a:r>
              <a:rPr lang="en-GB" sz="2000" dirty="0" err="1" smtClean="0">
                <a:latin typeface="Arial" panose="020B0604020202020204" pitchFamily="34" charset="0"/>
                <a:cs typeface="Arial" panose="020B0604020202020204" pitchFamily="34" charset="0"/>
              </a:rPr>
              <a:t>Facism</a:t>
            </a:r>
            <a:r>
              <a:rPr lang="en-GB" sz="2000" dirty="0" smtClean="0">
                <a:latin typeface="Arial" panose="020B0604020202020204" pitchFamily="34" charset="0"/>
                <a:cs typeface="Arial" panose="020B0604020202020204" pitchFamily="34" charset="0"/>
              </a:rPr>
              <a:t>)</a:t>
            </a:r>
          </a:p>
          <a:p>
            <a:pPr lvl="1" eaLnBrk="1" hangingPunct="1">
              <a:lnSpc>
                <a:spcPct val="150000"/>
              </a:lnSpc>
            </a:pPr>
            <a:endParaRPr lang="en-GB" sz="2000" dirty="0" smtClean="0">
              <a:latin typeface="Arial" panose="020B0604020202020204" pitchFamily="34" charset="0"/>
              <a:cs typeface="Arial" panose="020B0604020202020204" pitchFamily="34" charset="0"/>
            </a:endParaRPr>
          </a:p>
          <a:p>
            <a:pPr lvl="1" eaLnBrk="1" hangingPunct="1">
              <a:lnSpc>
                <a:spcPct val="150000"/>
              </a:lnSpc>
            </a:pPr>
            <a:r>
              <a:rPr lang="en-GB" sz="2000" dirty="0" smtClean="0">
                <a:latin typeface="Arial" panose="020B0604020202020204" pitchFamily="34" charset="0"/>
                <a:cs typeface="Arial" panose="020B0604020202020204" pitchFamily="34" charset="0"/>
              </a:rPr>
              <a:t>Personality structures that make the individual likely to hold prejudicial attitudes</a:t>
            </a:r>
          </a:p>
          <a:p>
            <a:pPr lvl="1" eaLnBrk="1" hangingPunct="1">
              <a:lnSpc>
                <a:spcPct val="150000"/>
              </a:lnSpc>
            </a:pPr>
            <a:endParaRPr lang="en-GB" sz="2000" dirty="0" smtClean="0">
              <a:latin typeface="Arial" panose="020B0604020202020204" pitchFamily="34" charset="0"/>
              <a:cs typeface="Arial" panose="020B0604020202020204" pitchFamily="34" charset="0"/>
            </a:endParaRPr>
          </a:p>
          <a:p>
            <a:pPr lvl="1" eaLnBrk="1" hangingPunct="1">
              <a:lnSpc>
                <a:spcPct val="150000"/>
              </a:lnSpc>
            </a:pPr>
            <a:r>
              <a:rPr lang="en-GB" sz="2000" dirty="0" smtClean="0">
                <a:latin typeface="Arial" panose="020B0604020202020204" pitchFamily="34" charset="0"/>
                <a:cs typeface="Arial" panose="020B0604020202020204" pitchFamily="34" charset="0"/>
              </a:rPr>
              <a:t>Strict discipline as a child</a:t>
            </a:r>
          </a:p>
          <a:p>
            <a:pPr lvl="1" eaLnBrk="1" hangingPunct="1">
              <a:lnSpc>
                <a:spcPct val="150000"/>
              </a:lnSpc>
            </a:pPr>
            <a:r>
              <a:rPr lang="en-GB" sz="2000" dirty="0" smtClean="0">
                <a:latin typeface="Arial" panose="020B0604020202020204" pitchFamily="34" charset="0"/>
                <a:cs typeface="Arial" panose="020B0604020202020204" pitchFamily="34" charset="0"/>
              </a:rPr>
              <a:t>Submissive to authority</a:t>
            </a:r>
          </a:p>
          <a:p>
            <a:pPr lvl="1" eaLnBrk="1" hangingPunct="1">
              <a:lnSpc>
                <a:spcPct val="150000"/>
              </a:lnSpc>
            </a:pPr>
            <a:r>
              <a:rPr lang="en-GB" sz="2000" dirty="0" smtClean="0">
                <a:latin typeface="Arial" panose="020B0604020202020204" pitchFamily="34" charset="0"/>
                <a:cs typeface="Arial" panose="020B0604020202020204" pitchFamily="34" charset="0"/>
              </a:rPr>
              <a:t>Rigid (dogmatic) thinking</a:t>
            </a:r>
          </a:p>
          <a:p>
            <a:pPr lvl="1" eaLnBrk="1" hangingPunct="1">
              <a:lnSpc>
                <a:spcPct val="150000"/>
              </a:lnSpc>
            </a:pPr>
            <a:endParaRPr lang="en-GB" sz="2000" dirty="0" smtClean="0">
              <a:latin typeface="Arial" panose="020B0604020202020204" pitchFamily="34" charset="0"/>
              <a:cs typeface="Arial" panose="020B0604020202020204" pitchFamily="34" charset="0"/>
            </a:endParaRPr>
          </a:p>
          <a:p>
            <a:pPr lvl="1" eaLnBrk="1" hangingPunct="1">
              <a:lnSpc>
                <a:spcPct val="150000"/>
              </a:lnSpc>
            </a:pPr>
            <a:r>
              <a:rPr lang="en-GB" sz="2000" dirty="0" smtClean="0">
                <a:latin typeface="Arial" panose="020B0604020202020204" pitchFamily="34" charset="0"/>
                <a:cs typeface="Arial" panose="020B0604020202020204" pitchFamily="34" charset="0"/>
              </a:rPr>
              <a:t>Prejudiced towards many outgroups</a:t>
            </a:r>
            <a:endParaRPr lang="en-US"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20370497"/>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Content Placeholder 2"/>
          <p:cNvSpPr>
            <a:spLocks noGrp="1"/>
          </p:cNvSpPr>
          <p:nvPr>
            <p:ph idx="1"/>
          </p:nvPr>
        </p:nvSpPr>
        <p:spPr>
          <a:xfrm>
            <a:off x="251520" y="1196752"/>
            <a:ext cx="8640960" cy="4980211"/>
          </a:xfrm>
        </p:spPr>
        <p:txBody>
          <a:bodyPr rtlCol="0">
            <a:normAutofit fontScale="77500" lnSpcReduction="20000"/>
          </a:bodyPr>
          <a:lstStyle/>
          <a:p>
            <a:pPr eaLnBrk="1" fontAlgn="auto" hangingPunct="1">
              <a:lnSpc>
                <a:spcPct val="150000"/>
              </a:lnSpc>
              <a:spcAft>
                <a:spcPts val="0"/>
              </a:spcAft>
              <a:buFont typeface="Arial" pitchFamily="34" charset="0"/>
              <a:buChar char="•"/>
              <a:defRPr/>
            </a:pPr>
            <a:r>
              <a:rPr lang="en-GB" sz="2400" dirty="0" smtClean="0">
                <a:latin typeface="Arial" panose="020B0604020202020204" pitchFamily="34" charset="0"/>
                <a:cs typeface="Arial" panose="020B0604020202020204" pitchFamily="34" charset="0"/>
              </a:rPr>
              <a:t>Conventionalism</a:t>
            </a:r>
          </a:p>
          <a:p>
            <a:pPr lvl="1" eaLnBrk="1" fontAlgn="auto" hangingPunct="1">
              <a:lnSpc>
                <a:spcPct val="150000"/>
              </a:lnSpc>
              <a:spcAft>
                <a:spcPts val="0"/>
              </a:spcAft>
              <a:buFont typeface="Arial" pitchFamily="34" charset="0"/>
              <a:buChar char="–"/>
              <a:defRPr/>
            </a:pPr>
            <a:r>
              <a:rPr lang="en-GB" sz="2000" dirty="0" smtClean="0">
                <a:latin typeface="Arial" panose="020B0604020202020204" pitchFamily="34" charset="0"/>
                <a:cs typeface="Arial" panose="020B0604020202020204" pitchFamily="34" charset="0"/>
              </a:rPr>
              <a:t>Rigid adherence to conventional values</a:t>
            </a:r>
          </a:p>
          <a:p>
            <a:pPr eaLnBrk="1" fontAlgn="auto" hangingPunct="1">
              <a:lnSpc>
                <a:spcPct val="150000"/>
              </a:lnSpc>
              <a:spcAft>
                <a:spcPts val="0"/>
              </a:spcAft>
              <a:buFont typeface="Arial" pitchFamily="34" charset="0"/>
              <a:buChar char="•"/>
              <a:defRPr/>
            </a:pPr>
            <a:r>
              <a:rPr lang="en-GB" sz="2400" dirty="0" smtClean="0">
                <a:latin typeface="Arial" panose="020B0604020202020204" pitchFamily="34" charset="0"/>
                <a:cs typeface="Arial" panose="020B0604020202020204" pitchFamily="34" charset="0"/>
              </a:rPr>
              <a:t>Authoritarian submission</a:t>
            </a:r>
          </a:p>
          <a:p>
            <a:pPr lvl="1" eaLnBrk="1" fontAlgn="auto" hangingPunct="1">
              <a:lnSpc>
                <a:spcPct val="150000"/>
              </a:lnSpc>
              <a:spcAft>
                <a:spcPts val="0"/>
              </a:spcAft>
              <a:buFont typeface="Arial" pitchFamily="34" charset="0"/>
              <a:buChar char="–"/>
              <a:defRPr/>
            </a:pPr>
            <a:r>
              <a:rPr lang="en-GB" sz="2000" dirty="0" smtClean="0">
                <a:latin typeface="Arial" panose="020B0604020202020204" pitchFamily="34" charset="0"/>
                <a:cs typeface="Arial" panose="020B0604020202020204" pitchFamily="34" charset="0"/>
              </a:rPr>
              <a:t>Submissive and uncritical attitude towards idealised moral authority</a:t>
            </a:r>
          </a:p>
          <a:p>
            <a:pPr eaLnBrk="1" fontAlgn="auto" hangingPunct="1">
              <a:lnSpc>
                <a:spcPct val="150000"/>
              </a:lnSpc>
              <a:spcAft>
                <a:spcPts val="0"/>
              </a:spcAft>
              <a:buFont typeface="Arial" pitchFamily="34" charset="0"/>
              <a:buChar char="•"/>
              <a:defRPr/>
            </a:pPr>
            <a:r>
              <a:rPr lang="en-GB" sz="2400" dirty="0" smtClean="0">
                <a:latin typeface="Arial" panose="020B0604020202020204" pitchFamily="34" charset="0"/>
                <a:cs typeface="Arial" panose="020B0604020202020204" pitchFamily="34" charset="0"/>
              </a:rPr>
              <a:t>Authoritarian aggression</a:t>
            </a:r>
          </a:p>
          <a:p>
            <a:pPr lvl="1" eaLnBrk="1" fontAlgn="auto" hangingPunct="1">
              <a:lnSpc>
                <a:spcPct val="150000"/>
              </a:lnSpc>
              <a:spcAft>
                <a:spcPts val="0"/>
              </a:spcAft>
              <a:buFont typeface="Arial" pitchFamily="34" charset="0"/>
              <a:buChar char="–"/>
              <a:defRPr/>
            </a:pPr>
            <a:r>
              <a:rPr lang="en-GB" sz="2000" dirty="0" smtClean="0">
                <a:latin typeface="Arial" panose="020B0604020202020204" pitchFamily="34" charset="0"/>
                <a:cs typeface="Arial" panose="020B0604020202020204" pitchFamily="34" charset="0"/>
              </a:rPr>
              <a:t>Tendency to look for,  condemn, reject, and punish, people who behave in a way contrary to conventional values (see Item 1)</a:t>
            </a:r>
          </a:p>
          <a:p>
            <a:pPr eaLnBrk="1" fontAlgn="auto" hangingPunct="1">
              <a:lnSpc>
                <a:spcPct val="150000"/>
              </a:lnSpc>
              <a:spcAft>
                <a:spcPts val="0"/>
              </a:spcAft>
              <a:buFont typeface="Arial" pitchFamily="34" charset="0"/>
              <a:buChar char="•"/>
              <a:defRPr/>
            </a:pPr>
            <a:r>
              <a:rPr lang="en-GB" sz="2400" dirty="0" smtClean="0">
                <a:latin typeface="Arial" panose="020B0604020202020204" pitchFamily="34" charset="0"/>
                <a:cs typeface="Arial" panose="020B0604020202020204" pitchFamily="34" charset="0"/>
              </a:rPr>
              <a:t>Stereotypy</a:t>
            </a:r>
            <a:endParaRPr lang="en-GB" sz="2000" dirty="0" smtClean="0">
              <a:latin typeface="Arial" panose="020B0604020202020204" pitchFamily="34" charset="0"/>
              <a:cs typeface="Arial" panose="020B0604020202020204" pitchFamily="34" charset="0"/>
            </a:endParaRPr>
          </a:p>
          <a:p>
            <a:pPr lvl="1" eaLnBrk="1" fontAlgn="auto" hangingPunct="1">
              <a:lnSpc>
                <a:spcPct val="150000"/>
              </a:lnSpc>
              <a:spcAft>
                <a:spcPts val="0"/>
              </a:spcAft>
              <a:buFont typeface="Arial" pitchFamily="34" charset="0"/>
              <a:buChar char="–"/>
              <a:defRPr/>
            </a:pPr>
            <a:r>
              <a:rPr lang="en-GB" sz="2000" dirty="0" smtClean="0">
                <a:latin typeface="Arial" panose="020B0604020202020204" pitchFamily="34" charset="0"/>
                <a:cs typeface="Arial" panose="020B0604020202020204" pitchFamily="34" charset="0"/>
              </a:rPr>
              <a:t>Disposition to think in rigid categories (above and beyond the norm?)</a:t>
            </a:r>
          </a:p>
          <a:p>
            <a:pPr eaLnBrk="1" fontAlgn="auto" hangingPunct="1">
              <a:lnSpc>
                <a:spcPct val="150000"/>
              </a:lnSpc>
              <a:spcAft>
                <a:spcPts val="0"/>
              </a:spcAft>
              <a:buFont typeface="Arial" pitchFamily="34" charset="0"/>
              <a:buChar char="•"/>
              <a:defRPr/>
            </a:pPr>
            <a:r>
              <a:rPr lang="en-GB" sz="2400" dirty="0" err="1" smtClean="0">
                <a:latin typeface="Arial" panose="020B0604020202020204" pitchFamily="34" charset="0"/>
                <a:cs typeface="Arial" panose="020B0604020202020204" pitchFamily="34" charset="0"/>
              </a:rPr>
              <a:t>Projectivity</a:t>
            </a:r>
            <a:endParaRPr lang="en-GB" sz="2400" dirty="0" smtClean="0">
              <a:latin typeface="Arial" panose="020B0604020202020204" pitchFamily="34" charset="0"/>
              <a:cs typeface="Arial" panose="020B0604020202020204" pitchFamily="34" charset="0"/>
            </a:endParaRPr>
          </a:p>
          <a:p>
            <a:pPr lvl="1" eaLnBrk="1" fontAlgn="auto" hangingPunct="1">
              <a:lnSpc>
                <a:spcPct val="150000"/>
              </a:lnSpc>
              <a:spcAft>
                <a:spcPts val="0"/>
              </a:spcAft>
              <a:buFont typeface="Arial" pitchFamily="34" charset="0"/>
              <a:buChar char="–"/>
              <a:defRPr/>
            </a:pPr>
            <a:r>
              <a:rPr lang="en-GB" sz="2000" dirty="0" smtClean="0">
                <a:latin typeface="Arial" panose="020B0604020202020204" pitchFamily="34" charset="0"/>
                <a:cs typeface="Arial" panose="020B0604020202020204" pitchFamily="34" charset="0"/>
              </a:rPr>
              <a:t>Projection of unconscious emotional impulses</a:t>
            </a:r>
          </a:p>
          <a:p>
            <a:pPr lvl="2" eaLnBrk="1" fontAlgn="auto" hangingPunct="1">
              <a:lnSpc>
                <a:spcPct val="150000"/>
              </a:lnSpc>
              <a:spcAft>
                <a:spcPts val="0"/>
              </a:spcAft>
              <a:buFont typeface="Arial" pitchFamily="34" charset="0"/>
              <a:buChar char="•"/>
              <a:defRPr/>
            </a:pPr>
            <a:r>
              <a:rPr lang="en-GB" sz="1600" dirty="0" smtClean="0">
                <a:latin typeface="Arial" panose="020B0604020202020204" pitchFamily="34" charset="0"/>
                <a:cs typeface="Arial" panose="020B0604020202020204" pitchFamily="34" charset="0"/>
              </a:rPr>
              <a:t>Scaremongering, seeing the worst, etc. </a:t>
            </a:r>
          </a:p>
        </p:txBody>
      </p:sp>
    </p:spTree>
    <p:extLst>
      <p:ext uri="{BB962C8B-B14F-4D97-AF65-F5344CB8AC3E}">
        <p14:creationId xmlns:p14="http://schemas.microsoft.com/office/powerpoint/2010/main" val="2139204849"/>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idx="1"/>
          </p:nvPr>
        </p:nvSpPr>
        <p:spPr>
          <a:xfrm>
            <a:off x="251520" y="1052736"/>
            <a:ext cx="8640960" cy="5124227"/>
          </a:xfrm>
        </p:spPr>
        <p:txBody>
          <a:bodyPr>
            <a:normAutofit fontScale="77500" lnSpcReduction="20000"/>
          </a:bodyPr>
          <a:lstStyle/>
          <a:p>
            <a:pPr eaLnBrk="1" hangingPunct="1">
              <a:lnSpc>
                <a:spcPct val="150000"/>
              </a:lnSpc>
            </a:pPr>
            <a:r>
              <a:rPr lang="en-GB" sz="2400" dirty="0" smtClean="0">
                <a:latin typeface="Arial" panose="020B0604020202020204" pitchFamily="34" charset="0"/>
                <a:cs typeface="Arial" panose="020B0604020202020204" pitchFamily="34" charset="0"/>
              </a:rPr>
              <a:t>Psychodynamic theory – the self trying to protect the ego by derogating the out-group</a:t>
            </a:r>
          </a:p>
          <a:p>
            <a:pPr lvl="1" eaLnBrk="1" hangingPunct="1">
              <a:lnSpc>
                <a:spcPct val="150000"/>
              </a:lnSpc>
            </a:pPr>
            <a:endParaRPr lang="en-GB" sz="2000" dirty="0" smtClean="0">
              <a:latin typeface="Arial" panose="020B0604020202020204" pitchFamily="34" charset="0"/>
              <a:cs typeface="Arial" panose="020B0604020202020204" pitchFamily="34" charset="0"/>
            </a:endParaRPr>
          </a:p>
          <a:p>
            <a:pPr eaLnBrk="1" hangingPunct="1">
              <a:lnSpc>
                <a:spcPct val="150000"/>
              </a:lnSpc>
            </a:pPr>
            <a:r>
              <a:rPr lang="en-GB" sz="2400" dirty="0" smtClean="0">
                <a:latin typeface="Arial" panose="020B0604020202020204" pitchFamily="34" charset="0"/>
                <a:cs typeface="Arial" panose="020B0604020202020204" pitchFamily="34" charset="0"/>
              </a:rPr>
              <a:t>Criticisms</a:t>
            </a:r>
          </a:p>
          <a:p>
            <a:pPr lvl="1" eaLnBrk="1" hangingPunct="1">
              <a:lnSpc>
                <a:spcPct val="150000"/>
              </a:lnSpc>
            </a:pPr>
            <a:r>
              <a:rPr lang="en-GB" sz="2000" dirty="0" smtClean="0">
                <a:latin typeface="Arial" panose="020B0604020202020204" pitchFamily="34" charset="0"/>
                <a:cs typeface="Arial" panose="020B0604020202020204" pitchFamily="34" charset="0"/>
              </a:rPr>
              <a:t>The F-scale is inversely correlated with ‘world-mindedness’ (attitudes towards people from other countries; Smith &amp; Rosen, 1958)</a:t>
            </a:r>
          </a:p>
          <a:p>
            <a:pPr lvl="1" eaLnBrk="1" hangingPunct="1">
              <a:lnSpc>
                <a:spcPct val="150000"/>
              </a:lnSpc>
            </a:pPr>
            <a:r>
              <a:rPr lang="en-GB" sz="2000" dirty="0" smtClean="0">
                <a:latin typeface="Arial" panose="020B0604020202020204" pitchFamily="34" charset="0"/>
                <a:cs typeface="Arial" panose="020B0604020202020204" pitchFamily="34" charset="0"/>
              </a:rPr>
              <a:t>Martin and </a:t>
            </a:r>
            <a:r>
              <a:rPr lang="en-GB" sz="2000" dirty="0" err="1" smtClean="0">
                <a:latin typeface="Arial" panose="020B0604020202020204" pitchFamily="34" charset="0"/>
                <a:cs typeface="Arial" panose="020B0604020202020204" pitchFamily="34" charset="0"/>
              </a:rPr>
              <a:t>Westie</a:t>
            </a:r>
            <a:r>
              <a:rPr lang="en-GB" sz="2000" dirty="0" smtClean="0">
                <a:latin typeface="Arial" panose="020B0604020202020204" pitchFamily="34" charset="0"/>
                <a:cs typeface="Arial" panose="020B0604020202020204" pitchFamily="34" charset="0"/>
              </a:rPr>
              <a:t> (1959) – intolerant personality (high scores on measures of conservatism, dogmatism, etc.)</a:t>
            </a:r>
          </a:p>
          <a:p>
            <a:pPr lvl="1" eaLnBrk="1" hangingPunct="1">
              <a:lnSpc>
                <a:spcPct val="150000"/>
              </a:lnSpc>
            </a:pPr>
            <a:r>
              <a:rPr lang="en-GB" sz="2000" dirty="0" smtClean="0">
                <a:latin typeface="Arial" panose="020B0604020202020204" pitchFamily="34" charset="0"/>
                <a:cs typeface="Arial" panose="020B0604020202020204" pitchFamily="34" charset="0"/>
              </a:rPr>
              <a:t>So no need for a psychodynamic theory – can all be explained purely through empirical personality theories</a:t>
            </a:r>
          </a:p>
          <a:p>
            <a:pPr lvl="2" eaLnBrk="1" hangingPunct="1">
              <a:lnSpc>
                <a:spcPct val="150000"/>
              </a:lnSpc>
            </a:pPr>
            <a:r>
              <a:rPr lang="en-GB" sz="1600" dirty="0" smtClean="0">
                <a:latin typeface="Arial" panose="020B0604020202020204" pitchFamily="34" charset="0"/>
                <a:cs typeface="Arial" panose="020B0604020202020204" pitchFamily="34" charset="0"/>
              </a:rPr>
              <a:t>Occam’s razor</a:t>
            </a:r>
          </a:p>
          <a:p>
            <a:pPr lvl="2" eaLnBrk="1" hangingPunct="1">
              <a:lnSpc>
                <a:spcPct val="150000"/>
              </a:lnSpc>
            </a:pPr>
            <a:endParaRPr lang="en-GB" sz="1600" dirty="0" smtClean="0">
              <a:latin typeface="Arial" panose="020B0604020202020204" pitchFamily="34" charset="0"/>
              <a:cs typeface="Arial" panose="020B0604020202020204" pitchFamily="34" charset="0"/>
            </a:endParaRPr>
          </a:p>
          <a:p>
            <a:pPr lvl="1" eaLnBrk="1" hangingPunct="1">
              <a:lnSpc>
                <a:spcPct val="150000"/>
              </a:lnSpc>
            </a:pPr>
            <a:r>
              <a:rPr lang="en-GB" sz="2000" dirty="0" smtClean="0">
                <a:latin typeface="Arial" panose="020B0604020202020204" pitchFamily="34" charset="0"/>
                <a:cs typeface="Arial" panose="020B0604020202020204" pitchFamily="34" charset="0"/>
              </a:rPr>
              <a:t>But more recent versions of the F-scale may address these issues (e.g., Christie, 1991)</a:t>
            </a:r>
            <a:endParaRPr lang="en-US"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13595961"/>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idx="1"/>
          </p:nvPr>
        </p:nvSpPr>
        <p:spPr>
          <a:xfrm>
            <a:off x="251520" y="1124744"/>
            <a:ext cx="8640960" cy="5052219"/>
          </a:xfrm>
        </p:spPr>
        <p:txBody>
          <a:bodyPr>
            <a:normAutofit fontScale="85000" lnSpcReduction="20000"/>
          </a:bodyPr>
          <a:lstStyle/>
          <a:p>
            <a:pPr eaLnBrk="1" hangingPunct="1">
              <a:lnSpc>
                <a:spcPct val="150000"/>
              </a:lnSpc>
            </a:pPr>
            <a:r>
              <a:rPr lang="en-GB" sz="2400" smtClean="0">
                <a:latin typeface="Arial" panose="020B0604020202020204" pitchFamily="34" charset="0"/>
                <a:cs typeface="Arial" panose="020B0604020202020204" pitchFamily="34" charset="0"/>
              </a:rPr>
              <a:t>Right-wing authoritarianism (RWA)</a:t>
            </a:r>
          </a:p>
          <a:p>
            <a:pPr lvl="1" eaLnBrk="1" hangingPunct="1">
              <a:lnSpc>
                <a:spcPct val="150000"/>
              </a:lnSpc>
            </a:pPr>
            <a:r>
              <a:rPr lang="en-GB" sz="2000" dirty="0" err="1" smtClean="0">
                <a:latin typeface="Arial" panose="020B0604020202020204" pitchFamily="34" charset="0"/>
                <a:cs typeface="Arial" panose="020B0604020202020204" pitchFamily="34" charset="0"/>
              </a:rPr>
              <a:t>Altemeyer</a:t>
            </a:r>
            <a:r>
              <a:rPr lang="en-GB" sz="2000" dirty="0" smtClean="0">
                <a:latin typeface="Arial" panose="020B0604020202020204" pitchFamily="34" charset="0"/>
                <a:cs typeface="Arial" panose="020B0604020202020204" pitchFamily="34" charset="0"/>
              </a:rPr>
              <a:t> (1981)</a:t>
            </a:r>
          </a:p>
          <a:p>
            <a:pPr lvl="1" eaLnBrk="1" hangingPunct="1">
              <a:lnSpc>
                <a:spcPct val="150000"/>
              </a:lnSpc>
            </a:pPr>
            <a:endParaRPr lang="en-GB" sz="2000" dirty="0" smtClean="0">
              <a:latin typeface="Arial" panose="020B0604020202020204" pitchFamily="34" charset="0"/>
              <a:cs typeface="Arial" panose="020B0604020202020204" pitchFamily="34" charset="0"/>
            </a:endParaRPr>
          </a:p>
          <a:p>
            <a:pPr eaLnBrk="1" hangingPunct="1">
              <a:lnSpc>
                <a:spcPct val="150000"/>
              </a:lnSpc>
            </a:pPr>
            <a:r>
              <a:rPr lang="en-GB" sz="2400" dirty="0" smtClean="0">
                <a:latin typeface="Arial" panose="020B0604020202020204" pitchFamily="34" charset="0"/>
                <a:cs typeface="Arial" panose="020B0604020202020204" pitchFamily="34" charset="0"/>
              </a:rPr>
              <a:t>‘Attitudinal clusters’</a:t>
            </a:r>
          </a:p>
          <a:p>
            <a:pPr lvl="1" eaLnBrk="1" hangingPunct="1">
              <a:lnSpc>
                <a:spcPct val="150000"/>
              </a:lnSpc>
            </a:pPr>
            <a:r>
              <a:rPr lang="en-GB" sz="2000" dirty="0" smtClean="0">
                <a:latin typeface="Arial" panose="020B0604020202020204" pitchFamily="34" charset="0"/>
                <a:cs typeface="Arial" panose="020B0604020202020204" pitchFamily="34" charset="0"/>
              </a:rPr>
              <a:t>Personality as attitudes, not psychodynamic theory</a:t>
            </a:r>
          </a:p>
          <a:p>
            <a:pPr lvl="1" eaLnBrk="1" hangingPunct="1">
              <a:lnSpc>
                <a:spcPct val="150000"/>
              </a:lnSpc>
            </a:pPr>
            <a:endParaRPr lang="en-GB" sz="2000" dirty="0" smtClean="0">
              <a:latin typeface="Arial" panose="020B0604020202020204" pitchFamily="34" charset="0"/>
              <a:cs typeface="Arial" panose="020B0604020202020204" pitchFamily="34" charset="0"/>
            </a:endParaRPr>
          </a:p>
          <a:p>
            <a:pPr lvl="1" eaLnBrk="1" hangingPunct="1">
              <a:lnSpc>
                <a:spcPct val="150000"/>
              </a:lnSpc>
            </a:pPr>
            <a:r>
              <a:rPr lang="en-GB" sz="2000" dirty="0" smtClean="0">
                <a:latin typeface="Arial" panose="020B0604020202020204" pitchFamily="34" charset="0"/>
                <a:cs typeface="Arial" panose="020B0604020202020204" pitchFamily="34" charset="0"/>
              </a:rPr>
              <a:t>Authoritarian submission</a:t>
            </a:r>
          </a:p>
          <a:p>
            <a:pPr lvl="2" eaLnBrk="1" hangingPunct="1">
              <a:lnSpc>
                <a:spcPct val="150000"/>
              </a:lnSpc>
            </a:pPr>
            <a:r>
              <a:rPr lang="en-GB" sz="1800" dirty="0" smtClean="0">
                <a:latin typeface="Arial" panose="020B0604020202020204" pitchFamily="34" charset="0"/>
                <a:cs typeface="Arial" panose="020B0604020202020204" pitchFamily="34" charset="0"/>
              </a:rPr>
              <a:t>To a perceived legitimate authority</a:t>
            </a:r>
          </a:p>
          <a:p>
            <a:pPr lvl="1" eaLnBrk="1" hangingPunct="1">
              <a:lnSpc>
                <a:spcPct val="150000"/>
              </a:lnSpc>
            </a:pPr>
            <a:r>
              <a:rPr lang="en-GB" sz="2000" dirty="0" smtClean="0">
                <a:latin typeface="Arial" panose="020B0604020202020204" pitchFamily="34" charset="0"/>
                <a:cs typeface="Arial" panose="020B0604020202020204" pitchFamily="34" charset="0"/>
              </a:rPr>
              <a:t>Authoritarian aggression</a:t>
            </a:r>
          </a:p>
          <a:p>
            <a:pPr lvl="2" eaLnBrk="1" hangingPunct="1">
              <a:lnSpc>
                <a:spcPct val="150000"/>
              </a:lnSpc>
            </a:pPr>
            <a:r>
              <a:rPr lang="en-GB" sz="1800" dirty="0" smtClean="0">
                <a:latin typeface="Arial" panose="020B0604020202020204" pitchFamily="34" charset="0"/>
                <a:cs typeface="Arial" panose="020B0604020202020204" pitchFamily="34" charset="0"/>
              </a:rPr>
              <a:t>Especially if sanctioned by legitimate authority</a:t>
            </a:r>
          </a:p>
          <a:p>
            <a:pPr lvl="1" eaLnBrk="1" hangingPunct="1">
              <a:lnSpc>
                <a:spcPct val="150000"/>
              </a:lnSpc>
            </a:pPr>
            <a:r>
              <a:rPr lang="en-GB" sz="2000" dirty="0" smtClean="0">
                <a:latin typeface="Arial" panose="020B0604020202020204" pitchFamily="34" charset="0"/>
                <a:cs typeface="Arial" panose="020B0604020202020204" pitchFamily="34" charset="0"/>
              </a:rPr>
              <a:t>Conventionalism</a:t>
            </a:r>
          </a:p>
          <a:p>
            <a:pPr lvl="2" eaLnBrk="1" hangingPunct="1">
              <a:lnSpc>
                <a:spcPct val="150000"/>
              </a:lnSpc>
            </a:pPr>
            <a:r>
              <a:rPr lang="en-GB" sz="1800" dirty="0" smtClean="0">
                <a:latin typeface="Arial" panose="020B0604020202020204" pitchFamily="34" charset="0"/>
                <a:cs typeface="Arial" panose="020B0604020202020204" pitchFamily="34" charset="0"/>
              </a:rPr>
              <a:t>Adherence to social norms sanctioned by legitimate authority</a:t>
            </a:r>
            <a:endParaRPr lang="en-US" sz="18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96030640"/>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idx="1"/>
          </p:nvPr>
        </p:nvSpPr>
        <p:spPr>
          <a:xfrm>
            <a:off x="251520" y="1196752"/>
            <a:ext cx="8640960" cy="4980211"/>
          </a:xfrm>
        </p:spPr>
        <p:txBody>
          <a:bodyPr>
            <a:normAutofit fontScale="70000" lnSpcReduction="20000"/>
          </a:bodyPr>
          <a:lstStyle/>
          <a:p>
            <a:pPr eaLnBrk="1" hangingPunct="1">
              <a:lnSpc>
                <a:spcPct val="150000"/>
              </a:lnSpc>
            </a:pPr>
            <a:r>
              <a:rPr lang="en-GB" sz="2400" dirty="0" smtClean="0">
                <a:latin typeface="Arial" panose="020B0604020202020204" pitchFamily="34" charset="0"/>
                <a:cs typeface="Arial" panose="020B0604020202020204" pitchFamily="34" charset="0"/>
              </a:rPr>
              <a:t>RWA attitudes</a:t>
            </a:r>
          </a:p>
          <a:p>
            <a:pPr lvl="1" eaLnBrk="1" hangingPunct="1">
              <a:lnSpc>
                <a:spcPct val="150000"/>
              </a:lnSpc>
            </a:pPr>
            <a:r>
              <a:rPr lang="en-GB" sz="2000" dirty="0" smtClean="0">
                <a:latin typeface="Arial" panose="020B0604020202020204" pitchFamily="34" charset="0"/>
                <a:cs typeface="Arial" panose="020B0604020202020204" pitchFamily="34" charset="0"/>
              </a:rPr>
              <a:t>Politically conservative</a:t>
            </a:r>
          </a:p>
          <a:p>
            <a:pPr lvl="1" eaLnBrk="1" hangingPunct="1">
              <a:lnSpc>
                <a:spcPct val="150000"/>
              </a:lnSpc>
            </a:pPr>
            <a:r>
              <a:rPr lang="en-GB" sz="2000" dirty="0" smtClean="0">
                <a:latin typeface="Arial" panose="020B0604020202020204" pitchFamily="34" charset="0"/>
                <a:cs typeface="Arial" panose="020B0604020202020204" pitchFamily="34" charset="0"/>
              </a:rPr>
              <a:t>Agree with restriction of civil freedoms</a:t>
            </a:r>
          </a:p>
          <a:p>
            <a:pPr lvl="1" eaLnBrk="1" hangingPunct="1">
              <a:lnSpc>
                <a:spcPct val="150000"/>
              </a:lnSpc>
            </a:pPr>
            <a:r>
              <a:rPr lang="en-GB" sz="2000" dirty="0" smtClean="0">
                <a:latin typeface="Arial" panose="020B0604020202020204" pitchFamily="34" charset="0"/>
                <a:cs typeface="Arial" panose="020B0604020202020204" pitchFamily="34" charset="0"/>
              </a:rPr>
              <a:t>Punitive towards those who transgress rules (e.g., criminals)</a:t>
            </a:r>
          </a:p>
          <a:p>
            <a:pPr lvl="1" eaLnBrk="1" hangingPunct="1">
              <a:lnSpc>
                <a:spcPct val="150000"/>
              </a:lnSpc>
            </a:pPr>
            <a:r>
              <a:rPr lang="en-GB" sz="2000" dirty="0" smtClean="0">
                <a:latin typeface="Arial" panose="020B0604020202020204" pitchFamily="34" charset="0"/>
                <a:cs typeface="Arial" panose="020B0604020202020204" pitchFamily="34" charset="0"/>
              </a:rPr>
              <a:t>Orthodox religious views</a:t>
            </a:r>
          </a:p>
          <a:p>
            <a:pPr lvl="1" eaLnBrk="1" hangingPunct="1">
              <a:lnSpc>
                <a:spcPct val="150000"/>
              </a:lnSpc>
            </a:pPr>
            <a:r>
              <a:rPr lang="en-GB" sz="2000" dirty="0" smtClean="0">
                <a:latin typeface="Arial" panose="020B0604020202020204" pitchFamily="34" charset="0"/>
                <a:cs typeface="Arial" panose="020B0604020202020204" pitchFamily="34" charset="0"/>
              </a:rPr>
              <a:t>‘Fearful and self-righteous’ (</a:t>
            </a:r>
            <a:r>
              <a:rPr lang="en-GB" sz="2000" dirty="0" err="1" smtClean="0">
                <a:latin typeface="Arial" panose="020B0604020202020204" pitchFamily="34" charset="0"/>
                <a:cs typeface="Arial" panose="020B0604020202020204" pitchFamily="34" charset="0"/>
              </a:rPr>
              <a:t>Altemeyer</a:t>
            </a:r>
            <a:r>
              <a:rPr lang="en-GB" sz="2000" dirty="0" smtClean="0">
                <a:latin typeface="Arial" panose="020B0604020202020204" pitchFamily="34" charset="0"/>
                <a:cs typeface="Arial" panose="020B0604020202020204" pitchFamily="34" charset="0"/>
              </a:rPr>
              <a:t>, 1988)</a:t>
            </a:r>
          </a:p>
          <a:p>
            <a:pPr lvl="1" eaLnBrk="1" hangingPunct="1">
              <a:lnSpc>
                <a:spcPct val="150000"/>
              </a:lnSpc>
            </a:pPr>
            <a:r>
              <a:rPr lang="en-GB" sz="2000" dirty="0" smtClean="0">
                <a:latin typeface="Arial" panose="020B0604020202020204" pitchFamily="34" charset="0"/>
                <a:cs typeface="Arial" panose="020B0604020202020204" pitchFamily="34" charset="0"/>
              </a:rPr>
              <a:t>High prejudice towards out-groups</a:t>
            </a:r>
          </a:p>
          <a:p>
            <a:pPr lvl="2" eaLnBrk="1" hangingPunct="1">
              <a:lnSpc>
                <a:spcPct val="150000"/>
              </a:lnSpc>
            </a:pPr>
            <a:r>
              <a:rPr lang="en-GB" sz="1800" dirty="0" smtClean="0">
                <a:latin typeface="Arial" panose="020B0604020202020204" pitchFamily="34" charset="0"/>
                <a:cs typeface="Arial" panose="020B0604020202020204" pitchFamily="34" charset="0"/>
              </a:rPr>
              <a:t>Ethnic groups</a:t>
            </a:r>
          </a:p>
          <a:p>
            <a:pPr lvl="2" eaLnBrk="1" hangingPunct="1">
              <a:lnSpc>
                <a:spcPct val="150000"/>
              </a:lnSpc>
            </a:pPr>
            <a:r>
              <a:rPr lang="en-GB" sz="1800" dirty="0" smtClean="0">
                <a:latin typeface="Arial" panose="020B0604020202020204" pitchFamily="34" charset="0"/>
                <a:cs typeface="Arial" panose="020B0604020202020204" pitchFamily="34" charset="0"/>
              </a:rPr>
              <a:t>Homosexuals</a:t>
            </a:r>
          </a:p>
          <a:p>
            <a:pPr eaLnBrk="1" hangingPunct="1">
              <a:lnSpc>
                <a:spcPct val="150000"/>
              </a:lnSpc>
            </a:pPr>
            <a:endParaRPr lang="en-GB" sz="2400" dirty="0" smtClean="0">
              <a:latin typeface="Arial" panose="020B0604020202020204" pitchFamily="34" charset="0"/>
              <a:cs typeface="Arial" panose="020B0604020202020204" pitchFamily="34" charset="0"/>
            </a:endParaRPr>
          </a:p>
          <a:p>
            <a:pPr eaLnBrk="1" hangingPunct="1">
              <a:lnSpc>
                <a:spcPct val="150000"/>
              </a:lnSpc>
            </a:pPr>
            <a:r>
              <a:rPr lang="en-GB" sz="2400" dirty="0" smtClean="0">
                <a:latin typeface="Arial" panose="020B0604020202020204" pitchFamily="34" charset="0"/>
                <a:cs typeface="Arial" panose="020B0604020202020204" pitchFamily="34" charset="0"/>
              </a:rPr>
              <a:t>Will mostly fall into the ‘modern racist’ category of the dual-model looked at previously (Hutchings &amp; Haddock, 2008, Hutchings &amp; Sullivan, </a:t>
            </a:r>
            <a:r>
              <a:rPr lang="en-GB" sz="2400" dirty="0" smtClean="0">
                <a:latin typeface="Arial" panose="020B0604020202020204" pitchFamily="34" charset="0"/>
                <a:cs typeface="Arial" panose="020B0604020202020204" pitchFamily="34" charset="0"/>
              </a:rPr>
              <a:t>2019; </a:t>
            </a:r>
            <a:r>
              <a:rPr lang="en-GB" sz="2400" dirty="0" smtClean="0">
                <a:latin typeface="Arial" panose="020B0604020202020204" pitchFamily="34" charset="0"/>
                <a:cs typeface="Arial" panose="020B0604020202020204" pitchFamily="34" charset="0"/>
              </a:rPr>
              <a:t>Son Hing et al., 2006, 2008; Sullivan &amp; Hutchings, in press)</a:t>
            </a:r>
            <a:endParaRPr lang="en-US" sz="2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3815598"/>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Content Placeholder 2"/>
          <p:cNvSpPr>
            <a:spLocks noGrp="1"/>
          </p:cNvSpPr>
          <p:nvPr>
            <p:ph idx="1"/>
          </p:nvPr>
        </p:nvSpPr>
        <p:spPr>
          <a:xfrm>
            <a:off x="251520" y="1052736"/>
            <a:ext cx="8640960" cy="5124227"/>
          </a:xfrm>
        </p:spPr>
        <p:txBody>
          <a:bodyPr/>
          <a:lstStyle/>
          <a:p>
            <a:pPr lvl="1" eaLnBrk="1" hangingPunct="1">
              <a:lnSpc>
                <a:spcPct val="150000"/>
              </a:lnSpc>
            </a:pPr>
            <a:r>
              <a:rPr lang="en-GB" sz="2000" dirty="0" smtClean="0">
                <a:latin typeface="Arial" panose="020B0604020202020204" pitchFamily="34" charset="0"/>
                <a:cs typeface="Arial" panose="020B0604020202020204" pitchFamily="34" charset="0"/>
              </a:rPr>
              <a:t>Mentally inflexible (leading to increased stereotyping; Peterson et al., 2002)</a:t>
            </a:r>
          </a:p>
          <a:p>
            <a:pPr lvl="1" eaLnBrk="1" hangingPunct="1">
              <a:lnSpc>
                <a:spcPct val="150000"/>
              </a:lnSpc>
            </a:pPr>
            <a:r>
              <a:rPr lang="en-GB" sz="2000" dirty="0" smtClean="0">
                <a:latin typeface="Arial" panose="020B0604020202020204" pitchFamily="34" charset="0"/>
                <a:cs typeface="Arial" panose="020B0604020202020204" pitchFamily="34" charset="0"/>
              </a:rPr>
              <a:t>High in </a:t>
            </a:r>
            <a:r>
              <a:rPr lang="en-GB" sz="2000" dirty="0" err="1" smtClean="0">
                <a:latin typeface="Arial" panose="020B0604020202020204" pitchFamily="34" charset="0"/>
                <a:cs typeface="Arial" panose="020B0604020202020204" pitchFamily="34" charset="0"/>
              </a:rPr>
              <a:t>NCl</a:t>
            </a:r>
            <a:r>
              <a:rPr lang="en-GB" sz="2000" dirty="0" smtClean="0">
                <a:latin typeface="Arial" panose="020B0604020202020204" pitchFamily="34" charset="0"/>
                <a:cs typeface="Arial" panose="020B0604020202020204" pitchFamily="34" charset="0"/>
              </a:rPr>
              <a:t> (Van </a:t>
            </a:r>
            <a:r>
              <a:rPr lang="en-GB" sz="2000" dirty="0" err="1" smtClean="0">
                <a:latin typeface="Arial" panose="020B0604020202020204" pitchFamily="34" charset="0"/>
                <a:cs typeface="Arial" panose="020B0604020202020204" pitchFamily="34" charset="0"/>
              </a:rPr>
              <a:t>Hie</a:t>
            </a:r>
            <a:r>
              <a:rPr lang="en-GB" sz="2000" dirty="0" smtClean="0">
                <a:latin typeface="Arial" panose="020B0604020202020204" pitchFamily="34" charset="0"/>
                <a:cs typeface="Arial" panose="020B0604020202020204" pitchFamily="34" charset="0"/>
              </a:rPr>
              <a:t> et al., 2004)</a:t>
            </a:r>
          </a:p>
          <a:p>
            <a:pPr lvl="1" eaLnBrk="1" hangingPunct="1">
              <a:lnSpc>
                <a:spcPct val="150000"/>
              </a:lnSpc>
            </a:pPr>
            <a:r>
              <a:rPr lang="en-GB" sz="2000" dirty="0" smtClean="0">
                <a:latin typeface="Arial" panose="020B0604020202020204" pitchFamily="34" charset="0"/>
                <a:cs typeface="Arial" panose="020B0604020202020204" pitchFamily="34" charset="0"/>
              </a:rPr>
              <a:t>Dislike new experiences (Heaven &amp; </a:t>
            </a:r>
            <a:r>
              <a:rPr lang="en-GB" sz="2000" dirty="0" err="1" smtClean="0">
                <a:latin typeface="Arial" panose="020B0604020202020204" pitchFamily="34" charset="0"/>
                <a:cs typeface="Arial" panose="020B0604020202020204" pitchFamily="34" charset="0"/>
              </a:rPr>
              <a:t>Bucci</a:t>
            </a:r>
            <a:r>
              <a:rPr lang="en-GB" sz="2000" dirty="0" smtClean="0">
                <a:latin typeface="Arial" panose="020B0604020202020204" pitchFamily="34" charset="0"/>
                <a:cs typeface="Arial" panose="020B0604020202020204" pitchFamily="34" charset="0"/>
              </a:rPr>
              <a:t>, 2001)</a:t>
            </a:r>
          </a:p>
          <a:p>
            <a:pPr lvl="1" eaLnBrk="1" hangingPunct="1">
              <a:lnSpc>
                <a:spcPct val="150000"/>
              </a:lnSpc>
            </a:pPr>
            <a:r>
              <a:rPr lang="en-GB" sz="2000" dirty="0" smtClean="0">
                <a:latin typeface="Arial" panose="020B0604020202020204" pitchFamily="34" charset="0"/>
                <a:cs typeface="Arial" panose="020B0604020202020204" pitchFamily="34" charset="0"/>
              </a:rPr>
              <a:t>Conform to group norms (</a:t>
            </a:r>
            <a:r>
              <a:rPr lang="en-GB" sz="2000" dirty="0" err="1" smtClean="0">
                <a:latin typeface="Arial" panose="020B0604020202020204" pitchFamily="34" charset="0"/>
                <a:cs typeface="Arial" panose="020B0604020202020204" pitchFamily="34" charset="0"/>
              </a:rPr>
              <a:t>Duckitt</a:t>
            </a:r>
            <a:r>
              <a:rPr lang="en-GB" sz="2000" dirty="0" smtClean="0">
                <a:latin typeface="Arial" panose="020B0604020202020204" pitchFamily="34" charset="0"/>
                <a:cs typeface="Arial" panose="020B0604020202020204" pitchFamily="34" charset="0"/>
              </a:rPr>
              <a:t>, 2001)</a:t>
            </a:r>
          </a:p>
          <a:p>
            <a:pPr lvl="1" eaLnBrk="1" hangingPunct="1">
              <a:lnSpc>
                <a:spcPct val="150000"/>
              </a:lnSpc>
            </a:pPr>
            <a:r>
              <a:rPr lang="en-GB" sz="2000" dirty="0" smtClean="0">
                <a:latin typeface="Arial" panose="020B0604020202020204" pitchFamily="34" charset="0"/>
                <a:cs typeface="Arial" panose="020B0604020202020204" pitchFamily="34" charset="0"/>
              </a:rPr>
              <a:t>Likely to use in-group/out-group categories (above the norm; </a:t>
            </a:r>
            <a:r>
              <a:rPr lang="en-GB" sz="2000" dirty="0" err="1" smtClean="0">
                <a:latin typeface="Arial" panose="020B0604020202020204" pitchFamily="34" charset="0"/>
                <a:cs typeface="Arial" panose="020B0604020202020204" pitchFamily="34" charset="0"/>
              </a:rPr>
              <a:t>Altemeyer</a:t>
            </a:r>
            <a:r>
              <a:rPr lang="en-GB" sz="2000" dirty="0" smtClean="0">
                <a:latin typeface="Arial" panose="020B0604020202020204" pitchFamily="34" charset="0"/>
                <a:cs typeface="Arial" panose="020B0604020202020204" pitchFamily="34" charset="0"/>
              </a:rPr>
              <a:t>, 1998)</a:t>
            </a:r>
          </a:p>
          <a:p>
            <a:pPr lvl="1" eaLnBrk="1" hangingPunct="1">
              <a:lnSpc>
                <a:spcPct val="150000"/>
              </a:lnSpc>
            </a:pPr>
            <a:r>
              <a:rPr lang="en-GB" sz="2000" dirty="0" smtClean="0">
                <a:latin typeface="Arial" panose="020B0604020202020204" pitchFamily="34" charset="0"/>
                <a:cs typeface="Arial" panose="020B0604020202020204" pitchFamily="34" charset="0"/>
              </a:rPr>
              <a:t>Beliefs may conform to prevailing authority messages (Petersen &amp; Dietz, 2000; Whitley, 1999)</a:t>
            </a:r>
          </a:p>
          <a:p>
            <a:pPr lvl="1" eaLnBrk="1" hangingPunct="1">
              <a:lnSpc>
                <a:spcPct val="150000"/>
              </a:lnSpc>
            </a:pPr>
            <a:endParaRPr lang="en-GB"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68233738"/>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251520" y="1196752"/>
            <a:ext cx="8640960" cy="4980211"/>
          </a:xfrm>
        </p:spPr>
        <p:txBody>
          <a:bodyPr>
            <a:normAutofit fontScale="92500" lnSpcReduction="10000"/>
          </a:bodyPr>
          <a:lstStyle/>
          <a:p>
            <a:pPr eaLnBrk="1" hangingPunct="1">
              <a:lnSpc>
                <a:spcPct val="150000"/>
              </a:lnSpc>
            </a:pPr>
            <a:r>
              <a:rPr lang="en-GB" sz="2400" dirty="0" smtClean="0">
                <a:latin typeface="Arial" panose="020B0604020202020204" pitchFamily="34" charset="0"/>
                <a:cs typeface="Arial" panose="020B0604020202020204" pitchFamily="34" charset="0"/>
              </a:rPr>
              <a:t>Social-Dominance Orientation (SDO; </a:t>
            </a:r>
            <a:r>
              <a:rPr lang="en-GB" sz="2400" dirty="0" err="1" smtClean="0">
                <a:latin typeface="Arial" panose="020B0604020202020204" pitchFamily="34" charset="0"/>
                <a:cs typeface="Arial" panose="020B0604020202020204" pitchFamily="34" charset="0"/>
              </a:rPr>
              <a:t>Pratto</a:t>
            </a:r>
            <a:r>
              <a:rPr lang="en-GB" sz="2400" dirty="0" smtClean="0">
                <a:latin typeface="Arial" panose="020B0604020202020204" pitchFamily="34" charset="0"/>
                <a:cs typeface="Arial" panose="020B0604020202020204" pitchFamily="34" charset="0"/>
              </a:rPr>
              <a:t> et al., 1994)</a:t>
            </a:r>
          </a:p>
          <a:p>
            <a:pPr lvl="1" eaLnBrk="1" hangingPunct="1">
              <a:lnSpc>
                <a:spcPct val="150000"/>
              </a:lnSpc>
            </a:pPr>
            <a:r>
              <a:rPr lang="en-GB" sz="2000" dirty="0" smtClean="0">
                <a:latin typeface="Arial" panose="020B0604020202020204" pitchFamily="34" charset="0"/>
                <a:cs typeface="Arial" panose="020B0604020202020204" pitchFamily="34" charset="0"/>
              </a:rPr>
              <a:t>Belief in a real-world order of the hierarchical nature of groups in society</a:t>
            </a:r>
          </a:p>
          <a:p>
            <a:pPr lvl="1" eaLnBrk="1" hangingPunct="1">
              <a:lnSpc>
                <a:spcPct val="150000"/>
              </a:lnSpc>
            </a:pPr>
            <a:r>
              <a:rPr lang="en-GB" sz="2000" dirty="0" smtClean="0">
                <a:latin typeface="Arial" panose="020B0604020202020204" pitchFamily="34" charset="0"/>
                <a:cs typeface="Arial" panose="020B0604020202020204" pitchFamily="34" charset="0"/>
              </a:rPr>
              <a:t>Promote ideology and policies that maintain the inequity between groups</a:t>
            </a:r>
          </a:p>
          <a:p>
            <a:pPr eaLnBrk="1" hangingPunct="1">
              <a:lnSpc>
                <a:spcPct val="150000"/>
              </a:lnSpc>
            </a:pPr>
            <a:endParaRPr lang="en-GB" sz="2400" dirty="0" smtClean="0">
              <a:latin typeface="Arial" panose="020B0604020202020204" pitchFamily="34" charset="0"/>
              <a:cs typeface="Arial" panose="020B0604020202020204" pitchFamily="34" charset="0"/>
            </a:endParaRPr>
          </a:p>
          <a:p>
            <a:pPr eaLnBrk="1" hangingPunct="1">
              <a:lnSpc>
                <a:spcPct val="150000"/>
              </a:lnSpc>
            </a:pPr>
            <a:r>
              <a:rPr lang="en-GB" sz="2400" dirty="0" smtClean="0">
                <a:latin typeface="Arial" panose="020B0604020202020204" pitchFamily="34" charset="0"/>
                <a:cs typeface="Arial" panose="020B0604020202020204" pitchFamily="34" charset="0"/>
              </a:rPr>
              <a:t>Theory is largely descriptive</a:t>
            </a:r>
          </a:p>
          <a:p>
            <a:pPr lvl="1" eaLnBrk="1" hangingPunct="1">
              <a:lnSpc>
                <a:spcPct val="150000"/>
              </a:lnSpc>
            </a:pPr>
            <a:r>
              <a:rPr lang="en-GB" sz="2000" dirty="0" smtClean="0">
                <a:latin typeface="Arial" panose="020B0604020202020204" pitchFamily="34" charset="0"/>
                <a:cs typeface="Arial" panose="020B0604020202020204" pitchFamily="34" charset="0"/>
              </a:rPr>
              <a:t>Does not try to explain why, reports who and how</a:t>
            </a:r>
          </a:p>
          <a:p>
            <a:pPr lvl="1" eaLnBrk="1" hangingPunct="1">
              <a:lnSpc>
                <a:spcPct val="150000"/>
              </a:lnSpc>
            </a:pPr>
            <a:r>
              <a:rPr lang="en-GB" sz="2000" dirty="0" smtClean="0">
                <a:latin typeface="Arial" panose="020B0604020202020204" pitchFamily="34" charset="0"/>
                <a:cs typeface="Arial" panose="020B0604020202020204" pitchFamily="34" charset="0"/>
              </a:rPr>
              <a:t>But does appear to show who and how quite well (e.g., </a:t>
            </a:r>
            <a:r>
              <a:rPr lang="en-GB" sz="2000" dirty="0" err="1" smtClean="0">
                <a:latin typeface="Arial" panose="020B0604020202020204" pitchFamily="34" charset="0"/>
                <a:cs typeface="Arial" panose="020B0604020202020204" pitchFamily="34" charset="0"/>
              </a:rPr>
              <a:t>Guimond</a:t>
            </a:r>
            <a:r>
              <a:rPr lang="en-GB" sz="2000" dirty="0" smtClean="0">
                <a:latin typeface="Arial" panose="020B0604020202020204" pitchFamily="34" charset="0"/>
                <a:cs typeface="Arial" panose="020B0604020202020204" pitchFamily="34" charset="0"/>
              </a:rPr>
              <a:t> et al., 2003; </a:t>
            </a:r>
            <a:r>
              <a:rPr lang="en-GB" sz="2000" dirty="0" err="1" smtClean="0">
                <a:latin typeface="Arial" panose="020B0604020202020204" pitchFamily="34" charset="0"/>
                <a:cs typeface="Arial" panose="020B0604020202020204" pitchFamily="34" charset="0"/>
              </a:rPr>
              <a:t>Pratto</a:t>
            </a:r>
            <a:r>
              <a:rPr lang="en-GB" sz="2000" dirty="0" smtClean="0">
                <a:latin typeface="Arial" panose="020B0604020202020204" pitchFamily="34" charset="0"/>
                <a:cs typeface="Arial" panose="020B0604020202020204" pitchFamily="34" charset="0"/>
              </a:rPr>
              <a:t> et al., 2007; </a:t>
            </a:r>
            <a:r>
              <a:rPr lang="en-GB" sz="2000" dirty="0" err="1" smtClean="0">
                <a:latin typeface="Arial" panose="020B0604020202020204" pitchFamily="34" charset="0"/>
                <a:cs typeface="Arial" panose="020B0604020202020204" pitchFamily="34" charset="0"/>
              </a:rPr>
              <a:t>Sidanius</a:t>
            </a:r>
            <a:r>
              <a:rPr lang="en-GB" sz="2000" dirty="0" smtClean="0">
                <a:latin typeface="Arial" panose="020B0604020202020204" pitchFamily="34" charset="0"/>
                <a:cs typeface="Arial" panose="020B0604020202020204" pitchFamily="34" charset="0"/>
              </a:rPr>
              <a:t> &amp; </a:t>
            </a:r>
            <a:r>
              <a:rPr lang="en-GB" sz="2000" dirty="0" err="1" smtClean="0">
                <a:latin typeface="Arial" panose="020B0604020202020204" pitchFamily="34" charset="0"/>
                <a:cs typeface="Arial" panose="020B0604020202020204" pitchFamily="34" charset="0"/>
              </a:rPr>
              <a:t>Pratto</a:t>
            </a:r>
            <a:r>
              <a:rPr lang="en-GB" sz="2000" dirty="0" smtClean="0">
                <a:latin typeface="Arial" panose="020B0604020202020204" pitchFamily="34" charset="0"/>
                <a:cs typeface="Arial" panose="020B0604020202020204" pitchFamily="34" charset="0"/>
              </a:rPr>
              <a:t>, 1999) </a:t>
            </a:r>
          </a:p>
          <a:p>
            <a:pPr lvl="1" eaLnBrk="1" hangingPunct="1">
              <a:lnSpc>
                <a:spcPct val="150000"/>
              </a:lnSpc>
            </a:pPr>
            <a:r>
              <a:rPr lang="en-GB" sz="2000" dirty="0" smtClean="0">
                <a:latin typeface="Arial" panose="020B0604020202020204" pitchFamily="34" charset="0"/>
                <a:cs typeface="Arial" panose="020B0604020202020204" pitchFamily="34" charset="0"/>
              </a:rPr>
              <a:t>Power plays a huge role, whether natural or manipulated (</a:t>
            </a:r>
            <a:r>
              <a:rPr lang="en-GB" sz="2000" dirty="0" err="1" smtClean="0">
                <a:latin typeface="Arial" panose="020B0604020202020204" pitchFamily="34" charset="0"/>
                <a:cs typeface="Arial" panose="020B0604020202020204" pitchFamily="34" charset="0"/>
              </a:rPr>
              <a:t>Guimond</a:t>
            </a:r>
            <a:r>
              <a:rPr lang="en-GB" sz="2000" dirty="0" smtClean="0">
                <a:latin typeface="Arial" panose="020B0604020202020204" pitchFamily="34" charset="0"/>
                <a:cs typeface="Arial" panose="020B0604020202020204" pitchFamily="34" charset="0"/>
              </a:rPr>
              <a:t> et al., 2003)</a:t>
            </a:r>
          </a:p>
          <a:p>
            <a:pPr eaLnBrk="1" hangingPunct="1">
              <a:lnSpc>
                <a:spcPct val="150000"/>
              </a:lnSpc>
              <a:buFont typeface="Wingdings" pitchFamily="2" charset="2"/>
              <a:buNone/>
            </a:pPr>
            <a:endParaRPr lang="en-GB" sz="2400" dirty="0" smtClean="0">
              <a:latin typeface="Arial" panose="020B0604020202020204" pitchFamily="34" charset="0"/>
              <a:cs typeface="Arial" panose="020B0604020202020204" pitchFamily="34" charset="0"/>
            </a:endParaRPr>
          </a:p>
          <a:p>
            <a:pPr eaLnBrk="1" hangingPunct="1">
              <a:lnSpc>
                <a:spcPct val="150000"/>
              </a:lnSpc>
            </a:pPr>
            <a:endParaRPr lang="en-US" sz="2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7751026"/>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251520" y="1124744"/>
            <a:ext cx="8640960" cy="5052219"/>
          </a:xfrm>
        </p:spPr>
        <p:txBody>
          <a:bodyPr>
            <a:normAutofit lnSpcReduction="10000"/>
          </a:bodyPr>
          <a:lstStyle/>
          <a:p>
            <a:pPr eaLnBrk="1" hangingPunct="1">
              <a:lnSpc>
                <a:spcPct val="150000"/>
              </a:lnSpc>
            </a:pPr>
            <a:r>
              <a:rPr lang="en-GB" sz="2400" dirty="0" err="1" smtClean="0">
                <a:latin typeface="Arial" panose="020B0604020202020204" pitchFamily="34" charset="0"/>
                <a:cs typeface="Arial" panose="020B0604020202020204" pitchFamily="34" charset="0"/>
              </a:rPr>
              <a:t>Sidanius</a:t>
            </a:r>
            <a:r>
              <a:rPr lang="en-GB" sz="2400" dirty="0" smtClean="0">
                <a:latin typeface="Arial" panose="020B0604020202020204" pitchFamily="34" charset="0"/>
                <a:cs typeface="Arial" panose="020B0604020202020204" pitchFamily="34" charset="0"/>
              </a:rPr>
              <a:t> et al. (1994, 1996)</a:t>
            </a:r>
          </a:p>
          <a:p>
            <a:pPr lvl="1" eaLnBrk="1" hangingPunct="1">
              <a:lnSpc>
                <a:spcPct val="150000"/>
              </a:lnSpc>
            </a:pPr>
            <a:r>
              <a:rPr lang="en-GB" sz="2000" dirty="0" smtClean="0">
                <a:latin typeface="Arial" panose="020B0604020202020204" pitchFamily="34" charset="0"/>
                <a:cs typeface="Arial" panose="020B0604020202020204" pitchFamily="34" charset="0"/>
              </a:rPr>
              <a:t>Study of U.S. criminal justice system</a:t>
            </a:r>
          </a:p>
          <a:p>
            <a:pPr lvl="1" eaLnBrk="1" hangingPunct="1">
              <a:lnSpc>
                <a:spcPct val="150000"/>
              </a:lnSpc>
            </a:pPr>
            <a:r>
              <a:rPr lang="en-GB" sz="2000" dirty="0" smtClean="0">
                <a:latin typeface="Arial" panose="020B0604020202020204" pitchFamily="34" charset="0"/>
                <a:cs typeface="Arial" panose="020B0604020202020204" pitchFamily="34" charset="0"/>
              </a:rPr>
              <a:t>Police officers score highest on SDO; Public Defenders score lowest; Jurors then students in between in that order</a:t>
            </a:r>
          </a:p>
          <a:p>
            <a:pPr lvl="1" eaLnBrk="1" hangingPunct="1">
              <a:lnSpc>
                <a:spcPct val="150000"/>
              </a:lnSpc>
            </a:pPr>
            <a:endParaRPr lang="en-GB" sz="2000" dirty="0" smtClean="0">
              <a:latin typeface="Arial" panose="020B0604020202020204" pitchFamily="34" charset="0"/>
              <a:cs typeface="Arial" panose="020B0604020202020204" pitchFamily="34" charset="0"/>
            </a:endParaRPr>
          </a:p>
          <a:p>
            <a:pPr eaLnBrk="1" hangingPunct="1">
              <a:lnSpc>
                <a:spcPct val="150000"/>
              </a:lnSpc>
            </a:pPr>
            <a:r>
              <a:rPr lang="en-GB" sz="2400" dirty="0" err="1" smtClean="0">
                <a:latin typeface="Arial" panose="020B0604020202020204" pitchFamily="34" charset="0"/>
                <a:cs typeface="Arial" panose="020B0604020202020204" pitchFamily="34" charset="0"/>
              </a:rPr>
              <a:t>Pratto</a:t>
            </a:r>
            <a:r>
              <a:rPr lang="en-GB" sz="2400" dirty="0" smtClean="0">
                <a:latin typeface="Arial" panose="020B0604020202020204" pitchFamily="34" charset="0"/>
                <a:cs typeface="Arial" panose="020B0604020202020204" pitchFamily="34" charset="0"/>
              </a:rPr>
              <a:t> et al. (1997)</a:t>
            </a:r>
          </a:p>
          <a:p>
            <a:pPr lvl="1" eaLnBrk="1" hangingPunct="1">
              <a:lnSpc>
                <a:spcPct val="150000"/>
              </a:lnSpc>
            </a:pPr>
            <a:r>
              <a:rPr lang="en-GB" sz="2000" dirty="0" smtClean="0">
                <a:latin typeface="Arial" panose="020B0604020202020204" pitchFamily="34" charset="0"/>
                <a:cs typeface="Arial" panose="020B0604020202020204" pitchFamily="34" charset="0"/>
              </a:rPr>
              <a:t>Men score higher on SDO than women</a:t>
            </a:r>
          </a:p>
          <a:p>
            <a:pPr lvl="1" eaLnBrk="1" hangingPunct="1">
              <a:lnSpc>
                <a:spcPct val="150000"/>
              </a:lnSpc>
            </a:pPr>
            <a:r>
              <a:rPr lang="en-GB" sz="2000" dirty="0" smtClean="0">
                <a:latin typeface="Arial" panose="020B0604020202020204" pitchFamily="34" charset="0"/>
                <a:cs typeface="Arial" panose="020B0604020202020204" pitchFamily="34" charset="0"/>
              </a:rPr>
              <a:t>Cuts across culture and demography</a:t>
            </a:r>
          </a:p>
          <a:p>
            <a:pPr lvl="1" eaLnBrk="1" hangingPunct="1">
              <a:lnSpc>
                <a:spcPct val="150000"/>
              </a:lnSpc>
            </a:pPr>
            <a:endParaRPr lang="en-GB" sz="2000" dirty="0" smtClean="0">
              <a:latin typeface="Arial" panose="020B0604020202020204" pitchFamily="34" charset="0"/>
              <a:cs typeface="Arial" panose="020B0604020202020204" pitchFamily="34" charset="0"/>
            </a:endParaRPr>
          </a:p>
          <a:p>
            <a:pPr lvl="1" eaLnBrk="1" hangingPunct="1">
              <a:lnSpc>
                <a:spcPct val="150000"/>
              </a:lnSpc>
            </a:pPr>
            <a:r>
              <a:rPr lang="en-GB" sz="2000" dirty="0" smtClean="0">
                <a:latin typeface="Arial" panose="020B0604020202020204" pitchFamily="34" charset="0"/>
                <a:cs typeface="Arial" panose="020B0604020202020204" pitchFamily="34" charset="0"/>
              </a:rPr>
              <a:t>Men traditionally hold more powerful positions, so to be expected</a:t>
            </a:r>
            <a:endParaRPr lang="en-US"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62264842"/>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251520" y="1196752"/>
            <a:ext cx="8640960" cy="4980211"/>
          </a:xfrm>
        </p:spPr>
        <p:txBody>
          <a:bodyPr>
            <a:normAutofit fontScale="92500"/>
          </a:bodyPr>
          <a:lstStyle/>
          <a:p>
            <a:pPr eaLnBrk="1" hangingPunct="1">
              <a:lnSpc>
                <a:spcPct val="150000"/>
              </a:lnSpc>
            </a:pPr>
            <a:r>
              <a:rPr lang="en-GB" sz="2400" dirty="0" err="1" smtClean="0">
                <a:latin typeface="Arial" panose="020B0604020202020204" pitchFamily="34" charset="0"/>
                <a:cs typeface="Arial" panose="020B0604020202020204" pitchFamily="34" charset="0"/>
              </a:rPr>
              <a:t>Pratto</a:t>
            </a:r>
            <a:r>
              <a:rPr lang="en-GB" sz="2400" dirty="0" smtClean="0">
                <a:latin typeface="Arial" panose="020B0604020202020204" pitchFamily="34" charset="0"/>
                <a:cs typeface="Arial" panose="020B0604020202020204" pitchFamily="34" charset="0"/>
              </a:rPr>
              <a:t> et al (1994)</a:t>
            </a:r>
          </a:p>
          <a:p>
            <a:pPr lvl="1" eaLnBrk="1" hangingPunct="1">
              <a:lnSpc>
                <a:spcPct val="150000"/>
              </a:lnSpc>
            </a:pPr>
            <a:r>
              <a:rPr lang="en-GB" sz="2000" dirty="0" smtClean="0">
                <a:latin typeface="Arial" panose="020B0604020202020204" pitchFamily="34" charset="0"/>
                <a:cs typeface="Arial" panose="020B0604020202020204" pitchFamily="34" charset="0"/>
              </a:rPr>
              <a:t>High SDOs show anti-Black and sexist attitudes</a:t>
            </a:r>
          </a:p>
          <a:p>
            <a:pPr lvl="1" eaLnBrk="1" hangingPunct="1">
              <a:lnSpc>
                <a:spcPct val="150000"/>
              </a:lnSpc>
            </a:pPr>
            <a:r>
              <a:rPr lang="en-GB" sz="2000" dirty="0" smtClean="0">
                <a:latin typeface="Arial" panose="020B0604020202020204" pitchFamily="34" charset="0"/>
                <a:cs typeface="Arial" panose="020B0604020202020204" pitchFamily="34" charset="0"/>
              </a:rPr>
              <a:t>Also show high opposition to programmes designed to address inequality</a:t>
            </a:r>
          </a:p>
          <a:p>
            <a:pPr lvl="1" eaLnBrk="1" hangingPunct="1">
              <a:lnSpc>
                <a:spcPct val="150000"/>
              </a:lnSpc>
            </a:pPr>
            <a:endParaRPr lang="en-GB" sz="2000" dirty="0" smtClean="0">
              <a:latin typeface="Arial" panose="020B0604020202020204" pitchFamily="34" charset="0"/>
              <a:cs typeface="Arial" panose="020B0604020202020204" pitchFamily="34" charset="0"/>
            </a:endParaRPr>
          </a:p>
          <a:p>
            <a:pPr lvl="1" eaLnBrk="1" hangingPunct="1">
              <a:lnSpc>
                <a:spcPct val="150000"/>
              </a:lnSpc>
            </a:pPr>
            <a:r>
              <a:rPr lang="en-GB" sz="2000" dirty="0" smtClean="0">
                <a:latin typeface="Arial" panose="020B0604020202020204" pitchFamily="34" charset="0"/>
                <a:cs typeface="Arial" panose="020B0604020202020204" pitchFamily="34" charset="0"/>
              </a:rPr>
              <a:t>See work of Sibley and </a:t>
            </a:r>
            <a:r>
              <a:rPr lang="en-GB" sz="2000" dirty="0" err="1" smtClean="0">
                <a:latin typeface="Arial" panose="020B0604020202020204" pitchFamily="34" charset="0"/>
                <a:cs typeface="Arial" panose="020B0604020202020204" pitchFamily="34" charset="0"/>
              </a:rPr>
              <a:t>Duckitt</a:t>
            </a:r>
            <a:r>
              <a:rPr lang="en-GB" sz="2000" dirty="0" smtClean="0">
                <a:latin typeface="Arial" panose="020B0604020202020204" pitchFamily="34" charset="0"/>
                <a:cs typeface="Arial" panose="020B0604020202020204" pitchFamily="34" charset="0"/>
              </a:rPr>
              <a:t> for SDO research</a:t>
            </a:r>
          </a:p>
          <a:p>
            <a:pPr lvl="1" eaLnBrk="1" hangingPunct="1">
              <a:lnSpc>
                <a:spcPct val="150000"/>
              </a:lnSpc>
            </a:pPr>
            <a:endParaRPr lang="en-GB" sz="2000" dirty="0" smtClean="0">
              <a:latin typeface="Arial" panose="020B0604020202020204" pitchFamily="34" charset="0"/>
              <a:cs typeface="Arial" panose="020B0604020202020204" pitchFamily="34" charset="0"/>
            </a:endParaRPr>
          </a:p>
          <a:p>
            <a:pPr eaLnBrk="1" hangingPunct="1">
              <a:lnSpc>
                <a:spcPct val="150000"/>
              </a:lnSpc>
            </a:pPr>
            <a:r>
              <a:rPr lang="en-GB" sz="2400" dirty="0" smtClean="0">
                <a:latin typeface="Arial" panose="020B0604020202020204" pitchFamily="34" charset="0"/>
                <a:cs typeface="Arial" panose="020B0604020202020204" pitchFamily="34" charset="0"/>
              </a:rPr>
              <a:t>Differences between RWA &amp; SDO</a:t>
            </a:r>
          </a:p>
          <a:p>
            <a:pPr lvl="1" eaLnBrk="1" hangingPunct="1">
              <a:lnSpc>
                <a:spcPct val="150000"/>
              </a:lnSpc>
            </a:pPr>
            <a:r>
              <a:rPr lang="en-GB" sz="2000" dirty="0" smtClean="0">
                <a:latin typeface="Arial" panose="020B0604020202020204" pitchFamily="34" charset="0"/>
                <a:cs typeface="Arial" panose="020B0604020202020204" pitchFamily="34" charset="0"/>
              </a:rPr>
              <a:t>RWA – submission to in-group authority</a:t>
            </a:r>
          </a:p>
          <a:p>
            <a:pPr lvl="1" eaLnBrk="1" hangingPunct="1">
              <a:lnSpc>
                <a:spcPct val="150000"/>
              </a:lnSpc>
            </a:pPr>
            <a:r>
              <a:rPr lang="en-GB" sz="2000" dirty="0" smtClean="0">
                <a:latin typeface="Arial" panose="020B0604020202020204" pitchFamily="34" charset="0"/>
                <a:cs typeface="Arial" panose="020B0604020202020204" pitchFamily="34" charset="0"/>
              </a:rPr>
              <a:t>SDO – advocating dominance/superiority of in-group</a:t>
            </a:r>
            <a:endParaRPr lang="en-US"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55709339"/>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28650" y="188640"/>
            <a:ext cx="7886700" cy="399578"/>
          </a:xfrm>
        </p:spPr>
        <p:txBody>
          <a:bodyPr>
            <a:noAutofit/>
          </a:bodyPr>
          <a:lstStyle/>
          <a:p>
            <a:pPr algn="ctr" eaLnBrk="1" hangingPunct="1"/>
            <a:r>
              <a:rPr lang="en-US" sz="2800" b="1" dirty="0" smtClean="0">
                <a:latin typeface="Arial" panose="020B0604020202020204" pitchFamily="34" charset="0"/>
                <a:cs typeface="Arial" panose="020B0604020202020204" pitchFamily="34" charset="0"/>
              </a:rPr>
              <a:t>Social Ideology</a:t>
            </a:r>
          </a:p>
        </p:txBody>
      </p:sp>
      <p:sp>
        <p:nvSpPr>
          <p:cNvPr id="484355" name="Rectangle 3"/>
          <p:cNvSpPr>
            <a:spLocks noGrp="1" noChangeArrowheads="1"/>
          </p:cNvSpPr>
          <p:nvPr>
            <p:ph idx="1"/>
          </p:nvPr>
        </p:nvSpPr>
        <p:spPr>
          <a:xfrm>
            <a:off x="251520" y="1196752"/>
            <a:ext cx="8640960" cy="5544616"/>
          </a:xfrm>
        </p:spPr>
        <p:txBody>
          <a:bodyPr rtlCol="0">
            <a:normAutofit fontScale="77500" lnSpcReduction="20000"/>
          </a:bodyPr>
          <a:lstStyle/>
          <a:p>
            <a:pPr marL="438912" indent="-320040" eaLnBrk="1" fontAlgn="auto" hangingPunct="1">
              <a:lnSpc>
                <a:spcPct val="150000"/>
              </a:lnSpc>
              <a:spcBef>
                <a:spcPts val="0"/>
              </a:spcBef>
              <a:spcAft>
                <a:spcPts val="0"/>
              </a:spcAft>
              <a:buFont typeface="Wingdings 2"/>
              <a:buChar char=""/>
              <a:defRPr/>
            </a:pPr>
            <a:r>
              <a:rPr lang="en-GB" sz="2400" dirty="0">
                <a:latin typeface="Arial" panose="020B0604020202020204" pitchFamily="34" charset="0"/>
                <a:cs typeface="Arial" panose="020B0604020202020204" pitchFamily="34" charset="0"/>
              </a:rPr>
              <a:t>Religion – peace, tolerance, and love?</a:t>
            </a:r>
          </a:p>
          <a:p>
            <a:pPr marL="731520" lvl="1" indent="-274320" eaLnBrk="1" fontAlgn="auto" hangingPunct="1">
              <a:lnSpc>
                <a:spcPct val="150000"/>
              </a:lnSpc>
              <a:spcAft>
                <a:spcPts val="0"/>
              </a:spcAft>
              <a:buFont typeface="Wingdings"/>
              <a:buChar char=""/>
              <a:defRPr/>
            </a:pPr>
            <a:r>
              <a:rPr lang="en-GB" sz="2000" dirty="0">
                <a:latin typeface="Arial" panose="020B0604020202020204" pitchFamily="34" charset="0"/>
                <a:cs typeface="Arial" panose="020B0604020202020204" pitchFamily="34" charset="0"/>
              </a:rPr>
              <a:t>Positive correlation between religion, intolerance, and use of stereotypes about others (</a:t>
            </a:r>
            <a:r>
              <a:rPr lang="en-GB" sz="2000" dirty="0" err="1">
                <a:latin typeface="Arial" panose="020B0604020202020204" pitchFamily="34" charset="0"/>
                <a:cs typeface="Arial" panose="020B0604020202020204" pitchFamily="34" charset="0"/>
              </a:rPr>
              <a:t>Adorno</a:t>
            </a:r>
            <a:r>
              <a:rPr lang="en-GB" sz="2000" dirty="0">
                <a:latin typeface="Arial" panose="020B0604020202020204" pitchFamily="34" charset="0"/>
                <a:cs typeface="Arial" panose="020B0604020202020204" pitchFamily="34" charset="0"/>
              </a:rPr>
              <a:t> et al., 1950; </a:t>
            </a:r>
            <a:r>
              <a:rPr lang="en-GB" sz="2000" dirty="0" err="1">
                <a:latin typeface="Arial" panose="020B0604020202020204" pitchFamily="34" charset="0"/>
                <a:cs typeface="Arial" panose="020B0604020202020204" pitchFamily="34" charset="0"/>
              </a:rPr>
              <a:t>Rowatt</a:t>
            </a:r>
            <a:r>
              <a:rPr lang="en-GB" sz="2000" dirty="0">
                <a:latin typeface="Arial" panose="020B0604020202020204" pitchFamily="34" charset="0"/>
                <a:cs typeface="Arial" panose="020B0604020202020204" pitchFamily="34" charset="0"/>
              </a:rPr>
              <a:t> et al., 2004)</a:t>
            </a:r>
          </a:p>
          <a:p>
            <a:pPr marL="731520" lvl="1" indent="-274320" eaLnBrk="1" fontAlgn="auto" hangingPunct="1">
              <a:lnSpc>
                <a:spcPct val="150000"/>
              </a:lnSpc>
              <a:spcAft>
                <a:spcPts val="0"/>
              </a:spcAft>
              <a:buFont typeface="Wingdings"/>
              <a:buChar char=""/>
              <a:defRPr/>
            </a:pPr>
            <a:endParaRPr lang="en-GB" sz="2000" dirty="0">
              <a:latin typeface="Arial" panose="020B0604020202020204" pitchFamily="34" charset="0"/>
              <a:cs typeface="Arial" panose="020B0604020202020204" pitchFamily="34" charset="0"/>
            </a:endParaRPr>
          </a:p>
          <a:p>
            <a:pPr marL="438912" indent="-320040" eaLnBrk="1" fontAlgn="auto" hangingPunct="1">
              <a:lnSpc>
                <a:spcPct val="150000"/>
              </a:lnSpc>
              <a:spcBef>
                <a:spcPts val="0"/>
              </a:spcBef>
              <a:spcAft>
                <a:spcPts val="0"/>
              </a:spcAft>
              <a:buFont typeface="Wingdings 2"/>
              <a:buChar char=""/>
              <a:defRPr/>
            </a:pPr>
            <a:r>
              <a:rPr lang="en-GB" sz="2400" dirty="0">
                <a:latin typeface="Arial" panose="020B0604020202020204" pitchFamily="34" charset="0"/>
                <a:cs typeface="Arial" panose="020B0604020202020204" pitchFamily="34" charset="0"/>
              </a:rPr>
              <a:t>Different types of religious belief</a:t>
            </a:r>
          </a:p>
          <a:p>
            <a:pPr marL="731520" lvl="1" indent="-274320" eaLnBrk="1" fontAlgn="auto" hangingPunct="1">
              <a:lnSpc>
                <a:spcPct val="150000"/>
              </a:lnSpc>
              <a:spcAft>
                <a:spcPts val="0"/>
              </a:spcAft>
              <a:buFont typeface="Wingdings"/>
              <a:buChar char=""/>
              <a:defRPr/>
            </a:pPr>
            <a:r>
              <a:rPr lang="en-GB" sz="2000" dirty="0">
                <a:latin typeface="Arial" panose="020B0604020202020204" pitchFamily="34" charset="0"/>
                <a:cs typeface="Arial" panose="020B0604020202020204" pitchFamily="34" charset="0"/>
              </a:rPr>
              <a:t>Not in the way God is viewed, but the way it is thought </a:t>
            </a:r>
            <a:r>
              <a:rPr lang="en-GB" sz="2000" dirty="0" smtClean="0">
                <a:latin typeface="Arial" panose="020B0604020202020204" pitchFamily="34" charset="0"/>
                <a:cs typeface="Arial" panose="020B0604020202020204" pitchFamily="34" charset="0"/>
              </a:rPr>
              <a:t>about</a:t>
            </a:r>
          </a:p>
          <a:p>
            <a:pPr marL="731520" lvl="1" indent="-274320" eaLnBrk="1" fontAlgn="auto" hangingPunct="1">
              <a:lnSpc>
                <a:spcPct val="150000"/>
              </a:lnSpc>
              <a:spcAft>
                <a:spcPts val="0"/>
              </a:spcAft>
              <a:buFont typeface="Wingdings"/>
              <a:buChar char=""/>
              <a:defRPr/>
            </a:pPr>
            <a:endParaRPr lang="en-GB" sz="2000" dirty="0" smtClean="0">
              <a:latin typeface="Arial" panose="020B0604020202020204" pitchFamily="34" charset="0"/>
              <a:cs typeface="Arial" panose="020B0604020202020204" pitchFamily="34" charset="0"/>
            </a:endParaRPr>
          </a:p>
          <a:p>
            <a:pPr marL="438912" indent="-320040" eaLnBrk="1" fontAlgn="auto" hangingPunct="1">
              <a:lnSpc>
                <a:spcPct val="150000"/>
              </a:lnSpc>
              <a:spcBef>
                <a:spcPts val="0"/>
              </a:spcBef>
              <a:spcAft>
                <a:spcPts val="0"/>
              </a:spcAft>
              <a:buFont typeface="Wingdings 2"/>
              <a:buChar char=""/>
              <a:defRPr/>
            </a:pPr>
            <a:r>
              <a:rPr lang="en-GB" sz="2400" dirty="0" smtClean="0">
                <a:latin typeface="Arial" panose="020B0604020202020204" pitchFamily="34" charset="0"/>
                <a:cs typeface="Arial" panose="020B0604020202020204" pitchFamily="34" charset="0"/>
              </a:rPr>
              <a:t>Allport and Ross (1967)</a:t>
            </a:r>
          </a:p>
          <a:p>
            <a:pPr marL="731520" lvl="1" indent="-274320" eaLnBrk="1" fontAlgn="auto" hangingPunct="1">
              <a:lnSpc>
                <a:spcPct val="150000"/>
              </a:lnSpc>
              <a:spcAft>
                <a:spcPts val="0"/>
              </a:spcAft>
              <a:buFont typeface="Wingdings"/>
              <a:buChar char=""/>
              <a:defRPr/>
            </a:pPr>
            <a:r>
              <a:rPr lang="en-GB" sz="2000" dirty="0" smtClean="0">
                <a:latin typeface="Arial" panose="020B0604020202020204" pitchFamily="34" charset="0"/>
                <a:cs typeface="Arial" panose="020B0604020202020204" pitchFamily="34" charset="0"/>
              </a:rPr>
              <a:t>Extrinsic/Intrinsic religious orientation</a:t>
            </a:r>
          </a:p>
          <a:p>
            <a:pPr marL="731520" lvl="1" indent="-274320" eaLnBrk="1" fontAlgn="auto" hangingPunct="1">
              <a:lnSpc>
                <a:spcPct val="150000"/>
              </a:lnSpc>
              <a:spcAft>
                <a:spcPts val="0"/>
              </a:spcAft>
              <a:buFont typeface="Wingdings"/>
              <a:buChar char=""/>
              <a:defRPr/>
            </a:pPr>
            <a:r>
              <a:rPr lang="en-GB" sz="2000" dirty="0" smtClean="0">
                <a:latin typeface="Arial" panose="020B0604020202020204" pitchFamily="34" charset="0"/>
                <a:cs typeface="Arial" panose="020B0604020202020204" pitchFamily="34" charset="0"/>
              </a:rPr>
              <a:t>Extrinsic: use religion for own purposes; infrequent church attendance</a:t>
            </a:r>
          </a:p>
          <a:p>
            <a:pPr marL="731520" lvl="1" indent="-274320" eaLnBrk="1" fontAlgn="auto" hangingPunct="1">
              <a:lnSpc>
                <a:spcPct val="150000"/>
              </a:lnSpc>
              <a:spcAft>
                <a:spcPts val="0"/>
              </a:spcAft>
              <a:buFont typeface="Wingdings"/>
              <a:buChar char=""/>
              <a:defRPr/>
            </a:pPr>
            <a:r>
              <a:rPr lang="en-GB" sz="2000" dirty="0" smtClean="0">
                <a:latin typeface="Arial" panose="020B0604020202020204" pitchFamily="34" charset="0"/>
                <a:cs typeface="Arial" panose="020B0604020202020204" pitchFamily="34" charset="0"/>
              </a:rPr>
              <a:t>Intrinsic: internalised values of religion; may base their belief system on these values; more regular church attendance</a:t>
            </a:r>
          </a:p>
          <a:p>
            <a:pPr marL="731520" lvl="1" indent="-274320" eaLnBrk="1" fontAlgn="auto" hangingPunct="1">
              <a:lnSpc>
                <a:spcPct val="150000"/>
              </a:lnSpc>
              <a:spcAft>
                <a:spcPts val="0"/>
              </a:spcAft>
              <a:buFont typeface="Wingdings"/>
              <a:buChar char=""/>
              <a:defRPr/>
            </a:pPr>
            <a:endParaRPr lang="en-GB" sz="2000" dirty="0" smtClean="0">
              <a:latin typeface="Arial" panose="020B0604020202020204" pitchFamily="34" charset="0"/>
              <a:cs typeface="Arial" panose="020B0604020202020204" pitchFamily="34" charset="0"/>
            </a:endParaRPr>
          </a:p>
          <a:p>
            <a:pPr marL="731520" lvl="1" indent="-274320" eaLnBrk="1" fontAlgn="auto" hangingPunct="1">
              <a:lnSpc>
                <a:spcPct val="150000"/>
              </a:lnSpc>
              <a:spcAft>
                <a:spcPts val="0"/>
              </a:spcAft>
              <a:buFont typeface="Wingdings"/>
              <a:buChar char=""/>
              <a:defRPr/>
            </a:pPr>
            <a:r>
              <a:rPr lang="en-GB" sz="2000" dirty="0" smtClean="0">
                <a:latin typeface="Arial" panose="020B0604020202020204" pitchFamily="34" charset="0"/>
                <a:cs typeface="Arial" panose="020B0604020202020204" pitchFamily="34" charset="0"/>
              </a:rPr>
              <a:t>Criticised by Batson et al. (1978, 1993) because of the explicit nature of the research.</a:t>
            </a:r>
          </a:p>
          <a:p>
            <a:pPr marL="996696" lvl="2" eaLnBrk="1" fontAlgn="auto" hangingPunct="1">
              <a:lnSpc>
                <a:spcPct val="150000"/>
              </a:lnSpc>
              <a:spcAft>
                <a:spcPts val="0"/>
              </a:spcAft>
              <a:buClr>
                <a:schemeClr val="accent3"/>
              </a:buClr>
              <a:buFont typeface="Arial"/>
              <a:buChar char="▪"/>
              <a:defRPr/>
            </a:pPr>
            <a:r>
              <a:rPr lang="en-GB" sz="1600" dirty="0" smtClean="0">
                <a:latin typeface="Arial" panose="020B0604020202020204" pitchFamily="34" charset="0"/>
                <a:cs typeface="Arial" panose="020B0604020202020204" pitchFamily="34" charset="0"/>
              </a:rPr>
              <a:t>But see Batson et al. (1986) and link to Dovidio &amp; Gaertner work on ARs</a:t>
            </a:r>
            <a:endParaRPr lang="en-US" sz="1600" dirty="0" smtClean="0">
              <a:latin typeface="Arial" panose="020B0604020202020204" pitchFamily="34" charset="0"/>
              <a:cs typeface="Arial" panose="020B0604020202020204" pitchFamily="34" charset="0"/>
            </a:endParaRPr>
          </a:p>
          <a:p>
            <a:pPr marL="438912" indent="-320040" eaLnBrk="1" fontAlgn="auto" hangingPunct="1">
              <a:lnSpc>
                <a:spcPct val="150000"/>
              </a:lnSpc>
              <a:spcBef>
                <a:spcPts val="0"/>
              </a:spcBef>
              <a:spcAft>
                <a:spcPts val="0"/>
              </a:spcAft>
              <a:buFont typeface="Wingdings 2"/>
              <a:buChar char=""/>
              <a:defRPr/>
            </a:pPr>
            <a:endParaRPr lang="en-GB" sz="2400" dirty="0">
              <a:latin typeface="Arial" panose="020B0604020202020204" pitchFamily="34" charset="0"/>
              <a:cs typeface="Arial" panose="020B0604020202020204" pitchFamily="34" charset="0"/>
            </a:endParaRPr>
          </a:p>
          <a:p>
            <a:pPr marL="731520" lvl="1" indent="-274320" eaLnBrk="1" fontAlgn="auto" hangingPunct="1">
              <a:lnSpc>
                <a:spcPct val="150000"/>
              </a:lnSpc>
              <a:spcAft>
                <a:spcPts val="0"/>
              </a:spcAft>
              <a:buFont typeface="Wingdings"/>
              <a:buChar char=""/>
              <a:defRPr/>
            </a:pPr>
            <a:endParaRPr lang="en-GB" sz="2000" dirty="0">
              <a:latin typeface="Arial" panose="020B0604020202020204" pitchFamily="34" charset="0"/>
              <a:cs typeface="Arial" panose="020B0604020202020204" pitchFamily="34" charset="0"/>
            </a:endParaRPr>
          </a:p>
          <a:p>
            <a:pPr marL="731520" lvl="1" indent="-274320" eaLnBrk="1" fontAlgn="auto" hangingPunct="1">
              <a:lnSpc>
                <a:spcPct val="150000"/>
              </a:lnSpc>
              <a:spcAft>
                <a:spcPts val="0"/>
              </a:spcAft>
              <a:buFont typeface="Wingdings"/>
              <a:buChar char=""/>
              <a:defRPr/>
            </a:pP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8484991"/>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79" name="Rectangle 3"/>
          <p:cNvSpPr>
            <a:spLocks noGrp="1" noChangeArrowheads="1"/>
          </p:cNvSpPr>
          <p:nvPr>
            <p:ph idx="1"/>
          </p:nvPr>
        </p:nvSpPr>
        <p:spPr>
          <a:xfrm>
            <a:off x="251520" y="1196752"/>
            <a:ext cx="8640960" cy="4980211"/>
          </a:xfrm>
        </p:spPr>
        <p:txBody>
          <a:bodyPr rtlCol="0">
            <a:normAutofit fontScale="70000" lnSpcReduction="20000"/>
          </a:bodyPr>
          <a:lstStyle/>
          <a:p>
            <a:pPr marL="438912" indent="-320040" eaLnBrk="1" fontAlgn="auto" hangingPunct="1">
              <a:lnSpc>
                <a:spcPct val="150000"/>
              </a:lnSpc>
              <a:spcBef>
                <a:spcPts val="0"/>
              </a:spcBef>
              <a:spcAft>
                <a:spcPts val="0"/>
              </a:spcAft>
              <a:buFont typeface="Wingdings 2"/>
              <a:buChar char=""/>
              <a:defRPr/>
            </a:pPr>
            <a:r>
              <a:rPr lang="en-GB" sz="2000" dirty="0">
                <a:latin typeface="Arial" panose="020B0604020202020204" pitchFamily="34" charset="0"/>
                <a:cs typeface="Arial" panose="020B0604020202020204" pitchFamily="34" charset="0"/>
              </a:rPr>
              <a:t>Committed religious orientation</a:t>
            </a:r>
          </a:p>
          <a:p>
            <a:pPr marL="731520" lvl="1" indent="-274320" eaLnBrk="1" fontAlgn="auto" hangingPunct="1">
              <a:lnSpc>
                <a:spcPct val="150000"/>
              </a:lnSpc>
              <a:spcAft>
                <a:spcPts val="0"/>
              </a:spcAft>
              <a:buFont typeface="Wingdings"/>
              <a:buChar char=""/>
              <a:defRPr/>
            </a:pPr>
            <a:r>
              <a:rPr lang="en-GB" sz="1800" dirty="0">
                <a:latin typeface="Arial" panose="020B0604020202020204" pitchFamily="34" charset="0"/>
                <a:cs typeface="Arial" panose="020B0604020202020204" pitchFamily="34" charset="0"/>
              </a:rPr>
              <a:t>Wide range of beliefs</a:t>
            </a:r>
          </a:p>
          <a:p>
            <a:pPr marL="731520" lvl="1" indent="-274320" eaLnBrk="1" fontAlgn="auto" hangingPunct="1">
              <a:lnSpc>
                <a:spcPct val="150000"/>
              </a:lnSpc>
              <a:spcAft>
                <a:spcPts val="0"/>
              </a:spcAft>
              <a:buFont typeface="Wingdings"/>
              <a:buChar char=""/>
              <a:defRPr/>
            </a:pPr>
            <a:r>
              <a:rPr lang="en-GB" sz="1800" dirty="0">
                <a:latin typeface="Arial" panose="020B0604020202020204" pitchFamily="34" charset="0"/>
                <a:cs typeface="Arial" panose="020B0604020202020204" pitchFamily="34" charset="0"/>
              </a:rPr>
              <a:t>More open-minded</a:t>
            </a:r>
          </a:p>
          <a:p>
            <a:pPr marL="731520" lvl="1" indent="-274320" eaLnBrk="1" fontAlgn="auto" hangingPunct="1">
              <a:lnSpc>
                <a:spcPct val="150000"/>
              </a:lnSpc>
              <a:spcAft>
                <a:spcPts val="0"/>
              </a:spcAft>
              <a:buFont typeface="Wingdings"/>
              <a:buChar char=""/>
              <a:defRPr/>
            </a:pPr>
            <a:r>
              <a:rPr lang="en-GB" sz="1800" dirty="0">
                <a:latin typeface="Arial" panose="020B0604020202020204" pitchFamily="34" charset="0"/>
                <a:cs typeface="Arial" panose="020B0604020202020204" pitchFamily="34" charset="0"/>
              </a:rPr>
              <a:t>Recognise the world as complex</a:t>
            </a:r>
          </a:p>
          <a:p>
            <a:pPr marL="731520" lvl="1" indent="-274320" eaLnBrk="1" fontAlgn="auto" hangingPunct="1">
              <a:lnSpc>
                <a:spcPct val="150000"/>
              </a:lnSpc>
              <a:spcAft>
                <a:spcPts val="0"/>
              </a:spcAft>
              <a:buFont typeface="Wingdings"/>
              <a:buChar char=""/>
              <a:defRPr/>
            </a:pPr>
            <a:r>
              <a:rPr lang="en-GB" sz="1800" dirty="0">
                <a:latin typeface="Arial" panose="020B0604020202020204" pitchFamily="34" charset="0"/>
                <a:cs typeface="Arial" panose="020B0604020202020204" pitchFamily="34" charset="0"/>
              </a:rPr>
              <a:t>Greater tolerance of diversity</a:t>
            </a:r>
          </a:p>
          <a:p>
            <a:pPr marL="731520" lvl="1" indent="-274320" eaLnBrk="1" fontAlgn="auto" hangingPunct="1">
              <a:lnSpc>
                <a:spcPct val="150000"/>
              </a:lnSpc>
              <a:spcAft>
                <a:spcPts val="0"/>
              </a:spcAft>
              <a:buFont typeface="Wingdings"/>
              <a:buChar char=""/>
              <a:defRPr/>
            </a:pPr>
            <a:endParaRPr lang="en-GB" sz="1800" dirty="0">
              <a:latin typeface="Arial" panose="020B0604020202020204" pitchFamily="34" charset="0"/>
              <a:cs typeface="Arial" panose="020B0604020202020204" pitchFamily="34" charset="0"/>
            </a:endParaRPr>
          </a:p>
          <a:p>
            <a:pPr marL="438912" indent="-320040" eaLnBrk="1" fontAlgn="auto" hangingPunct="1">
              <a:lnSpc>
                <a:spcPct val="150000"/>
              </a:lnSpc>
              <a:spcBef>
                <a:spcPts val="0"/>
              </a:spcBef>
              <a:spcAft>
                <a:spcPts val="0"/>
              </a:spcAft>
              <a:buFont typeface="Wingdings 2"/>
              <a:buChar char=""/>
              <a:defRPr/>
            </a:pPr>
            <a:r>
              <a:rPr lang="en-GB" sz="2000" dirty="0">
                <a:latin typeface="Arial" panose="020B0604020202020204" pitchFamily="34" charset="0"/>
                <a:cs typeface="Arial" panose="020B0604020202020204" pitchFamily="34" charset="0"/>
              </a:rPr>
              <a:t>Consensual religious orientation</a:t>
            </a:r>
          </a:p>
          <a:p>
            <a:pPr marL="731520" lvl="1" indent="-274320" eaLnBrk="1" fontAlgn="auto" hangingPunct="1">
              <a:lnSpc>
                <a:spcPct val="150000"/>
              </a:lnSpc>
              <a:spcAft>
                <a:spcPts val="0"/>
              </a:spcAft>
              <a:buFont typeface="Wingdings"/>
              <a:buChar char=""/>
              <a:defRPr/>
            </a:pPr>
            <a:r>
              <a:rPr lang="en-GB" sz="1800" dirty="0">
                <a:latin typeface="Arial" panose="020B0604020202020204" pitchFamily="34" charset="0"/>
                <a:cs typeface="Arial" panose="020B0604020202020204" pitchFamily="34" charset="0"/>
              </a:rPr>
              <a:t>More literal interpretation of religious scripts</a:t>
            </a:r>
          </a:p>
          <a:p>
            <a:pPr marL="731520" lvl="1" indent="-274320" eaLnBrk="1" fontAlgn="auto" hangingPunct="1">
              <a:lnSpc>
                <a:spcPct val="150000"/>
              </a:lnSpc>
              <a:spcAft>
                <a:spcPts val="0"/>
              </a:spcAft>
              <a:buFont typeface="Wingdings"/>
              <a:buChar char=""/>
              <a:defRPr/>
            </a:pPr>
            <a:r>
              <a:rPr lang="en-GB" sz="1800" dirty="0">
                <a:latin typeface="Arial" panose="020B0604020202020204" pitchFamily="34" charset="0"/>
                <a:cs typeface="Arial" panose="020B0604020202020204" pitchFamily="34" charset="0"/>
              </a:rPr>
              <a:t>More dogmatic</a:t>
            </a:r>
          </a:p>
          <a:p>
            <a:pPr marL="731520" lvl="1" indent="-274320" eaLnBrk="1" fontAlgn="auto" hangingPunct="1">
              <a:lnSpc>
                <a:spcPct val="150000"/>
              </a:lnSpc>
              <a:spcAft>
                <a:spcPts val="0"/>
              </a:spcAft>
              <a:buFont typeface="Wingdings"/>
              <a:buChar char=""/>
              <a:defRPr/>
            </a:pPr>
            <a:r>
              <a:rPr lang="en-GB" sz="1800" dirty="0">
                <a:latin typeface="Arial" panose="020B0604020202020204" pitchFamily="34" charset="0"/>
                <a:cs typeface="Arial" panose="020B0604020202020204" pitchFamily="34" charset="0"/>
              </a:rPr>
              <a:t>Less open to different ideas and </a:t>
            </a:r>
            <a:r>
              <a:rPr lang="en-GB" sz="1800" dirty="0" smtClean="0">
                <a:latin typeface="Arial" panose="020B0604020202020204" pitchFamily="34" charset="0"/>
                <a:cs typeface="Arial" panose="020B0604020202020204" pitchFamily="34" charset="0"/>
              </a:rPr>
              <a:t>opinions</a:t>
            </a:r>
          </a:p>
          <a:p>
            <a:pPr marL="996696" lvl="2" eaLnBrk="1" fontAlgn="auto" hangingPunct="1">
              <a:lnSpc>
                <a:spcPct val="150000"/>
              </a:lnSpc>
              <a:spcAft>
                <a:spcPts val="0"/>
              </a:spcAft>
              <a:buClr>
                <a:schemeClr val="accent3"/>
              </a:buClr>
              <a:buFont typeface="Arial"/>
              <a:buChar char="▪"/>
              <a:defRPr/>
            </a:pPr>
            <a:r>
              <a:rPr lang="en-GB" sz="1400" dirty="0" smtClean="0">
                <a:latin typeface="Arial" panose="020B0604020202020204" pitchFamily="34" charset="0"/>
                <a:cs typeface="Arial" panose="020B0604020202020204" pitchFamily="34" charset="0"/>
              </a:rPr>
              <a:t>Fundamentalism fits this orientation type very well</a:t>
            </a:r>
            <a:endParaRPr lang="en-GB" sz="1400" dirty="0">
              <a:latin typeface="Arial" panose="020B0604020202020204" pitchFamily="34" charset="0"/>
              <a:cs typeface="Arial" panose="020B0604020202020204" pitchFamily="34" charset="0"/>
            </a:endParaRPr>
          </a:p>
          <a:p>
            <a:pPr marL="731520" lvl="1" indent="-274320" eaLnBrk="1" fontAlgn="auto" hangingPunct="1">
              <a:lnSpc>
                <a:spcPct val="150000"/>
              </a:lnSpc>
              <a:spcAft>
                <a:spcPts val="0"/>
              </a:spcAft>
              <a:buFont typeface="Wingdings"/>
              <a:buChar char=""/>
              <a:defRPr/>
            </a:pPr>
            <a:endParaRPr lang="en-GB" sz="1800" dirty="0">
              <a:latin typeface="Arial" panose="020B0604020202020204" pitchFamily="34" charset="0"/>
              <a:cs typeface="Arial" panose="020B0604020202020204" pitchFamily="34" charset="0"/>
            </a:endParaRPr>
          </a:p>
          <a:p>
            <a:pPr marL="731520" lvl="1" indent="-274320" eaLnBrk="1" fontAlgn="auto" hangingPunct="1">
              <a:lnSpc>
                <a:spcPct val="150000"/>
              </a:lnSpc>
              <a:spcAft>
                <a:spcPts val="0"/>
              </a:spcAft>
              <a:buFont typeface="Wingdings"/>
              <a:buChar char=""/>
              <a:defRPr/>
            </a:pPr>
            <a:r>
              <a:rPr lang="en-GB" sz="1800" dirty="0">
                <a:latin typeface="Arial" panose="020B0604020202020204" pitchFamily="34" charset="0"/>
                <a:cs typeface="Arial" panose="020B0604020202020204" pitchFamily="34" charset="0"/>
              </a:rPr>
              <a:t>Higher correlation with prejudiced attitudes (Allen &amp; </a:t>
            </a:r>
            <a:r>
              <a:rPr lang="en-GB" sz="1800" dirty="0" err="1">
                <a:latin typeface="Arial" panose="020B0604020202020204" pitchFamily="34" charset="0"/>
                <a:cs typeface="Arial" panose="020B0604020202020204" pitchFamily="34" charset="0"/>
              </a:rPr>
              <a:t>Spilka</a:t>
            </a:r>
            <a:r>
              <a:rPr lang="en-GB" sz="1800" dirty="0">
                <a:latin typeface="Arial" panose="020B0604020202020204" pitchFamily="34" charset="0"/>
                <a:cs typeface="Arial" panose="020B0604020202020204" pitchFamily="34" charset="0"/>
              </a:rPr>
              <a:t>, 1967</a:t>
            </a:r>
            <a:r>
              <a:rPr lang="en-GB" sz="1800" dirty="0" smtClean="0">
                <a:latin typeface="Arial" panose="020B0604020202020204" pitchFamily="34" charset="0"/>
                <a:cs typeface="Arial" panose="020B0604020202020204" pitchFamily="34" charset="0"/>
              </a:rPr>
              <a:t>)</a:t>
            </a:r>
          </a:p>
          <a:p>
            <a:pPr marL="731520" lvl="1" indent="-274320" eaLnBrk="1" fontAlgn="auto" hangingPunct="1">
              <a:lnSpc>
                <a:spcPct val="150000"/>
              </a:lnSpc>
              <a:spcAft>
                <a:spcPts val="0"/>
              </a:spcAft>
              <a:buFont typeface="Wingdings"/>
              <a:buChar char=""/>
              <a:defRPr/>
            </a:pPr>
            <a:endParaRPr lang="en-GB" sz="1800" dirty="0" smtClean="0">
              <a:latin typeface="Arial" panose="020B0604020202020204" pitchFamily="34" charset="0"/>
              <a:cs typeface="Arial" panose="020B0604020202020204" pitchFamily="34" charset="0"/>
            </a:endParaRPr>
          </a:p>
          <a:p>
            <a:pPr marL="731520" lvl="1" indent="-274320" eaLnBrk="1" fontAlgn="auto" hangingPunct="1">
              <a:lnSpc>
                <a:spcPct val="150000"/>
              </a:lnSpc>
              <a:spcAft>
                <a:spcPts val="0"/>
              </a:spcAft>
              <a:buFont typeface="Wingdings"/>
              <a:buChar char=""/>
              <a:defRPr/>
            </a:pPr>
            <a:r>
              <a:rPr lang="en-GB" sz="1800" dirty="0" smtClean="0">
                <a:latin typeface="Arial" panose="020B0604020202020204" pitchFamily="34" charset="0"/>
                <a:cs typeface="Arial" panose="020B0604020202020204" pitchFamily="34" charset="0"/>
              </a:rPr>
              <a:t>‘Religion is not associated with increased love and acceptance but with increased intolerance, prejudice, and bigotry’ Batson et al. (1993, p. 302)</a:t>
            </a: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56528692"/>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251520" y="1196752"/>
            <a:ext cx="8640960" cy="4980211"/>
          </a:xfrm>
        </p:spPr>
        <p:txBody>
          <a:bodyPr>
            <a:normAutofit fontScale="85000" lnSpcReduction="20000"/>
          </a:bodyPr>
          <a:lstStyle/>
          <a:p>
            <a:pPr eaLnBrk="1" hangingPunct="1">
              <a:lnSpc>
                <a:spcPct val="150000"/>
              </a:lnSpc>
            </a:pPr>
            <a:r>
              <a:rPr lang="en-US" sz="2400" dirty="0" smtClean="0">
                <a:latin typeface="Arial" panose="020B0604020202020204" pitchFamily="34" charset="0"/>
                <a:cs typeface="Arial" panose="020B0604020202020204" pitchFamily="34" charset="0"/>
              </a:rPr>
              <a:t>Political ideology</a:t>
            </a:r>
          </a:p>
          <a:p>
            <a:pPr eaLnBrk="1" hangingPunct="1">
              <a:lnSpc>
                <a:spcPct val="150000"/>
              </a:lnSpc>
            </a:pPr>
            <a:r>
              <a:rPr lang="en-US" sz="2400" dirty="0" smtClean="0">
                <a:latin typeface="Arial" panose="020B0604020202020204" pitchFamily="34" charset="0"/>
                <a:cs typeface="Arial" panose="020B0604020202020204" pitchFamily="34" charset="0"/>
              </a:rPr>
              <a:t>Conservatism as racism?</a:t>
            </a:r>
          </a:p>
          <a:p>
            <a:pPr lvl="1" eaLnBrk="1" hangingPunct="1">
              <a:lnSpc>
                <a:spcPct val="150000"/>
              </a:lnSpc>
            </a:pPr>
            <a:r>
              <a:rPr lang="en-US" sz="2000" dirty="0" err="1" smtClean="0">
                <a:latin typeface="Arial" panose="020B0604020202020204" pitchFamily="34" charset="0"/>
                <a:cs typeface="Arial" panose="020B0604020202020204" pitchFamily="34" charset="0"/>
              </a:rPr>
              <a:t>Tetlock</a:t>
            </a:r>
            <a:r>
              <a:rPr lang="en-US" sz="2000" dirty="0" smtClean="0">
                <a:latin typeface="Arial" panose="020B0604020202020204" pitchFamily="34" charset="0"/>
                <a:cs typeface="Arial" panose="020B0604020202020204" pitchFamily="34" charset="0"/>
              </a:rPr>
              <a:t> (1994); Sears (1994) in reply</a:t>
            </a:r>
          </a:p>
          <a:p>
            <a:pPr eaLnBrk="1" hangingPunct="1">
              <a:lnSpc>
                <a:spcPct val="150000"/>
              </a:lnSpc>
            </a:pPr>
            <a:r>
              <a:rPr lang="en-US" sz="2400" dirty="0" smtClean="0">
                <a:latin typeface="Arial" panose="020B0604020202020204" pitchFamily="34" charset="0"/>
                <a:cs typeface="Arial" panose="020B0604020202020204" pitchFamily="34" charset="0"/>
              </a:rPr>
              <a:t>Symbolic prejudice</a:t>
            </a:r>
          </a:p>
          <a:p>
            <a:pPr lvl="1" eaLnBrk="1" hangingPunct="1">
              <a:lnSpc>
                <a:spcPct val="150000"/>
              </a:lnSpc>
            </a:pPr>
            <a:r>
              <a:rPr lang="en-US" sz="2000" dirty="0" smtClean="0">
                <a:latin typeface="Arial" panose="020B0604020202020204" pitchFamily="34" charset="0"/>
                <a:cs typeface="Arial" panose="020B0604020202020204" pitchFamily="34" charset="0"/>
              </a:rPr>
              <a:t>Haddock, </a:t>
            </a:r>
            <a:r>
              <a:rPr lang="en-US" sz="2000" dirty="0" err="1" smtClean="0">
                <a:latin typeface="Arial" panose="020B0604020202020204" pitchFamily="34" charset="0"/>
                <a:cs typeface="Arial" panose="020B0604020202020204" pitchFamily="34" charset="0"/>
              </a:rPr>
              <a:t>Zanna</a:t>
            </a:r>
            <a:r>
              <a:rPr lang="en-US" sz="2000" dirty="0" smtClean="0">
                <a:latin typeface="Arial" panose="020B0604020202020204" pitchFamily="34" charset="0"/>
                <a:cs typeface="Arial" panose="020B0604020202020204" pitchFamily="34" charset="0"/>
              </a:rPr>
              <a:t>, &amp; </a:t>
            </a:r>
            <a:r>
              <a:rPr lang="en-US" sz="2000" dirty="0" err="1" smtClean="0">
                <a:latin typeface="Arial" panose="020B0604020202020204" pitchFamily="34" charset="0"/>
                <a:cs typeface="Arial" panose="020B0604020202020204" pitchFamily="34" charset="0"/>
              </a:rPr>
              <a:t>Esses</a:t>
            </a:r>
            <a:r>
              <a:rPr lang="en-US" sz="2000" dirty="0" smtClean="0">
                <a:latin typeface="Arial" panose="020B0604020202020204" pitchFamily="34" charset="0"/>
                <a:cs typeface="Arial" panose="020B0604020202020204" pitchFamily="34" charset="0"/>
              </a:rPr>
              <a:t> (1993)</a:t>
            </a:r>
          </a:p>
          <a:p>
            <a:pPr eaLnBrk="1" hangingPunct="1">
              <a:lnSpc>
                <a:spcPct val="150000"/>
              </a:lnSpc>
            </a:pPr>
            <a:r>
              <a:rPr lang="en-US" sz="2400" dirty="0" smtClean="0">
                <a:latin typeface="Arial" panose="020B0604020202020204" pitchFamily="34" charset="0"/>
                <a:cs typeface="Arial" panose="020B0604020202020204" pitchFamily="34" charset="0"/>
              </a:rPr>
              <a:t>Social policy</a:t>
            </a:r>
          </a:p>
          <a:p>
            <a:pPr lvl="1" eaLnBrk="1" hangingPunct="1">
              <a:lnSpc>
                <a:spcPct val="150000"/>
              </a:lnSpc>
            </a:pPr>
            <a:r>
              <a:rPr lang="en-US" sz="2000" dirty="0" err="1" smtClean="0">
                <a:latin typeface="Arial" panose="020B0604020202020204" pitchFamily="34" charset="0"/>
                <a:cs typeface="Arial" panose="020B0604020202020204" pitchFamily="34" charset="0"/>
              </a:rPr>
              <a:t>Sidanius</a:t>
            </a:r>
            <a:r>
              <a:rPr lang="en-US" sz="2000" dirty="0" smtClean="0">
                <a:latin typeface="Arial" panose="020B0604020202020204" pitchFamily="34" charset="0"/>
                <a:cs typeface="Arial" panose="020B0604020202020204" pitchFamily="34" charset="0"/>
              </a:rPr>
              <a:t> et al. (2000)</a:t>
            </a:r>
          </a:p>
          <a:p>
            <a:pPr lvl="1" eaLnBrk="1" hangingPunct="1">
              <a:lnSpc>
                <a:spcPct val="150000"/>
              </a:lnSpc>
            </a:pPr>
            <a:r>
              <a:rPr lang="en-US" sz="2000" dirty="0" smtClean="0">
                <a:latin typeface="Arial" panose="020B0604020202020204" pitchFamily="34" charset="0"/>
                <a:cs typeface="Arial" panose="020B0604020202020204" pitchFamily="34" charset="0"/>
              </a:rPr>
              <a:t>Principled conservatism</a:t>
            </a:r>
          </a:p>
          <a:p>
            <a:pPr lvl="2" eaLnBrk="1" hangingPunct="1">
              <a:lnSpc>
                <a:spcPct val="150000"/>
              </a:lnSpc>
            </a:pPr>
            <a:r>
              <a:rPr lang="en-US" sz="1600" dirty="0" err="1" smtClean="0">
                <a:latin typeface="Arial" panose="020B0604020202020204" pitchFamily="34" charset="0"/>
                <a:cs typeface="Arial" panose="020B0604020202020204" pitchFamily="34" charset="0"/>
              </a:rPr>
              <a:t>Blatz</a:t>
            </a:r>
            <a:r>
              <a:rPr lang="en-US" sz="1600" dirty="0" smtClean="0">
                <a:latin typeface="Arial" panose="020B0604020202020204" pitchFamily="34" charset="0"/>
                <a:cs typeface="Arial" panose="020B0604020202020204" pitchFamily="34" charset="0"/>
              </a:rPr>
              <a:t> &amp; Ross (2009), Reyna et al. (2005), </a:t>
            </a:r>
            <a:r>
              <a:rPr lang="en-US" sz="1600" dirty="0" err="1" smtClean="0">
                <a:latin typeface="Arial" panose="020B0604020202020204" pitchFamily="34" charset="0"/>
                <a:cs typeface="Arial" panose="020B0604020202020204" pitchFamily="34" charset="0"/>
              </a:rPr>
              <a:t>Sidanius</a:t>
            </a:r>
            <a:r>
              <a:rPr lang="en-US" sz="1600" dirty="0" smtClean="0">
                <a:latin typeface="Arial" panose="020B0604020202020204" pitchFamily="34" charset="0"/>
                <a:cs typeface="Arial" panose="020B0604020202020204" pitchFamily="34" charset="0"/>
              </a:rPr>
              <a:t> et al. (1996)</a:t>
            </a:r>
          </a:p>
          <a:p>
            <a:pPr>
              <a:lnSpc>
                <a:spcPct val="150000"/>
              </a:lnSpc>
            </a:pPr>
            <a:r>
              <a:rPr lang="en-US" sz="2200" dirty="0" smtClean="0">
                <a:latin typeface="Arial" panose="020B0604020202020204" pitchFamily="34" charset="0"/>
                <a:cs typeface="Arial" panose="020B0604020202020204" pitchFamily="34" charset="0"/>
              </a:rPr>
              <a:t>Threat avoidance</a:t>
            </a:r>
          </a:p>
          <a:p>
            <a:pPr lvl="1">
              <a:lnSpc>
                <a:spcPct val="150000"/>
              </a:lnSpc>
            </a:pPr>
            <a:r>
              <a:rPr lang="en-US" sz="1800" dirty="0" smtClean="0">
                <a:latin typeface="Arial" panose="020B0604020202020204" pitchFamily="34" charset="0"/>
                <a:cs typeface="Arial" panose="020B0604020202020204" pitchFamily="34" charset="0"/>
              </a:rPr>
              <a:t>Sullivan &amp; Hutchings (in press)</a:t>
            </a:r>
          </a:p>
        </p:txBody>
      </p:sp>
    </p:spTree>
    <p:extLst>
      <p:ext uri="{BB962C8B-B14F-4D97-AF65-F5344CB8AC3E}">
        <p14:creationId xmlns:p14="http://schemas.microsoft.com/office/powerpoint/2010/main" val="4147884031"/>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28650" y="260648"/>
            <a:ext cx="7886700" cy="327570"/>
          </a:xfrm>
        </p:spPr>
        <p:txBody>
          <a:bodyPr>
            <a:noAutofit/>
          </a:bodyPr>
          <a:lstStyle/>
          <a:p>
            <a:pPr algn="ctr" eaLnBrk="1" hangingPunct="1"/>
            <a:r>
              <a:rPr lang="en-GB" sz="2800" b="1" dirty="0" smtClean="0">
                <a:latin typeface="Arial" panose="020B0604020202020204" pitchFamily="34" charset="0"/>
                <a:cs typeface="Arial" panose="020B0604020202020204" pitchFamily="34" charset="0"/>
              </a:rPr>
              <a:t>Summary</a:t>
            </a:r>
            <a:endParaRPr lang="en-US" sz="2800" b="1" dirty="0" smtClean="0">
              <a:latin typeface="Arial" panose="020B0604020202020204" pitchFamily="34" charset="0"/>
              <a:cs typeface="Arial" panose="020B0604020202020204" pitchFamily="34" charset="0"/>
            </a:endParaRPr>
          </a:p>
        </p:txBody>
      </p:sp>
      <p:sp>
        <p:nvSpPr>
          <p:cNvPr id="18435" name="Rectangle 3"/>
          <p:cNvSpPr>
            <a:spLocks noGrp="1" noChangeArrowheads="1"/>
          </p:cNvSpPr>
          <p:nvPr>
            <p:ph idx="1"/>
          </p:nvPr>
        </p:nvSpPr>
        <p:spPr>
          <a:xfrm>
            <a:off x="628650" y="1124744"/>
            <a:ext cx="7886700" cy="5616624"/>
          </a:xfrm>
        </p:spPr>
        <p:txBody>
          <a:bodyPr>
            <a:normAutofit fontScale="85000" lnSpcReduction="10000"/>
          </a:bodyPr>
          <a:lstStyle/>
          <a:p>
            <a:pPr eaLnBrk="1" hangingPunct="1">
              <a:lnSpc>
                <a:spcPct val="150000"/>
              </a:lnSpc>
            </a:pPr>
            <a:r>
              <a:rPr lang="en-GB" sz="2000" dirty="0" smtClean="0">
                <a:latin typeface="Arial" panose="020B0604020202020204" pitchFamily="34" charset="0"/>
                <a:cs typeface="Arial" panose="020B0604020202020204" pitchFamily="34" charset="0"/>
              </a:rPr>
              <a:t>Initial psychodynamic theories of prejudiced personality largely discredited</a:t>
            </a:r>
          </a:p>
          <a:p>
            <a:pPr lvl="1" eaLnBrk="1" hangingPunct="1">
              <a:lnSpc>
                <a:spcPct val="150000"/>
              </a:lnSpc>
            </a:pPr>
            <a:r>
              <a:rPr lang="en-GB" sz="1800" dirty="0" smtClean="0">
                <a:latin typeface="Arial" panose="020B0604020202020204" pitchFamily="34" charset="0"/>
                <a:cs typeface="Arial" panose="020B0604020202020204" pitchFamily="34" charset="0"/>
              </a:rPr>
              <a:t>Data can be explained in much simpler terms than psychodynamic explanations</a:t>
            </a:r>
          </a:p>
          <a:p>
            <a:pPr eaLnBrk="1" hangingPunct="1">
              <a:lnSpc>
                <a:spcPct val="150000"/>
              </a:lnSpc>
            </a:pPr>
            <a:endParaRPr lang="en-GB" sz="2000" dirty="0" smtClean="0">
              <a:latin typeface="Arial" panose="020B0604020202020204" pitchFamily="34" charset="0"/>
              <a:cs typeface="Arial" panose="020B0604020202020204" pitchFamily="34" charset="0"/>
            </a:endParaRPr>
          </a:p>
          <a:p>
            <a:pPr eaLnBrk="1" hangingPunct="1">
              <a:lnSpc>
                <a:spcPct val="150000"/>
              </a:lnSpc>
            </a:pPr>
            <a:r>
              <a:rPr lang="en-GB" sz="2000" dirty="0" smtClean="0">
                <a:latin typeface="Arial" panose="020B0604020202020204" pitchFamily="34" charset="0"/>
                <a:cs typeface="Arial" panose="020B0604020202020204" pitchFamily="34" charset="0"/>
              </a:rPr>
              <a:t>There do seem to be personality differences, but explanations as to why are vague (lie at the heart of many studies of development of attitudes and learning)</a:t>
            </a:r>
          </a:p>
          <a:p>
            <a:pPr lvl="1" eaLnBrk="1" hangingPunct="1">
              <a:lnSpc>
                <a:spcPct val="150000"/>
              </a:lnSpc>
            </a:pPr>
            <a:r>
              <a:rPr lang="en-GB" sz="1800" dirty="0" smtClean="0">
                <a:latin typeface="Arial" panose="020B0604020202020204" pitchFamily="34" charset="0"/>
                <a:cs typeface="Arial" panose="020B0604020202020204" pitchFamily="34" charset="0"/>
              </a:rPr>
              <a:t>RWA</a:t>
            </a:r>
          </a:p>
          <a:p>
            <a:pPr lvl="1" eaLnBrk="1" hangingPunct="1">
              <a:lnSpc>
                <a:spcPct val="150000"/>
              </a:lnSpc>
            </a:pPr>
            <a:r>
              <a:rPr lang="en-GB" sz="1800" dirty="0" smtClean="0">
                <a:latin typeface="Arial" panose="020B0604020202020204" pitchFamily="34" charset="0"/>
                <a:cs typeface="Arial" panose="020B0604020202020204" pitchFamily="34" charset="0"/>
              </a:rPr>
              <a:t>SDO</a:t>
            </a:r>
          </a:p>
          <a:p>
            <a:pPr lvl="1" eaLnBrk="1" hangingPunct="1">
              <a:lnSpc>
                <a:spcPct val="150000"/>
              </a:lnSpc>
            </a:pPr>
            <a:endParaRPr lang="en-GB" sz="1800" dirty="0" smtClean="0">
              <a:latin typeface="Arial" panose="020B0604020202020204" pitchFamily="34" charset="0"/>
              <a:cs typeface="Arial" panose="020B0604020202020204" pitchFamily="34" charset="0"/>
            </a:endParaRPr>
          </a:p>
          <a:p>
            <a:pPr eaLnBrk="1" hangingPunct="1">
              <a:lnSpc>
                <a:spcPct val="150000"/>
              </a:lnSpc>
            </a:pPr>
            <a:r>
              <a:rPr lang="en-GB" sz="2000" dirty="0" smtClean="0">
                <a:latin typeface="Arial" panose="020B0604020202020204" pitchFamily="34" charset="0"/>
                <a:cs typeface="Arial" panose="020B0604020202020204" pitchFamily="34" charset="0"/>
              </a:rPr>
              <a:t>Religion and political ideology and their links to personality can have an influence on prejudice, but is also complicated and how people use them for their own ends. Do appear to be correlated with attitudes towards out-groups but not cause-and effect</a:t>
            </a:r>
            <a:endParaRPr lang="en-US"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86283930"/>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510</TotalTime>
  <Words>1207</Words>
  <Application>Microsoft Office PowerPoint</Application>
  <PresentationFormat>On-screen Show (4:3)</PresentationFormat>
  <Paragraphs>183</Paragraphs>
  <Slides>17</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Wingdings</vt:lpstr>
      <vt:lpstr>Wingdings 2</vt:lpstr>
      <vt:lpstr>Office Theme</vt:lpstr>
      <vt:lpstr>     Prejudice and Discrimination   Lecture Four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Social Ideology</vt:lpstr>
      <vt:lpstr>PowerPoint Presentation</vt:lpstr>
      <vt:lpstr>PowerPoint Presentation</vt:lpstr>
      <vt:lpstr>Summary</vt:lpstr>
    </vt:vector>
  </TitlesOfParts>
  <Company>SMU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Prejudice and Discrimination 1</dc:title>
  <dc:creator>edu-ph1</dc:creator>
  <cp:lastModifiedBy>Paul Hutchings</cp:lastModifiedBy>
  <cp:revision>66</cp:revision>
  <dcterms:created xsi:type="dcterms:W3CDTF">2015-01-23T19:04:55Z</dcterms:created>
  <dcterms:modified xsi:type="dcterms:W3CDTF">2019-09-26T10:35:17Z</dcterms:modified>
</cp:coreProperties>
</file>