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7"/>
  </p:notesMasterIdLst>
  <p:sldIdLst>
    <p:sldId id="256" r:id="rId2"/>
    <p:sldId id="257" r:id="rId3"/>
    <p:sldId id="259" r:id="rId4"/>
    <p:sldId id="258" r:id="rId5"/>
    <p:sldId id="260" r:id="rId6"/>
    <p:sldId id="261" r:id="rId7"/>
    <p:sldId id="262" r:id="rId8"/>
    <p:sldId id="263" r:id="rId9"/>
    <p:sldId id="264" r:id="rId10"/>
    <p:sldId id="265" r:id="rId11"/>
    <p:sldId id="266" r:id="rId12"/>
    <p:sldId id="273"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79626" autoAdjust="0"/>
  </p:normalViewPr>
  <p:slideViewPr>
    <p:cSldViewPr snapToGrid="0">
      <p:cViewPr>
        <p:scale>
          <a:sx n="64" d="100"/>
          <a:sy n="64" d="100"/>
        </p:scale>
        <p:origin x="-966" y="132"/>
      </p:cViewPr>
      <p:guideLst>
        <p:guide orient="horz" pos="2160"/>
        <p:guide pos="3840"/>
      </p:guideLst>
    </p:cSldViewPr>
  </p:slideViewPr>
  <p:notesTextViewPr>
    <p:cViewPr>
      <p:scale>
        <a:sx n="1" d="1"/>
        <a:sy n="1" d="1"/>
      </p:scale>
      <p:origin x="0" y="31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4D1441-B161-4A42-AEE8-D12E6FE51F2A}" type="datetimeFigureOut">
              <a:rPr lang="en-US" smtClean="0"/>
              <a:t>5/23/20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D94138-9789-45AB-90EB-8FF21D5633F9}" type="slidenum">
              <a:rPr lang="en-US" smtClean="0"/>
              <a:t>‹#›</a:t>
            </a:fld>
            <a:endParaRPr lang="en-US" dirty="0"/>
          </a:p>
        </p:txBody>
      </p:sp>
    </p:spTree>
    <p:extLst>
      <p:ext uri="{BB962C8B-B14F-4D97-AF65-F5344CB8AC3E}">
        <p14:creationId xmlns:p14="http://schemas.microsoft.com/office/powerpoint/2010/main" val="470710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Businesses today are experiencing increased competition an aspect which can be attributed to the emergence of several firms competing for the same customers. In this regard therefore it has become important to ensure that organizations are effectively equipped to handle competition. Complex problem solving is of the most important strategies that can enable an organization to achieve a competitive advantage. As highlighted by Dörner, and Funke, (2017) complex problem solving refers to a combination of self-determined and regulated mental activities and processes that are aimed at addressing dynamic issues or complex problems. </a:t>
            </a:r>
          </a:p>
        </p:txBody>
      </p:sp>
      <p:sp>
        <p:nvSpPr>
          <p:cNvPr id="4" name="Slide Number Placeholder 3"/>
          <p:cNvSpPr>
            <a:spLocks noGrp="1"/>
          </p:cNvSpPr>
          <p:nvPr>
            <p:ph type="sldNum" sz="quarter" idx="10"/>
          </p:nvPr>
        </p:nvSpPr>
        <p:spPr/>
        <p:txBody>
          <a:bodyPr/>
          <a:lstStyle/>
          <a:p>
            <a:fld id="{E4D94138-9789-45AB-90EB-8FF21D5633F9}" type="slidenum">
              <a:rPr lang="en-US" smtClean="0"/>
              <a:t>2</a:t>
            </a:fld>
            <a:endParaRPr lang="en-US" dirty="0"/>
          </a:p>
        </p:txBody>
      </p:sp>
    </p:spTree>
    <p:extLst>
      <p:ext uri="{BB962C8B-B14F-4D97-AF65-F5344CB8AC3E}">
        <p14:creationId xmlns:p14="http://schemas.microsoft.com/office/powerpoint/2010/main" val="3066437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topic to be covered is complex problem solving,</a:t>
            </a:r>
            <a:r>
              <a:rPr lang="en-US" baseline="0" dirty="0"/>
              <a:t> the targeted learners are leaders at all levels of the organization </a:t>
            </a:r>
          </a:p>
          <a:p>
            <a:r>
              <a:rPr lang="en-US" baseline="0" dirty="0"/>
              <a:t>the number of learners to involved in the class is 15 and the lesson is expected to last for 30 minutes. </a:t>
            </a:r>
            <a:endParaRPr lang="en-US" dirty="0"/>
          </a:p>
          <a:p>
            <a:endParaRPr lang="en-US" dirty="0"/>
          </a:p>
          <a:p>
            <a:endParaRPr lang="en-US" dirty="0"/>
          </a:p>
          <a:p>
            <a:r>
              <a:rPr lang="en-US" dirty="0"/>
              <a:t>AIM OF LESSON</a:t>
            </a:r>
          </a:p>
          <a:p>
            <a:r>
              <a:rPr lang="en-US" dirty="0"/>
              <a:t>Given the complexities characterized with the running of organizations, those in leadership can no longer rely on simply problem solving techniques in order to address the challenges in their environment. Ostensibly it has become imperative to adopt a technique that provides procedural approach to issues and subsequently enhancing the achievement of success. The aim of this training is to provide the necessary training for the six steps of problem resolution. As highlighted above, complex problem solving has become an integral component for organizations in the recent past based on globalization and increasing competition between firms. The rapid changes in business environment as a result of technological developments is also making it necessary that the management have to consistently solve problems. in this regards therefore this study is focused on equipping leaders at all levels with complex problem solving techniques. </a:t>
            </a:r>
          </a:p>
          <a:p>
            <a:endParaRPr lang="en-US" dirty="0"/>
          </a:p>
        </p:txBody>
      </p:sp>
      <p:sp>
        <p:nvSpPr>
          <p:cNvPr id="4" name="Slide Number Placeholder 3"/>
          <p:cNvSpPr>
            <a:spLocks noGrp="1"/>
          </p:cNvSpPr>
          <p:nvPr>
            <p:ph type="sldNum" sz="quarter" idx="10"/>
          </p:nvPr>
        </p:nvSpPr>
        <p:spPr/>
        <p:txBody>
          <a:bodyPr/>
          <a:lstStyle/>
          <a:p>
            <a:fld id="{E4D94138-9789-45AB-90EB-8FF21D5633F9}" type="slidenum">
              <a:rPr lang="en-US" smtClean="0"/>
              <a:t>3</a:t>
            </a:fld>
            <a:endParaRPr lang="en-US" dirty="0"/>
          </a:p>
        </p:txBody>
      </p:sp>
    </p:spTree>
    <p:extLst>
      <p:ext uri="{BB962C8B-B14F-4D97-AF65-F5344CB8AC3E}">
        <p14:creationId xmlns:p14="http://schemas.microsoft.com/office/powerpoint/2010/main" val="3988653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lesson is aimed at imparting</a:t>
            </a:r>
            <a:r>
              <a:rPr lang="en-US" baseline="0" dirty="0"/>
              <a:t> the learners with skills on complex problem solving. Towards the end of the lesson the learnes will be expected to have the following capabilities: </a:t>
            </a:r>
          </a:p>
          <a:p>
            <a:r>
              <a:rPr lang="en-US" baseline="0" dirty="0"/>
              <a:t>	Ability to identify the six stages of problem solution </a:t>
            </a:r>
          </a:p>
          <a:p>
            <a:r>
              <a:rPr lang="en-US" baseline="0" dirty="0"/>
              <a:t>	Ability to define the various aspects of complex problem solving </a:t>
            </a:r>
          </a:p>
          <a:p>
            <a:r>
              <a:rPr lang="en-US" baseline="0" dirty="0"/>
              <a:t>	Ability to determine the tools and conditions necessary for effective problem solving </a:t>
            </a:r>
          </a:p>
        </p:txBody>
      </p:sp>
      <p:sp>
        <p:nvSpPr>
          <p:cNvPr id="4" name="Slide Number Placeholder 3"/>
          <p:cNvSpPr>
            <a:spLocks noGrp="1"/>
          </p:cNvSpPr>
          <p:nvPr>
            <p:ph type="sldNum" sz="quarter" idx="10"/>
          </p:nvPr>
        </p:nvSpPr>
        <p:spPr/>
        <p:txBody>
          <a:bodyPr/>
          <a:lstStyle/>
          <a:p>
            <a:fld id="{E4D94138-9789-45AB-90EB-8FF21D5633F9}" type="slidenum">
              <a:rPr lang="en-US" smtClean="0"/>
              <a:t>4</a:t>
            </a:fld>
            <a:endParaRPr lang="en-US" dirty="0"/>
          </a:p>
        </p:txBody>
      </p:sp>
    </p:spTree>
    <p:extLst>
      <p:ext uri="{BB962C8B-B14F-4D97-AF65-F5344CB8AC3E}">
        <p14:creationId xmlns:p14="http://schemas.microsoft.com/office/powerpoint/2010/main" val="1461893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cabaret style is considered an effective approach towards improving the learning process based on the fact that it allows individuals to take part in discussion while at the same time capturing what is being shared on the stage. As highlighted by Coyne, Lee, and Denitsa, (2017, p. 13) the ability to capture what is being shared on the stage by the lecturer makes this method essential for the delivery of such vital information. On the other hand, however the approach is viewed as being disadvantageous given that it results in the congestion of the room. Ostensibly the inclusion of the table in the room implies that only a small number of individuals will be accommodated at a time. In light of the need to provide training to the leaders at all levels, it is therefore a challenge to ensure that all of them are trained within one sitting (Coyne, Lee, and Denitsa, 2017, p. 13). However, the low number of participants increases the tutor learner contract and subsequently enhancing the overall learning process. The need to maximize the learning process is often the goal for any training program. this as such explains the determination to select the cabaret style for the design of the classroom. </a:t>
            </a:r>
          </a:p>
        </p:txBody>
      </p:sp>
      <p:sp>
        <p:nvSpPr>
          <p:cNvPr id="4" name="Slide Number Placeholder 3"/>
          <p:cNvSpPr>
            <a:spLocks noGrp="1"/>
          </p:cNvSpPr>
          <p:nvPr>
            <p:ph type="sldNum" sz="quarter" idx="10"/>
          </p:nvPr>
        </p:nvSpPr>
        <p:spPr/>
        <p:txBody>
          <a:bodyPr/>
          <a:lstStyle/>
          <a:p>
            <a:fld id="{E4D94138-9789-45AB-90EB-8FF21D5633F9}" type="slidenum">
              <a:rPr lang="en-US" smtClean="0"/>
              <a:t>5</a:t>
            </a:fld>
            <a:endParaRPr lang="en-US" dirty="0"/>
          </a:p>
        </p:txBody>
      </p:sp>
    </p:spTree>
    <p:extLst>
      <p:ext uri="{BB962C8B-B14F-4D97-AF65-F5344CB8AC3E}">
        <p14:creationId xmlns:p14="http://schemas.microsoft.com/office/powerpoint/2010/main" val="49657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PREVIOUS KNOWLEDGE:</a:t>
            </a:r>
          </a:p>
          <a:p>
            <a:r>
              <a:rPr lang="en-US" dirty="0"/>
              <a:t>The implementation of this session assumes that the trainee possesses previous knowledge regarding the importance of problem solving. Ostensibly previous knowledge is central and essential towards creating the necessary determination towards the acquisition of problem resolution skills. Notably the ability of the leaders to understand the challenges which can emerge due to problems in their organizations is an essentially push factor towards the acquisition of knowledge on complex problem handling. As indicated by Wade and Kidd, (2019) existence of prior knowledge has the capacity of changing how the learners view their world. In this particular case the ability to understand the challenges bedeviling organizations today makes the leaders more appreciative towards learning complex problem solving techniques. </a:t>
            </a:r>
          </a:p>
          <a:p>
            <a:endParaRPr lang="en-US" dirty="0"/>
          </a:p>
          <a:p>
            <a:r>
              <a:rPr lang="en-US" b="1" dirty="0"/>
              <a:t>Health and safety</a:t>
            </a:r>
            <a:r>
              <a:rPr lang="en-US" b="1" baseline="0" dirty="0"/>
              <a:t> </a:t>
            </a:r>
          </a:p>
          <a:p>
            <a:r>
              <a:rPr lang="en-US" dirty="0"/>
              <a:t>There are no health and safety risks associated with this learning process. As it is, the learners will be required to sit through a process that is devoid of various risk such as falling or health hazards.  In this regard therefore it can be concluded that the learners are not likely to experience any risks in the process of taking part in this learning exercise.</a:t>
            </a:r>
          </a:p>
          <a:p>
            <a:endParaRPr lang="en-US" dirty="0"/>
          </a:p>
        </p:txBody>
      </p:sp>
      <p:sp>
        <p:nvSpPr>
          <p:cNvPr id="4" name="Slide Number Placeholder 3"/>
          <p:cNvSpPr>
            <a:spLocks noGrp="1"/>
          </p:cNvSpPr>
          <p:nvPr>
            <p:ph type="sldNum" sz="quarter" idx="10"/>
          </p:nvPr>
        </p:nvSpPr>
        <p:spPr/>
        <p:txBody>
          <a:bodyPr/>
          <a:lstStyle/>
          <a:p>
            <a:fld id="{E4D94138-9789-45AB-90EB-8FF21D5633F9}" type="slidenum">
              <a:rPr lang="en-US" smtClean="0"/>
              <a:t>6</a:t>
            </a:fld>
            <a:endParaRPr lang="en-US" dirty="0"/>
          </a:p>
        </p:txBody>
      </p:sp>
    </p:spTree>
    <p:extLst>
      <p:ext uri="{BB962C8B-B14F-4D97-AF65-F5344CB8AC3E}">
        <p14:creationId xmlns:p14="http://schemas.microsoft.com/office/powerpoint/2010/main" val="2480927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highlighted above the lesson is aimed at imparting skills pertaining to complex problem solving to leaders at all levels. According to the adult learning theory the learning process among adults is often determined by five principles which include self-concept, adult learner experience, readiness to learn, orientation of learning as well as motivation to learn (Brackney and Lane, 2020). In the case of the self-concept the theory asserts that the adults prefer the self-directed approach to learning as compared to the instructor directed approach which is common among children. This aspect as such explains the determination to employ a cabaret style in the design of the classroom (Brackney and Lane, 2020). This approach makes it possible for the leaders taking part in the learning process to engage with their equals and subsequently improving their ability to acquire knowledge (Brackney and Lane, 2020). Ostensibly this approach makes it possible for them to effectively put into use their knowledge through conversation with others. In addition to that the focus on the participation in group activities makes it possible for the leaders who in this case are categorized as adults to effectively take part in the learning process. </a:t>
            </a:r>
          </a:p>
        </p:txBody>
      </p:sp>
      <p:sp>
        <p:nvSpPr>
          <p:cNvPr id="4" name="Slide Number Placeholder 3"/>
          <p:cNvSpPr>
            <a:spLocks noGrp="1"/>
          </p:cNvSpPr>
          <p:nvPr>
            <p:ph type="sldNum" sz="quarter" idx="10"/>
          </p:nvPr>
        </p:nvSpPr>
        <p:spPr/>
        <p:txBody>
          <a:bodyPr/>
          <a:lstStyle/>
          <a:p>
            <a:fld id="{E4D94138-9789-45AB-90EB-8FF21D5633F9}" type="slidenum">
              <a:rPr lang="en-US" smtClean="0"/>
              <a:t>7</a:t>
            </a:fld>
            <a:endParaRPr lang="en-US" dirty="0"/>
          </a:p>
        </p:txBody>
      </p:sp>
    </p:spTree>
    <p:extLst>
      <p:ext uri="{BB962C8B-B14F-4D97-AF65-F5344CB8AC3E}">
        <p14:creationId xmlns:p14="http://schemas.microsoft.com/office/powerpoint/2010/main" val="1003641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Taylor, (2017, p. 17) the adult learner experience as highlighted in the theory refers to the fact that the learners have extensive experience in various areas. As noted above the possession of previous knowledge is considered essential in the learning process based on the fact that it gives the learners the necessary justification for learning certain aspects (Taylor, 2017, p. 17). In the particular case of complex problem resolution, the adults have realized the challenges which may hamper the performance of an organization and as such making them yearn to determine the ways for addressing the problems effectively (Brackney and Lane, 2020). In addition to that the possession of prior knowledge will be integral towards enhancing the learning process. Taylor, (2017, p. 17) corroborates the above assertion with an indication that the leader’s possession of background knowledge improves their confidence and subsequently heightening the ability to understand what is being taught in the lesson. </a:t>
            </a:r>
          </a:p>
        </p:txBody>
      </p:sp>
      <p:sp>
        <p:nvSpPr>
          <p:cNvPr id="4" name="Slide Number Placeholder 3"/>
          <p:cNvSpPr>
            <a:spLocks noGrp="1"/>
          </p:cNvSpPr>
          <p:nvPr>
            <p:ph type="sldNum" sz="quarter" idx="10"/>
          </p:nvPr>
        </p:nvSpPr>
        <p:spPr/>
        <p:txBody>
          <a:bodyPr/>
          <a:lstStyle/>
          <a:p>
            <a:fld id="{E4D94138-9789-45AB-90EB-8FF21D5633F9}" type="slidenum">
              <a:rPr lang="en-US" smtClean="0"/>
              <a:t>8</a:t>
            </a:fld>
            <a:endParaRPr lang="en-US" dirty="0"/>
          </a:p>
        </p:txBody>
      </p:sp>
    </p:spTree>
    <p:extLst>
      <p:ext uri="{BB962C8B-B14F-4D97-AF65-F5344CB8AC3E}">
        <p14:creationId xmlns:p14="http://schemas.microsoft.com/office/powerpoint/2010/main" val="2897918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Readiness to learn on the other hand points out to the fact that adults are often ready to learn especially when there is a reason for the process. The lesson as noted above is aimed at improving the abilities of the leaders to handle problems in their workstations (Lewis, and Thompson, 2017, p. 196). As noted by Lee, Hanham, and Leppink, (2019, p. 6) businesses today have to grapple with increased competition an aspect which can be attributed to globalization and the rise in the number of players in various industries. The existence of different government policies across different parts of the world is also making it challenging for business to run their operations in an effective manner (Lee, Hanham, and Leppink, 2019, p. 6). This aspect is reflected in the recent case of Apple which has been subjected to negative effects of the trade conflicts between China and the United States. Given such challenges therefore it has become integral that that managers put in place complex problem solving (Lee, Hanham, and Leppink, 2019, p. 6). This is a major reason which explains that most of the leaders will be willing to take part in the learning process based on the fact that it is to the best interest of their organizations. </a:t>
            </a:r>
          </a:p>
          <a:p>
            <a:r>
              <a:rPr lang="en-US" dirty="0"/>
              <a:t>According to Laird, Bailey, and Hester, (2018, p. 215) orientation of learning refers to applicability of what is being leaned to the day to day experiences. As noted above the topic in this case is concerned with training leaders in various levels regarding the approaches for handling complex problems (Laird, Bailey, and Hester, 2018, p. 215). This theory as such reveals that the topic under focus in this case will receive the necessary attention from the managers who are considered for the training process (Lee, Hanham, and Leppink, 2019, p. 6). </a:t>
            </a:r>
          </a:p>
          <a:p>
            <a:endParaRPr lang="en-US" dirty="0"/>
          </a:p>
        </p:txBody>
      </p:sp>
      <p:sp>
        <p:nvSpPr>
          <p:cNvPr id="4" name="Slide Number Placeholder 3"/>
          <p:cNvSpPr>
            <a:spLocks noGrp="1"/>
          </p:cNvSpPr>
          <p:nvPr>
            <p:ph type="sldNum" sz="quarter" idx="10"/>
          </p:nvPr>
        </p:nvSpPr>
        <p:spPr/>
        <p:txBody>
          <a:bodyPr/>
          <a:lstStyle/>
          <a:p>
            <a:fld id="{E4D94138-9789-45AB-90EB-8FF21D5633F9}" type="slidenum">
              <a:rPr lang="en-US" smtClean="0"/>
              <a:t>9</a:t>
            </a:fld>
            <a:endParaRPr lang="en-US" dirty="0"/>
          </a:p>
        </p:txBody>
      </p:sp>
    </p:spTree>
    <p:extLst>
      <p:ext uri="{BB962C8B-B14F-4D97-AF65-F5344CB8AC3E}">
        <p14:creationId xmlns:p14="http://schemas.microsoft.com/office/powerpoint/2010/main" val="2659434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learning theory also explains the determination to adopt the techniques highlighted in the lesson plan. According to Walumbwa, Hartnell, and Misati, (2017, p. 14) group learning relies on resource and goal interdependence towards the achievement of study objectives. Vygotsky indicates that the use of group learning is an effective way towards maximizing the understanding among learners. Vygotsky further argues that learning is a social activity which implies that those with good social skills have an improved capability of understanding the content that is being communicated to them. Torre, Van der Vleuten, and Dolmans, (2016, p. 189) corroborates the above assertions with an indication that those with good social skills have the capacity of being successful in life based on the fact that they ca effectively interact with people and tend to develop shaper intelligence. In this case therefore the use of group learning approach has been found to significantly enhance the learning process (Sellers, Cochran, and Winfree, 2017, p. 109) This theory supports the utilisation of the Cabaret style layout which as indicated above allows the learners to converse among themselves while at the same time being able to observe what is being explained on stage by the instructor (Torre, Van der Vleuten, and Dolmans, 2016, p. 189). In essence this approach encourages group discussion which as highlighted in the theory, is an important approach towards enhancing the learning process.</a:t>
            </a:r>
          </a:p>
        </p:txBody>
      </p:sp>
      <p:sp>
        <p:nvSpPr>
          <p:cNvPr id="4" name="Slide Number Placeholder 3"/>
          <p:cNvSpPr>
            <a:spLocks noGrp="1"/>
          </p:cNvSpPr>
          <p:nvPr>
            <p:ph type="sldNum" sz="quarter" idx="10"/>
          </p:nvPr>
        </p:nvSpPr>
        <p:spPr/>
        <p:txBody>
          <a:bodyPr/>
          <a:lstStyle/>
          <a:p>
            <a:fld id="{E4D94138-9789-45AB-90EB-8FF21D5633F9}" type="slidenum">
              <a:rPr lang="en-US" smtClean="0"/>
              <a:t>10</a:t>
            </a:fld>
            <a:endParaRPr lang="en-US" dirty="0"/>
          </a:p>
        </p:txBody>
      </p:sp>
    </p:spTree>
    <p:extLst>
      <p:ext uri="{BB962C8B-B14F-4D97-AF65-F5344CB8AC3E}">
        <p14:creationId xmlns:p14="http://schemas.microsoft.com/office/powerpoint/2010/main" val="10790556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Experiential learning theory perceives learning as a process through which knowledge is created by transforming the experiences of those involved. According to Kolb, and Kolb (2017, p. 44) the experiential learning theory by Kolb’s provides a holistic approach towards learning. This is based on the fact that it highlights the interaction between people and how the same serves to enhance the learning process. As highlighted in the table below, experiential theory asserts on the importance of the four stage learning cycle which entails reflective observation, abstract conceptualization, active experimentation as well as concrete experience. As revealed by Jose, Patrick, and Moseley, (2017, p. 269) the concrete experience stage in this case is concerned with data production regarding the condition or situation that is being analysed. The main focus of the stage is on the enhancement of the participant’s ability to take part in the learning process (Kolb, and Kolb, 2017, p. 44). This aspect goes in line with the complex problem solving lesson as highlighted above. In particular, the lesson in this case is aimed at handling some of the major issues which affect the day to day operations of leaders at all levels (Jose, Patrick, and Moseley,2017, p. 269). Informing the learners of the intended objectives of the lesson in this case is bound to raise their curiosity and as such enabling them to become more involved in the process. </a:t>
            </a:r>
          </a:p>
          <a:p>
            <a:r>
              <a:rPr lang="en-US" dirty="0"/>
              <a:t>According to Jose, Patrick, and Moseley, (2017, p. 269) the reflection stage entails the participants sharing their reflections and experiences regarding the issue being discussed with other members of their team. This stage will largely benefit from the Cabaret style layout which enables the participants to stay together in groups. As indicated by Bontchev, Vassileva, Aleksieva-Petrova, and Petrov, (2018, p. 319) the trainer plays a role of facilitating the interaction between the group members during the discussion in all stages of the learning cycle. The generalization stage on the other hand encompasses making the formation of conclusions based on the discussions made in the previous stages of the learning cycle. This is then followed by the making of conclusions regarding the lessons learned. </a:t>
            </a:r>
          </a:p>
          <a:p>
            <a:endParaRPr lang="en-US" dirty="0"/>
          </a:p>
        </p:txBody>
      </p:sp>
      <p:sp>
        <p:nvSpPr>
          <p:cNvPr id="4" name="Slide Number Placeholder 3"/>
          <p:cNvSpPr>
            <a:spLocks noGrp="1"/>
          </p:cNvSpPr>
          <p:nvPr>
            <p:ph type="sldNum" sz="quarter" idx="10"/>
          </p:nvPr>
        </p:nvSpPr>
        <p:spPr/>
        <p:txBody>
          <a:bodyPr/>
          <a:lstStyle/>
          <a:p>
            <a:fld id="{E4D94138-9789-45AB-90EB-8FF21D5633F9}" type="slidenum">
              <a:rPr lang="en-US" smtClean="0"/>
              <a:t>11</a:t>
            </a:fld>
            <a:endParaRPr lang="en-US" dirty="0"/>
          </a:p>
        </p:txBody>
      </p:sp>
    </p:spTree>
    <p:extLst>
      <p:ext uri="{BB962C8B-B14F-4D97-AF65-F5344CB8AC3E}">
        <p14:creationId xmlns:p14="http://schemas.microsoft.com/office/powerpoint/2010/main" val="2356753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According to Jose, Patrick, and Moseley, (2017, p. 269) the reflection stage entails the participants sharing their reflections and experiences regarding the issue being discussed with other members of their team. This stage will largely benefit from the Cabaret style layout which enables the participants to stay together in groups. As indicated by Bontchev, Vassileva, Aleksieva-Petrova, and Petrov, (2018, p. 319) the trainer plays a role of facilitating the interaction between the group members during the discussion in all stages of the learning cycle. The generalization stage on the other hand encompasses making the formation of conclusions based on the discussions made in the previous stages of the learning cycle. This is then followed by the making of conclusions regarding the lessons learned. </a:t>
            </a:r>
          </a:p>
          <a:p>
            <a:endParaRPr lang="en-US" dirty="0"/>
          </a:p>
        </p:txBody>
      </p:sp>
      <p:sp>
        <p:nvSpPr>
          <p:cNvPr id="4" name="Slide Number Placeholder 3"/>
          <p:cNvSpPr>
            <a:spLocks noGrp="1"/>
          </p:cNvSpPr>
          <p:nvPr>
            <p:ph type="sldNum" sz="quarter" idx="10"/>
          </p:nvPr>
        </p:nvSpPr>
        <p:spPr/>
        <p:txBody>
          <a:bodyPr/>
          <a:lstStyle/>
          <a:p>
            <a:fld id="{E4D94138-9789-45AB-90EB-8FF21D5633F9}" type="slidenum">
              <a:rPr lang="en-US" smtClean="0"/>
              <a:t>12</a:t>
            </a:fld>
            <a:endParaRPr lang="en-US" dirty="0"/>
          </a:p>
        </p:txBody>
      </p:sp>
    </p:spTree>
    <p:extLst>
      <p:ext uri="{BB962C8B-B14F-4D97-AF65-F5344CB8AC3E}">
        <p14:creationId xmlns:p14="http://schemas.microsoft.com/office/powerpoint/2010/main" val="4139554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team achieved the above highlighted task through the cooperation. In particular, the team made sure that each member participated in areas that they had the most expertise. In essence the difference in expertise as well as skills possessed by the team members made it possible that the project could be competed with minimal challenges as possible. For instance, we benefited from efforts of one group member who was skilled in the handling of research on various subjects. This was an essential tool towards the determination of literature pertaining to complex problem solving. Besides that, one of our members was well versed with the handling of the power point presentation and as such worked to ensure that the task was completed within the necessary timelines. In essence the presence of individuals with different skills made it possible for our team to have a seamless handling of the task given the fact that each individual was allocated the sections of the task which were deemed comfortable for them. </a:t>
            </a:r>
          </a:p>
        </p:txBody>
      </p:sp>
      <p:sp>
        <p:nvSpPr>
          <p:cNvPr id="4" name="Slide Number Placeholder 3"/>
          <p:cNvSpPr>
            <a:spLocks noGrp="1"/>
          </p:cNvSpPr>
          <p:nvPr>
            <p:ph type="sldNum" sz="quarter" idx="10"/>
          </p:nvPr>
        </p:nvSpPr>
        <p:spPr/>
        <p:txBody>
          <a:bodyPr/>
          <a:lstStyle/>
          <a:p>
            <a:fld id="{E4D94138-9789-45AB-90EB-8FF21D5633F9}" type="slidenum">
              <a:rPr lang="en-US" smtClean="0"/>
              <a:t>13</a:t>
            </a:fld>
            <a:endParaRPr lang="en-US" dirty="0"/>
          </a:p>
        </p:txBody>
      </p:sp>
    </p:spTree>
    <p:extLst>
      <p:ext uri="{BB962C8B-B14F-4D97-AF65-F5344CB8AC3E}">
        <p14:creationId xmlns:p14="http://schemas.microsoft.com/office/powerpoint/2010/main" val="1813386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complex problem solving has become a major issue for organizations today based on increased competition due to globalization and rapid technological development. This as such makes it necessary to provide training on the same to leaders at various levels of the organization. The above highlighted lesson plan has showcased the various stages which can be used towards training learners on complex problem solving. The use of the Cabaret style layout for instance has been determined to be an effective tool towards enhancing the learning process based on the fact that it allows the students to take part in discussion with their fellow group members while at the same time taking part in what is being shared at the stage by the instructor. As noted above this is an important measure towards maximizing the learning process. the discussion has also incorporated various theories in support of the techniques and methods for learning. The adult learning theory for instance has also revealed that adults tend to embrace a self-centered learning approach. This as such implies that they will be more focused on sharing their views on issues under discussion an aspect which supports the utilization of the Cabaret style layout of the classroom. </a:t>
            </a:r>
          </a:p>
        </p:txBody>
      </p:sp>
      <p:sp>
        <p:nvSpPr>
          <p:cNvPr id="4" name="Slide Number Placeholder 3"/>
          <p:cNvSpPr>
            <a:spLocks noGrp="1"/>
          </p:cNvSpPr>
          <p:nvPr>
            <p:ph type="sldNum" sz="quarter" idx="10"/>
          </p:nvPr>
        </p:nvSpPr>
        <p:spPr/>
        <p:txBody>
          <a:bodyPr/>
          <a:lstStyle/>
          <a:p>
            <a:fld id="{E4D94138-9789-45AB-90EB-8FF21D5633F9}" type="slidenum">
              <a:rPr lang="en-US" smtClean="0"/>
              <a:t>14</a:t>
            </a:fld>
            <a:endParaRPr lang="en-US" dirty="0"/>
          </a:p>
        </p:txBody>
      </p:sp>
    </p:spTree>
    <p:extLst>
      <p:ext uri="{BB962C8B-B14F-4D97-AF65-F5344CB8AC3E}">
        <p14:creationId xmlns:p14="http://schemas.microsoft.com/office/powerpoint/2010/main" val="37584021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4D94138-9789-45AB-90EB-8FF21D5633F9}" type="slidenum">
              <a:rPr lang="en-US" smtClean="0"/>
              <a:t>15</a:t>
            </a:fld>
            <a:endParaRPr lang="en-US" dirty="0"/>
          </a:p>
        </p:txBody>
      </p:sp>
    </p:spTree>
    <p:extLst>
      <p:ext uri="{BB962C8B-B14F-4D97-AF65-F5344CB8AC3E}">
        <p14:creationId xmlns:p14="http://schemas.microsoft.com/office/powerpoint/2010/main" val="1811435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D6360887-FC7C-4264-BF02-0EC3CDABD8A2}" type="datetimeFigureOut">
              <a:rPr lang="en-US" smtClean="0"/>
              <a:t>5/23/20</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D810FB13-9CF3-4B50-8F12-6DE7C00B226B}" type="slidenum">
              <a:rPr lang="en-US" smtClean="0"/>
              <a:t>‹#›</a:t>
            </a:fld>
            <a:endParaRPr lang="en-US" dirty="0"/>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37174998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360887-FC7C-4264-BF02-0EC3CDABD8A2}" type="datetimeFigureOut">
              <a:rPr lang="en-US" smtClean="0"/>
              <a:t>5/23/20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10FB13-9CF3-4B50-8F12-6DE7C00B226B}" type="slidenum">
              <a:rPr lang="en-US" smtClean="0"/>
              <a:t>‹#›</a:t>
            </a:fld>
            <a:endParaRPr lang="en-US" dirty="0"/>
          </a:p>
        </p:txBody>
      </p:sp>
    </p:spTree>
    <p:extLst>
      <p:ext uri="{BB962C8B-B14F-4D97-AF65-F5344CB8AC3E}">
        <p14:creationId xmlns:p14="http://schemas.microsoft.com/office/powerpoint/2010/main" val="230653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D6360887-FC7C-4264-BF02-0EC3CDABD8A2}" type="datetimeFigureOut">
              <a:rPr lang="en-US" smtClean="0"/>
              <a:t>5/23/20</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D810FB13-9CF3-4B50-8F12-6DE7C00B226B}" type="slidenum">
              <a:rPr lang="en-US" smtClean="0"/>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3394773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360887-FC7C-4264-BF02-0EC3CDABD8A2}" type="datetimeFigureOut">
              <a:rPr lang="en-US" smtClean="0"/>
              <a:t>5/23/20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810FB13-9CF3-4B50-8F12-6DE7C00B226B}" type="slidenum">
              <a:rPr lang="en-US" smtClean="0"/>
              <a:t>‹#›</a:t>
            </a:fld>
            <a:endParaRPr lang="en-US" dirty="0"/>
          </a:p>
        </p:txBody>
      </p:sp>
    </p:spTree>
    <p:extLst>
      <p:ext uri="{BB962C8B-B14F-4D97-AF65-F5344CB8AC3E}">
        <p14:creationId xmlns:p14="http://schemas.microsoft.com/office/powerpoint/2010/main" val="314647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360887-FC7C-4264-BF02-0EC3CDABD8A2}" type="datetimeFigureOut">
              <a:rPr lang="en-US" smtClean="0"/>
              <a:t>5/23/20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810FB13-9CF3-4B50-8F12-6DE7C00B226B}" type="slidenum">
              <a:rPr lang="en-US" smtClean="0"/>
              <a:t>‹#›</a:t>
            </a:fld>
            <a:endParaRPr lang="en-US" dirty="0"/>
          </a:p>
        </p:txBody>
      </p:sp>
    </p:spTree>
    <p:extLst>
      <p:ext uri="{BB962C8B-B14F-4D97-AF65-F5344CB8AC3E}">
        <p14:creationId xmlns:p14="http://schemas.microsoft.com/office/powerpoint/2010/main" val="3120225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360887-FC7C-4264-BF02-0EC3CDABD8A2}" type="datetimeFigureOut">
              <a:rPr lang="en-US" smtClean="0"/>
              <a:t>5/23/20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810FB13-9CF3-4B50-8F12-6DE7C00B226B}" type="slidenum">
              <a:rPr lang="en-US" smtClean="0"/>
              <a:t>‹#›</a:t>
            </a:fld>
            <a:endParaRPr lang="en-US" dirty="0"/>
          </a:p>
        </p:txBody>
      </p:sp>
    </p:spTree>
    <p:extLst>
      <p:ext uri="{BB962C8B-B14F-4D97-AF65-F5344CB8AC3E}">
        <p14:creationId xmlns:p14="http://schemas.microsoft.com/office/powerpoint/2010/main" val="336706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D6360887-FC7C-4264-BF02-0EC3CDABD8A2}" type="datetimeFigureOut">
              <a:rPr lang="en-US" smtClean="0"/>
              <a:t>5/23/20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810FB13-9CF3-4B50-8F12-6DE7C00B226B}" type="slidenum">
              <a:rPr lang="en-US" smtClean="0"/>
              <a:t>‹#›</a:t>
            </a:fld>
            <a:endParaRPr lang="en-US" dirty="0"/>
          </a:p>
        </p:txBody>
      </p:sp>
    </p:spTree>
    <p:extLst>
      <p:ext uri="{BB962C8B-B14F-4D97-AF65-F5344CB8AC3E}">
        <p14:creationId xmlns:p14="http://schemas.microsoft.com/office/powerpoint/2010/main" val="375888261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D6360887-FC7C-4264-BF02-0EC3CDABD8A2}" type="datetimeFigureOut">
              <a:rPr lang="en-US" smtClean="0"/>
              <a:t>5/23/20</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D810FB13-9CF3-4B50-8F12-6DE7C00B226B}" type="slidenum">
              <a:rPr lang="en-US" smtClean="0"/>
              <a:t>‹#›</a:t>
            </a:fld>
            <a:endParaRPr lang="en-US" dirty="0"/>
          </a:p>
        </p:txBody>
      </p:sp>
    </p:spTree>
    <p:extLst>
      <p:ext uri="{BB962C8B-B14F-4D97-AF65-F5344CB8AC3E}">
        <p14:creationId xmlns:p14="http://schemas.microsoft.com/office/powerpoint/2010/main" val="165927047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D6360887-FC7C-4264-BF02-0EC3CDABD8A2}" type="datetimeFigureOut">
              <a:rPr lang="en-US" smtClean="0"/>
              <a:t>5/23/20</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D810FB13-9CF3-4B50-8F12-6DE7C00B226B}" type="slidenum">
              <a:rPr lang="en-US" smtClean="0"/>
              <a:t>‹#›</a:t>
            </a:fld>
            <a:endParaRPr lang="en-US" dirty="0"/>
          </a:p>
        </p:txBody>
      </p:sp>
    </p:spTree>
    <p:extLst>
      <p:ext uri="{BB962C8B-B14F-4D97-AF65-F5344CB8AC3E}">
        <p14:creationId xmlns:p14="http://schemas.microsoft.com/office/powerpoint/2010/main" val="418115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360887-FC7C-4264-BF02-0EC3CDABD8A2}" type="datetimeFigureOut">
              <a:rPr lang="en-US" smtClean="0"/>
              <a:t>5/23/20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10FB13-9CF3-4B50-8F12-6DE7C00B226B}" type="slidenum">
              <a:rPr lang="en-US" smtClean="0"/>
              <a:t>‹#›</a:t>
            </a:fld>
            <a:endParaRPr lang="en-US" dirty="0"/>
          </a:p>
        </p:txBody>
      </p:sp>
    </p:spTree>
    <p:extLst>
      <p:ext uri="{BB962C8B-B14F-4D97-AF65-F5344CB8AC3E}">
        <p14:creationId xmlns:p14="http://schemas.microsoft.com/office/powerpoint/2010/main" val="1673997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D6360887-FC7C-4264-BF02-0EC3CDABD8A2}" type="datetimeFigureOut">
              <a:rPr lang="en-US" smtClean="0"/>
              <a:t>5/23/20</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D810FB13-9CF3-4B50-8F12-6DE7C00B226B}" type="slidenum">
              <a:rPr lang="en-US" smtClean="0"/>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163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D6360887-FC7C-4264-BF02-0EC3CDABD8A2}" type="datetimeFigureOut">
              <a:rPr lang="en-US" smtClean="0"/>
              <a:t>5/23/20</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810FB13-9CF3-4B50-8F12-6DE7C00B226B}" type="slidenum">
              <a:rPr lang="en-US" smtClean="0"/>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1906540183"/>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LEARNING INTERVENTION ON COMPLEX PROBLEM SOLVING</a:t>
            </a:r>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523025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lstStyle/>
          <a:p>
            <a:r>
              <a:rPr lang="en-US" dirty="0"/>
              <a:t>There is an increased competition between firms an aspect which makes increases the challenges faced by organizations. </a:t>
            </a:r>
          </a:p>
          <a:p>
            <a:r>
              <a:rPr lang="en-US" dirty="0"/>
              <a:t>In addition to that there is an rapid developments in technology an aspect which changes the work environment </a:t>
            </a:r>
          </a:p>
          <a:p>
            <a:r>
              <a:rPr lang="en-US" dirty="0"/>
              <a:t>Complex problem solving is the most important strategy towards addressing the challenges affecting businesses today</a:t>
            </a:r>
          </a:p>
          <a:p>
            <a:r>
              <a:rPr lang="en-US" dirty="0"/>
              <a:t>complex problem solving refers to a combination of self-determined and regulated mental activities and processes that are aimed at addressing dynamic issues or complex problems (Dörner, and Funke, (2017)</a:t>
            </a:r>
          </a:p>
        </p:txBody>
      </p:sp>
    </p:spTree>
    <p:extLst>
      <p:ext uri="{BB962C8B-B14F-4D97-AF65-F5344CB8AC3E}">
        <p14:creationId xmlns:p14="http://schemas.microsoft.com/office/powerpoint/2010/main" val="567439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plan </a:t>
            </a:r>
          </a:p>
        </p:txBody>
      </p:sp>
      <p:sp>
        <p:nvSpPr>
          <p:cNvPr id="3" name="Content Placeholder 2"/>
          <p:cNvSpPr>
            <a:spLocks noGrp="1"/>
          </p:cNvSpPr>
          <p:nvPr>
            <p:ph idx="1"/>
          </p:nvPr>
        </p:nvSpPr>
        <p:spPr/>
        <p:txBody>
          <a:bodyPr>
            <a:normAutofit/>
          </a:bodyPr>
          <a:lstStyle/>
          <a:p>
            <a:r>
              <a:rPr lang="en-US" dirty="0"/>
              <a:t>Topic: complex problem solving </a:t>
            </a:r>
          </a:p>
          <a:p>
            <a:r>
              <a:rPr lang="en-US" dirty="0"/>
              <a:t>Learners: leaders at all levels of the organization</a:t>
            </a:r>
          </a:p>
          <a:p>
            <a:r>
              <a:rPr lang="en-US" dirty="0"/>
              <a:t>The lesson is expected to last for 30 minutes </a:t>
            </a:r>
          </a:p>
          <a:p>
            <a:r>
              <a:rPr lang="en-US" dirty="0"/>
              <a:t>The number of people in class is 15</a:t>
            </a:r>
          </a:p>
          <a:p>
            <a:r>
              <a:rPr lang="en-US" dirty="0"/>
              <a:t>The Aim of this  study is to equip learners with problem solving techniques </a:t>
            </a:r>
          </a:p>
        </p:txBody>
      </p:sp>
    </p:spTree>
    <p:extLst>
      <p:ext uri="{BB962C8B-B14F-4D97-AF65-F5344CB8AC3E}">
        <p14:creationId xmlns:p14="http://schemas.microsoft.com/office/powerpoint/2010/main" val="2877750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Learning objectives </a:t>
            </a:r>
          </a:p>
        </p:txBody>
      </p:sp>
      <p:sp>
        <p:nvSpPr>
          <p:cNvPr id="5" name="Content Placeholder 4"/>
          <p:cNvSpPr>
            <a:spLocks noGrp="1"/>
          </p:cNvSpPr>
          <p:nvPr>
            <p:ph sz="half" idx="1"/>
          </p:nvPr>
        </p:nvSpPr>
        <p:spPr/>
        <p:txBody>
          <a:bodyPr>
            <a:normAutofit fontScale="92500"/>
          </a:bodyPr>
          <a:lstStyle/>
          <a:p>
            <a:r>
              <a:rPr lang="en-US" dirty="0"/>
              <a:t>Towards the end of the lesson the learners are expected to posses the following skills:</a:t>
            </a:r>
          </a:p>
          <a:p>
            <a:r>
              <a:rPr lang="en-US" dirty="0"/>
              <a:t>	Ability to identify the six stages of problem solution </a:t>
            </a:r>
          </a:p>
          <a:p>
            <a:r>
              <a:rPr lang="en-US" dirty="0"/>
              <a:t>	Ability to define the various aspects of complex problem solving </a:t>
            </a:r>
          </a:p>
          <a:p>
            <a:r>
              <a:rPr lang="en-US" dirty="0"/>
              <a:t>	Ability to determine the tools and conditions necessary for effective problem solving </a:t>
            </a:r>
          </a:p>
        </p:txBody>
      </p:sp>
      <p:pic>
        <p:nvPicPr>
          <p:cNvPr id="7" name="Content Placeholder 6"/>
          <p:cNvPicPr>
            <a:picLocks noGrp="1" noChangeAspect="1"/>
          </p:cNvPicPr>
          <p:nvPr>
            <p:ph sz="half" idx="2"/>
          </p:nvPr>
        </p:nvPicPr>
        <p:blipFill>
          <a:blip r:embed="rId3"/>
          <a:stretch>
            <a:fillRect/>
          </a:stretch>
        </p:blipFill>
        <p:spPr>
          <a:xfrm>
            <a:off x="7543800" y="3536453"/>
            <a:ext cx="4160838" cy="1461493"/>
          </a:xfrm>
          <a:prstGeom prst="rect">
            <a:avLst/>
          </a:prstGeom>
        </p:spPr>
      </p:pic>
    </p:spTree>
    <p:extLst>
      <p:ext uri="{BB962C8B-B14F-4D97-AF65-F5344CB8AC3E}">
        <p14:creationId xmlns:p14="http://schemas.microsoft.com/office/powerpoint/2010/main" val="3693610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LOCATION &amp; ROOM LAYOUT</a:t>
            </a:r>
          </a:p>
        </p:txBody>
      </p:sp>
      <p:sp>
        <p:nvSpPr>
          <p:cNvPr id="3" name="Content Placeholder 2"/>
          <p:cNvSpPr>
            <a:spLocks noGrp="1"/>
          </p:cNvSpPr>
          <p:nvPr>
            <p:ph sz="half" idx="1"/>
          </p:nvPr>
        </p:nvSpPr>
        <p:spPr/>
        <p:txBody>
          <a:bodyPr/>
          <a:lstStyle/>
          <a:p>
            <a:r>
              <a:rPr lang="en-US" dirty="0"/>
              <a:t>The training session will be organized in the workshop hall </a:t>
            </a:r>
          </a:p>
          <a:p>
            <a:r>
              <a:rPr lang="en-US" dirty="0"/>
              <a:t>The room should be laid out in Cabaret style </a:t>
            </a:r>
          </a:p>
        </p:txBody>
      </p:sp>
      <p:pic>
        <p:nvPicPr>
          <p:cNvPr id="5" name="Content Placeholder 4"/>
          <p:cNvPicPr>
            <a:picLocks noGrp="1" noChangeAspect="1"/>
          </p:cNvPicPr>
          <p:nvPr>
            <p:ph sz="half" idx="2"/>
          </p:nvPr>
        </p:nvPicPr>
        <p:blipFill>
          <a:blip r:embed="rId3"/>
          <a:stretch>
            <a:fillRect/>
          </a:stretch>
        </p:blipFill>
        <p:spPr>
          <a:xfrm>
            <a:off x="7474471" y="2606040"/>
            <a:ext cx="4481309" cy="1999664"/>
          </a:xfrm>
          <a:prstGeom prst="rect">
            <a:avLst/>
          </a:prstGeom>
        </p:spPr>
      </p:pic>
    </p:spTree>
    <p:extLst>
      <p:ext uri="{BB962C8B-B14F-4D97-AF65-F5344CB8AC3E}">
        <p14:creationId xmlns:p14="http://schemas.microsoft.com/office/powerpoint/2010/main" val="927854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PREVIOUS KNOWLEDGE, HEALTH &amp; SAFETY:</a:t>
            </a:r>
          </a:p>
        </p:txBody>
      </p:sp>
      <p:sp>
        <p:nvSpPr>
          <p:cNvPr id="3" name="Content Placeholder 2"/>
          <p:cNvSpPr>
            <a:spLocks noGrp="1"/>
          </p:cNvSpPr>
          <p:nvPr>
            <p:ph idx="1"/>
          </p:nvPr>
        </p:nvSpPr>
        <p:spPr/>
        <p:txBody>
          <a:bodyPr/>
          <a:lstStyle/>
          <a:p>
            <a:pPr marL="0" indent="0">
              <a:buNone/>
            </a:pPr>
            <a:r>
              <a:rPr lang="en-US" dirty="0"/>
              <a:t>Previous knowledge</a:t>
            </a:r>
          </a:p>
          <a:p>
            <a:pPr lvl="1"/>
            <a:r>
              <a:rPr lang="en-US" dirty="0"/>
              <a:t>The training assumes that the trainee poses previous knowledge on benefits of solving problems </a:t>
            </a:r>
          </a:p>
          <a:p>
            <a:pPr lvl="1"/>
            <a:r>
              <a:rPr lang="en-US" dirty="0"/>
              <a:t>the ability of the leaders to understand the challenges which can emerge due to problems in their organizations is an essentially push factor towards the acquisition of knowledge on complex problem handling</a:t>
            </a:r>
          </a:p>
          <a:p>
            <a:pPr marL="320040" lvl="1" indent="0">
              <a:buNone/>
            </a:pPr>
            <a:r>
              <a:rPr lang="en-US" b="1" dirty="0"/>
              <a:t>Health and safety </a:t>
            </a:r>
          </a:p>
          <a:p>
            <a:pPr marL="320040" lvl="1" indent="0">
              <a:buNone/>
            </a:pPr>
            <a:r>
              <a:rPr lang="en-US" dirty="0"/>
              <a:t>There are no health or safety risks associated with the implementation of this lesson</a:t>
            </a:r>
          </a:p>
          <a:p>
            <a:pPr marL="320040" lvl="1" indent="0">
              <a:buNone/>
            </a:pPr>
            <a:endParaRPr lang="en-US" dirty="0"/>
          </a:p>
          <a:p>
            <a:pPr lvl="1"/>
            <a:endParaRPr lang="en-US" dirty="0"/>
          </a:p>
        </p:txBody>
      </p:sp>
    </p:spTree>
    <p:extLst>
      <p:ext uri="{BB962C8B-B14F-4D97-AF65-F5344CB8AC3E}">
        <p14:creationId xmlns:p14="http://schemas.microsoft.com/office/powerpoint/2010/main" val="2578865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Justification for the selected techniques: adult learning theory </a:t>
            </a:r>
          </a:p>
        </p:txBody>
      </p:sp>
      <p:sp>
        <p:nvSpPr>
          <p:cNvPr id="3" name="Content Placeholder 2"/>
          <p:cNvSpPr>
            <a:spLocks noGrp="1"/>
          </p:cNvSpPr>
          <p:nvPr>
            <p:ph idx="1"/>
          </p:nvPr>
        </p:nvSpPr>
        <p:spPr/>
        <p:txBody>
          <a:bodyPr/>
          <a:lstStyle/>
          <a:p>
            <a:pPr marL="0" indent="0">
              <a:buNone/>
            </a:pPr>
            <a:r>
              <a:rPr lang="en-US" b="1" dirty="0"/>
              <a:t>Adult learning theory </a:t>
            </a:r>
          </a:p>
          <a:p>
            <a:pPr>
              <a:buFont typeface="Wingdings" panose="05000000000000000000" pitchFamily="2" charset="2"/>
              <a:buChar char="v"/>
            </a:pPr>
            <a:r>
              <a:rPr lang="en-US" b="1" dirty="0"/>
              <a:t> </a:t>
            </a:r>
            <a:r>
              <a:rPr lang="en-US" dirty="0"/>
              <a:t>the learning process among adults is often determined by five principles which include self-concept, adult learner experience, readiness to learn, orientation of learning as well as motivation to learn (Brackney and Lane, 2020).</a:t>
            </a:r>
          </a:p>
          <a:p>
            <a:pPr>
              <a:buFont typeface="Wingdings" panose="05000000000000000000" pitchFamily="2" charset="2"/>
              <a:buChar char="v"/>
            </a:pPr>
            <a:r>
              <a:rPr lang="en-US" dirty="0"/>
              <a:t>the theory asserts that the adults prefer the self-directed approach to learning as compared to the instructor directed approach which is common among children.</a:t>
            </a:r>
          </a:p>
          <a:p>
            <a:pPr>
              <a:buFont typeface="Wingdings" panose="05000000000000000000" pitchFamily="2" charset="2"/>
              <a:buChar char="v"/>
            </a:pPr>
            <a:r>
              <a:rPr lang="en-US" dirty="0"/>
              <a:t>This aspect as such explains the determination to employ a cabaret style in the design of the classroom (Brackney and Lane, 2020). </a:t>
            </a:r>
          </a:p>
        </p:txBody>
      </p:sp>
    </p:spTree>
    <p:extLst>
      <p:ext uri="{BB962C8B-B14F-4D97-AF65-F5344CB8AC3E}">
        <p14:creationId xmlns:p14="http://schemas.microsoft.com/office/powerpoint/2010/main" val="2733960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Justification for the selected techniques (Cont. adult learning theory  </a:t>
            </a:r>
          </a:p>
        </p:txBody>
      </p:sp>
      <p:sp>
        <p:nvSpPr>
          <p:cNvPr id="3" name="Content Placeholder 2"/>
          <p:cNvSpPr>
            <a:spLocks noGrp="1"/>
          </p:cNvSpPr>
          <p:nvPr>
            <p:ph idx="1"/>
          </p:nvPr>
        </p:nvSpPr>
        <p:spPr/>
        <p:txBody>
          <a:bodyPr/>
          <a:lstStyle/>
          <a:p>
            <a:r>
              <a:rPr lang="en-US" dirty="0"/>
              <a:t>the adult learner experience as highlighted in the theory refers to the fact that the learners have extensive experience in various areas</a:t>
            </a:r>
          </a:p>
          <a:p>
            <a:r>
              <a:rPr lang="en-US" dirty="0"/>
              <a:t>the possession of previous knowledge is considered essential in the learning process based on the fact that it gives the learners the necessary justification for learning certain aspects (Taylor, 2017, p. 17)</a:t>
            </a:r>
          </a:p>
          <a:p>
            <a:r>
              <a:rPr lang="en-US" dirty="0"/>
              <a:t>adults have realized the challenges which may hamper the performance of an organization and as such making them yearn to determine the ways for addressing the problems effectively (Brackney and Lane, 2020</a:t>
            </a:r>
          </a:p>
        </p:txBody>
      </p:sp>
    </p:spTree>
    <p:extLst>
      <p:ext uri="{BB962C8B-B14F-4D97-AF65-F5344CB8AC3E}">
        <p14:creationId xmlns:p14="http://schemas.microsoft.com/office/powerpoint/2010/main" val="161490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Adult learning theory </a:t>
            </a:r>
          </a:p>
        </p:txBody>
      </p:sp>
      <p:sp>
        <p:nvSpPr>
          <p:cNvPr id="3" name="Content Placeholder 2"/>
          <p:cNvSpPr>
            <a:spLocks noGrp="1"/>
          </p:cNvSpPr>
          <p:nvPr>
            <p:ph idx="1"/>
          </p:nvPr>
        </p:nvSpPr>
        <p:spPr>
          <a:xfrm>
            <a:off x="2806706" y="2387600"/>
            <a:ext cx="8770571" cy="3651504"/>
          </a:xfrm>
        </p:spPr>
        <p:txBody>
          <a:bodyPr>
            <a:normAutofit fontScale="92500"/>
          </a:bodyPr>
          <a:lstStyle/>
          <a:p>
            <a:r>
              <a:rPr lang="en-US" dirty="0"/>
              <a:t>Readiness to learn on the other hand points out to the fact that adults are often ready to learn especially when there is a reason for the process</a:t>
            </a:r>
          </a:p>
          <a:p>
            <a:r>
              <a:rPr lang="en-US" dirty="0"/>
              <a:t>Business today are experiencing a myriad of problems which requires consistent handling.  This aspect is reflected in the recent case of Apple which has been subjected to negative effects of the trade conflicts between China and the United States. Given such challenges therefore it has become integral that that managers put in place complex problem solving (Lee, Hanham, and Leppink, 2019, p. 6). </a:t>
            </a:r>
          </a:p>
          <a:p>
            <a:r>
              <a:rPr lang="en-US" dirty="0"/>
              <a:t>This is a major reason which explains that most of the leaders will be willing to take part in the learning process based on the fact that it is to the best interest of their organizations. </a:t>
            </a:r>
          </a:p>
          <a:p>
            <a:endParaRPr lang="en-US" dirty="0"/>
          </a:p>
        </p:txBody>
      </p:sp>
    </p:spTree>
    <p:extLst>
      <p:ext uri="{BB962C8B-B14F-4D97-AF65-F5344CB8AC3E}">
        <p14:creationId xmlns:p14="http://schemas.microsoft.com/office/powerpoint/2010/main" val="320233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learning theory </a:t>
            </a:r>
          </a:p>
        </p:txBody>
      </p:sp>
      <p:sp>
        <p:nvSpPr>
          <p:cNvPr id="3" name="Content Placeholder 2"/>
          <p:cNvSpPr>
            <a:spLocks noGrp="1"/>
          </p:cNvSpPr>
          <p:nvPr>
            <p:ph idx="1"/>
          </p:nvPr>
        </p:nvSpPr>
        <p:spPr/>
        <p:txBody>
          <a:bodyPr>
            <a:normAutofit lnSpcReduction="10000"/>
          </a:bodyPr>
          <a:lstStyle/>
          <a:p>
            <a:r>
              <a:rPr lang="en-US" dirty="0"/>
              <a:t>Group learning relies on resource and goal interdependence towards the achievement of study objectives (Walumbwa, Hartnell, and Misati, 2017, p. 14)</a:t>
            </a:r>
          </a:p>
          <a:p>
            <a:r>
              <a:rPr lang="en-US" dirty="0"/>
              <a:t>learning is a social activity which implies that those with good social skills have an improved capability of understanding the content that is being communicated to them. </a:t>
            </a:r>
          </a:p>
          <a:p>
            <a:r>
              <a:rPr lang="en-US" dirty="0"/>
              <a:t>those with good social skills have the capacity of being successful in life based on the fact that they ca effectively interact with people and tend to develop shaper intelligence (</a:t>
            </a:r>
            <a:r>
              <a:rPr lang="nl-NL" dirty="0"/>
              <a:t>Torre, Van der Vleuten, and Dolmans, (2016, p. 189)</a:t>
            </a:r>
          </a:p>
          <a:p>
            <a:r>
              <a:rPr lang="en-US" dirty="0"/>
              <a:t>therefore the use of group learning approach has been found to significantly enhance the learning process (Sellers, Cochran, and Winfree, 2017, p. 109) </a:t>
            </a:r>
            <a:endParaRPr lang="nl-NL" dirty="0"/>
          </a:p>
          <a:p>
            <a:endParaRPr lang="en-US" dirty="0"/>
          </a:p>
          <a:p>
            <a:endParaRPr lang="en-US" dirty="0"/>
          </a:p>
        </p:txBody>
      </p:sp>
    </p:spTree>
    <p:extLst>
      <p:ext uri="{BB962C8B-B14F-4D97-AF65-F5344CB8AC3E}">
        <p14:creationId xmlns:p14="http://schemas.microsoft.com/office/powerpoint/2010/main" val="1619617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Experiential learning </a:t>
            </a:r>
          </a:p>
        </p:txBody>
      </p:sp>
      <p:sp>
        <p:nvSpPr>
          <p:cNvPr id="4" name="Content Placeholder 3"/>
          <p:cNvSpPr>
            <a:spLocks noGrp="1"/>
          </p:cNvSpPr>
          <p:nvPr>
            <p:ph sz="half" idx="1"/>
          </p:nvPr>
        </p:nvSpPr>
        <p:spPr>
          <a:xfrm>
            <a:off x="1828800" y="2438399"/>
            <a:ext cx="5265419" cy="3657601"/>
          </a:xfrm>
        </p:spPr>
        <p:txBody>
          <a:bodyPr>
            <a:normAutofit/>
          </a:bodyPr>
          <a:lstStyle/>
          <a:p>
            <a:r>
              <a:rPr lang="en-US" dirty="0"/>
              <a:t>Experiential learning theory perceives learning as a process through which knowledge is created by transforming the experiences of those involved</a:t>
            </a:r>
          </a:p>
          <a:p>
            <a:r>
              <a:rPr lang="en-US" dirty="0"/>
              <a:t>Experiential theory asserts on the importance of the four stage learning cycle which entails reflective observation, abstract conceptualization, active experimentation as well as concrete experience</a:t>
            </a:r>
          </a:p>
        </p:txBody>
      </p:sp>
      <p:pic>
        <p:nvPicPr>
          <p:cNvPr id="6" name="Content Placeholder 5"/>
          <p:cNvPicPr>
            <a:picLocks noGrp="1" noChangeAspect="1"/>
          </p:cNvPicPr>
          <p:nvPr>
            <p:ph sz="half" idx="2"/>
          </p:nvPr>
        </p:nvPicPr>
        <p:blipFill>
          <a:blip r:embed="rId3"/>
          <a:stretch>
            <a:fillRect/>
          </a:stretch>
        </p:blipFill>
        <p:spPr>
          <a:xfrm>
            <a:off x="7543800" y="2438399"/>
            <a:ext cx="4160838" cy="3390715"/>
          </a:xfrm>
          <a:prstGeom prst="rect">
            <a:avLst/>
          </a:prstGeom>
        </p:spPr>
      </p:pic>
    </p:spTree>
    <p:extLst>
      <p:ext uri="{BB962C8B-B14F-4D97-AF65-F5344CB8AC3E}">
        <p14:creationId xmlns:p14="http://schemas.microsoft.com/office/powerpoint/2010/main" val="1976629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Experiential learning (cont.)</a:t>
            </a:r>
          </a:p>
        </p:txBody>
      </p:sp>
      <p:sp>
        <p:nvSpPr>
          <p:cNvPr id="5" name="Content Placeholder 4"/>
          <p:cNvSpPr>
            <a:spLocks noGrp="1"/>
          </p:cNvSpPr>
          <p:nvPr>
            <p:ph idx="1"/>
          </p:nvPr>
        </p:nvSpPr>
        <p:spPr/>
        <p:txBody>
          <a:bodyPr/>
          <a:lstStyle/>
          <a:p>
            <a:r>
              <a:rPr lang="en-US" dirty="0"/>
              <a:t>reflection entails the participants sharing their reflections and experiences regarding the issue being discussed with other members of their team. </a:t>
            </a:r>
          </a:p>
          <a:p>
            <a:r>
              <a:rPr lang="en-US" dirty="0"/>
              <a:t>The theory corroborates the utilization of the Cabaret style layout  and the use of group work to discuss the various aspects of eh lesson. </a:t>
            </a:r>
          </a:p>
          <a:p>
            <a:r>
              <a:rPr lang="en-US" dirty="0"/>
              <a:t> in line with this theory, the trainer plays a role of facilitating the interaction between the group members during the discussion in all stages of the learning cycle.</a:t>
            </a:r>
          </a:p>
        </p:txBody>
      </p:sp>
    </p:spTree>
    <p:extLst>
      <p:ext uri="{BB962C8B-B14F-4D97-AF65-F5344CB8AC3E}">
        <p14:creationId xmlns:p14="http://schemas.microsoft.com/office/powerpoint/2010/main" val="1682426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Summary on the achievement of the task and the contribution of each member </a:t>
            </a:r>
          </a:p>
        </p:txBody>
      </p:sp>
      <p:sp>
        <p:nvSpPr>
          <p:cNvPr id="4" name="Content Placeholder 3"/>
          <p:cNvSpPr>
            <a:spLocks noGrp="1"/>
          </p:cNvSpPr>
          <p:nvPr>
            <p:ph sz="half" idx="1"/>
          </p:nvPr>
        </p:nvSpPr>
        <p:spPr>
          <a:xfrm>
            <a:off x="1913467" y="2438399"/>
            <a:ext cx="5180752" cy="3657601"/>
          </a:xfrm>
        </p:spPr>
        <p:txBody>
          <a:bodyPr/>
          <a:lstStyle/>
          <a:p>
            <a:r>
              <a:rPr lang="en-US" dirty="0"/>
              <a:t>The team achieved the above highlighted task through the cooperation.</a:t>
            </a:r>
          </a:p>
          <a:p>
            <a:r>
              <a:rPr lang="en-US" dirty="0"/>
              <a:t>The difference in expertise as well as skills possessed by the team members made it possible that the project could be competed with minimal challenges as possible</a:t>
            </a: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611859194"/>
              </p:ext>
            </p:extLst>
          </p:nvPr>
        </p:nvGraphicFramePr>
        <p:xfrm>
          <a:off x="7593496" y="2438398"/>
          <a:ext cx="4598504" cy="3657603"/>
        </p:xfrm>
        <a:graphic>
          <a:graphicData uri="http://schemas.openxmlformats.org/drawingml/2006/table">
            <a:tbl>
              <a:tblPr firstRow="1" firstCol="1" bandRow="1">
                <a:tableStyleId>{5C22544A-7EE6-4342-B048-85BDC9FD1C3A}</a:tableStyleId>
              </a:tblPr>
              <a:tblGrid>
                <a:gridCol w="2299252">
                  <a:extLst>
                    <a:ext uri="{9D8B030D-6E8A-4147-A177-3AD203B41FA5}">
                      <a16:colId xmlns:a16="http://schemas.microsoft.com/office/drawing/2014/main" val="1548061955"/>
                    </a:ext>
                  </a:extLst>
                </a:gridCol>
                <a:gridCol w="2299252">
                  <a:extLst>
                    <a:ext uri="{9D8B030D-6E8A-4147-A177-3AD203B41FA5}">
                      <a16:colId xmlns:a16="http://schemas.microsoft.com/office/drawing/2014/main" val="3266575983"/>
                    </a:ext>
                  </a:extLst>
                </a:gridCol>
              </a:tblGrid>
              <a:tr h="406400">
                <a:tc>
                  <a:txBody>
                    <a:bodyPr/>
                    <a:lstStyle/>
                    <a:p>
                      <a:pPr>
                        <a:lnSpc>
                          <a:spcPct val="200000"/>
                        </a:lnSpc>
                        <a:spcAft>
                          <a:spcPts val="0"/>
                        </a:spcAft>
                      </a:pPr>
                      <a:r>
                        <a:rPr lang="en-GB" sz="800" dirty="0">
                          <a:effectLst/>
                        </a:rPr>
                        <a:t>Member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tc>
                  <a:txBody>
                    <a:bodyPr/>
                    <a:lstStyle/>
                    <a:p>
                      <a:pPr>
                        <a:lnSpc>
                          <a:spcPct val="200000"/>
                        </a:lnSpc>
                        <a:spcAft>
                          <a:spcPts val="0"/>
                        </a:spcAft>
                      </a:pPr>
                      <a:r>
                        <a:rPr lang="en-GB" sz="800" dirty="0">
                          <a:effectLst/>
                        </a:rPr>
                        <a:t>Task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extLst>
                  <a:ext uri="{0D108BD9-81ED-4DB2-BD59-A6C34878D82A}">
                    <a16:rowId xmlns:a16="http://schemas.microsoft.com/office/drawing/2014/main" val="2637896390"/>
                  </a:ext>
                </a:extLst>
              </a:tr>
              <a:tr h="1219201">
                <a:tc>
                  <a:txBody>
                    <a:bodyPr/>
                    <a:lstStyle/>
                    <a:p>
                      <a:pPr>
                        <a:lnSpc>
                          <a:spcPct val="200000"/>
                        </a:lnSpc>
                        <a:spcAft>
                          <a:spcPts val="0"/>
                        </a:spcAft>
                      </a:pPr>
                      <a:r>
                        <a:rPr lang="en-GB" sz="800" dirty="0">
                          <a:effectLst/>
                        </a:rPr>
                        <a:t>Member 1</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tc>
                  <a:txBody>
                    <a:bodyPr/>
                    <a:lstStyle/>
                    <a:p>
                      <a:pPr>
                        <a:lnSpc>
                          <a:spcPct val="200000"/>
                        </a:lnSpc>
                        <a:spcAft>
                          <a:spcPts val="0"/>
                        </a:spcAft>
                      </a:pPr>
                      <a:r>
                        <a:rPr lang="en-GB" sz="800" dirty="0">
                          <a:effectLst/>
                        </a:rPr>
                        <a:t>Was responsible for finding literature and subsequently developing the necessary references for the completion of the task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extLst>
                  <a:ext uri="{0D108BD9-81ED-4DB2-BD59-A6C34878D82A}">
                    <a16:rowId xmlns:a16="http://schemas.microsoft.com/office/drawing/2014/main" val="3915146258"/>
                  </a:ext>
                </a:extLst>
              </a:tr>
              <a:tr h="812801">
                <a:tc>
                  <a:txBody>
                    <a:bodyPr/>
                    <a:lstStyle/>
                    <a:p>
                      <a:pPr>
                        <a:lnSpc>
                          <a:spcPct val="200000"/>
                        </a:lnSpc>
                        <a:spcAft>
                          <a:spcPts val="0"/>
                        </a:spcAft>
                      </a:pPr>
                      <a:r>
                        <a:rPr lang="en-GB" sz="800" dirty="0">
                          <a:effectLst/>
                        </a:rPr>
                        <a:t>Member 2</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tc>
                  <a:txBody>
                    <a:bodyPr/>
                    <a:lstStyle/>
                    <a:p>
                      <a:pPr>
                        <a:lnSpc>
                          <a:spcPct val="200000"/>
                        </a:lnSpc>
                        <a:spcAft>
                          <a:spcPts val="0"/>
                        </a:spcAft>
                      </a:pPr>
                      <a:r>
                        <a:rPr lang="en-GB" sz="800" dirty="0">
                          <a:effectLst/>
                        </a:rPr>
                        <a:t>Good at typing and as such was responsible for the compilation of the word document </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extLst>
                  <a:ext uri="{0D108BD9-81ED-4DB2-BD59-A6C34878D82A}">
                    <a16:rowId xmlns:a16="http://schemas.microsoft.com/office/drawing/2014/main" val="2959556298"/>
                  </a:ext>
                </a:extLst>
              </a:tr>
              <a:tr h="1219201">
                <a:tc>
                  <a:txBody>
                    <a:bodyPr/>
                    <a:lstStyle/>
                    <a:p>
                      <a:pPr>
                        <a:lnSpc>
                          <a:spcPct val="200000"/>
                        </a:lnSpc>
                        <a:spcAft>
                          <a:spcPts val="0"/>
                        </a:spcAft>
                      </a:pPr>
                      <a:r>
                        <a:rPr lang="en-GB" sz="800" dirty="0">
                          <a:effectLst/>
                        </a:rPr>
                        <a:t>Member 3</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tc>
                  <a:txBody>
                    <a:bodyPr/>
                    <a:lstStyle/>
                    <a:p>
                      <a:pPr>
                        <a:lnSpc>
                          <a:spcPct val="200000"/>
                        </a:lnSpc>
                        <a:spcAft>
                          <a:spcPts val="0"/>
                        </a:spcAft>
                      </a:pPr>
                      <a:r>
                        <a:rPr lang="en-GB" sz="800" dirty="0">
                          <a:effectLst/>
                        </a:rPr>
                        <a:t>Good at development of the power point presentation and was therefore tasked with the completion of our presentation</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216" marR="48216" marT="0" marB="0"/>
                </a:tc>
                <a:extLst>
                  <a:ext uri="{0D108BD9-81ED-4DB2-BD59-A6C34878D82A}">
                    <a16:rowId xmlns:a16="http://schemas.microsoft.com/office/drawing/2014/main" val="934096055"/>
                  </a:ext>
                </a:extLst>
              </a:tr>
            </a:tbl>
          </a:graphicData>
        </a:graphic>
      </p:graphicFrame>
    </p:spTree>
    <p:extLst>
      <p:ext uri="{BB962C8B-B14F-4D97-AF65-F5344CB8AC3E}">
        <p14:creationId xmlns:p14="http://schemas.microsoft.com/office/powerpoint/2010/main" val="856700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normAutofit lnSpcReduction="10000"/>
          </a:bodyPr>
          <a:lstStyle/>
          <a:p>
            <a:r>
              <a:rPr lang="en-US" dirty="0"/>
              <a:t>complex problem solving has become a major issue for organizations today based on:</a:t>
            </a:r>
          </a:p>
          <a:p>
            <a:pPr lvl="1"/>
            <a:r>
              <a:rPr lang="en-US" dirty="0"/>
              <a:t> increased competition due to globalization and</a:t>
            </a:r>
          </a:p>
          <a:p>
            <a:pPr lvl="1"/>
            <a:r>
              <a:rPr lang="en-US" dirty="0"/>
              <a:t> rapid technological development. </a:t>
            </a:r>
          </a:p>
          <a:p>
            <a:r>
              <a:rPr lang="en-US" dirty="0"/>
              <a:t>The above highlighted lesson plan has showcased the various stages which can be used towards training learners on complex problem solving</a:t>
            </a:r>
          </a:p>
          <a:p>
            <a:r>
              <a:rPr lang="en-US" dirty="0"/>
              <a:t>the Cabaret style layout for instance has been determined to be an effective tool towards enhancing the learning process based on the fact that it allows the students to take part in discussion with their fellow group members while at the same time taking part in what is being shared at the stage by the instructor</a:t>
            </a:r>
          </a:p>
        </p:txBody>
      </p:sp>
    </p:spTree>
    <p:extLst>
      <p:ext uri="{BB962C8B-B14F-4D97-AF65-F5344CB8AC3E}">
        <p14:creationId xmlns:p14="http://schemas.microsoft.com/office/powerpoint/2010/main" val="818732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40000" lnSpcReduction="20000"/>
          </a:bodyPr>
          <a:lstStyle/>
          <a:p>
            <a:r>
              <a:rPr lang="en-US" dirty="0"/>
              <a:t>Dörner, D. and Funke, J., 2017. Complex problem solving: what it is and what it is not. Frontiers in psychology, 8, p.1153.</a:t>
            </a:r>
          </a:p>
          <a:p>
            <a:r>
              <a:rPr lang="en-US" dirty="0"/>
              <a:t>Coyne, R.D., Lee, J. and Denitsa, P., 2017. Re-visiting the flipped classroom in a design context. Journal of Learning Design, 10(2), pp.1-13.</a:t>
            </a:r>
          </a:p>
          <a:p>
            <a:r>
              <a:rPr lang="en-US" dirty="0"/>
              <a:t>Wade, S. and Kidd, C., 2019. The role of prior knowledge and curiosity in learning. Psychonomic bulletin &amp; review, 26(4), pp.1377-1387.</a:t>
            </a:r>
          </a:p>
          <a:p>
            <a:r>
              <a:rPr lang="en-US" dirty="0"/>
              <a:t>Brackney, D.E. and Lane, S.H., 2020. Moving From Forums to Authentic Community: Applying Adult Learning Theory.</a:t>
            </a:r>
          </a:p>
          <a:p>
            <a:r>
              <a:rPr lang="en-US" dirty="0"/>
              <a:t>Taylor, E.W., 2017. Transformative learning theory. In Transformative learning meets bildung (pp. 17-29). Brill Sense.</a:t>
            </a:r>
          </a:p>
          <a:p>
            <a:r>
              <a:rPr lang="en-US" dirty="0"/>
              <a:t>Lewis, S.K. and Thompson, P., 2017. Application of adult learning theory to physician assistant education. The Journal of Physician Assistant Education, 28(4), pp.196-200.</a:t>
            </a:r>
          </a:p>
          <a:p>
            <a:r>
              <a:rPr lang="en-US" dirty="0"/>
              <a:t>Lee, C.B., Hanham, J. and Leppink, J., 2019. Introduction: Problem Solving in High-Stakes Learning Environments. In Instructional Design Principles for High-Stakes Problem-Solving Environments (pp. 1-6). Springer, Singapore.</a:t>
            </a:r>
          </a:p>
          <a:p>
            <a:r>
              <a:rPr lang="en-US" dirty="0"/>
              <a:t>Laird, B.K., Bailey, C.D. and Hester, K., 2018. The effects of monitoring environment on problem-solving performance. The Journal of social psychology, 158(2), pp.215-219.</a:t>
            </a:r>
          </a:p>
          <a:p>
            <a:r>
              <a:rPr lang="en-US" dirty="0"/>
              <a:t>Walumbwa, F.O., Hartnell, C.A. and Misati, E., 2017. Does ethical leadership enhance group learning behavior? Examining the mediating influence of group ethical conduct, justice climate, and peer justice. Journal of Business Research, 72, pp.14-23.</a:t>
            </a:r>
          </a:p>
          <a:p>
            <a:r>
              <a:rPr lang="en-US" dirty="0"/>
              <a:t>Torre, D.M., van der Vleuten, C. and Dolmans, D., 2016. Theoretical perspectives and applications of group learning in PBL. Medical teacher, 38(2), pp.189-195.</a:t>
            </a:r>
          </a:p>
          <a:p>
            <a:r>
              <a:rPr lang="en-US" dirty="0"/>
              <a:t>Sellers, C.S., Cochran, J.K. and Winfree, L.T., 2017. Social learning theory and courtship violence: An empirical test. In Social learning theory and the explanation of crime (pp. 109-127). Routledge.</a:t>
            </a:r>
          </a:p>
          <a:p>
            <a:r>
              <a:rPr lang="en-US" dirty="0"/>
              <a:t>Kolb, A.Y. and Kolb, D.A., 2017. Experiential learning theory as a guide for experiential educators in higher education. Experiential Learning &amp; Teaching in Higher Education, 1(1), pp.7-44.</a:t>
            </a:r>
          </a:p>
          <a:p>
            <a:r>
              <a:rPr lang="en-US" dirty="0"/>
              <a:t>Jose, S., Patrick, P.G. and Moseley, C., 2017. Experiential learning theory: the importance of outdoor classrooms in environmental education. International Journal of Science Education, Part B, 7(3), pp.269-284.</a:t>
            </a:r>
          </a:p>
          <a:p>
            <a:r>
              <a:rPr lang="en-US" dirty="0"/>
              <a:t>Bontchev, B., Vassileva, D., Aleksieva-Petrova, A. and Petrov, M., 2018. Playing styles based on experiential learning theory. Computers in Human Behavior, 85, pp.319-328.</a:t>
            </a:r>
          </a:p>
          <a:p>
            <a:endParaRPr lang="en-US" dirty="0"/>
          </a:p>
          <a:p>
            <a:endParaRPr lang="en-US" dirty="0"/>
          </a:p>
        </p:txBody>
      </p:sp>
    </p:spTree>
    <p:extLst>
      <p:ext uri="{BB962C8B-B14F-4D97-AF65-F5344CB8AC3E}">
        <p14:creationId xmlns:p14="http://schemas.microsoft.com/office/powerpoint/2010/main" val="910519894"/>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1686</TotalTime>
  <Words>4285</Words>
  <Application>Microsoft Office PowerPoint</Application>
  <PresentationFormat>Widescreen</PresentationFormat>
  <Paragraphs>125</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Feathered</vt:lpstr>
      <vt:lpstr>LEARNING INTERVENTION ON COMPLEX PROBLEM SOLVING</vt:lpstr>
      <vt:lpstr>Introduction </vt:lpstr>
      <vt:lpstr>Learning plan </vt:lpstr>
      <vt:lpstr>Learning objectives </vt:lpstr>
      <vt:lpstr>LOCATION &amp; ROOM LAYOUT</vt:lpstr>
      <vt:lpstr>PREVIOUS KNOWLEDGE, HEALTH &amp; SAFETY:</vt:lpstr>
      <vt:lpstr>Justification for the selected techniques: adult learning theory </vt:lpstr>
      <vt:lpstr>Justification for the selected techniques (Cont. adult learning theory  </vt:lpstr>
      <vt:lpstr>Adult learning theory </vt:lpstr>
      <vt:lpstr>Group learning theory </vt:lpstr>
      <vt:lpstr>Experiential learning </vt:lpstr>
      <vt:lpstr>Experiential learning (cont.)</vt:lpstr>
      <vt:lpstr>Summary on the achievement of the task and the contribution of each member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null</dc:creator>
  <cp:lastModifiedBy>Obaidah Sbeitan</cp:lastModifiedBy>
  <cp:revision>20</cp:revision>
  <dcterms:created xsi:type="dcterms:W3CDTF">2020-05-21T20:45:29Z</dcterms:created>
  <dcterms:modified xsi:type="dcterms:W3CDTF">2020-05-23T15:42:55Z</dcterms:modified>
</cp:coreProperties>
</file>