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335" r:id="rId5"/>
    <p:sldId id="336" r:id="rId6"/>
    <p:sldId id="337" r:id="rId7"/>
    <p:sldId id="338" r:id="rId8"/>
    <p:sldId id="339" r:id="rId9"/>
    <p:sldId id="340" r:id="rId10"/>
    <p:sldId id="34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067" autoAdjust="0"/>
    <p:restoredTop sz="95394" autoAdjust="0"/>
  </p:normalViewPr>
  <p:slideViewPr>
    <p:cSldViewPr snapToGrid="0">
      <p:cViewPr>
        <p:scale>
          <a:sx n="100" d="100"/>
          <a:sy n="100" d="100"/>
        </p:scale>
        <p:origin x="120" y="-542"/>
      </p:cViewPr>
      <p:guideLst>
        <p:guide pos="6504"/>
        <p:guide orient="horz" pos="3696"/>
        <p:guide orient="horz" pos="1968"/>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handoutMaster" Target="handoutMasters/handoutMaster1.xml" /><Relationship Id="rId18" Type="http://schemas.openxmlformats.org/officeDocument/2006/relationships/tableStyles" Target="tableStyles.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notesMaster" Target="notesMasters/notesMaster1.xml" /><Relationship Id="rId17" Type="http://schemas.openxmlformats.org/officeDocument/2006/relationships/theme" Target="theme/theme1.xml" /><Relationship Id="rId2" Type="http://schemas.openxmlformats.org/officeDocument/2006/relationships/customXml" Target="../customXml/item2.xml" /><Relationship Id="rId16" Type="http://schemas.openxmlformats.org/officeDocument/2006/relationships/viewProps" Target="view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presProps" Target="presProps.xml" /><Relationship Id="rId10" Type="http://schemas.openxmlformats.org/officeDocument/2006/relationships/slide" Target="slides/slide6.xml" /><Relationship Id="rId19" Type="http://schemas.microsoft.com/office/2018/10/relationships/authors" Target="author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commentAuthors" Target="commentAuthor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1/21/2026</a:t>
            </a:fld>
            <a:endParaRPr lang="en-US" dirty="0"/>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dirty="0"/>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1/21/2026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0.svg" /><Relationship Id="rId2" Type="http://schemas.openxmlformats.org/officeDocument/2006/relationships/image" Target="../media/image9.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image" Target="../media/image1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dirty="0"/>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US"/>
              <a:t>Click icon to add picture</a:t>
            </a:r>
            <a:endParaRPr lang="en-US" dirty="0"/>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US"/>
              <a:t>Click icon to add picture</a:t>
            </a:r>
            <a:endParaRPr lang="en-US" dirty="0"/>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dirty="0"/>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dirty="0"/>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dirty="0"/>
              <a:t>Click to add content</a:t>
            </a:r>
          </a:p>
          <a:p>
            <a:pPr lvl="1"/>
            <a:r>
              <a:rPr lang="en-US" dirty="0"/>
              <a:t>Second level</a:t>
            </a:r>
          </a:p>
          <a:p>
            <a:pPr lvl="2"/>
            <a:r>
              <a:rPr lang="en-US" dirty="0"/>
              <a:t>Third level</a:t>
            </a:r>
          </a:p>
          <a:p>
            <a:pPr lvl="4"/>
            <a:r>
              <a:rPr lang="en-US" dirty="0"/>
              <a:t>Fourth level</a:t>
            </a:r>
          </a:p>
          <a:p>
            <a:pPr lvl="5"/>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US"/>
              <a:t>Click icon to add picture</a:t>
            </a:r>
            <a:endParaRPr lang="en-US" dirty="0"/>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dirty="0"/>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ctrTitle"/>
          </p:nvPr>
        </p:nvSpPr>
        <p:spPr>
          <a:xfrm rot="11151616" flipV="1">
            <a:off x="6193581" y="676224"/>
            <a:ext cx="5004684" cy="4639843"/>
          </a:xfrm>
        </p:spPr>
        <p:txBody>
          <a:bodyPr/>
          <a:lstStyle/>
          <a:p>
            <a:r>
              <a:rPr lang="en-GB" dirty="0"/>
              <a:t>Effective teamwork and communication by miss Kelly Harrington.  </a:t>
            </a:r>
            <a:br>
              <a:rPr lang="en-GB" dirty="0"/>
            </a:br>
            <a:r>
              <a:rPr lang="en-GB" dirty="0"/>
              <a:t>Dialectical tension. </a:t>
            </a:r>
            <a:endParaRPr lang="en-US" dirty="0"/>
          </a:p>
        </p:txBody>
      </p:sp>
      <p:sp>
        <p:nvSpPr>
          <p:cNvPr id="2" name="TextBox 1">
            <a:extLst>
              <a:ext uri="{FF2B5EF4-FFF2-40B4-BE49-F238E27FC236}">
                <a16:creationId xmlns:a16="http://schemas.microsoft.com/office/drawing/2014/main" id="{2F49B970-C3FA-5AD1-BB79-280E27BB1997}"/>
              </a:ext>
            </a:extLst>
          </p:cNvPr>
          <p:cNvSpPr txBox="1"/>
          <p:nvPr/>
        </p:nvSpPr>
        <p:spPr>
          <a:xfrm>
            <a:off x="5050117" y="2873788"/>
            <a:ext cx="5133788" cy="369332"/>
          </a:xfrm>
          <a:prstGeom prst="rect">
            <a:avLst/>
          </a:prstGeom>
          <a:noFill/>
        </p:spPr>
        <p:txBody>
          <a:bodyPr wrap="square" rtlCol="0">
            <a:spAutoFit/>
          </a:bodyPr>
          <a:lstStyle/>
          <a:p>
            <a:pPr algn="l"/>
            <a:endParaRPr lang="en-US" b="1" dirty="0"/>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flipV="1">
            <a:off x="681318" y="-4745318"/>
            <a:ext cx="8509126" cy="4817836"/>
          </a:xfrm>
        </p:spPr>
        <p:txBody>
          <a:bodyPr/>
          <a:lstStyle/>
          <a:p>
            <a:r>
              <a:rPr lang="en-US" dirty="0"/>
              <a:t>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507767" y="729129"/>
            <a:ext cx="2827104" cy="5191515"/>
          </a:xfrm>
        </p:spPr>
        <p:txBody>
          <a:bodyPr>
            <a:noAutofit/>
          </a:bodyPr>
          <a:lstStyle/>
          <a:p>
            <a:pPr marL="0" indent="0">
              <a:buNone/>
            </a:pPr>
            <a:r>
              <a:rPr lang="en-GB" sz="1400" b="1" dirty="0"/>
              <a:t>Presentation overview.!!!</a:t>
            </a:r>
          </a:p>
          <a:p>
            <a:pPr marL="0" indent="0">
              <a:buNone/>
            </a:pPr>
            <a:r>
              <a:rPr lang="en-GB" sz="1400" b="1" dirty="0"/>
              <a:t>1 :introduction into dialectical tension. </a:t>
            </a:r>
          </a:p>
          <a:p>
            <a:pPr marL="0" indent="0">
              <a:buNone/>
            </a:pPr>
            <a:r>
              <a:rPr lang="en-GB" sz="1400" b="1" dirty="0"/>
              <a:t>What is dialectical tension. </a:t>
            </a:r>
          </a:p>
          <a:p>
            <a:pPr marL="0" indent="0">
              <a:buNone/>
            </a:pPr>
            <a:r>
              <a:rPr lang="en-GB" sz="1400" b="1" dirty="0"/>
              <a:t>2.  How it can be effective .</a:t>
            </a:r>
          </a:p>
          <a:p>
            <a:pPr marL="0" indent="0">
              <a:buNone/>
            </a:pPr>
            <a:r>
              <a:rPr lang="en-GB" sz="1400" b="1" dirty="0"/>
              <a:t>3. Examples in my personal view </a:t>
            </a:r>
          </a:p>
          <a:p>
            <a:pPr marL="0" indent="0">
              <a:buNone/>
            </a:pPr>
            <a:r>
              <a:rPr lang="en-GB" sz="1400" b="1" dirty="0"/>
              <a:t>4. How to navigate dialectical tension. </a:t>
            </a:r>
          </a:p>
          <a:p>
            <a:pPr marL="0" indent="0">
              <a:buNone/>
            </a:pPr>
            <a:r>
              <a:rPr lang="en-GB" sz="1400" b="1" dirty="0"/>
              <a:t>5. References.  </a:t>
            </a:r>
            <a:endParaRPr lang="en-US" sz="1400" b="1" dirty="0"/>
          </a:p>
          <a:p>
            <a:pPr marL="457200" indent="-457200">
              <a:buFont typeface="+mj-lt"/>
              <a:buAutoNum type="arabicPeriod"/>
            </a:pPr>
            <a:endParaRPr lang="en-US" sz="1400" dirty="0"/>
          </a:p>
        </p:txBody>
      </p:sp>
      <p:sp>
        <p:nvSpPr>
          <p:cNvPr id="3" name="Slide Number Placeholder 2">
            <a:extLst>
              <a:ext uri="{FF2B5EF4-FFF2-40B4-BE49-F238E27FC236}">
                <a16:creationId xmlns:a16="http://schemas.microsoft.com/office/drawing/2014/main" id="{089920E1-1F47-D3FB-B5CD-7110B3795525}"/>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2</a:t>
            </a:fld>
            <a:endParaRPr lang="en-US" dirty="0"/>
          </a:p>
        </p:txBody>
      </p:sp>
      <p:pic>
        <p:nvPicPr>
          <p:cNvPr id="4" name="Picture 3">
            <a:extLst>
              <a:ext uri="{FF2B5EF4-FFF2-40B4-BE49-F238E27FC236}">
                <a16:creationId xmlns:a16="http://schemas.microsoft.com/office/drawing/2014/main" id="{D7D32C69-6DEF-C894-7171-3894D8A99FC6}"/>
              </a:ext>
            </a:extLst>
          </p:cNvPr>
          <p:cNvPicPr>
            <a:picLocks noChangeAspect="1"/>
          </p:cNvPicPr>
          <p:nvPr/>
        </p:nvPicPr>
        <p:blipFill>
          <a:blip r:embed="rId2"/>
          <a:stretch>
            <a:fillRect/>
          </a:stretch>
        </p:blipFill>
        <p:spPr>
          <a:xfrm>
            <a:off x="4043854" y="284749"/>
            <a:ext cx="5397562" cy="2896702"/>
          </a:xfrm>
          <a:prstGeom prst="rect">
            <a:avLst/>
          </a:prstGeom>
        </p:spPr>
      </p:pic>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156B82F-B5D1-CD28-BA3B-FD2EC577F515}"/>
              </a:ext>
            </a:extLst>
          </p:cNvPr>
          <p:cNvPicPr>
            <a:picLocks noGrp="1" noChangeAspect="1"/>
          </p:cNvPicPr>
          <p:nvPr>
            <p:ph type="pic" sz="quarter" idx="10"/>
          </p:nvPr>
        </p:nvPicPr>
        <p:blipFill>
          <a:blip r:embed="rId2"/>
          <a:srcRect l="9258" r="9258"/>
          <a:stretch/>
        </p:blipFill>
        <p:spPr>
          <a:prstGeom prst="rect">
            <a:avLst/>
          </a:prstGeom>
        </p:spPr>
      </p:pic>
      <p:sp>
        <p:nvSpPr>
          <p:cNvPr id="4" name="Title 3">
            <a:extLst>
              <a:ext uri="{FF2B5EF4-FFF2-40B4-BE49-F238E27FC236}">
                <a16:creationId xmlns:a16="http://schemas.microsoft.com/office/drawing/2014/main" id="{0118AF5B-1858-EADA-4876-83BB5A2CA861}"/>
              </a:ext>
            </a:extLst>
          </p:cNvPr>
          <p:cNvSpPr>
            <a:spLocks noGrp="1"/>
          </p:cNvSpPr>
          <p:nvPr>
            <p:ph type="title"/>
          </p:nvPr>
        </p:nvSpPr>
        <p:spPr>
          <a:xfrm>
            <a:off x="693269" y="3575151"/>
            <a:ext cx="6466542" cy="488850"/>
          </a:xfrm>
        </p:spPr>
        <p:txBody>
          <a:bodyPr>
            <a:normAutofit fontScale="90000"/>
          </a:bodyPr>
          <a:lstStyle/>
          <a:p>
            <a:r>
              <a:rPr lang="en-GB" sz="2400" dirty="0">
                <a:latin typeface="Amasis MT Pro Black" panose="02040A04050005020304" pitchFamily="18" charset="0"/>
                <a:ea typeface="ADLaM Display" panose="02010000000000000000" pitchFamily="2" charset="0"/>
                <a:cs typeface="ADLaM Display" panose="02010000000000000000" pitchFamily="2" charset="0"/>
              </a:rPr>
              <a:t>1.What is Dialectical tension ? </a:t>
            </a:r>
            <a:br>
              <a:rPr lang="en-GB" sz="2400" dirty="0">
                <a:latin typeface="Amasis MT Pro Black" panose="02040A04050005020304" pitchFamily="18" charset="0"/>
                <a:ea typeface="ADLaM Display" panose="02010000000000000000" pitchFamily="2" charset="0"/>
                <a:cs typeface="ADLaM Display" panose="02010000000000000000" pitchFamily="2" charset="0"/>
              </a:rPr>
            </a:br>
            <a:r>
              <a:rPr lang="en-GB" sz="2400" dirty="0">
                <a:latin typeface="Amasis MT Pro Black" panose="02040A04050005020304" pitchFamily="18" charset="0"/>
                <a:ea typeface="ADLaM Display" panose="02010000000000000000" pitchFamily="2" charset="0"/>
                <a:cs typeface="ADLaM Display" panose="02010000000000000000" pitchFamily="2" charset="0"/>
              </a:rPr>
              <a:t>Dialectical tension is where two colleagues don’t agree with the same problem an there is push an pull in the relationship.  The tension we felt as part of our team was Autonomy an connection . (Belbin and brown) (2022)</a:t>
            </a:r>
            <a:endParaRPr lang="en-US" sz="2400" dirty="0">
              <a:latin typeface="Amasis MT Pro Black" panose="02040A04050005020304" pitchFamily="18" charset="0"/>
              <a:ea typeface="ADLaM Display" panose="02010000000000000000" pitchFamily="2" charset="0"/>
              <a:cs typeface="ADLaM Display" panose="02010000000000000000" pitchFamily="2" charset="0"/>
            </a:endParaRPr>
          </a:p>
        </p:txBody>
      </p:sp>
    </p:spTree>
    <p:extLst>
      <p:ext uri="{BB962C8B-B14F-4D97-AF65-F5344CB8AC3E}">
        <p14:creationId xmlns:p14="http://schemas.microsoft.com/office/powerpoint/2010/main" val="378690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2CA9C218-C86B-06E3-6B9E-81C66821C411}"/>
              </a:ext>
            </a:extLst>
          </p:cNvPr>
          <p:cNvSpPr>
            <a:spLocks noGrp="1"/>
          </p:cNvSpPr>
          <p:nvPr>
            <p:ph type="pic" sz="quarter" idx="10"/>
          </p:nvPr>
        </p:nvSpPr>
        <p:spPr>
          <a:xfrm>
            <a:off x="903702" y="176785"/>
            <a:ext cx="10499403" cy="5919216"/>
          </a:xfrm>
          <a:ln/>
        </p:spPr>
        <p:style>
          <a:lnRef idx="2">
            <a:schemeClr val="dk1">
              <a:shade val="15000"/>
            </a:schemeClr>
          </a:lnRef>
          <a:fillRef idx="1">
            <a:schemeClr val="dk1"/>
          </a:fillRef>
          <a:effectRef idx="0">
            <a:schemeClr val="dk1"/>
          </a:effectRef>
          <a:fontRef idx="minor">
            <a:schemeClr val="lt1"/>
          </a:fontRef>
        </p:style>
        <p:txBody>
          <a:bodyPr/>
          <a:lstStyle/>
          <a:p>
            <a:r>
              <a:rPr lang="en-GB" dirty="0"/>
              <a:t>Effective teamwork and communication requires a team to have there own role delegated to get the best outcome for the job, each person has there own role some are Implementer some are </a:t>
            </a:r>
            <a:r>
              <a:rPr lang="en-GB" dirty="0" err="1"/>
              <a:t>competers</a:t>
            </a:r>
            <a:r>
              <a:rPr lang="en-GB" dirty="0"/>
              <a:t> who have strong characteristics.  Sometimes there’s conflict between teams but the outcome at the end is always to get the job done . We enjoy supporting each other an each having different opinions for the best </a:t>
            </a:r>
            <a:r>
              <a:rPr lang="en-GB" dirty="0" err="1"/>
              <a:t>outcome.Albert</a:t>
            </a:r>
            <a:r>
              <a:rPr lang="en-GB" dirty="0"/>
              <a:t> </a:t>
            </a:r>
            <a:r>
              <a:rPr lang="en-GB" dirty="0" err="1"/>
              <a:t>merchabian</a:t>
            </a:r>
            <a:r>
              <a:rPr lang="en-GB" dirty="0"/>
              <a:t>  (1972) effective teamwork and communication.  </a:t>
            </a:r>
            <a:r>
              <a:rPr lang="en-GB" dirty="0" err="1"/>
              <a:t>WestM.A</a:t>
            </a:r>
            <a:r>
              <a:rPr lang="en-GB" dirty="0"/>
              <a:t> (2012) Effective teamwork . </a:t>
            </a:r>
            <a:endParaRPr lang="en-US" dirty="0"/>
          </a:p>
        </p:txBody>
      </p:sp>
      <p:sp>
        <p:nvSpPr>
          <p:cNvPr id="2" name="TextBox 1">
            <a:extLst>
              <a:ext uri="{FF2B5EF4-FFF2-40B4-BE49-F238E27FC236}">
                <a16:creationId xmlns:a16="http://schemas.microsoft.com/office/drawing/2014/main" id="{FAADCC0E-CD1C-23D9-BBB8-F08038DB7164}"/>
              </a:ext>
            </a:extLst>
          </p:cNvPr>
          <p:cNvSpPr txBox="1"/>
          <p:nvPr/>
        </p:nvSpPr>
        <p:spPr>
          <a:xfrm>
            <a:off x="5181600" y="1625600"/>
            <a:ext cx="1828800" cy="261610"/>
          </a:xfrm>
          <a:prstGeom prst="rect">
            <a:avLst/>
          </a:prstGeom>
          <a:noFill/>
        </p:spPr>
        <p:txBody>
          <a:bodyPr wrap="square" rtlCol="0">
            <a:spAutoFit/>
          </a:bodyPr>
          <a:lstStyle/>
          <a:p>
            <a:pPr algn="l"/>
            <a:endParaRPr lang="en-US"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6AC9C3B-A404-C892-3D8A-9FC63E82B913}"/>
              </a:ext>
            </a:extLst>
          </p:cNvPr>
          <p:cNvSpPr txBox="1"/>
          <p:nvPr/>
        </p:nvSpPr>
        <p:spPr>
          <a:xfrm>
            <a:off x="5181600" y="2516094"/>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590816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DC4FCA4-2611-8B11-FB25-5E82AD7A64EB}"/>
              </a:ext>
            </a:extLst>
          </p:cNvPr>
          <p:cNvPicPr>
            <a:picLocks noChangeAspect="1"/>
          </p:cNvPicPr>
          <p:nvPr/>
        </p:nvPicPr>
        <p:blipFill>
          <a:blip r:embed="rId2"/>
          <a:stretch>
            <a:fillRect/>
          </a:stretch>
        </p:blipFill>
        <p:spPr>
          <a:xfrm>
            <a:off x="5572643" y="1285943"/>
            <a:ext cx="5558117" cy="5248835"/>
          </a:xfrm>
          <a:prstGeom prst="rect">
            <a:avLst/>
          </a:prstGeom>
        </p:spPr>
      </p:pic>
      <p:sp>
        <p:nvSpPr>
          <p:cNvPr id="7" name="TextBox 6">
            <a:extLst>
              <a:ext uri="{FF2B5EF4-FFF2-40B4-BE49-F238E27FC236}">
                <a16:creationId xmlns:a16="http://schemas.microsoft.com/office/drawing/2014/main" id="{F6BEFB67-13D8-662D-2776-97D9BDD24DB4}"/>
              </a:ext>
            </a:extLst>
          </p:cNvPr>
          <p:cNvSpPr txBox="1"/>
          <p:nvPr/>
        </p:nvSpPr>
        <p:spPr>
          <a:xfrm>
            <a:off x="502024" y="323221"/>
            <a:ext cx="4769224" cy="4093428"/>
          </a:xfrm>
          <a:prstGeom prst="rect">
            <a:avLst/>
          </a:prstGeom>
          <a:noFill/>
        </p:spPr>
        <p:txBody>
          <a:bodyPr wrap="square" rtlCol="0">
            <a:spAutoFit/>
          </a:bodyPr>
          <a:lstStyle/>
          <a:p>
            <a:pPr algn="l"/>
            <a:r>
              <a:rPr lang="en-GB" sz="2000" b="1" dirty="0"/>
              <a:t>My Personal experiences of dialectical tension were in the workplace as a carer.  A colleague  an </a:t>
            </a:r>
            <a:r>
              <a:rPr lang="en-GB" sz="2000" b="1" dirty="0" err="1"/>
              <a:t>i</a:t>
            </a:r>
            <a:r>
              <a:rPr lang="en-GB" sz="2000" b="1" dirty="0"/>
              <a:t> disagreed on a decision about timing an looking after wonderful individual , my colleague wanted to clock off I was willing to stay until my job was done an my lovely lady was ready for bed , but that was tension an empathy clashing  thankfully we compromised an the client was happy an settled by the time I went home so I could relax </a:t>
            </a:r>
            <a:r>
              <a:rPr lang="en-GB" sz="2000" dirty="0"/>
              <a:t>.</a:t>
            </a:r>
            <a:r>
              <a:rPr lang="en-GB" sz="2000" b="1" dirty="0"/>
              <a:t>That my job was completed properly. Baxter an Montgomery (1996)</a:t>
            </a:r>
            <a:endParaRPr lang="en-US" sz="2000" b="1" dirty="0"/>
          </a:p>
        </p:txBody>
      </p:sp>
    </p:spTree>
    <p:extLst>
      <p:ext uri="{BB962C8B-B14F-4D97-AF65-F5344CB8AC3E}">
        <p14:creationId xmlns:p14="http://schemas.microsoft.com/office/powerpoint/2010/main" val="2099008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BCCE880B-F5F8-E6E2-CEAF-10AABA13C0F4}"/>
              </a:ext>
            </a:extLst>
          </p:cNvPr>
          <p:cNvSpPr>
            <a:spLocks noGrp="1"/>
          </p:cNvSpPr>
          <p:nvPr>
            <p:ph type="body" sz="quarter" idx="13"/>
          </p:nvPr>
        </p:nvSpPr>
        <p:spPr>
          <a:xfrm>
            <a:off x="4613835" y="1159434"/>
            <a:ext cx="7494494" cy="4374777"/>
          </a:xfrm>
        </p:spPr>
        <p:txBody>
          <a:bodyPr/>
          <a:lstStyle/>
          <a:p>
            <a:r>
              <a:rPr lang="en-GB" b="1" dirty="0"/>
              <a:t>4. Baxter .L(2011) How to navigate dialectical tension.  In teamwork  Dialectical tensions arise from competing Yet interconnecting Needs  Such as Autonomy Versus  collaboration.  An stability versus change  . When teams acknowledge An balance opposing  Needs  Trust </a:t>
            </a:r>
            <a:r>
              <a:rPr lang="en-GB" b="1" dirty="0" err="1"/>
              <a:t>i</a:t>
            </a:r>
            <a:r>
              <a:rPr lang="en-GB" b="1" dirty="0"/>
              <a:t> s strengthened(</a:t>
            </a:r>
            <a:r>
              <a:rPr lang="en-GB" b="1" dirty="0" err="1"/>
              <a:t>baxter</a:t>
            </a:r>
            <a:r>
              <a:rPr lang="en-GB" b="1" dirty="0"/>
              <a:t> an Montgomery)1996 </a:t>
            </a:r>
          </a:p>
          <a:p>
            <a:r>
              <a:rPr lang="en-GB" b="1" dirty="0"/>
              <a:t>(Belbin) 2010,  (Little John an Foss)  2011 .</a:t>
            </a:r>
            <a:endParaRPr lang="en-US" b="1" dirty="0"/>
          </a:p>
        </p:txBody>
      </p:sp>
    </p:spTree>
    <p:extLst>
      <p:ext uri="{BB962C8B-B14F-4D97-AF65-F5344CB8AC3E}">
        <p14:creationId xmlns:p14="http://schemas.microsoft.com/office/powerpoint/2010/main" val="4043390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5A88FAA-4C5F-6752-562B-964C011D6993}"/>
              </a:ext>
            </a:extLst>
          </p:cNvPr>
          <p:cNvSpPr>
            <a:spLocks noGrp="1"/>
          </p:cNvSpPr>
          <p:nvPr>
            <p:ph type="title"/>
          </p:nvPr>
        </p:nvSpPr>
        <p:spPr>
          <a:xfrm>
            <a:off x="215153" y="932329"/>
            <a:ext cx="6244749" cy="3189941"/>
          </a:xfrm>
        </p:spPr>
        <p:txBody>
          <a:bodyPr>
            <a:normAutofit/>
          </a:bodyPr>
          <a:lstStyle/>
          <a:p>
            <a:r>
              <a:rPr lang="en-GB" sz="1000" b="0" dirty="0" err="1">
                <a:latin typeface="Arial Black" panose="020B0604020202020204" pitchFamily="34" charset="0"/>
                <a:cs typeface="Arial Black" panose="020B0604020202020204" pitchFamily="34" charset="0"/>
              </a:rPr>
              <a:t>Rference</a:t>
            </a:r>
            <a:r>
              <a:rPr lang="en-GB" sz="1000" b="0" dirty="0">
                <a:latin typeface="Arial Black" panose="020B0604020202020204" pitchFamily="34" charset="0"/>
                <a:cs typeface="Arial Black" panose="020B0604020202020204" pitchFamily="34" charset="0"/>
              </a:rPr>
              <a:t> list .</a:t>
            </a:r>
            <a:br>
              <a:rPr lang="en-GB" sz="1000" b="0" dirty="0">
                <a:latin typeface="Arial Black" panose="020B0604020202020204" pitchFamily="34" charset="0"/>
                <a:cs typeface="Arial Black" panose="020B0604020202020204" pitchFamily="34" charset="0"/>
              </a:rPr>
            </a:b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1.belbin an brown (1995) </a:t>
            </a:r>
            <a:r>
              <a:rPr lang="en-GB" sz="1000" b="0" dirty="0" err="1">
                <a:latin typeface="Arial Black" panose="020B0604020202020204" pitchFamily="34" charset="0"/>
                <a:cs typeface="Arial Black" panose="020B0604020202020204" pitchFamily="34" charset="0"/>
              </a:rPr>
              <a:t>belbin</a:t>
            </a:r>
            <a:r>
              <a:rPr lang="en-GB" sz="1000" b="0" dirty="0">
                <a:latin typeface="Arial Black" panose="020B0604020202020204" pitchFamily="34" charset="0"/>
                <a:cs typeface="Arial Black" panose="020B0604020202020204" pitchFamily="34" charset="0"/>
              </a:rPr>
              <a:t> R.M (2010)team roles at work 2</a:t>
            </a:r>
            <a:r>
              <a:rPr lang="en-GB" sz="1000" b="0" baseline="30000" dirty="0">
                <a:latin typeface="Arial Black" panose="020B0604020202020204" pitchFamily="34" charset="0"/>
                <a:cs typeface="Arial Black" panose="020B0604020202020204" pitchFamily="34" charset="0"/>
              </a:rPr>
              <a:t>nd</a:t>
            </a:r>
            <a:r>
              <a:rPr lang="en-GB" sz="1000" b="0" dirty="0">
                <a:latin typeface="Arial Black" panose="020B0604020202020204" pitchFamily="34" charset="0"/>
                <a:cs typeface="Arial Black" panose="020B0604020202020204" pitchFamily="34" charset="0"/>
              </a:rPr>
              <a:t> </a:t>
            </a:r>
            <a:r>
              <a:rPr lang="en-GB" sz="1000" b="0" dirty="0" err="1">
                <a:latin typeface="Arial Black" panose="020B0604020202020204" pitchFamily="34" charset="0"/>
                <a:cs typeface="Arial Black" panose="020B0604020202020204" pitchFamily="34" charset="0"/>
              </a:rPr>
              <a:t>edn</a:t>
            </a:r>
            <a:r>
              <a:rPr lang="en-GB" sz="1000" b="0" dirty="0">
                <a:latin typeface="Arial Black" panose="020B0604020202020204" pitchFamily="34" charset="0"/>
                <a:cs typeface="Arial Black" panose="020B0604020202020204" pitchFamily="34" charset="0"/>
              </a:rPr>
              <a:t> Oxford Butterworth an </a:t>
            </a:r>
            <a:r>
              <a:rPr lang="en-GB" sz="1000" b="0" dirty="0" err="1">
                <a:latin typeface="Arial Black" panose="020B0604020202020204" pitchFamily="34" charset="0"/>
                <a:cs typeface="Arial Black" panose="020B0604020202020204" pitchFamily="34" charset="0"/>
              </a:rPr>
              <a:t>heinmann</a:t>
            </a:r>
            <a:r>
              <a:rPr lang="en-GB" sz="1000" b="0" dirty="0">
                <a:latin typeface="Arial Black" panose="020B0604020202020204" pitchFamily="34" charset="0"/>
                <a:cs typeface="Arial Black" panose="020B0604020202020204" pitchFamily="34" charset="0"/>
              </a:rPr>
              <a:t> .</a:t>
            </a:r>
            <a:br>
              <a:rPr lang="en-GB" sz="1000" b="0" dirty="0">
                <a:latin typeface="Arial Black" panose="020B0604020202020204" pitchFamily="34" charset="0"/>
                <a:cs typeface="Arial Black" panose="020B0604020202020204" pitchFamily="34" charset="0"/>
              </a:rPr>
            </a:b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2.albert </a:t>
            </a:r>
            <a:r>
              <a:rPr lang="en-GB" sz="1000" b="0" dirty="0" err="1">
                <a:latin typeface="Arial Black" panose="020B0604020202020204" pitchFamily="34" charset="0"/>
                <a:cs typeface="Arial Black" panose="020B0604020202020204" pitchFamily="34" charset="0"/>
              </a:rPr>
              <a:t>merchabian</a:t>
            </a:r>
            <a:r>
              <a:rPr lang="en-GB" sz="1000" b="0" dirty="0">
                <a:latin typeface="Arial Black" panose="020B0604020202020204" pitchFamily="34" charset="0"/>
                <a:cs typeface="Arial Black" panose="020B0604020202020204" pitchFamily="34" charset="0"/>
              </a:rPr>
              <a:t> (1972)effective teamwork and communication, non verbal communication,  Chicago </a:t>
            </a:r>
            <a:r>
              <a:rPr lang="en-GB" sz="1000" b="0" dirty="0" err="1">
                <a:latin typeface="Arial Black" panose="020B0604020202020204" pitchFamily="34" charset="0"/>
                <a:cs typeface="Arial Black" panose="020B0604020202020204" pitchFamily="34" charset="0"/>
              </a:rPr>
              <a:t>aldine</a:t>
            </a:r>
            <a:r>
              <a:rPr lang="en-GB" sz="1000" b="0" dirty="0">
                <a:latin typeface="Arial Black" panose="020B0604020202020204" pitchFamily="34" charset="0"/>
                <a:cs typeface="Arial Black" panose="020B0604020202020204" pitchFamily="34" charset="0"/>
              </a:rPr>
              <a:t> Atherton. </a:t>
            </a: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  </a:t>
            </a:r>
            <a:br>
              <a:rPr lang="en-GB" sz="1000" b="0" dirty="0">
                <a:latin typeface="Arial Black" panose="020B0604020202020204" pitchFamily="34" charset="0"/>
                <a:cs typeface="Arial Black" panose="020B0604020202020204" pitchFamily="34" charset="0"/>
              </a:rPr>
            </a:b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3.Baxter an Montgomery (1996) relating dialogue an dialectics.  New York Guilford press. </a:t>
            </a: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4 .</a:t>
            </a: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5.Littlejohn, S.W. And Foss, K.A. (2011) Theories of Human Communication. 10</a:t>
            </a:r>
            <a:r>
              <a:rPr lang="en-GB" sz="1000" b="0" baseline="30000" dirty="0">
                <a:latin typeface="Arial Black" panose="020B0604020202020204" pitchFamily="34" charset="0"/>
                <a:cs typeface="Arial Black" panose="020B0604020202020204" pitchFamily="34" charset="0"/>
              </a:rPr>
              <a:t>th</a:t>
            </a:r>
            <a:r>
              <a:rPr lang="en-GB" sz="1000" b="0" dirty="0">
                <a:latin typeface="Arial Black" panose="020B0604020202020204" pitchFamily="34" charset="0"/>
                <a:cs typeface="Arial Black" panose="020B0604020202020204" pitchFamily="34" charset="0"/>
              </a:rPr>
              <a:t> </a:t>
            </a:r>
            <a:r>
              <a:rPr lang="en-GB" sz="1000" b="0" dirty="0" err="1">
                <a:latin typeface="Arial Black" panose="020B0604020202020204" pitchFamily="34" charset="0"/>
                <a:cs typeface="Arial Black" panose="020B0604020202020204" pitchFamily="34" charset="0"/>
              </a:rPr>
              <a:t>edn</a:t>
            </a:r>
            <a:r>
              <a:rPr lang="en-GB" sz="1000" b="0" dirty="0">
                <a:latin typeface="Arial Black" panose="020B0604020202020204" pitchFamily="34" charset="0"/>
                <a:cs typeface="Arial Black" panose="020B0604020202020204" pitchFamily="34" charset="0"/>
              </a:rPr>
              <a:t>. Long Grove, IL: Waveland Press.</a:t>
            </a: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6. West , M. A </a:t>
            </a:r>
            <a:br>
              <a:rPr lang="en-GB" sz="1000" b="0" dirty="0">
                <a:latin typeface="Arial Black" panose="020B0604020202020204" pitchFamily="34" charset="0"/>
                <a:cs typeface="Arial Black" panose="020B0604020202020204" pitchFamily="34" charset="0"/>
              </a:rPr>
            </a:br>
            <a:r>
              <a:rPr lang="en-GB" sz="1000" b="0" dirty="0">
                <a:latin typeface="Arial Black" panose="020B0604020202020204" pitchFamily="34" charset="0"/>
                <a:cs typeface="Arial Black" panose="020B0604020202020204" pitchFamily="34" charset="0"/>
              </a:rPr>
              <a:t>(2012)  Effective teamwork  3</a:t>
            </a:r>
            <a:r>
              <a:rPr lang="en-GB" sz="1000" b="0" baseline="30000" dirty="0">
                <a:latin typeface="Arial Black" panose="020B0604020202020204" pitchFamily="34" charset="0"/>
                <a:cs typeface="Arial Black" panose="020B0604020202020204" pitchFamily="34" charset="0"/>
              </a:rPr>
              <a:t>rd</a:t>
            </a:r>
            <a:r>
              <a:rPr lang="en-GB" sz="1000" b="0" dirty="0">
                <a:latin typeface="Arial Black" panose="020B0604020202020204" pitchFamily="34" charset="0"/>
                <a:cs typeface="Arial Black" panose="020B0604020202020204" pitchFamily="34" charset="0"/>
              </a:rPr>
              <a:t> </a:t>
            </a:r>
            <a:r>
              <a:rPr lang="en-GB" sz="1000" b="0" dirty="0" err="1">
                <a:latin typeface="Arial Black" panose="020B0604020202020204" pitchFamily="34" charset="0"/>
                <a:cs typeface="Arial Black" panose="020B0604020202020204" pitchFamily="34" charset="0"/>
              </a:rPr>
              <a:t>edn</a:t>
            </a:r>
            <a:r>
              <a:rPr lang="en-GB" sz="1000" b="0" dirty="0">
                <a:latin typeface="Arial Black" panose="020B0604020202020204" pitchFamily="34" charset="0"/>
                <a:cs typeface="Arial Black" panose="020B0604020202020204" pitchFamily="34" charset="0"/>
              </a:rPr>
              <a:t> Oxford , </a:t>
            </a:r>
            <a:r>
              <a:rPr lang="en-GB" sz="1000" b="0" dirty="0" err="1">
                <a:latin typeface="Arial Black" panose="020B0604020202020204" pitchFamily="34" charset="0"/>
                <a:cs typeface="Arial Black" panose="020B0604020202020204" pitchFamily="34" charset="0"/>
              </a:rPr>
              <a:t>wiley</a:t>
            </a:r>
            <a:r>
              <a:rPr lang="en-GB" sz="1000" b="0" dirty="0">
                <a:latin typeface="Arial Black" panose="020B0604020202020204" pitchFamily="34" charset="0"/>
                <a:cs typeface="Arial Black" panose="020B0604020202020204" pitchFamily="34" charset="0"/>
              </a:rPr>
              <a:t> Blackwell. </a:t>
            </a:r>
            <a:endParaRPr lang="en-US" sz="1000" b="0" dirty="0">
              <a:latin typeface="Arial Black" panose="020B0604020202020204" pitchFamily="34" charset="0"/>
              <a:cs typeface="Arial Black" panose="020B0604020202020204" pitchFamily="34" charset="0"/>
            </a:endParaRPr>
          </a:p>
        </p:txBody>
      </p:sp>
    </p:spTree>
    <p:extLst>
      <p:ext uri="{BB962C8B-B14F-4D97-AF65-F5344CB8AC3E}">
        <p14:creationId xmlns:p14="http://schemas.microsoft.com/office/powerpoint/2010/main" val="3493061142"/>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CC02FA78-7B40-45E2-B806-470B0FC280F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420</Words>
  <Application>Microsoft Office PowerPoint</Application>
  <PresentationFormat>Widescreen</PresentationFormat>
  <Paragraphs>118</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Custom</vt:lpstr>
      <vt:lpstr>Effective teamwork and communication by miss Kelly Harrington.   Dialectical tension. </vt:lpstr>
      <vt:lpstr> </vt:lpstr>
      <vt:lpstr>1.What is Dialectical tension ?  Dialectical tension is where two colleagues don’t agree with the same problem an there is push an pull in the relationship.  The tension we felt as part of our team was Autonomy an connection . (Belbin and brown) (2022)</vt:lpstr>
      <vt:lpstr>PowerPoint Presentation</vt:lpstr>
      <vt:lpstr>PowerPoint Presentation</vt:lpstr>
      <vt:lpstr>PowerPoint Presentation</vt:lpstr>
      <vt:lpstr>Rference list .  1.belbin an brown (1995) belbin R.M (2010)team roles at work 2nd edn Oxford Butterworth an heinmann .  2.albert merchabian (1972)effective teamwork and communication, non verbal communication,  Chicago aldine Atherton.      3.Baxter an Montgomery (1996) relating dialogue an dialectics.  New York Guilford press.  4 . 5.Littlejohn, S.W. And Foss, K.A. (2011) Theories of Human Communication. 10th edn. Long Grove, IL: Waveland Press. 6. West , M. A  (2012)  Effective teamwork  3rd edn Oxford , wiley Blackwell.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Harrington (2432981)</dc:creator>
  <cp:lastModifiedBy>Kelly Harrington (2432981)</cp:lastModifiedBy>
  <cp:revision>10</cp:revision>
  <dcterms:created xsi:type="dcterms:W3CDTF">2025-11-03T13:36:33Z</dcterms:created>
  <dcterms:modified xsi:type="dcterms:W3CDTF">2026-01-21T16:28:47Z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