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handoutMasterIdLst>
    <p:handoutMasterId r:id="rId19"/>
  </p:handoutMasterIdLst>
  <p:sldIdLst>
    <p:sldId id="276" r:id="rId2"/>
    <p:sldId id="402" r:id="rId3"/>
    <p:sldId id="343" r:id="rId4"/>
    <p:sldId id="399" r:id="rId5"/>
    <p:sldId id="344" r:id="rId6"/>
    <p:sldId id="345" r:id="rId7"/>
    <p:sldId id="400" r:id="rId8"/>
    <p:sldId id="401" r:id="rId9"/>
    <p:sldId id="346" r:id="rId10"/>
    <p:sldId id="347" r:id="rId11"/>
    <p:sldId id="397" r:id="rId12"/>
    <p:sldId id="348" r:id="rId13"/>
    <p:sldId id="350" r:id="rId14"/>
    <p:sldId id="351" r:id="rId15"/>
    <p:sldId id="352" r:id="rId16"/>
    <p:sldId id="353" r:id="rId17"/>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560" autoAdjust="0"/>
    <p:restoredTop sz="94660"/>
  </p:normalViewPr>
  <p:slideViewPr>
    <p:cSldViewPr snapToGrid="0">
      <p:cViewPr varScale="1">
        <p:scale>
          <a:sx n="88" d="100"/>
          <a:sy n="88" d="100"/>
        </p:scale>
        <p:origin x="546" y="96"/>
      </p:cViewPr>
      <p:guideLst>
        <p:guide orient="horz" pos="2160"/>
        <p:guide pos="3840"/>
      </p:guideLst>
    </p:cSldViewPr>
  </p:slideViewPr>
  <p:notesTextViewPr>
    <p:cViewPr>
      <p:scale>
        <a:sx n="1" d="1"/>
        <a:sy n="1" d="1"/>
      </p:scale>
      <p:origin x="0" y="0"/>
    </p:cViewPr>
  </p:notesTextViewPr>
  <p:sorterViewPr>
    <p:cViewPr>
      <p:scale>
        <a:sx n="100" d="100"/>
        <a:sy n="100" d="100"/>
      </p:scale>
      <p:origin x="0" y="5508"/>
    </p:cViewPr>
  </p:sorterViewPr>
  <p:notesViewPr>
    <p:cSldViewPr snapToGrid="0">
      <p:cViewPr varScale="1">
        <p:scale>
          <a:sx n="83" d="100"/>
          <a:sy n="83" d="100"/>
        </p:scale>
        <p:origin x="-1194" y="-72"/>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A7FCAFB-A593-46DC-AFCA-3015C69DA177}" type="datetimeFigureOut">
              <a:rPr lang="en-GB" smtClean="0"/>
              <a:t>28/02/2017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959B64A-53CE-4EDA-8B42-EAD52023948D}" type="slidenum">
              <a:rPr lang="en-GB" smtClean="0"/>
              <a:t>‹#›</a:t>
            </a:fld>
            <a:endParaRPr lang="en-GB"/>
          </a:p>
        </p:txBody>
      </p:sp>
    </p:spTree>
    <p:extLst>
      <p:ext uri="{BB962C8B-B14F-4D97-AF65-F5344CB8AC3E}">
        <p14:creationId xmlns:p14="http://schemas.microsoft.com/office/powerpoint/2010/main" val="32890288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540458CF-3B93-4875-9F7B-F97D60BB293D}" type="datetimeFigureOut">
              <a:rPr lang="en-GB" smtClean="0"/>
              <a:t>28/02/2017</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A641F229-8A30-4F58-9CA1-2A140FC7B8B5}" type="slidenum">
              <a:rPr lang="en-GB" smtClean="0"/>
              <a:t>‹#›</a:t>
            </a:fld>
            <a:endParaRPr lang="en-GB"/>
          </a:p>
        </p:txBody>
      </p:sp>
    </p:spTree>
    <p:extLst>
      <p:ext uri="{BB962C8B-B14F-4D97-AF65-F5344CB8AC3E}">
        <p14:creationId xmlns:p14="http://schemas.microsoft.com/office/powerpoint/2010/main" val="1636143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5 minutes on this please then we’ll feedback</a:t>
            </a:r>
            <a:endParaRPr lang="en-GB" dirty="0"/>
          </a:p>
        </p:txBody>
      </p:sp>
      <p:sp>
        <p:nvSpPr>
          <p:cNvPr id="4" name="Slide Number Placeholder 3"/>
          <p:cNvSpPr>
            <a:spLocks noGrp="1"/>
          </p:cNvSpPr>
          <p:nvPr>
            <p:ph type="sldNum" sz="quarter" idx="10"/>
          </p:nvPr>
        </p:nvSpPr>
        <p:spPr/>
        <p:txBody>
          <a:bodyPr/>
          <a:lstStyle/>
          <a:p>
            <a:fld id="{9E24E790-2190-41FC-92D3-A09D0FAB5C1F}" type="slidenum">
              <a:rPr lang="en-GB" smtClean="0"/>
              <a:pPr/>
              <a:t>5</a:t>
            </a:fld>
            <a:endParaRPr lang="en-GB"/>
          </a:p>
        </p:txBody>
      </p:sp>
    </p:spTree>
    <p:extLst>
      <p:ext uri="{BB962C8B-B14F-4D97-AF65-F5344CB8AC3E}">
        <p14:creationId xmlns:p14="http://schemas.microsoft.com/office/powerpoint/2010/main" val="1576514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Boils down to why people do what they do  - why they behave in a certain way </a:t>
            </a:r>
          </a:p>
          <a:p>
            <a:endParaRPr lang="en-GB" dirty="0" smtClean="0"/>
          </a:p>
          <a:p>
            <a:r>
              <a:rPr lang="en-GB" dirty="0" smtClean="0"/>
              <a:t>Why do people choose one way over another, and why do they stick to it even if the going’s getting tough.</a:t>
            </a:r>
          </a:p>
          <a:p>
            <a:endParaRPr lang="en-GB" dirty="0" smtClean="0"/>
          </a:p>
          <a:p>
            <a:r>
              <a:rPr lang="en-GB" dirty="0" smtClean="0"/>
              <a:t>Mitchell’s definition can be found in  Mullins</a:t>
            </a:r>
          </a:p>
          <a:p>
            <a:endParaRPr lang="en-GB" dirty="0" smtClean="0"/>
          </a:p>
          <a:p>
            <a:r>
              <a:rPr lang="en-GB" dirty="0" smtClean="0"/>
              <a:t>4 common characteristics of motivation as shown – assumes: </a:t>
            </a:r>
          </a:p>
          <a:p>
            <a:endParaRPr lang="en-GB" dirty="0" smtClean="0"/>
          </a:p>
          <a:p>
            <a:pPr marL="228600" indent="-228600">
              <a:buAutoNum type="arabicPeriod"/>
            </a:pPr>
            <a:r>
              <a:rPr lang="en-GB" dirty="0" smtClean="0"/>
              <a:t>Every person is unique</a:t>
            </a:r>
          </a:p>
          <a:p>
            <a:pPr marL="228600" indent="-228600">
              <a:buAutoNum type="arabicPeriod"/>
            </a:pPr>
            <a:r>
              <a:rPr lang="en-GB" dirty="0" smtClean="0"/>
              <a:t>The worker controls their motivation</a:t>
            </a:r>
            <a:r>
              <a:rPr lang="en-GB" baseline="0" dirty="0" smtClean="0"/>
              <a:t> which influences their behaviour at work</a:t>
            </a:r>
          </a:p>
          <a:p>
            <a:pPr marL="228600" indent="-228600">
              <a:buAutoNum type="arabicPeriod"/>
            </a:pPr>
            <a:r>
              <a:rPr lang="en-GB" baseline="0" dirty="0" smtClean="0"/>
              <a:t>Multifaceted – about what gets people activated (arousal) + person’s force to engage in desired behaviour </a:t>
            </a:r>
          </a:p>
          <a:p>
            <a:pPr marL="228600" indent="-228600">
              <a:buAutoNum type="arabicPeriod"/>
            </a:pPr>
            <a:r>
              <a:rPr lang="en-GB" baseline="0" dirty="0" smtClean="0"/>
              <a:t>Motivation is not what people do, it’s why they do it – what influenced them?</a:t>
            </a:r>
          </a:p>
          <a:p>
            <a:pPr marL="228600" indent="-228600">
              <a:buNone/>
            </a:pPr>
            <a:endParaRPr lang="en-GB" baseline="0" dirty="0" smtClean="0"/>
          </a:p>
          <a:p>
            <a:pPr marL="228600" indent="-228600">
              <a:buAutoNum type="arabicPeriod"/>
            </a:pPr>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E24E790-2190-41FC-92D3-A09D0FAB5C1F}" type="slidenum">
              <a:rPr lang="en-GB" smtClean="0"/>
              <a:pPr/>
              <a:t>6</a:t>
            </a:fld>
            <a:endParaRPr lang="en-GB"/>
          </a:p>
        </p:txBody>
      </p:sp>
    </p:spTree>
    <p:extLst>
      <p:ext uri="{BB962C8B-B14F-4D97-AF65-F5344CB8AC3E}">
        <p14:creationId xmlns:p14="http://schemas.microsoft.com/office/powerpoint/2010/main" val="9887183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We’re talking about what drives a</a:t>
            </a:r>
            <a:r>
              <a:rPr lang="en-GB" baseline="0" dirty="0" smtClean="0"/>
              <a:t> person to do something, to achieve something or meet some need.  </a:t>
            </a:r>
          </a:p>
          <a:p>
            <a:endParaRPr lang="en-GB" baseline="0" dirty="0" smtClean="0"/>
          </a:p>
          <a:p>
            <a:r>
              <a:rPr lang="en-GB" baseline="0" dirty="0" smtClean="0"/>
              <a:t>You might want to save up to buy a Ferrari and work lots of overtime to earn the cash to realise this goal – you were motivated to do so because of what the end result would be.  You’re motivated to turn up and listen attentively without falling asleep in my classes because it’s necessary for you to pass this subject to progress on your course.  </a:t>
            </a:r>
          </a:p>
          <a:p>
            <a:endParaRPr lang="en-GB" baseline="0" dirty="0" smtClean="0"/>
          </a:p>
          <a:p>
            <a:r>
              <a:rPr lang="en-GB" baseline="0" dirty="0" smtClean="0"/>
              <a:t>So if motivation determines behaviour we can also say that performance is about both their ability and their motivation.  It’s a relevant factor in determining performance, but not the only one.</a:t>
            </a:r>
            <a:endParaRPr lang="en-GB" dirty="0"/>
          </a:p>
        </p:txBody>
      </p:sp>
      <p:sp>
        <p:nvSpPr>
          <p:cNvPr id="4" name="Slide Number Placeholder 3"/>
          <p:cNvSpPr>
            <a:spLocks noGrp="1"/>
          </p:cNvSpPr>
          <p:nvPr>
            <p:ph type="sldNum" sz="quarter" idx="10"/>
          </p:nvPr>
        </p:nvSpPr>
        <p:spPr/>
        <p:txBody>
          <a:bodyPr/>
          <a:lstStyle/>
          <a:p>
            <a:fld id="{9E24E790-2190-41FC-92D3-A09D0FAB5C1F}" type="slidenum">
              <a:rPr lang="en-GB" smtClean="0"/>
              <a:pPr/>
              <a:t>9</a:t>
            </a:fld>
            <a:endParaRPr lang="en-GB"/>
          </a:p>
        </p:txBody>
      </p:sp>
    </p:spTree>
    <p:extLst>
      <p:ext uri="{BB962C8B-B14F-4D97-AF65-F5344CB8AC3E}">
        <p14:creationId xmlns:p14="http://schemas.microsoft.com/office/powerpoint/2010/main" val="3622996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we’re talking about a person’s driving force here – what do people really want from work?  </a:t>
            </a:r>
          </a:p>
          <a:p>
            <a:endParaRPr lang="en-GB" dirty="0" smtClean="0"/>
          </a:p>
          <a:p>
            <a:r>
              <a:rPr lang="en-GB" dirty="0" smtClean="0"/>
              <a:t>A very personal combination of different</a:t>
            </a:r>
            <a:r>
              <a:rPr lang="en-GB" baseline="0" dirty="0" smtClean="0"/>
              <a:t> factors – we’ve touched on human needs in previous sessions – let’s return to this theme now.</a:t>
            </a:r>
          </a:p>
          <a:p>
            <a:endParaRPr lang="en-GB" baseline="0" dirty="0" smtClean="0"/>
          </a:p>
          <a:p>
            <a:r>
              <a:rPr lang="en-GB" baseline="0" dirty="0" smtClean="0"/>
              <a:t>One way of looking at needs is by examining extrinsic and intrinsic motivation </a:t>
            </a:r>
          </a:p>
          <a:p>
            <a:endParaRPr lang="en-GB" baseline="0" dirty="0" smtClean="0"/>
          </a:p>
          <a:p>
            <a:r>
              <a:rPr lang="en-GB" baseline="0" dirty="0" smtClean="0"/>
              <a:t>Extrinsic – tangible things/rewards – pay, security, promotion, terms and conditions – often set at a company wide level, and can be things that individual managers can’t really control</a:t>
            </a:r>
          </a:p>
          <a:p>
            <a:endParaRPr lang="en-GB" baseline="0" dirty="0" smtClean="0"/>
          </a:p>
          <a:p>
            <a:r>
              <a:rPr lang="en-GB" baseline="0" dirty="0" smtClean="0"/>
              <a:t>Intrinsic – ‘psychological’ rewards – being challenged, stretched, appreciated, cared for, being dealt with nicely.  Managers can have a big effect in this area. </a:t>
            </a:r>
          </a:p>
          <a:p>
            <a:endParaRPr lang="en-GB" dirty="0"/>
          </a:p>
        </p:txBody>
      </p:sp>
      <p:sp>
        <p:nvSpPr>
          <p:cNvPr id="4" name="Slide Number Placeholder 3"/>
          <p:cNvSpPr>
            <a:spLocks noGrp="1"/>
          </p:cNvSpPr>
          <p:nvPr>
            <p:ph type="sldNum" sz="quarter" idx="10"/>
          </p:nvPr>
        </p:nvSpPr>
        <p:spPr/>
        <p:txBody>
          <a:bodyPr/>
          <a:lstStyle/>
          <a:p>
            <a:fld id="{9E24E790-2190-41FC-92D3-A09D0FAB5C1F}" type="slidenum">
              <a:rPr lang="en-GB" smtClean="0"/>
              <a:pPr/>
              <a:t>12</a:t>
            </a:fld>
            <a:endParaRPr lang="en-GB"/>
          </a:p>
        </p:txBody>
      </p:sp>
    </p:spTree>
    <p:extLst>
      <p:ext uri="{BB962C8B-B14F-4D97-AF65-F5344CB8AC3E}">
        <p14:creationId xmlns:p14="http://schemas.microsoft.com/office/powerpoint/2010/main" val="3642415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a:t>
            </a:r>
            <a:r>
              <a:rPr lang="en-GB" baseline="0" dirty="0" smtClean="0"/>
              <a:t> why do we work?  </a:t>
            </a:r>
          </a:p>
          <a:p>
            <a:endParaRPr lang="en-GB" baseline="0" dirty="0" smtClean="0"/>
          </a:p>
          <a:p>
            <a:r>
              <a:rPr lang="en-GB" baseline="0" dirty="0" smtClean="0"/>
              <a:t>In simple terms, three reasons – </a:t>
            </a:r>
          </a:p>
          <a:p>
            <a:endParaRPr lang="en-GB" baseline="0" dirty="0" smtClean="0"/>
          </a:p>
          <a:p>
            <a:r>
              <a:rPr lang="en-GB" baseline="0" dirty="0" smtClean="0"/>
              <a:t>Economic rewards – pay, benefits, etc (instrumental orientation)</a:t>
            </a:r>
          </a:p>
          <a:p>
            <a:endParaRPr lang="en-GB" baseline="0" dirty="0" smtClean="0"/>
          </a:p>
          <a:p>
            <a:r>
              <a:rPr lang="en-GB" baseline="0" dirty="0" smtClean="0"/>
              <a:t>Intrinsic satisfaction – personal growth, interest and self-fulfilment (personal orientation)</a:t>
            </a:r>
          </a:p>
          <a:p>
            <a:endParaRPr lang="en-GB" baseline="0" dirty="0" smtClean="0"/>
          </a:p>
          <a:p>
            <a:r>
              <a:rPr lang="en-GB" baseline="0" dirty="0" smtClean="0"/>
              <a:t>Social relationships – making friends, working with others, being part of a group (relational orientation) </a:t>
            </a:r>
          </a:p>
          <a:p>
            <a:endParaRPr lang="en-GB" dirty="0"/>
          </a:p>
        </p:txBody>
      </p:sp>
      <p:sp>
        <p:nvSpPr>
          <p:cNvPr id="4" name="Slide Number Placeholder 3"/>
          <p:cNvSpPr>
            <a:spLocks noGrp="1"/>
          </p:cNvSpPr>
          <p:nvPr>
            <p:ph type="sldNum" sz="quarter" idx="10"/>
          </p:nvPr>
        </p:nvSpPr>
        <p:spPr/>
        <p:txBody>
          <a:bodyPr/>
          <a:lstStyle/>
          <a:p>
            <a:fld id="{9E24E790-2190-41FC-92D3-A09D0FAB5C1F}" type="slidenum">
              <a:rPr lang="en-GB" smtClean="0"/>
              <a:pPr/>
              <a:t>13</a:t>
            </a:fld>
            <a:endParaRPr lang="en-GB"/>
          </a:p>
        </p:txBody>
      </p:sp>
    </p:spTree>
    <p:extLst>
      <p:ext uri="{BB962C8B-B14F-4D97-AF65-F5344CB8AC3E}">
        <p14:creationId xmlns:p14="http://schemas.microsoft.com/office/powerpoint/2010/main" val="24989448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Here they are graphically</a:t>
            </a:r>
            <a:r>
              <a:rPr lang="en-GB" baseline="0" dirty="0" smtClean="0"/>
              <a:t> – </a:t>
            </a:r>
          </a:p>
          <a:p>
            <a:endParaRPr lang="en-GB" baseline="0" dirty="0" smtClean="0"/>
          </a:p>
          <a:p>
            <a:r>
              <a:rPr lang="en-GB" baseline="0" dirty="0" smtClean="0"/>
              <a:t>All this affects people’s motivation, job satisfaction and work performance – some people are happy to work in low paid jobs all their lives because they really like and value their work and relationships with colleagues – (intrinsic satisfaction) – any examples come to mind?</a:t>
            </a:r>
          </a:p>
          <a:p>
            <a:endParaRPr lang="en-GB" baseline="0" dirty="0" smtClean="0"/>
          </a:p>
          <a:p>
            <a:r>
              <a:rPr lang="en-GB" baseline="0" dirty="0" smtClean="0"/>
              <a:t>Nurses</a:t>
            </a:r>
          </a:p>
          <a:p>
            <a:endParaRPr lang="en-GB" baseline="0" dirty="0" smtClean="0"/>
          </a:p>
          <a:p>
            <a:r>
              <a:rPr lang="en-GB" baseline="0" dirty="0" smtClean="0"/>
              <a:t>Social relationships important in industries such as hospitality – lots of people involved, relationships, teamwork – keeps people motivated and interested even if the pay’s not always very good. </a:t>
            </a:r>
          </a:p>
          <a:p>
            <a:endParaRPr lang="en-GB" baseline="0" dirty="0" smtClean="0"/>
          </a:p>
          <a:p>
            <a:endParaRPr lang="en-GB" baseline="0" dirty="0" smtClean="0"/>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9E24E790-2190-41FC-92D3-A09D0FAB5C1F}" type="slidenum">
              <a:rPr lang="en-GB" smtClean="0"/>
              <a:pPr/>
              <a:t>14</a:t>
            </a:fld>
            <a:endParaRPr lang="en-GB"/>
          </a:p>
        </p:txBody>
      </p:sp>
    </p:spTree>
    <p:extLst>
      <p:ext uri="{BB962C8B-B14F-4D97-AF65-F5344CB8AC3E}">
        <p14:creationId xmlns:p14="http://schemas.microsoft.com/office/powerpoint/2010/main" val="21606109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Image Placeholder 1"/>
          <p:cNvSpPr>
            <a:spLocks noGrp="1" noRot="1" noChangeAspect="1" noTextEdit="1"/>
          </p:cNvSpPr>
          <p:nvPr>
            <p:ph type="sldImg"/>
          </p:nvPr>
        </p:nvSpPr>
        <p:spPr>
          <a:ln/>
        </p:spPr>
      </p:sp>
      <p:sp>
        <p:nvSpPr>
          <p:cNvPr id="60419" name="Notes Placeholder 2"/>
          <p:cNvSpPr>
            <a:spLocks noGrp="1"/>
          </p:cNvSpPr>
          <p:nvPr>
            <p:ph type="body" idx="1"/>
          </p:nvPr>
        </p:nvSpPr>
        <p:spPr>
          <a:noFill/>
          <a:ln/>
        </p:spPr>
        <p:txBody>
          <a:bodyPr/>
          <a:lstStyle/>
          <a:p>
            <a:endParaRPr lang="en-US" baseline="0" dirty="0" smtClean="0"/>
          </a:p>
          <a:p>
            <a:r>
              <a:rPr lang="en-US" baseline="0" dirty="0" smtClean="0"/>
              <a:t>Taylor (remember him?) believed in economic needs motivation – get highest wages possible by working efficiently and productively – simple</a:t>
            </a:r>
          </a:p>
          <a:p>
            <a:r>
              <a:rPr lang="en-US" baseline="0" dirty="0" smtClean="0"/>
              <a:t>(rational-economic </a:t>
            </a:r>
            <a:r>
              <a:rPr lang="en-US" baseline="0" dirty="0" err="1" smtClean="0"/>
              <a:t>conept</a:t>
            </a:r>
            <a:r>
              <a:rPr lang="en-US" baseline="0" dirty="0" smtClean="0"/>
              <a:t> of motivation)</a:t>
            </a:r>
          </a:p>
          <a:p>
            <a:endParaRPr lang="en-US" baseline="0" dirty="0" smtClean="0"/>
          </a:p>
          <a:p>
            <a:r>
              <a:rPr lang="en-US" baseline="0" dirty="0" smtClean="0"/>
              <a:t>Does money alone motivate or help productivity?</a:t>
            </a:r>
          </a:p>
          <a:p>
            <a:endParaRPr lang="en-US" baseline="0" dirty="0" smtClean="0"/>
          </a:p>
          <a:p>
            <a:r>
              <a:rPr lang="en-US" baseline="0" dirty="0" smtClean="0"/>
              <a:t>Perhaps if job is boring or unfulfilling in other ways – depends on the individual really. </a:t>
            </a:r>
          </a:p>
          <a:p>
            <a:endParaRPr lang="en-US" baseline="0" dirty="0" smtClean="0"/>
          </a:p>
          <a:p>
            <a:r>
              <a:rPr lang="en-US" baseline="0" dirty="0" smtClean="0"/>
              <a:t>Better question = how much does money drive people to work well and to the best of their ability? </a:t>
            </a:r>
          </a:p>
          <a:p>
            <a:endParaRPr lang="en-US" baseline="0" dirty="0" smtClean="0"/>
          </a:p>
          <a:p>
            <a:r>
              <a:rPr lang="en-US" baseline="0" dirty="0" smtClean="0"/>
              <a:t>Heard the term ‘work/life balance?’  </a:t>
            </a:r>
          </a:p>
          <a:p>
            <a:endParaRPr lang="en-US" baseline="0" dirty="0" smtClean="0"/>
          </a:p>
          <a:p>
            <a:r>
              <a:rPr lang="en-US" baseline="0" dirty="0" smtClean="0"/>
              <a:t>Not just about money any more – being valued, training and development – remember the ‘psychological contract?’ we talked about early on?</a:t>
            </a:r>
          </a:p>
          <a:p>
            <a:endParaRPr lang="en-US" baseline="0" dirty="0" smtClean="0"/>
          </a:p>
          <a:p>
            <a:r>
              <a:rPr lang="en-US" baseline="0" dirty="0" smtClean="0"/>
              <a:t>Work helps shapes our identity today – look at city types leaving their jobs to become teachers.  Why do it?  They need/expect/? Deserve more.</a:t>
            </a:r>
          </a:p>
          <a:p>
            <a:endParaRPr lang="en-US" baseline="0" dirty="0" smtClean="0"/>
          </a:p>
          <a:p>
            <a:endParaRPr lang="en-US" dirty="0" smtClean="0"/>
          </a:p>
        </p:txBody>
      </p:sp>
      <p:sp>
        <p:nvSpPr>
          <p:cNvPr id="60420" name="Slide Number Placeholder 3"/>
          <p:cNvSpPr>
            <a:spLocks noGrp="1"/>
          </p:cNvSpPr>
          <p:nvPr>
            <p:ph type="sldNum" sz="quarter" idx="5"/>
          </p:nvPr>
        </p:nvSpPr>
        <p:spPr>
          <a:noFill/>
        </p:spPr>
        <p:txBody>
          <a:bodyPr/>
          <a:lstStyle/>
          <a:p>
            <a:fld id="{36E45C5B-3C73-4E23-8B73-ECC310331F72}" type="slidenum">
              <a:rPr lang="en-GB" smtClean="0"/>
              <a:pPr/>
              <a:t>15</a:t>
            </a:fld>
            <a:endParaRPr lang="en-GB" smtClean="0"/>
          </a:p>
        </p:txBody>
      </p:sp>
    </p:spTree>
    <p:extLst>
      <p:ext uri="{BB962C8B-B14F-4D97-AF65-F5344CB8AC3E}">
        <p14:creationId xmlns:p14="http://schemas.microsoft.com/office/powerpoint/2010/main" val="2308748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So my third question in that exercise was about what do you do if there’s a barrier in your way – you can’t meet your needs and expectations any more </a:t>
            </a:r>
          </a:p>
          <a:p>
            <a:endParaRPr lang="en-GB" dirty="0" smtClean="0"/>
          </a:p>
          <a:p>
            <a:r>
              <a:rPr lang="en-GB" dirty="0" smtClean="0"/>
              <a:t>How will this affect their work performance?</a:t>
            </a:r>
          </a:p>
          <a:p>
            <a:endParaRPr lang="en-GB" dirty="0" smtClean="0"/>
          </a:p>
          <a:p>
            <a:r>
              <a:rPr lang="en-GB" dirty="0" smtClean="0"/>
              <a:t>2 possible sets of outcomes</a:t>
            </a:r>
            <a:r>
              <a:rPr lang="en-GB" baseline="0" dirty="0" smtClean="0"/>
              <a:t> – constructive behaviour or frustration. </a:t>
            </a:r>
          </a:p>
          <a:p>
            <a:r>
              <a:rPr lang="en-GB" baseline="0" dirty="0" smtClean="0"/>
              <a:t> - you do something positive about it, get rid of the blockage,  restructure </a:t>
            </a:r>
          </a:p>
          <a:p>
            <a:r>
              <a:rPr lang="en-GB" baseline="0" dirty="0" smtClean="0"/>
              <a:t>or you sit there stewing and get frustrated.</a:t>
            </a:r>
          </a:p>
          <a:p>
            <a:endParaRPr lang="en-GB" baseline="0" dirty="0" smtClean="0"/>
          </a:p>
          <a:p>
            <a:r>
              <a:rPr lang="en-GB" baseline="0" dirty="0" smtClean="0"/>
              <a:t>Who’s had a problem which has bothered them for a while, and which of these two ways did you go?  Why?</a:t>
            </a:r>
          </a:p>
          <a:p>
            <a:endParaRPr lang="en-GB" baseline="0" dirty="0" smtClean="0"/>
          </a:p>
          <a:p>
            <a:r>
              <a:rPr lang="en-GB" baseline="0" dirty="0" smtClean="0"/>
              <a:t>Frustration has a certain negativity about it – people can get </a:t>
            </a:r>
          </a:p>
          <a:p>
            <a:r>
              <a:rPr lang="en-GB" baseline="0" dirty="0" smtClean="0"/>
              <a:t>aggressive (verbal/physical); </a:t>
            </a:r>
          </a:p>
          <a:p>
            <a:r>
              <a:rPr lang="en-GB" baseline="0" dirty="0" smtClean="0"/>
              <a:t>show displaced aggression (take it out on someone else – your mum/dad, the cat)</a:t>
            </a:r>
          </a:p>
          <a:p>
            <a:r>
              <a:rPr lang="en-GB" baseline="0" dirty="0" smtClean="0"/>
              <a:t>Show regression – be childish, sulk, pout, tantrums, etc</a:t>
            </a:r>
          </a:p>
          <a:p>
            <a:r>
              <a:rPr lang="en-GB" baseline="0" dirty="0" smtClean="0"/>
              <a:t>Show fixation – carry on the behaviour in a kind of endless loop – nothing changes</a:t>
            </a:r>
          </a:p>
          <a:p>
            <a:r>
              <a:rPr lang="en-GB" baseline="0" dirty="0" smtClean="0"/>
              <a:t>Withdraw – give up, resign – leave early/arrive late, avoid work, etc</a:t>
            </a:r>
          </a:p>
          <a:p>
            <a:r>
              <a:rPr lang="en-GB" baseline="0" dirty="0" smtClean="0"/>
              <a:t>  </a:t>
            </a:r>
          </a:p>
          <a:p>
            <a:endParaRPr lang="en-GB" baseline="0"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9E24E790-2190-41FC-92D3-A09D0FAB5C1F}" type="slidenum">
              <a:rPr lang="en-GB" smtClean="0"/>
              <a:pPr/>
              <a:t>16</a:t>
            </a:fld>
            <a:endParaRPr lang="en-GB"/>
          </a:p>
        </p:txBody>
      </p:sp>
    </p:spTree>
    <p:extLst>
      <p:ext uri="{BB962C8B-B14F-4D97-AF65-F5344CB8AC3E}">
        <p14:creationId xmlns:p14="http://schemas.microsoft.com/office/powerpoint/2010/main" val="4724305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15"/>
          <p:cNvGrpSpPr>
            <a:grpSpLocks/>
          </p:cNvGrpSpPr>
          <p:nvPr/>
        </p:nvGrpSpPr>
        <p:grpSpPr bwMode="auto">
          <a:xfrm>
            <a:off x="0" y="0"/>
            <a:ext cx="12192000" cy="6858000"/>
            <a:chOff x="0" y="0"/>
            <a:chExt cx="9144000" cy="6858000"/>
          </a:xfrm>
        </p:grpSpPr>
        <p:sp>
          <p:nvSpPr>
            <p:cNvPr id="5" name="Rectangle 4"/>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6" name="Rectangle 5"/>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grpSp>
      <p:sp>
        <p:nvSpPr>
          <p:cNvPr id="7" name="Freeform 6"/>
          <p:cNvSpPr/>
          <p:nvPr/>
        </p:nvSpPr>
        <p:spPr>
          <a:xfrm rot="10800000">
            <a:off x="1189096" y="5617774"/>
            <a:ext cx="9843913"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8" name="Rectangle 7"/>
          <p:cNvSpPr/>
          <p:nvPr/>
        </p:nvSpPr>
        <p:spPr>
          <a:xfrm>
            <a:off x="1320801" y="1017588"/>
            <a:ext cx="9571567" cy="4830762"/>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9" name="Rectangle 8"/>
          <p:cNvSpPr/>
          <p:nvPr/>
        </p:nvSpPr>
        <p:spPr>
          <a:xfrm>
            <a:off x="1320801" y="1009650"/>
            <a:ext cx="9573684" cy="4832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pic>
        <p:nvPicPr>
          <p:cNvPr id="10"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1026585" y="701676"/>
            <a:ext cx="755649"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10567723" y="654844"/>
            <a:ext cx="566738" cy="755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2302934" y="1794935"/>
            <a:ext cx="7631291"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2302934" y="3736622"/>
            <a:ext cx="761623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12" name="Date Placeholder 3"/>
          <p:cNvSpPr>
            <a:spLocks noGrp="1"/>
          </p:cNvSpPr>
          <p:nvPr>
            <p:ph type="dt" sz="half" idx="10"/>
          </p:nvPr>
        </p:nvSpPr>
        <p:spPr>
          <a:xfrm>
            <a:off x="9027585" y="5357814"/>
            <a:ext cx="1619249" cy="365125"/>
          </a:xfrm>
        </p:spPr>
        <p:txBody>
          <a:bodyPr/>
          <a:lstStyle>
            <a:lvl1pPr>
              <a:defRPr/>
            </a:lvl1pPr>
          </a:lstStyle>
          <a:p>
            <a:pPr>
              <a:defRPr/>
            </a:pPr>
            <a:fld id="{07866278-5EE3-4226-9AA8-B66364E2BC77}" type="datetimeFigureOut">
              <a:rPr lang="en-GB">
                <a:solidFill>
                  <a:srgbClr val="465E9C"/>
                </a:solidFill>
              </a:rPr>
              <a:pPr>
                <a:defRPr/>
              </a:pPr>
              <a:t>28/02/2017</a:t>
            </a:fld>
            <a:endParaRPr lang="en-GB">
              <a:solidFill>
                <a:srgbClr val="465E9C"/>
              </a:solidFill>
            </a:endParaRPr>
          </a:p>
        </p:txBody>
      </p:sp>
      <p:sp>
        <p:nvSpPr>
          <p:cNvPr id="13" name="Footer Placeholder 4"/>
          <p:cNvSpPr>
            <a:spLocks noGrp="1"/>
          </p:cNvSpPr>
          <p:nvPr>
            <p:ph type="ftr" sz="quarter" idx="11"/>
          </p:nvPr>
        </p:nvSpPr>
        <p:spPr>
          <a:xfrm>
            <a:off x="1566334" y="5357814"/>
            <a:ext cx="6711951" cy="365125"/>
          </a:xfrm>
        </p:spPr>
        <p:txBody>
          <a:bodyPr/>
          <a:lstStyle>
            <a:lvl1pPr>
              <a:defRPr/>
            </a:lvl1pPr>
          </a:lstStyle>
          <a:p>
            <a:pPr>
              <a:defRPr/>
            </a:pPr>
            <a:endParaRPr lang="en-GB">
              <a:solidFill>
                <a:srgbClr val="465E9C"/>
              </a:solidFill>
            </a:endParaRPr>
          </a:p>
        </p:txBody>
      </p:sp>
      <p:sp>
        <p:nvSpPr>
          <p:cNvPr id="14" name="Slide Number Placeholder 5"/>
          <p:cNvSpPr>
            <a:spLocks noGrp="1"/>
          </p:cNvSpPr>
          <p:nvPr>
            <p:ph type="sldNum" sz="quarter" idx="12"/>
          </p:nvPr>
        </p:nvSpPr>
        <p:spPr>
          <a:xfrm>
            <a:off x="8284634" y="5357814"/>
            <a:ext cx="738717" cy="365125"/>
          </a:xfrm>
        </p:spPr>
        <p:txBody>
          <a:bodyPr/>
          <a:lstStyle>
            <a:lvl1pPr algn="ctr">
              <a:defRPr smtClean="0"/>
            </a:lvl1pPr>
          </a:lstStyle>
          <a:p>
            <a:pPr>
              <a:defRPr/>
            </a:pPr>
            <a:fld id="{D5CB85F2-0637-4064-ABD2-663A26009450}"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8601606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Slide Number Placeholder 5"/>
          <p:cNvSpPr>
            <a:spLocks noGrp="1"/>
          </p:cNvSpPr>
          <p:nvPr>
            <p:ph type="sldNum" sz="quarter" idx="10"/>
          </p:nvPr>
        </p:nvSpPr>
        <p:spPr/>
        <p:txBody>
          <a:bodyPr/>
          <a:lstStyle>
            <a:lvl1pPr>
              <a:defRPr/>
            </a:lvl1pPr>
          </a:lstStyle>
          <a:p>
            <a:pPr>
              <a:defRPr/>
            </a:pPr>
            <a:fld id="{150C7B04-7F72-4AF4-876A-7D5BEE32BE17}"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2925130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26639" y="2239431"/>
            <a:ext cx="8338725"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941690" y="3725335"/>
            <a:ext cx="8308623" cy="1309511"/>
          </a:xfrm>
        </p:spPr>
        <p:txBody>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7AF66173-C6EF-485A-95A8-2FF325139DA9}" type="datetimeFigureOut">
              <a:rPr lang="en-GB">
                <a:solidFill>
                  <a:srgbClr val="465E9C"/>
                </a:solidFill>
              </a:rPr>
              <a:pPr>
                <a:defRPr/>
              </a:pPr>
              <a:t>28/02/2017</a:t>
            </a:fld>
            <a:endParaRPr lang="en-GB">
              <a:solidFill>
                <a:srgbClr val="465E9C"/>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6" name="Slide Number Placeholder 5"/>
          <p:cNvSpPr>
            <a:spLocks noGrp="1"/>
          </p:cNvSpPr>
          <p:nvPr>
            <p:ph type="sldNum" sz="quarter" idx="12"/>
          </p:nvPr>
        </p:nvSpPr>
        <p:spPr/>
        <p:txBody>
          <a:bodyPr/>
          <a:lstStyle>
            <a:lvl1pPr>
              <a:defRPr/>
            </a:lvl1pPr>
          </a:lstStyle>
          <a:p>
            <a:pPr>
              <a:defRPr/>
            </a:pPr>
            <a:fld id="{DFB5D53B-3FE7-4552-B1EB-C5E576C6AA0A}"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2702638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731264" y="2121407"/>
            <a:ext cx="42672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6217920" y="2119313"/>
            <a:ext cx="42672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5"/>
          </p:nvPr>
        </p:nvSpPr>
        <p:spPr/>
        <p:txBody>
          <a:bodyPr/>
          <a:lstStyle>
            <a:lvl1pPr>
              <a:defRPr/>
            </a:lvl1pPr>
          </a:lstStyle>
          <a:p>
            <a:pPr>
              <a:defRPr/>
            </a:pPr>
            <a:fld id="{C0EA6357-960E-4496-8744-2E92CC081B3A}" type="datetimeFigureOut">
              <a:rPr lang="en-GB">
                <a:solidFill>
                  <a:srgbClr val="465E9C"/>
                </a:solidFill>
              </a:rPr>
              <a:pPr>
                <a:defRPr/>
              </a:pPr>
              <a:t>28/02/2017</a:t>
            </a:fld>
            <a:endParaRPr lang="en-GB">
              <a:solidFill>
                <a:srgbClr val="465E9C"/>
              </a:solidFill>
            </a:endParaRPr>
          </a:p>
        </p:txBody>
      </p:sp>
      <p:sp>
        <p:nvSpPr>
          <p:cNvPr id="6" name="Footer Placeholder 4"/>
          <p:cNvSpPr>
            <a:spLocks noGrp="1"/>
          </p:cNvSpPr>
          <p:nvPr>
            <p:ph type="ftr" sz="quarter" idx="16"/>
          </p:nvPr>
        </p:nvSpPr>
        <p:spPr/>
        <p:txBody>
          <a:bodyPr/>
          <a:lstStyle>
            <a:lvl1pPr>
              <a:defRPr/>
            </a:lvl1pPr>
          </a:lstStyle>
          <a:p>
            <a:pPr>
              <a:defRPr/>
            </a:pPr>
            <a:endParaRPr lang="en-GB">
              <a:solidFill>
                <a:srgbClr val="465E9C"/>
              </a:solidFill>
            </a:endParaRPr>
          </a:p>
        </p:txBody>
      </p:sp>
      <p:sp>
        <p:nvSpPr>
          <p:cNvPr id="7" name="Slide Number Placeholder 5"/>
          <p:cNvSpPr>
            <a:spLocks noGrp="1"/>
          </p:cNvSpPr>
          <p:nvPr>
            <p:ph type="sldNum" sz="quarter" idx="17"/>
          </p:nvPr>
        </p:nvSpPr>
        <p:spPr/>
        <p:txBody>
          <a:bodyPr/>
          <a:lstStyle>
            <a:lvl1pPr>
              <a:defRPr/>
            </a:lvl1pPr>
          </a:lstStyle>
          <a:p>
            <a:pPr>
              <a:defRPr/>
            </a:pPr>
            <a:fld id="{EC73AEAE-1C88-4BA3-9724-001299DDB4ED}"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3388188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1" name="Content Placeholder 10"/>
          <p:cNvSpPr>
            <a:spLocks noGrp="1"/>
          </p:cNvSpPr>
          <p:nvPr>
            <p:ph sz="quarter" idx="13"/>
          </p:nvPr>
        </p:nvSpPr>
        <p:spPr>
          <a:xfrm>
            <a:off x="1731264" y="2944368"/>
            <a:ext cx="4303776"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3"/>
          <p:cNvSpPr>
            <a:spLocks noGrp="1"/>
          </p:cNvSpPr>
          <p:nvPr>
            <p:ph type="dt" sz="half" idx="15"/>
          </p:nvPr>
        </p:nvSpPr>
        <p:spPr/>
        <p:txBody>
          <a:bodyPr/>
          <a:lstStyle>
            <a:lvl1pPr>
              <a:defRPr/>
            </a:lvl1pPr>
          </a:lstStyle>
          <a:p>
            <a:pPr>
              <a:defRPr/>
            </a:pPr>
            <a:fld id="{B7280E84-D344-4B83-83EA-9B472F024F9B}" type="datetimeFigureOut">
              <a:rPr lang="en-GB">
                <a:solidFill>
                  <a:srgbClr val="465E9C"/>
                </a:solidFill>
              </a:rPr>
              <a:pPr>
                <a:defRPr/>
              </a:pPr>
              <a:t>28/02/2017</a:t>
            </a:fld>
            <a:endParaRPr lang="en-GB">
              <a:solidFill>
                <a:srgbClr val="465E9C"/>
              </a:solidFill>
            </a:endParaRPr>
          </a:p>
        </p:txBody>
      </p:sp>
      <p:sp>
        <p:nvSpPr>
          <p:cNvPr id="8" name="Footer Placeholder 4"/>
          <p:cNvSpPr>
            <a:spLocks noGrp="1"/>
          </p:cNvSpPr>
          <p:nvPr>
            <p:ph type="ftr" sz="quarter" idx="16"/>
          </p:nvPr>
        </p:nvSpPr>
        <p:spPr/>
        <p:txBody>
          <a:bodyPr/>
          <a:lstStyle>
            <a:lvl1pPr>
              <a:defRPr/>
            </a:lvl1pPr>
          </a:lstStyle>
          <a:p>
            <a:pPr>
              <a:defRPr/>
            </a:pPr>
            <a:endParaRPr lang="en-GB">
              <a:solidFill>
                <a:srgbClr val="465E9C"/>
              </a:solidFill>
            </a:endParaRPr>
          </a:p>
        </p:txBody>
      </p:sp>
      <p:sp>
        <p:nvSpPr>
          <p:cNvPr id="9" name="Slide Number Placeholder 5"/>
          <p:cNvSpPr>
            <a:spLocks noGrp="1"/>
          </p:cNvSpPr>
          <p:nvPr>
            <p:ph type="sldNum" sz="quarter" idx="17"/>
          </p:nvPr>
        </p:nvSpPr>
        <p:spPr/>
        <p:txBody>
          <a:bodyPr/>
          <a:lstStyle>
            <a:lvl1pPr>
              <a:defRPr/>
            </a:lvl1pPr>
          </a:lstStyle>
          <a:p>
            <a:pPr>
              <a:defRPr/>
            </a:pPr>
            <a:fld id="{867F71EB-7244-40ED-8F87-D2CF94903E30}"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3253650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3"/>
          <p:cNvSpPr>
            <a:spLocks noGrp="1"/>
          </p:cNvSpPr>
          <p:nvPr>
            <p:ph type="dt" sz="half" idx="10"/>
          </p:nvPr>
        </p:nvSpPr>
        <p:spPr/>
        <p:txBody>
          <a:bodyPr/>
          <a:lstStyle>
            <a:lvl1pPr>
              <a:defRPr/>
            </a:lvl1pPr>
          </a:lstStyle>
          <a:p>
            <a:pPr>
              <a:defRPr/>
            </a:pPr>
            <a:fld id="{ABB3222E-8612-470A-8B7C-D20CB8CF1C16}" type="datetimeFigureOut">
              <a:rPr lang="en-GB">
                <a:solidFill>
                  <a:srgbClr val="465E9C"/>
                </a:solidFill>
              </a:rPr>
              <a:pPr>
                <a:defRPr/>
              </a:pPr>
              <a:t>28/02/2017</a:t>
            </a:fld>
            <a:endParaRPr lang="en-GB">
              <a:solidFill>
                <a:srgbClr val="465E9C"/>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5" name="Slide Number Placeholder 5"/>
          <p:cNvSpPr>
            <a:spLocks noGrp="1"/>
          </p:cNvSpPr>
          <p:nvPr>
            <p:ph type="sldNum" sz="quarter" idx="12"/>
          </p:nvPr>
        </p:nvSpPr>
        <p:spPr/>
        <p:txBody>
          <a:bodyPr/>
          <a:lstStyle>
            <a:lvl1pPr>
              <a:defRPr/>
            </a:lvl1pPr>
          </a:lstStyle>
          <a:p>
            <a:pPr>
              <a:defRPr/>
            </a:pPr>
            <a:fld id="{C40B25B2-C71B-4AE1-AC79-5177DCC8D0CF}"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3702321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1EA34890-CDDE-48C5-AAB4-4AB391115780}" type="datetimeFigureOut">
              <a:rPr lang="en-GB">
                <a:solidFill>
                  <a:srgbClr val="465E9C"/>
                </a:solidFill>
              </a:rPr>
              <a:pPr>
                <a:defRPr/>
              </a:pPr>
              <a:t>28/02/2017</a:t>
            </a:fld>
            <a:endParaRPr lang="en-GB">
              <a:solidFill>
                <a:srgbClr val="465E9C"/>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4" name="Slide Number Placeholder 5"/>
          <p:cNvSpPr>
            <a:spLocks noGrp="1"/>
          </p:cNvSpPr>
          <p:nvPr>
            <p:ph type="sldNum" sz="quarter" idx="12"/>
          </p:nvPr>
        </p:nvSpPr>
        <p:spPr/>
        <p:txBody>
          <a:bodyPr/>
          <a:lstStyle>
            <a:lvl1pPr>
              <a:defRPr/>
            </a:lvl1pPr>
          </a:lstStyle>
          <a:p>
            <a:pPr>
              <a:defRPr/>
            </a:pPr>
            <a:fld id="{4000CBB6-0871-4DFF-A167-766753009BCC}"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10001453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5" name="Group 15"/>
          <p:cNvGrpSpPr>
            <a:grpSpLocks/>
          </p:cNvGrpSpPr>
          <p:nvPr/>
        </p:nvGrpSpPr>
        <p:grpSpPr bwMode="auto">
          <a:xfrm>
            <a:off x="0" y="0"/>
            <a:ext cx="12192000" cy="6858000"/>
            <a:chOff x="0" y="0"/>
            <a:chExt cx="9144000" cy="6858000"/>
          </a:xfrm>
        </p:grpSpPr>
        <p:sp>
          <p:nvSpPr>
            <p:cNvPr id="6" name="Rectangle 5"/>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Rectangle 6"/>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grpSp>
      <p:sp>
        <p:nvSpPr>
          <p:cNvPr id="8" name="Freeform 7"/>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9" name="Rectangle 8"/>
          <p:cNvSpPr/>
          <p:nvPr/>
        </p:nvSpPr>
        <p:spPr>
          <a:xfrm rot="60000">
            <a:off x="5958417" y="604839"/>
            <a:ext cx="5052483"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0" name="Rectangle 9"/>
          <p:cNvSpPr/>
          <p:nvPr/>
        </p:nvSpPr>
        <p:spPr>
          <a:xfrm rot="60000">
            <a:off x="5962651" y="603250"/>
            <a:ext cx="5050367" cy="5722938"/>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Rectangle 10"/>
          <p:cNvSpPr/>
          <p:nvPr/>
        </p:nvSpPr>
        <p:spPr>
          <a:xfrm rot="21540000">
            <a:off x="999067" y="576263"/>
            <a:ext cx="5052484"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2" name="Rectangle 11"/>
          <p:cNvSpPr/>
          <p:nvPr/>
        </p:nvSpPr>
        <p:spPr>
          <a:xfrm rot="21540000">
            <a:off x="999067" y="576263"/>
            <a:ext cx="5052484" cy="5721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pic>
        <p:nvPicPr>
          <p:cNvPr id="13"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3162300" y="293689"/>
            <a:ext cx="755651"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8467990" y="238919"/>
            <a:ext cx="566738" cy="755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rot="-60000">
            <a:off x="1478635" y="2020043"/>
            <a:ext cx="4086436"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6472388" y="1150993"/>
            <a:ext cx="4027723"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530834" y="3623748"/>
            <a:ext cx="4065188"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4"/>
          <p:cNvSpPr>
            <a:spLocks noGrp="1"/>
          </p:cNvSpPr>
          <p:nvPr>
            <p:ph type="dt" sz="half" idx="10"/>
          </p:nvPr>
        </p:nvSpPr>
        <p:spPr>
          <a:xfrm rot="60000">
            <a:off x="8456084" y="5886451"/>
            <a:ext cx="1617133" cy="365125"/>
          </a:xfrm>
        </p:spPr>
        <p:txBody>
          <a:bodyPr/>
          <a:lstStyle>
            <a:lvl1pPr>
              <a:defRPr/>
            </a:lvl1pPr>
          </a:lstStyle>
          <a:p>
            <a:pPr>
              <a:defRPr/>
            </a:pPr>
            <a:fld id="{42FA3F05-B077-456E-B94F-E048E76163C2}" type="datetimeFigureOut">
              <a:rPr lang="en-GB">
                <a:solidFill>
                  <a:srgbClr val="465E9C"/>
                </a:solidFill>
              </a:rPr>
              <a:pPr>
                <a:defRPr/>
              </a:pPr>
              <a:t>28/02/2017</a:t>
            </a:fld>
            <a:endParaRPr lang="en-GB">
              <a:solidFill>
                <a:srgbClr val="465E9C"/>
              </a:solidFill>
            </a:endParaRPr>
          </a:p>
        </p:txBody>
      </p:sp>
      <p:sp>
        <p:nvSpPr>
          <p:cNvPr id="16" name="Footer Placeholder 5"/>
          <p:cNvSpPr>
            <a:spLocks noGrp="1"/>
          </p:cNvSpPr>
          <p:nvPr>
            <p:ph type="ftr" sz="quarter" idx="11"/>
          </p:nvPr>
        </p:nvSpPr>
        <p:spPr>
          <a:xfrm rot="21540000">
            <a:off x="1219201" y="5829301"/>
            <a:ext cx="4696884" cy="365125"/>
          </a:xfrm>
        </p:spPr>
        <p:txBody>
          <a:bodyPr/>
          <a:lstStyle>
            <a:lvl1pPr>
              <a:defRPr/>
            </a:lvl1pPr>
          </a:lstStyle>
          <a:p>
            <a:pPr>
              <a:defRPr/>
            </a:pPr>
            <a:endParaRPr lang="en-GB">
              <a:solidFill>
                <a:srgbClr val="465E9C"/>
              </a:solidFill>
            </a:endParaRPr>
          </a:p>
        </p:txBody>
      </p:sp>
      <p:sp>
        <p:nvSpPr>
          <p:cNvPr id="17" name="Slide Number Placeholder 6"/>
          <p:cNvSpPr>
            <a:spLocks noGrp="1"/>
          </p:cNvSpPr>
          <p:nvPr>
            <p:ph type="sldNum" sz="quarter" idx="12"/>
          </p:nvPr>
        </p:nvSpPr>
        <p:spPr>
          <a:xfrm rot="60000">
            <a:off x="10077451" y="5897564"/>
            <a:ext cx="738716" cy="365125"/>
          </a:xfrm>
        </p:spPr>
        <p:txBody>
          <a:bodyPr/>
          <a:lstStyle>
            <a:lvl1pPr>
              <a:defRPr/>
            </a:lvl1pPr>
          </a:lstStyle>
          <a:p>
            <a:pPr>
              <a:defRPr/>
            </a:pPr>
            <a:fld id="{DE868677-2B7F-474B-BBF4-4B67AE9E2D96}"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40331301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5" name="Group 15"/>
          <p:cNvGrpSpPr>
            <a:grpSpLocks/>
          </p:cNvGrpSpPr>
          <p:nvPr/>
        </p:nvGrpSpPr>
        <p:grpSpPr bwMode="auto">
          <a:xfrm>
            <a:off x="0" y="0"/>
            <a:ext cx="12192000" cy="6858000"/>
            <a:chOff x="0" y="0"/>
            <a:chExt cx="9144000" cy="6858000"/>
          </a:xfrm>
        </p:grpSpPr>
        <p:sp>
          <p:nvSpPr>
            <p:cNvPr id="6" name="Rectangle 5"/>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7" name="Rectangle 6"/>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grpSp>
      <p:sp>
        <p:nvSpPr>
          <p:cNvPr id="8" name="Freeform 7"/>
          <p:cNvSpPr/>
          <p:nvPr/>
        </p:nvSpPr>
        <p:spPr>
          <a:xfrm rot="10800000">
            <a:off x="842903" y="6058038"/>
            <a:ext cx="10295468"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9" name="Rectangle 8"/>
          <p:cNvSpPr/>
          <p:nvPr/>
        </p:nvSpPr>
        <p:spPr>
          <a:xfrm rot="21540000">
            <a:off x="999067" y="576263"/>
            <a:ext cx="5052484"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0" name="Rectangle 9"/>
          <p:cNvSpPr/>
          <p:nvPr/>
        </p:nvSpPr>
        <p:spPr>
          <a:xfrm rot="21540000">
            <a:off x="992717" y="576263"/>
            <a:ext cx="5052483" cy="5721350"/>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Rectangle 10"/>
          <p:cNvSpPr/>
          <p:nvPr/>
        </p:nvSpPr>
        <p:spPr>
          <a:xfrm rot="60000">
            <a:off x="5958417" y="604839"/>
            <a:ext cx="5052483" cy="5722937"/>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2" name="Rectangle 11"/>
          <p:cNvSpPr/>
          <p:nvPr/>
        </p:nvSpPr>
        <p:spPr>
          <a:xfrm rot="60000">
            <a:off x="5952067" y="603250"/>
            <a:ext cx="5052484" cy="5722938"/>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pic>
        <p:nvPicPr>
          <p:cNvPr id="13"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435684">
            <a:off x="3162300" y="293689"/>
            <a:ext cx="755651"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 name="Picture 2" descr="C:\Users\Administrator\Desktop\Pushpin Dev\Assets\pushpinLeft.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096196">
            <a:off x="8467990" y="238919"/>
            <a:ext cx="566738" cy="755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rot="-60000">
            <a:off x="1475232" y="2020824"/>
            <a:ext cx="408432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6531487" y="1207272"/>
            <a:ext cx="3885151" cy="4539412"/>
          </a:xfrm>
          <a:ln w="101600" cap="rnd">
            <a:solidFill>
              <a:srgbClr val="FFFFFF"/>
            </a:solidFill>
          </a:ln>
          <a:effectLst>
            <a:outerShdw blurRad="88900" dir="2700000" algn="tl" rotWithShape="0">
              <a:prstClr val="black">
                <a:alpha val="40000"/>
              </a:prstClr>
            </a:outerShdw>
          </a:effectLst>
        </p:spPr>
        <p:txBody>
          <a:bodyPr rtlCol="0">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endParaRPr lang="en-US" noProof="0"/>
          </a:p>
        </p:txBody>
      </p:sp>
      <p:sp>
        <p:nvSpPr>
          <p:cNvPr id="4" name="Text Placeholder 3"/>
          <p:cNvSpPr>
            <a:spLocks noGrp="1"/>
          </p:cNvSpPr>
          <p:nvPr>
            <p:ph type="body" sz="half" idx="2"/>
          </p:nvPr>
        </p:nvSpPr>
        <p:spPr>
          <a:xfrm rot="-60000">
            <a:off x="1536192" y="3621024"/>
            <a:ext cx="4059936"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5" name="Date Placeholder 4"/>
          <p:cNvSpPr>
            <a:spLocks noGrp="1"/>
          </p:cNvSpPr>
          <p:nvPr>
            <p:ph type="dt" sz="half" idx="10"/>
          </p:nvPr>
        </p:nvSpPr>
        <p:spPr>
          <a:xfrm rot="60000">
            <a:off x="8460318" y="5888039"/>
            <a:ext cx="1619249" cy="365125"/>
          </a:xfrm>
        </p:spPr>
        <p:txBody>
          <a:bodyPr/>
          <a:lstStyle>
            <a:lvl1pPr>
              <a:defRPr/>
            </a:lvl1pPr>
          </a:lstStyle>
          <a:p>
            <a:pPr>
              <a:defRPr/>
            </a:pPr>
            <a:fld id="{35F851E0-C616-4E32-A16C-FD80230D433F}" type="datetimeFigureOut">
              <a:rPr lang="en-GB">
                <a:solidFill>
                  <a:srgbClr val="465E9C"/>
                </a:solidFill>
              </a:rPr>
              <a:pPr>
                <a:defRPr/>
              </a:pPr>
              <a:t>28/02/2017</a:t>
            </a:fld>
            <a:endParaRPr lang="en-GB">
              <a:solidFill>
                <a:srgbClr val="465E9C"/>
              </a:solidFill>
            </a:endParaRPr>
          </a:p>
        </p:txBody>
      </p:sp>
      <p:sp>
        <p:nvSpPr>
          <p:cNvPr id="16" name="Footer Placeholder 5"/>
          <p:cNvSpPr>
            <a:spLocks noGrp="1"/>
          </p:cNvSpPr>
          <p:nvPr>
            <p:ph type="ftr" sz="quarter" idx="11"/>
          </p:nvPr>
        </p:nvSpPr>
        <p:spPr>
          <a:xfrm rot="21540000">
            <a:off x="1219201" y="5830889"/>
            <a:ext cx="4425951" cy="365125"/>
          </a:xfrm>
        </p:spPr>
        <p:txBody>
          <a:bodyPr/>
          <a:lstStyle>
            <a:lvl1pPr>
              <a:defRPr/>
            </a:lvl1pPr>
          </a:lstStyle>
          <a:p>
            <a:pPr>
              <a:defRPr/>
            </a:pPr>
            <a:endParaRPr lang="en-GB">
              <a:solidFill>
                <a:srgbClr val="465E9C"/>
              </a:solidFill>
            </a:endParaRPr>
          </a:p>
        </p:txBody>
      </p:sp>
      <p:sp>
        <p:nvSpPr>
          <p:cNvPr id="17" name="Slide Number Placeholder 6"/>
          <p:cNvSpPr>
            <a:spLocks noGrp="1"/>
          </p:cNvSpPr>
          <p:nvPr>
            <p:ph type="sldNum" sz="quarter" idx="12"/>
          </p:nvPr>
        </p:nvSpPr>
        <p:spPr>
          <a:xfrm rot="60000">
            <a:off x="10083800" y="5900739"/>
            <a:ext cx="738717" cy="365125"/>
          </a:xfrm>
        </p:spPr>
        <p:txBody>
          <a:bodyPr/>
          <a:lstStyle>
            <a:lvl1pPr>
              <a:defRPr/>
            </a:lvl1pPr>
          </a:lstStyle>
          <a:p>
            <a:pPr>
              <a:defRPr/>
            </a:pPr>
            <a:fld id="{F5F54F55-3A8A-479E-ADEB-2092A9F4869A}"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12264498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9C36291F-7066-4D49-8494-FCBE8CB40A05}" type="datetimeFigureOut">
              <a:rPr lang="en-GB">
                <a:solidFill>
                  <a:srgbClr val="465E9C"/>
                </a:solidFill>
              </a:rPr>
              <a:pPr>
                <a:defRPr/>
              </a:pPr>
              <a:t>28/02/2017</a:t>
            </a:fld>
            <a:endParaRPr lang="en-GB">
              <a:solidFill>
                <a:srgbClr val="465E9C"/>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6" name="Slide Number Placeholder 5"/>
          <p:cNvSpPr>
            <a:spLocks noGrp="1"/>
          </p:cNvSpPr>
          <p:nvPr>
            <p:ph type="sldNum" sz="quarter" idx="12"/>
          </p:nvPr>
        </p:nvSpPr>
        <p:spPr/>
        <p:txBody>
          <a:bodyPr/>
          <a:lstStyle>
            <a:lvl1pPr>
              <a:defRPr/>
            </a:lvl1pPr>
          </a:lstStyle>
          <a:p>
            <a:pPr>
              <a:defRPr/>
            </a:pPr>
            <a:fld id="{011EF9F5-DB31-4F11-975A-4D1AE6F94DD9}"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902078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2" y="925691"/>
            <a:ext cx="1907823"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730962" y="1106313"/>
            <a:ext cx="690503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lvl1pPr>
              <a:defRPr/>
            </a:lvl1pPr>
          </a:lstStyle>
          <a:p>
            <a:pPr>
              <a:defRPr/>
            </a:pPr>
            <a:fld id="{5D9CF5B3-1709-4D5C-BB67-38331849DF48}" type="datetimeFigureOut">
              <a:rPr lang="en-GB">
                <a:solidFill>
                  <a:srgbClr val="465E9C"/>
                </a:solidFill>
              </a:rPr>
              <a:pPr>
                <a:defRPr/>
              </a:pPr>
              <a:t>28/02/2017</a:t>
            </a:fld>
            <a:endParaRPr lang="en-GB">
              <a:solidFill>
                <a:srgbClr val="465E9C"/>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srgbClr val="465E9C"/>
              </a:solidFill>
            </a:endParaRPr>
          </a:p>
        </p:txBody>
      </p:sp>
      <p:sp>
        <p:nvSpPr>
          <p:cNvPr id="6" name="Slide Number Placeholder 5"/>
          <p:cNvSpPr>
            <a:spLocks noGrp="1"/>
          </p:cNvSpPr>
          <p:nvPr>
            <p:ph type="sldNum" sz="quarter" idx="12"/>
          </p:nvPr>
        </p:nvSpPr>
        <p:spPr/>
        <p:txBody>
          <a:bodyPr/>
          <a:lstStyle>
            <a:lvl1pPr>
              <a:defRPr/>
            </a:lvl1pPr>
          </a:lstStyle>
          <a:p>
            <a:pPr>
              <a:defRPr/>
            </a:pPr>
            <a:fld id="{092E4845-A100-4EE5-BC6B-4016C20EC023}"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21474382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1026" name="Group 15"/>
          <p:cNvGrpSpPr>
            <a:grpSpLocks/>
          </p:cNvGrpSpPr>
          <p:nvPr/>
        </p:nvGrpSpPr>
        <p:grpSpPr bwMode="auto">
          <a:xfrm>
            <a:off x="0" y="0"/>
            <a:ext cx="12192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grpSp>
      <p:sp>
        <p:nvSpPr>
          <p:cNvPr id="10" name="Freeform 9"/>
          <p:cNvSpPr/>
          <p:nvPr/>
        </p:nvSpPr>
        <p:spPr>
          <a:xfrm rot="10800000">
            <a:off x="838201" y="6069330"/>
            <a:ext cx="1056132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1" name="Rectangle 10"/>
          <p:cNvSpPr/>
          <p:nvPr/>
        </p:nvSpPr>
        <p:spPr>
          <a:xfrm>
            <a:off x="975784" y="574675"/>
            <a:ext cx="102616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sp>
        <p:nvSpPr>
          <p:cNvPr id="12" name="Rectangle 11"/>
          <p:cNvSpPr/>
          <p:nvPr/>
        </p:nvSpPr>
        <p:spPr>
          <a:xfrm>
            <a:off x="975784" y="576263"/>
            <a:ext cx="102616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prstClr val="white"/>
              </a:solidFill>
            </a:endParaRPr>
          </a:p>
        </p:txBody>
      </p:sp>
      <p:pic>
        <p:nvPicPr>
          <p:cNvPr id="1032" name="Picture 2" descr="C:\Users\Administrator\Desktop\Pushpin Dev\Assets\pushpinLeft.pn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rot="1435684">
            <a:off x="726018" y="273051"/>
            <a:ext cx="755649" cy="568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33" name="Picture 2" descr="C:\Users\Administrator\Desktop\Pushpin Dev\Assets\pushpinLeft.pn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rot="4096196">
            <a:off x="10914856" y="203994"/>
            <a:ext cx="566738" cy="755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4" name="Title Placeholder 1"/>
          <p:cNvSpPr>
            <a:spLocks noGrp="1"/>
          </p:cNvSpPr>
          <p:nvPr>
            <p:ph type="title"/>
          </p:nvPr>
        </p:nvSpPr>
        <p:spPr bwMode="auto">
          <a:xfrm>
            <a:off x="1460501" y="817564"/>
            <a:ext cx="9285817"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35" name="Text Placeholder 2"/>
          <p:cNvSpPr>
            <a:spLocks noGrp="1"/>
          </p:cNvSpPr>
          <p:nvPr>
            <p:ph type="body" idx="1"/>
          </p:nvPr>
        </p:nvSpPr>
        <p:spPr bwMode="auto">
          <a:xfrm>
            <a:off x="1951567" y="2119314"/>
            <a:ext cx="8261351" cy="3603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4" name="Date Placeholder 3"/>
          <p:cNvSpPr>
            <a:spLocks noGrp="1"/>
          </p:cNvSpPr>
          <p:nvPr>
            <p:ph type="dt" sz="half" idx="2"/>
          </p:nvPr>
        </p:nvSpPr>
        <p:spPr>
          <a:xfrm>
            <a:off x="8606367" y="5808664"/>
            <a:ext cx="1617133" cy="365125"/>
          </a:xfrm>
          <a:prstGeom prst="rect">
            <a:avLst/>
          </a:prstGeom>
        </p:spPr>
        <p:txBody>
          <a:bodyPr vert="horz" lIns="91440" tIns="45720" rIns="91440" bIns="45720" rtlCol="0" anchor="ctr"/>
          <a:lstStyle>
            <a:lvl1pPr algn="r" eaLnBrk="1" fontAlgn="auto" hangingPunct="1">
              <a:spcBef>
                <a:spcPts val="0"/>
              </a:spcBef>
              <a:spcAft>
                <a:spcPts val="0"/>
              </a:spcAft>
              <a:defRPr sz="1200" smtClean="0">
                <a:solidFill>
                  <a:schemeClr val="tx2"/>
                </a:solidFill>
                <a:latin typeface="Rage Italic" pitchFamily="66" charset="0"/>
              </a:defRPr>
            </a:lvl1pPr>
          </a:lstStyle>
          <a:p>
            <a:pPr>
              <a:defRPr/>
            </a:pPr>
            <a:fld id="{27BD901E-B045-4123-8FAD-EBD49E222156}" type="datetimeFigureOut">
              <a:rPr lang="en-GB">
                <a:solidFill>
                  <a:srgbClr val="465E9C"/>
                </a:solidFill>
              </a:rPr>
              <a:pPr>
                <a:defRPr/>
              </a:pPr>
              <a:t>28/02/2017</a:t>
            </a:fld>
            <a:endParaRPr lang="en-GB">
              <a:solidFill>
                <a:srgbClr val="465E9C"/>
              </a:solidFill>
            </a:endParaRPr>
          </a:p>
        </p:txBody>
      </p:sp>
      <p:sp>
        <p:nvSpPr>
          <p:cNvPr id="5" name="Footer Placeholder 4"/>
          <p:cNvSpPr>
            <a:spLocks noGrp="1"/>
          </p:cNvSpPr>
          <p:nvPr>
            <p:ph type="ftr" sz="quarter" idx="3"/>
          </p:nvPr>
        </p:nvSpPr>
        <p:spPr>
          <a:xfrm>
            <a:off x="1219201" y="5808664"/>
            <a:ext cx="7387167" cy="365125"/>
          </a:xfrm>
          <a:prstGeom prst="rect">
            <a:avLst/>
          </a:prstGeom>
        </p:spPr>
        <p:txBody>
          <a:bodyPr vert="horz" lIns="91440" tIns="45720" rIns="91440" bIns="45720" rtlCol="0" anchor="ctr"/>
          <a:lstStyle>
            <a:lvl1pPr algn="l" eaLnBrk="1" fontAlgn="auto" hangingPunct="1">
              <a:spcBef>
                <a:spcPts val="0"/>
              </a:spcBef>
              <a:spcAft>
                <a:spcPts val="0"/>
              </a:spcAft>
              <a:defRPr sz="1400">
                <a:solidFill>
                  <a:schemeClr val="tx2"/>
                </a:solidFill>
                <a:latin typeface="Rage Italic" pitchFamily="66" charset="0"/>
              </a:defRPr>
            </a:lvl1pPr>
          </a:lstStyle>
          <a:p>
            <a:pPr>
              <a:defRPr/>
            </a:pPr>
            <a:endParaRPr lang="en-GB">
              <a:solidFill>
                <a:srgbClr val="465E9C"/>
              </a:solidFill>
            </a:endParaRPr>
          </a:p>
        </p:txBody>
      </p:sp>
      <p:sp>
        <p:nvSpPr>
          <p:cNvPr id="6" name="Slide Number Placeholder 5"/>
          <p:cNvSpPr>
            <a:spLocks noGrp="1"/>
          </p:cNvSpPr>
          <p:nvPr>
            <p:ph type="sldNum" sz="quarter" idx="4"/>
          </p:nvPr>
        </p:nvSpPr>
        <p:spPr>
          <a:xfrm>
            <a:off x="10227734" y="5808664"/>
            <a:ext cx="738717" cy="365125"/>
          </a:xfrm>
          <a:prstGeom prst="rect">
            <a:avLst/>
          </a:prstGeom>
        </p:spPr>
        <p:txBody>
          <a:bodyPr vert="horz" lIns="91440" tIns="45720" rIns="91440" bIns="45720" rtlCol="0" anchor="ctr"/>
          <a:lstStyle>
            <a:lvl1pPr algn="r" eaLnBrk="1" fontAlgn="auto" hangingPunct="1">
              <a:spcBef>
                <a:spcPts val="0"/>
              </a:spcBef>
              <a:spcAft>
                <a:spcPts val="0"/>
              </a:spcAft>
              <a:defRPr sz="1400" smtClean="0">
                <a:solidFill>
                  <a:schemeClr val="tx2"/>
                </a:solidFill>
                <a:latin typeface="Rage Italic" pitchFamily="66" charset="0"/>
              </a:defRPr>
            </a:lvl1pPr>
          </a:lstStyle>
          <a:p>
            <a:pPr>
              <a:defRPr/>
            </a:pPr>
            <a:fld id="{4CB11E61-421A-4134-9666-27D146A6214E}" type="slidenum">
              <a:rPr lang="en-GB">
                <a:solidFill>
                  <a:srgbClr val="465E9C"/>
                </a:solidFill>
              </a:rPr>
              <a:pPr>
                <a:defRPr/>
              </a:pPr>
              <a:t>‹#›</a:t>
            </a:fld>
            <a:endParaRPr lang="en-GB">
              <a:solidFill>
                <a:srgbClr val="465E9C"/>
              </a:solidFill>
            </a:endParaRPr>
          </a:p>
        </p:txBody>
      </p:sp>
    </p:spTree>
    <p:extLst>
      <p:ext uri="{BB962C8B-B14F-4D97-AF65-F5344CB8AC3E}">
        <p14:creationId xmlns:p14="http://schemas.microsoft.com/office/powerpoint/2010/main" val="12084788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onstantia" panose="02030602050306030303" pitchFamily="18" charset="0"/>
        </a:defRPr>
      </a:lvl2pPr>
      <a:lvl3pPr algn="ctr" rtl="0" fontAlgn="base">
        <a:spcBef>
          <a:spcPct val="0"/>
        </a:spcBef>
        <a:spcAft>
          <a:spcPct val="0"/>
        </a:spcAft>
        <a:defRPr sz="4400">
          <a:solidFill>
            <a:schemeClr val="tx1"/>
          </a:solidFill>
          <a:latin typeface="Constantia" panose="02030602050306030303" pitchFamily="18" charset="0"/>
        </a:defRPr>
      </a:lvl3pPr>
      <a:lvl4pPr algn="ctr" rtl="0" fontAlgn="base">
        <a:spcBef>
          <a:spcPct val="0"/>
        </a:spcBef>
        <a:spcAft>
          <a:spcPct val="0"/>
        </a:spcAft>
        <a:defRPr sz="4400">
          <a:solidFill>
            <a:schemeClr val="tx1"/>
          </a:solidFill>
          <a:latin typeface="Constantia" panose="02030602050306030303" pitchFamily="18" charset="0"/>
        </a:defRPr>
      </a:lvl4pPr>
      <a:lvl5pPr algn="ctr" rtl="0" fontAlgn="base">
        <a:spcBef>
          <a:spcPct val="0"/>
        </a:spcBef>
        <a:spcAft>
          <a:spcPct val="0"/>
        </a:spcAft>
        <a:defRPr sz="4400">
          <a:solidFill>
            <a:schemeClr val="tx1"/>
          </a:solidFill>
          <a:latin typeface="Constantia" panose="02030602050306030303" pitchFamily="18" charset="0"/>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3050" indent="-273050" algn="l" rtl="0" fontAlgn="base">
        <a:spcBef>
          <a:spcPct val="20000"/>
        </a:spcBef>
        <a:spcAft>
          <a:spcPct val="0"/>
        </a:spcAft>
        <a:buClr>
          <a:schemeClr val="accent2"/>
        </a:buClr>
        <a:buSzPct val="85000"/>
        <a:buFont typeface="Brush Script MT"/>
        <a:buChar char="O"/>
        <a:defRPr sz="2400" kern="1200">
          <a:solidFill>
            <a:schemeClr val="tx1"/>
          </a:solidFill>
          <a:latin typeface="+mn-lt"/>
          <a:ea typeface="+mn-ea"/>
          <a:cs typeface="+mn-cs"/>
        </a:defRPr>
      </a:lvl1pPr>
      <a:lvl2pPr marL="639763" indent="-273050" algn="l" rtl="0" fontAlgn="base">
        <a:spcBef>
          <a:spcPct val="20000"/>
        </a:spcBef>
        <a:spcAft>
          <a:spcPct val="0"/>
        </a:spcAft>
        <a:buClr>
          <a:schemeClr val="accent2"/>
        </a:buClr>
        <a:buSzPct val="85000"/>
        <a:buFont typeface="Brush Script MT"/>
        <a:buChar char="O"/>
        <a:defRPr sz="2200" kern="1200">
          <a:solidFill>
            <a:schemeClr val="tx1"/>
          </a:solidFill>
          <a:latin typeface="+mn-lt"/>
          <a:ea typeface="+mn-ea"/>
          <a:cs typeface="+mn-cs"/>
        </a:defRPr>
      </a:lvl2pPr>
      <a:lvl3pPr marL="914400" indent="-228600" algn="l" rtl="0" fontAlgn="base">
        <a:spcBef>
          <a:spcPct val="20000"/>
        </a:spcBef>
        <a:spcAft>
          <a:spcPct val="0"/>
        </a:spcAft>
        <a:buClr>
          <a:schemeClr val="accent2"/>
        </a:buClr>
        <a:buSzPct val="85000"/>
        <a:buFont typeface="Brush Script MT"/>
        <a:buChar char="O"/>
        <a:defRPr sz="2000" kern="1200">
          <a:solidFill>
            <a:schemeClr val="tx1"/>
          </a:solidFill>
          <a:latin typeface="+mn-lt"/>
          <a:ea typeface="+mn-ea"/>
          <a:cs typeface="+mn-cs"/>
        </a:defRPr>
      </a:lvl3pPr>
      <a:lvl4pPr marL="1279525" indent="-228600" algn="l" rtl="0" fontAlgn="base">
        <a:spcBef>
          <a:spcPct val="20000"/>
        </a:spcBef>
        <a:spcAft>
          <a:spcPct val="0"/>
        </a:spcAft>
        <a:buClr>
          <a:schemeClr val="accent2"/>
        </a:buClr>
        <a:buSzPct val="85000"/>
        <a:buFont typeface="Brush Script MT"/>
        <a:buChar char="O"/>
        <a:defRPr kern="1200">
          <a:solidFill>
            <a:schemeClr val="tx1"/>
          </a:solidFill>
          <a:latin typeface="+mn-lt"/>
          <a:ea typeface="+mn-ea"/>
          <a:cs typeface="+mn-cs"/>
        </a:defRPr>
      </a:lvl4pPr>
      <a:lvl5pPr marL="1644650" indent="-228600" algn="l" rtl="0" fontAlgn="base">
        <a:spcBef>
          <a:spcPct val="20000"/>
        </a:spcBef>
        <a:spcAft>
          <a:spcPct val="0"/>
        </a:spcAft>
        <a:buClr>
          <a:schemeClr val="accent2"/>
        </a:buClr>
        <a:buSzPct val="85000"/>
        <a:buFont typeface="Brush Script MT"/>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news.bbc.co.uk/1/hi/country_profiles/default.s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advantage.marketline.com/" TargetMode="External"/><Relationship Id="rId4" Type="http://schemas.openxmlformats.org/officeDocument/2006/relationships/hyperlink" Target="https://www.cia.gov/library/publications/the-world-factbook/geos/ni.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wheeliesuplands.co.uk/"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ctrTitle"/>
          </p:nvPr>
        </p:nvSpPr>
        <p:spPr>
          <a:xfrm>
            <a:off x="1804086" y="1795463"/>
            <a:ext cx="8476736" cy="1827212"/>
          </a:xfrm>
        </p:spPr>
        <p:txBody>
          <a:bodyPr>
            <a:noAutofit/>
          </a:bodyPr>
          <a:lstStyle/>
          <a:p>
            <a:r>
              <a:rPr lang="en-GB" sz="4000" dirty="0" smtClean="0"/>
              <a:t>Organisational Consultancy </a:t>
            </a:r>
            <a:br>
              <a:rPr lang="en-GB" sz="4000" dirty="0" smtClean="0"/>
            </a:br>
            <a:r>
              <a:rPr lang="en-GB" sz="4000" dirty="0" smtClean="0"/>
              <a:t>Strategic Management Tool Kit</a:t>
            </a:r>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6113458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Review the Business Strategy methods described in Strategic Management and Contemporary themes in </a:t>
            </a:r>
            <a:r>
              <a:rPr lang="en-GB" dirty="0" err="1" smtClean="0"/>
              <a:t>eBusiness</a:t>
            </a:r>
            <a:r>
              <a:rPr lang="en-GB" dirty="0" smtClean="0"/>
              <a:t> modules.</a:t>
            </a:r>
          </a:p>
          <a:p>
            <a:r>
              <a:rPr lang="en-GB" dirty="0" smtClean="0"/>
              <a:t>Use these to analyse the selected organisation.</a:t>
            </a:r>
            <a:endParaRPr lang="en-GB" dirty="0"/>
          </a:p>
        </p:txBody>
      </p:sp>
    </p:spTree>
    <p:extLst>
      <p:ext uri="{BB962C8B-B14F-4D97-AF65-F5344CB8AC3E}">
        <p14:creationId xmlns:p14="http://schemas.microsoft.com/office/powerpoint/2010/main" val="35972580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Learning Outcomes</a:t>
            </a:r>
            <a:endParaRPr lang="en-GB" b="1" dirty="0"/>
          </a:p>
        </p:txBody>
      </p:sp>
      <p:sp>
        <p:nvSpPr>
          <p:cNvPr id="3" name="Content Placeholder 2"/>
          <p:cNvSpPr>
            <a:spLocks noGrp="1"/>
          </p:cNvSpPr>
          <p:nvPr>
            <p:ph idx="1"/>
          </p:nvPr>
        </p:nvSpPr>
        <p:spPr/>
        <p:txBody>
          <a:bodyPr/>
          <a:lstStyle/>
          <a:p>
            <a:r>
              <a:rPr lang="en-GB" dirty="0" smtClean="0"/>
              <a:t>Sources for a good PESTEL analysis</a:t>
            </a:r>
          </a:p>
          <a:p>
            <a:r>
              <a:rPr lang="en-GB" dirty="0" smtClean="0"/>
              <a:t>Porter’s 5 Forces </a:t>
            </a:r>
          </a:p>
          <a:p>
            <a:r>
              <a:rPr lang="en-GB" dirty="0" smtClean="0"/>
              <a:t>Porter’s Diamond of National Advantage</a:t>
            </a:r>
          </a:p>
          <a:p>
            <a:r>
              <a:rPr lang="en-GB" dirty="0" smtClean="0"/>
              <a:t>How </a:t>
            </a:r>
            <a:r>
              <a:rPr lang="en-GB" dirty="0"/>
              <a:t>to use a SWOT analysis </a:t>
            </a:r>
            <a:r>
              <a:rPr lang="en-GB" dirty="0" smtClean="0"/>
              <a:t>correctly</a:t>
            </a:r>
          </a:p>
          <a:p>
            <a:r>
              <a:rPr lang="en-GB" dirty="0" smtClean="0"/>
              <a:t>Core Business Strategies</a:t>
            </a:r>
          </a:p>
          <a:p>
            <a:r>
              <a:rPr lang="en-GB" dirty="0" smtClean="0"/>
              <a:t>Positioning and Perceptual Maps</a:t>
            </a:r>
          </a:p>
          <a:p>
            <a:r>
              <a:rPr lang="en-GB" dirty="0" smtClean="0"/>
              <a:t>Developing new opportunities</a:t>
            </a:r>
          </a:p>
          <a:p>
            <a:pPr marL="0" indent="0">
              <a:buNone/>
            </a:pPr>
            <a:endParaRPr lang="en-GB" dirty="0" smtClean="0"/>
          </a:p>
          <a:p>
            <a:endParaRPr lang="en-GB" dirty="0" smtClean="0"/>
          </a:p>
        </p:txBody>
      </p:sp>
    </p:spTree>
    <p:extLst>
      <p:ext uri="{BB962C8B-B14F-4D97-AF65-F5344CB8AC3E}">
        <p14:creationId xmlns:p14="http://schemas.microsoft.com/office/powerpoint/2010/main" val="6546899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Strategic Analysis should</a:t>
            </a:r>
            <a:endParaRPr lang="en-GB" dirty="0"/>
          </a:p>
        </p:txBody>
      </p:sp>
      <p:sp>
        <p:nvSpPr>
          <p:cNvPr id="3" name="Content Placeholder 2"/>
          <p:cNvSpPr>
            <a:spLocks noGrp="1"/>
          </p:cNvSpPr>
          <p:nvPr>
            <p:ph idx="1"/>
          </p:nvPr>
        </p:nvSpPr>
        <p:spPr/>
        <p:txBody>
          <a:bodyPr/>
          <a:lstStyle/>
          <a:p>
            <a:r>
              <a:rPr lang="en-GB" dirty="0" smtClean="0"/>
              <a:t>Tell us where a company is at the moment</a:t>
            </a:r>
          </a:p>
          <a:p>
            <a:r>
              <a:rPr lang="en-GB" dirty="0" smtClean="0"/>
              <a:t>Where they are going at the moment</a:t>
            </a:r>
          </a:p>
          <a:p>
            <a:r>
              <a:rPr lang="en-GB" dirty="0" smtClean="0"/>
              <a:t>Where they would like to be in the future</a:t>
            </a:r>
          </a:p>
          <a:p>
            <a:r>
              <a:rPr lang="en-GB" dirty="0" smtClean="0"/>
              <a:t>How they can get there</a:t>
            </a:r>
          </a:p>
          <a:p>
            <a:endParaRPr lang="en-GB" dirty="0"/>
          </a:p>
          <a:p>
            <a:pPr marL="0" indent="0">
              <a:buNone/>
            </a:pPr>
            <a:r>
              <a:rPr lang="en-GB" dirty="0" smtClean="0"/>
              <a:t>Strategic management models can help to structure such an analysis – but be selective and analytical when using them. They are </a:t>
            </a:r>
            <a:r>
              <a:rPr lang="en-GB" b="1" dirty="0" smtClean="0"/>
              <a:t>tools, not an end in themselves</a:t>
            </a:r>
            <a:r>
              <a:rPr lang="en-GB" dirty="0" smtClean="0"/>
              <a:t>.</a:t>
            </a:r>
            <a:endParaRPr lang="en-GB" dirty="0"/>
          </a:p>
        </p:txBody>
      </p:sp>
      <p:pic>
        <p:nvPicPr>
          <p:cNvPr id="1027" name="Picture 3" descr="C:\Users\antje.cockrill\AppData\Local\Microsoft\Windows\Temporary Internet Files\Content.IE5\VUYWME2U\plan[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79868" y="2148840"/>
            <a:ext cx="2762451" cy="1874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4721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PESTEL – issues to watch out for</a:t>
            </a:r>
            <a:endParaRPr lang="en-GB" b="1" dirty="0"/>
          </a:p>
        </p:txBody>
      </p:sp>
      <p:sp>
        <p:nvSpPr>
          <p:cNvPr id="3" name="Content Placeholder 2"/>
          <p:cNvSpPr>
            <a:spLocks noGrp="1"/>
          </p:cNvSpPr>
          <p:nvPr>
            <p:ph idx="1"/>
          </p:nvPr>
        </p:nvSpPr>
        <p:spPr>
          <a:xfrm>
            <a:off x="1951567" y="2119314"/>
            <a:ext cx="8783727" cy="3901476"/>
          </a:xfrm>
        </p:spPr>
        <p:txBody>
          <a:bodyPr/>
          <a:lstStyle/>
          <a:p>
            <a:r>
              <a:rPr lang="en-GB" dirty="0" smtClean="0"/>
              <a:t>A PESTEL analysis gives the environmental framework in which a company operates</a:t>
            </a:r>
          </a:p>
          <a:p>
            <a:r>
              <a:rPr lang="en-GB" dirty="0" smtClean="0"/>
              <a:t>In order to be useful, it needs to be focused on the company.</a:t>
            </a:r>
          </a:p>
          <a:p>
            <a:r>
              <a:rPr lang="en-GB" dirty="0" smtClean="0"/>
              <a:t>A general description of a country’s environment is not sufficient</a:t>
            </a:r>
          </a:p>
          <a:p>
            <a:r>
              <a:rPr lang="en-GB" dirty="0" smtClean="0"/>
              <a:t>Starting points:</a:t>
            </a:r>
          </a:p>
          <a:p>
            <a:pPr lvl="1"/>
            <a:r>
              <a:rPr lang="en-GB" sz="1800" dirty="0" smtClean="0">
                <a:hlinkClick r:id="rId3"/>
              </a:rPr>
              <a:t>BBC country profiles </a:t>
            </a:r>
            <a:r>
              <a:rPr lang="en-GB" sz="1800" dirty="0" smtClean="0"/>
              <a:t>(basic country information)</a:t>
            </a:r>
          </a:p>
          <a:p>
            <a:pPr lvl="1"/>
            <a:r>
              <a:rPr lang="en-GB" sz="1800" dirty="0" smtClean="0">
                <a:hlinkClick r:id="rId4"/>
              </a:rPr>
              <a:t>CIA World Fact book </a:t>
            </a:r>
            <a:r>
              <a:rPr lang="en-GB" sz="1800" dirty="0" smtClean="0"/>
              <a:t>(fairly detailed country information)</a:t>
            </a:r>
          </a:p>
          <a:p>
            <a:pPr lvl="1"/>
            <a:r>
              <a:rPr lang="en-GB" sz="1800" dirty="0" err="1" smtClean="0">
                <a:hlinkClick r:id="rId5"/>
              </a:rPr>
              <a:t>Marketline</a:t>
            </a:r>
            <a:r>
              <a:rPr lang="en-GB" sz="1800" dirty="0" smtClean="0">
                <a:hlinkClick r:id="rId5"/>
              </a:rPr>
              <a:t> </a:t>
            </a:r>
            <a:r>
              <a:rPr lang="en-GB" sz="1800" dirty="0" smtClean="0"/>
              <a:t>(very detailed information on a range of markets. Available online through the library </a:t>
            </a:r>
            <a:r>
              <a:rPr lang="en-GB" sz="1800" dirty="0" smtClean="0">
                <a:sym typeface="Wingdings" panose="05000000000000000000" pitchFamily="2" charset="2"/>
              </a:rPr>
              <a:t> online library  Swansea online library  databases </a:t>
            </a:r>
            <a:r>
              <a:rPr lang="en-GB" sz="1800" dirty="0" err="1" smtClean="0">
                <a:sym typeface="Wingdings" panose="05000000000000000000" pitchFamily="2" charset="2"/>
              </a:rPr>
              <a:t>Marketline</a:t>
            </a:r>
            <a:r>
              <a:rPr lang="en-GB" sz="1800" dirty="0" smtClean="0"/>
              <a:t>)</a:t>
            </a:r>
            <a:endParaRPr lang="en-GB" sz="1800" dirty="0"/>
          </a:p>
          <a:p>
            <a:endParaRPr lang="en-GB" sz="1800" dirty="0" smtClean="0"/>
          </a:p>
          <a:p>
            <a:endParaRPr lang="en-GB" dirty="0"/>
          </a:p>
        </p:txBody>
      </p:sp>
    </p:spTree>
    <p:extLst>
      <p:ext uri="{BB962C8B-B14F-4D97-AF65-F5344CB8AC3E}">
        <p14:creationId xmlns:p14="http://schemas.microsoft.com/office/powerpoint/2010/main" val="1876913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33351" y="722210"/>
            <a:ext cx="10972800" cy="701675"/>
          </a:xfrm>
        </p:spPr>
        <p:txBody>
          <a:bodyPr>
            <a:normAutofit/>
          </a:bodyPr>
          <a:lstStyle/>
          <a:p>
            <a:r>
              <a:rPr lang="en-GB" sz="2400" b="1" dirty="0" smtClean="0"/>
              <a:t>Porter’s Five Forces of Competitive Positioning</a:t>
            </a:r>
            <a:endParaRPr lang="en-GB" sz="2400" b="1" dirty="0"/>
          </a:p>
        </p:txBody>
      </p:sp>
      <p:pic>
        <p:nvPicPr>
          <p:cNvPr id="2050" name="Picture 2" descr="https://classconnection.s3.amazonaws.com/412/flashcards/748412/jpg/porter5forcemodel1329373911684.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38399" y="1618710"/>
            <a:ext cx="8255635" cy="458936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042835" y="4844534"/>
            <a:ext cx="1395564" cy="1190506"/>
          </a:xfrm>
          <a:prstGeom prst="rect">
            <a:avLst/>
          </a:prstGeom>
        </p:spPr>
        <p:txBody>
          <a:bodyPr wrap="square">
            <a:spAutoFit/>
          </a:bodyPr>
          <a:lstStyle/>
          <a:p>
            <a:r>
              <a:rPr lang="en-GB" dirty="0"/>
              <a:t>http://www.learnmarketing.net/porters.htm</a:t>
            </a:r>
          </a:p>
        </p:txBody>
      </p:sp>
      <p:sp>
        <p:nvSpPr>
          <p:cNvPr id="4" name="Oval Callout 3"/>
          <p:cNvSpPr/>
          <p:nvPr/>
        </p:nvSpPr>
        <p:spPr>
          <a:xfrm>
            <a:off x="1158240" y="1295400"/>
            <a:ext cx="1889760" cy="1463040"/>
          </a:xfrm>
          <a:prstGeom prst="wedgeEllipseCallout">
            <a:avLst>
              <a:gd name="adj1" fmla="val 114219"/>
              <a:gd name="adj2" fmla="val 9592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Common issue: Confusion of Supplier and Buyer</a:t>
            </a:r>
            <a:endParaRPr lang="en-GB" dirty="0"/>
          </a:p>
        </p:txBody>
      </p:sp>
    </p:spTree>
    <p:extLst>
      <p:ext uri="{BB962C8B-B14F-4D97-AF65-F5344CB8AC3E}">
        <p14:creationId xmlns:p14="http://schemas.microsoft.com/office/powerpoint/2010/main" val="26814204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800" dirty="0" smtClean="0"/>
              <a:t>But: Porter’s original model does not always fit…</a:t>
            </a:r>
            <a:endParaRPr lang="en-GB" sz="2800" dirty="0"/>
          </a:p>
        </p:txBody>
      </p:sp>
      <p:sp>
        <p:nvSpPr>
          <p:cNvPr id="4" name="Rectangle 3"/>
          <p:cNvSpPr/>
          <p:nvPr/>
        </p:nvSpPr>
        <p:spPr>
          <a:xfrm>
            <a:off x="2717800" y="4826675"/>
            <a:ext cx="7614920" cy="1200329"/>
          </a:xfrm>
          <a:prstGeom prst="rect">
            <a:avLst/>
          </a:prstGeom>
        </p:spPr>
        <p:txBody>
          <a:bodyPr wrap="square">
            <a:spAutoFit/>
          </a:bodyPr>
          <a:lstStyle/>
          <a:p>
            <a:r>
              <a:rPr lang="en-GB" dirty="0" smtClean="0"/>
              <a:t>Complementary forces:  The </a:t>
            </a:r>
            <a:r>
              <a:rPr lang="en-GB" dirty="0"/>
              <a:t>reliance that develops between the companies whose products work is in combination with each </a:t>
            </a:r>
            <a:r>
              <a:rPr lang="en-GB" dirty="0" smtClean="0"/>
              <a:t>other; or the reliance that an industry has on government. </a:t>
            </a:r>
            <a:r>
              <a:rPr lang="en-GB" dirty="0"/>
              <a:t>Strong </a:t>
            </a:r>
            <a:r>
              <a:rPr lang="en-GB" dirty="0" err="1"/>
              <a:t>complementors</a:t>
            </a:r>
            <a:r>
              <a:rPr lang="en-GB" dirty="0"/>
              <a:t> might have a strong positive effect on the industry. </a:t>
            </a:r>
          </a:p>
        </p:txBody>
      </p:sp>
      <p:pic>
        <p:nvPicPr>
          <p:cNvPr id="3074" name="Picture 2" descr="Porters Five Forces Model of Competi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1650" y="1928177"/>
            <a:ext cx="5772150" cy="268605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051560" y="5426839"/>
            <a:ext cx="1666240" cy="461665"/>
          </a:xfrm>
          <a:prstGeom prst="rect">
            <a:avLst/>
          </a:prstGeom>
        </p:spPr>
        <p:txBody>
          <a:bodyPr wrap="square">
            <a:spAutoFit/>
          </a:bodyPr>
          <a:lstStyle/>
          <a:p>
            <a:r>
              <a:rPr lang="en-GB" sz="800" dirty="0"/>
              <a:t>http://www.managementstudyguide.com/porters-model-of-competetion.htm</a:t>
            </a:r>
          </a:p>
        </p:txBody>
      </p:sp>
    </p:spTree>
    <p:extLst>
      <p:ext uri="{BB962C8B-B14F-4D97-AF65-F5344CB8AC3E}">
        <p14:creationId xmlns:p14="http://schemas.microsoft.com/office/powerpoint/2010/main" val="3746322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Porter’s Diamond of National Advantage</a:t>
            </a:r>
            <a:endParaRPr lang="en-GB" sz="3600" dirty="0"/>
          </a:p>
        </p:txBody>
      </p:sp>
      <p:pic>
        <p:nvPicPr>
          <p:cNvPr id="4098" name="Picture 2" descr="http://mason.gmu.edu/~jharvey/ch4/img015.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691255" y="2102802"/>
            <a:ext cx="4572000" cy="3429001"/>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8884920" y="2636520"/>
            <a:ext cx="1584960" cy="1477328"/>
          </a:xfrm>
          <a:prstGeom prst="rect">
            <a:avLst/>
          </a:prstGeom>
          <a:noFill/>
        </p:spPr>
        <p:txBody>
          <a:bodyPr wrap="square" rtlCol="0">
            <a:spAutoFit/>
          </a:bodyPr>
          <a:lstStyle/>
          <a:p>
            <a:r>
              <a:rPr lang="en-GB" dirty="0" smtClean="0"/>
              <a:t>Why has the IT industry in Silicon Valley been so successful?</a:t>
            </a:r>
            <a:endParaRPr lang="en-GB" dirty="0"/>
          </a:p>
        </p:txBody>
      </p:sp>
    </p:spTree>
    <p:extLst>
      <p:ext uri="{BB962C8B-B14F-4D97-AF65-F5344CB8AC3E}">
        <p14:creationId xmlns:p14="http://schemas.microsoft.com/office/powerpoint/2010/main" val="22577179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1005839" y="935345"/>
            <a:ext cx="10424161" cy="1335415"/>
          </a:xfrm>
        </p:spPr>
        <p:txBody>
          <a:bodyPr>
            <a:normAutofit fontScale="90000"/>
          </a:bodyPr>
          <a:lstStyle/>
          <a:p>
            <a:r>
              <a:rPr lang="en-GB" b="1" dirty="0" smtClean="0"/>
              <a:t>Strengths, weaknesses, opportunities and threats - easy! Or perhaps not…</a:t>
            </a:r>
            <a:endParaRPr lang="en-GB" b="1" dirty="0"/>
          </a:p>
        </p:txBody>
      </p:sp>
      <p:sp>
        <p:nvSpPr>
          <p:cNvPr id="43011" name="Rectangle 3"/>
          <p:cNvSpPr>
            <a:spLocks noGrp="1" noChangeArrowheads="1"/>
          </p:cNvSpPr>
          <p:nvPr>
            <p:ph type="body" idx="1"/>
          </p:nvPr>
        </p:nvSpPr>
        <p:spPr>
          <a:xfrm>
            <a:off x="1327067" y="2195945"/>
            <a:ext cx="9001497" cy="3859518"/>
          </a:xfrm>
          <a:noFill/>
        </p:spPr>
        <p:txBody>
          <a:bodyPr wrap="square">
            <a:spAutoFit/>
          </a:bodyPr>
          <a:lstStyle/>
          <a:p>
            <a:pPr marL="0" indent="0">
              <a:buNone/>
            </a:pPr>
            <a:r>
              <a:rPr lang="en-GB" sz="2800" dirty="0" smtClean="0"/>
              <a:t>“</a:t>
            </a:r>
            <a:r>
              <a:rPr lang="en-GB" dirty="0" smtClean="0"/>
              <a:t>A </a:t>
            </a:r>
            <a:r>
              <a:rPr lang="en-GB" dirty="0"/>
              <a:t>SWOT analysis is helpful in broadly addressing questions to develop a business plan, but it doesn't go far </a:t>
            </a:r>
            <a:r>
              <a:rPr lang="en-GB" dirty="0" smtClean="0"/>
              <a:t>enough. The </a:t>
            </a:r>
            <a:r>
              <a:rPr lang="en-GB" dirty="0"/>
              <a:t>exercise alone won't identify your key value drivers of your business. Planning without first knowing your goals and the metrics by which you will measure your progress toward achieving those goals is inefficient and misguided</a:t>
            </a:r>
            <a:r>
              <a:rPr lang="en-GB" dirty="0" smtClean="0"/>
              <a:t>.“ (Alan </a:t>
            </a:r>
            <a:r>
              <a:rPr lang="en-GB" dirty="0" err="1" smtClean="0"/>
              <a:t>Lobock</a:t>
            </a:r>
            <a:r>
              <a:rPr lang="en-GB" dirty="0" smtClean="0"/>
              <a:t>, co-founder of </a:t>
            </a:r>
            <a:r>
              <a:rPr lang="en-GB" dirty="0" err="1" smtClean="0"/>
              <a:t>Worthworm</a:t>
            </a:r>
            <a:r>
              <a:rPr lang="en-GB" dirty="0" smtClean="0"/>
              <a:t> </a:t>
            </a:r>
            <a:r>
              <a:rPr lang="en-GB" dirty="0"/>
              <a:t>and </a:t>
            </a:r>
            <a:r>
              <a:rPr lang="en-GB" dirty="0" err="1" smtClean="0"/>
              <a:t>SkyMall</a:t>
            </a:r>
            <a:r>
              <a:rPr lang="en-GB" dirty="0" smtClean="0"/>
              <a:t>)</a:t>
            </a:r>
          </a:p>
          <a:p>
            <a:pPr marL="0" indent="0">
              <a:buNone/>
            </a:pPr>
            <a:endParaRPr lang="en-GB" dirty="0" smtClean="0">
              <a:cs typeface="Arial" charset="0"/>
            </a:endParaRPr>
          </a:p>
          <a:p>
            <a:pPr marL="0" indent="0">
              <a:buNone/>
            </a:pPr>
            <a:r>
              <a:rPr lang="en-GB" sz="2000" dirty="0" smtClean="0">
                <a:cs typeface="Arial" charset="0"/>
              </a:rPr>
              <a:t>In other words – your SWOT must be based on objectives, a general company description is not, by itself, very helpful to develop plans for the future.</a:t>
            </a:r>
            <a:endParaRPr lang="en-GB" sz="2000" dirty="0">
              <a:cs typeface="Arial" charset="0"/>
            </a:endParaRPr>
          </a:p>
        </p:txBody>
      </p:sp>
    </p:spTree>
    <p:extLst>
      <p:ext uri="{BB962C8B-B14F-4D97-AF65-F5344CB8AC3E}">
        <p14:creationId xmlns:p14="http://schemas.microsoft.com/office/powerpoint/2010/main" val="2725997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30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301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3011"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594784" y="774659"/>
            <a:ext cx="10972800" cy="641350"/>
          </a:xfrm>
        </p:spPr>
        <p:txBody>
          <a:bodyPr/>
          <a:lstStyle/>
          <a:p>
            <a:r>
              <a:rPr lang="en-GB" sz="3600" b="1" dirty="0" smtClean="0"/>
              <a:t>Generic Business Strategies</a:t>
            </a:r>
            <a:endParaRPr lang="en-GB" sz="3600" b="1" dirty="0"/>
          </a:p>
        </p:txBody>
      </p:sp>
      <p:pic>
        <p:nvPicPr>
          <p:cNvPr id="5122" name="Picture 2" descr="http://www.softwarebee.com/screenshot/porter-s-generic-strategies-software-984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3600" y="1744662"/>
            <a:ext cx="7589520" cy="38290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4208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Positioning</a:t>
            </a:r>
            <a:endParaRPr lang="en-GB" b="1" dirty="0"/>
          </a:p>
        </p:txBody>
      </p:sp>
      <p:pic>
        <p:nvPicPr>
          <p:cNvPr id="6146" name="Picture 2" descr="http://www.reachbrands.co.uk/wp-content/uploads/Brand-Positioning-02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03375" y="1791335"/>
            <a:ext cx="3298622" cy="310070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5547360" y="1776095"/>
            <a:ext cx="5166360" cy="4247317"/>
          </a:xfrm>
          <a:prstGeom prst="rect">
            <a:avLst/>
          </a:prstGeom>
          <a:noFill/>
        </p:spPr>
        <p:txBody>
          <a:bodyPr wrap="square" rtlCol="0">
            <a:spAutoFit/>
          </a:bodyPr>
          <a:lstStyle/>
          <a:p>
            <a:r>
              <a:rPr lang="en-GB" dirty="0" smtClean="0"/>
              <a:t>Where is your organisation/brand/product positioned relative to competitors – in the mind of the customer/client?</a:t>
            </a:r>
          </a:p>
          <a:p>
            <a:endParaRPr lang="en-GB" dirty="0"/>
          </a:p>
          <a:p>
            <a:r>
              <a:rPr lang="en-GB" dirty="0" smtClean="0"/>
              <a:t>Be careful – positioning is about the consumer/client’s perception, not about what the managers think.</a:t>
            </a:r>
          </a:p>
          <a:p>
            <a:endParaRPr lang="en-GB" dirty="0"/>
          </a:p>
          <a:p>
            <a:r>
              <a:rPr lang="en-GB" i="1" dirty="0" smtClean="0"/>
              <a:t>“We don’t have any competition. There is no one like us in this area”</a:t>
            </a:r>
            <a:r>
              <a:rPr lang="en-GB" dirty="0" smtClean="0"/>
              <a:t> Manager of an Indian Restaurant on Saint Helen’s Road.</a:t>
            </a:r>
          </a:p>
          <a:p>
            <a:endParaRPr lang="en-GB" dirty="0"/>
          </a:p>
          <a:p>
            <a:r>
              <a:rPr lang="en-GB" i="1" dirty="0" smtClean="0"/>
              <a:t>“There are lots of places to choose from, and some of them are better value.” </a:t>
            </a:r>
            <a:r>
              <a:rPr lang="en-GB" dirty="0" smtClean="0"/>
              <a:t>Customer of the same business.</a:t>
            </a:r>
            <a:endParaRPr lang="en-GB" dirty="0"/>
          </a:p>
        </p:txBody>
      </p:sp>
    </p:spTree>
    <p:extLst>
      <p:ext uri="{BB962C8B-B14F-4D97-AF65-F5344CB8AC3E}">
        <p14:creationId xmlns:p14="http://schemas.microsoft.com/office/powerpoint/2010/main" val="2833998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645226" y="996931"/>
            <a:ext cx="10972800" cy="701675"/>
          </a:xfrm>
        </p:spPr>
        <p:txBody>
          <a:bodyPr>
            <a:normAutofit fontScale="90000"/>
          </a:bodyPr>
          <a:lstStyle/>
          <a:p>
            <a:r>
              <a:rPr lang="en-GB" b="1" dirty="0" smtClean="0"/>
              <a:t>Perceptual Mapping</a:t>
            </a:r>
            <a:endParaRPr lang="en-GB" b="1" dirty="0"/>
          </a:p>
        </p:txBody>
      </p:sp>
      <p:pic>
        <p:nvPicPr>
          <p:cNvPr id="7172" name="Picture 4" descr="http://netdna.webdesignerdepot.com/uploads/2012/08/perceptual-map.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3575" y="1837372"/>
            <a:ext cx="5715000" cy="424815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220200" y="2270760"/>
            <a:ext cx="1874520" cy="2308324"/>
          </a:xfrm>
          <a:prstGeom prst="rect">
            <a:avLst/>
          </a:prstGeom>
          <a:noFill/>
        </p:spPr>
        <p:txBody>
          <a:bodyPr wrap="square" rtlCol="0">
            <a:spAutoFit/>
          </a:bodyPr>
          <a:lstStyle/>
          <a:p>
            <a:r>
              <a:rPr lang="en-GB" dirty="0" smtClean="0"/>
              <a:t>Choose appropriate variables and his can be used for all types of organisations, even hospitals and schools.</a:t>
            </a:r>
            <a:endParaRPr lang="en-GB" dirty="0"/>
          </a:p>
        </p:txBody>
      </p:sp>
    </p:spTree>
    <p:extLst>
      <p:ext uri="{BB962C8B-B14F-4D97-AF65-F5344CB8AC3E}">
        <p14:creationId xmlns:p14="http://schemas.microsoft.com/office/powerpoint/2010/main" val="274206020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670560" y="2269574"/>
            <a:ext cx="10972800" cy="1311275"/>
          </a:xfrm>
        </p:spPr>
        <p:txBody>
          <a:bodyPr>
            <a:normAutofit fontScale="90000"/>
          </a:bodyPr>
          <a:lstStyle/>
          <a:p>
            <a:r>
              <a:rPr lang="en-GB" b="1" dirty="0" smtClean="0"/>
              <a:t>Exercise: Create an appropriate </a:t>
            </a:r>
            <a:br>
              <a:rPr lang="en-GB" b="1" dirty="0" smtClean="0"/>
            </a:br>
            <a:r>
              <a:rPr lang="en-GB" b="1" dirty="0" smtClean="0"/>
              <a:t>perceptual map for your organisation</a:t>
            </a:r>
            <a:endParaRPr lang="en-GB" b="1" dirty="0"/>
          </a:p>
        </p:txBody>
      </p:sp>
    </p:spTree>
    <p:extLst>
      <p:ext uri="{BB962C8B-B14F-4D97-AF65-F5344CB8AC3E}">
        <p14:creationId xmlns:p14="http://schemas.microsoft.com/office/powerpoint/2010/main" val="255947796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09600" y="304801"/>
            <a:ext cx="10972800" cy="1190625"/>
          </a:xfrm>
        </p:spPr>
        <p:txBody>
          <a:bodyPr/>
          <a:lstStyle/>
          <a:p>
            <a:r>
              <a:rPr lang="en-GB" sz="2800" b="1" dirty="0" smtClean="0"/>
              <a:t>Where to go in the future?</a:t>
            </a:r>
            <a:endParaRPr lang="en-GB" sz="2800" b="1" dirty="0"/>
          </a:p>
        </p:txBody>
      </p:sp>
      <p:pic>
        <p:nvPicPr>
          <p:cNvPr id="8194" name="Picture 2" descr="http://www.mindtools.com/media/Diagrams/Ansoff-Matrix-1-NEW.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10840" y="1509077"/>
            <a:ext cx="5745479" cy="442558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9052560" y="1645920"/>
            <a:ext cx="1798320" cy="2585323"/>
          </a:xfrm>
          <a:prstGeom prst="rect">
            <a:avLst/>
          </a:prstGeom>
          <a:noFill/>
        </p:spPr>
        <p:txBody>
          <a:bodyPr wrap="square" rtlCol="0">
            <a:spAutoFit/>
          </a:bodyPr>
          <a:lstStyle/>
          <a:p>
            <a:r>
              <a:rPr lang="en-GB" dirty="0" smtClean="0"/>
              <a:t>Don’t be misguided by the ‘marketing speak’ – public sector and non profit organisation use these strategies, too.</a:t>
            </a:r>
            <a:endParaRPr lang="en-GB" dirty="0"/>
          </a:p>
        </p:txBody>
      </p:sp>
      <p:sp>
        <p:nvSpPr>
          <p:cNvPr id="3" name="TextBox 2"/>
          <p:cNvSpPr txBox="1"/>
          <p:nvPr/>
        </p:nvSpPr>
        <p:spPr>
          <a:xfrm>
            <a:off x="9052560" y="4815840"/>
            <a:ext cx="1981200" cy="923330"/>
          </a:xfrm>
          <a:prstGeom prst="rect">
            <a:avLst/>
          </a:prstGeom>
          <a:noFill/>
        </p:spPr>
        <p:txBody>
          <a:bodyPr wrap="square" rtlCol="0">
            <a:spAutoFit/>
          </a:bodyPr>
          <a:lstStyle/>
          <a:p>
            <a:r>
              <a:rPr lang="en-GB" dirty="0" smtClean="0"/>
              <a:t>Example:</a:t>
            </a:r>
          </a:p>
          <a:p>
            <a:endParaRPr lang="en-GB" dirty="0"/>
          </a:p>
          <a:p>
            <a:r>
              <a:rPr lang="en-GB" dirty="0" smtClean="0">
                <a:hlinkClick r:id="rId4"/>
              </a:rPr>
              <a:t>Wheelies Uplands</a:t>
            </a:r>
            <a:endParaRPr lang="en-GB" dirty="0"/>
          </a:p>
        </p:txBody>
      </p:sp>
    </p:spTree>
    <p:extLst>
      <p:ext uri="{BB962C8B-B14F-4D97-AF65-F5344CB8AC3E}">
        <p14:creationId xmlns:p14="http://schemas.microsoft.com/office/powerpoint/2010/main" val="102220615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p:txBody>
          <a:bodyPr/>
          <a:lstStyle/>
          <a:p>
            <a:pPr eaLnBrk="1" hangingPunct="1"/>
            <a:r>
              <a:rPr lang="en-GB" b="1" dirty="0" smtClean="0"/>
              <a:t>And finally</a:t>
            </a:r>
          </a:p>
        </p:txBody>
      </p:sp>
      <p:sp>
        <p:nvSpPr>
          <p:cNvPr id="12291" name="Content Placeholder 2"/>
          <p:cNvSpPr>
            <a:spLocks noGrp="1"/>
          </p:cNvSpPr>
          <p:nvPr>
            <p:ph idx="1"/>
          </p:nvPr>
        </p:nvSpPr>
        <p:spPr>
          <a:xfrm>
            <a:off x="1616287" y="1738314"/>
            <a:ext cx="5150273" cy="3603625"/>
          </a:xfrm>
        </p:spPr>
        <p:txBody>
          <a:bodyPr/>
          <a:lstStyle/>
          <a:p>
            <a:pPr marL="0" indent="0" eaLnBrk="1" hangingPunct="1">
              <a:buNone/>
            </a:pPr>
            <a:r>
              <a:rPr lang="en-GB" dirty="0" smtClean="0"/>
              <a:t>Are you familiar with</a:t>
            </a:r>
          </a:p>
          <a:p>
            <a:pPr marL="0" indent="0" eaLnBrk="1" hangingPunct="1">
              <a:buNone/>
            </a:pPr>
            <a:endParaRPr lang="en-GB" dirty="0"/>
          </a:p>
          <a:p>
            <a:pPr marL="0" indent="0" eaLnBrk="1" hangingPunct="1">
              <a:buNone/>
            </a:pPr>
            <a:r>
              <a:rPr lang="en-GB" dirty="0" smtClean="0"/>
              <a:t>Business Source Complete</a:t>
            </a:r>
          </a:p>
          <a:p>
            <a:pPr marL="0" indent="0" eaLnBrk="1" hangingPunct="1">
              <a:buNone/>
            </a:pPr>
            <a:r>
              <a:rPr lang="en-GB" dirty="0" smtClean="0"/>
              <a:t>Science Direct</a:t>
            </a:r>
          </a:p>
          <a:p>
            <a:pPr marL="0" indent="0" eaLnBrk="1" hangingPunct="1">
              <a:buNone/>
            </a:pPr>
            <a:r>
              <a:rPr lang="en-GB" dirty="0" smtClean="0"/>
              <a:t>ABI Inform    ???</a:t>
            </a:r>
          </a:p>
          <a:p>
            <a:pPr marL="0" indent="0" eaLnBrk="1" hangingPunct="1">
              <a:buNone/>
            </a:pPr>
            <a:endParaRPr lang="en-GB" dirty="0"/>
          </a:p>
          <a:p>
            <a:pPr marL="0" indent="0" eaLnBrk="1" hangingPunct="1">
              <a:buNone/>
            </a:pPr>
            <a:r>
              <a:rPr lang="en-GB" dirty="0"/>
              <a:t>Available online through the library </a:t>
            </a:r>
            <a:r>
              <a:rPr lang="en-GB" dirty="0">
                <a:sym typeface="Wingdings" panose="05000000000000000000" pitchFamily="2" charset="2"/>
              </a:rPr>
              <a:t> online library  Swansea online library  databases</a:t>
            </a:r>
            <a:endParaRPr lang="en-GB" dirty="0" smtClean="0"/>
          </a:p>
        </p:txBody>
      </p:sp>
      <p:pic>
        <p:nvPicPr>
          <p:cNvPr id="921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64001" y="1752600"/>
            <a:ext cx="4425920" cy="4023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261679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651955" y="886469"/>
            <a:ext cx="10972800" cy="701675"/>
          </a:xfrm>
        </p:spPr>
        <p:txBody>
          <a:bodyPr>
            <a:normAutofit/>
          </a:bodyPr>
          <a:lstStyle/>
          <a:p>
            <a:r>
              <a:rPr lang="en-GB" sz="3200" b="1" dirty="0" smtClean="0"/>
              <a:t>Summary</a:t>
            </a:r>
            <a:endParaRPr lang="en-GB" sz="3200" b="1" dirty="0"/>
          </a:p>
        </p:txBody>
      </p:sp>
      <p:sp>
        <p:nvSpPr>
          <p:cNvPr id="2" name="TextBox 1"/>
          <p:cNvSpPr txBox="1"/>
          <p:nvPr/>
        </p:nvSpPr>
        <p:spPr>
          <a:xfrm>
            <a:off x="1767840" y="1935480"/>
            <a:ext cx="9281160" cy="3570208"/>
          </a:xfrm>
          <a:prstGeom prst="rect">
            <a:avLst/>
          </a:prstGeom>
          <a:noFill/>
        </p:spPr>
        <p:txBody>
          <a:bodyPr wrap="square" rtlCol="0">
            <a:spAutoFit/>
          </a:bodyPr>
          <a:lstStyle/>
          <a:p>
            <a:pPr marL="285750" indent="-285750">
              <a:lnSpc>
                <a:spcPct val="150000"/>
              </a:lnSpc>
              <a:spcBef>
                <a:spcPts val="600"/>
              </a:spcBef>
              <a:buFont typeface="Arial" panose="020B0604020202020204" pitchFamily="34" charset="0"/>
              <a:buChar char="•"/>
            </a:pPr>
            <a:r>
              <a:rPr lang="en-GB" sz="2000" dirty="0" smtClean="0"/>
              <a:t>This session has reviewed key strategic analysis tools such as PESTEL, Porter’s 5 Forces, Porter’s Diamond of National Advantage, SWOT Analysis, Generic Business Strategies, the </a:t>
            </a:r>
            <a:r>
              <a:rPr lang="en-GB" sz="2000" dirty="0" err="1" smtClean="0"/>
              <a:t>Ansoff</a:t>
            </a:r>
            <a:r>
              <a:rPr lang="en-GB" sz="2000" dirty="0" smtClean="0"/>
              <a:t> Matrix and Positioning strategies.</a:t>
            </a:r>
          </a:p>
          <a:p>
            <a:pPr marL="285750" indent="-285750">
              <a:lnSpc>
                <a:spcPct val="150000"/>
              </a:lnSpc>
              <a:spcBef>
                <a:spcPts val="600"/>
              </a:spcBef>
              <a:buFont typeface="Arial" panose="020B0604020202020204" pitchFamily="34" charset="0"/>
              <a:buChar char="•"/>
            </a:pPr>
            <a:endParaRPr lang="en-GB" sz="2000" dirty="0"/>
          </a:p>
          <a:p>
            <a:pPr marL="285750" indent="-285750">
              <a:lnSpc>
                <a:spcPct val="150000"/>
              </a:lnSpc>
              <a:spcBef>
                <a:spcPts val="600"/>
              </a:spcBef>
              <a:buFont typeface="Arial" panose="020B0604020202020204" pitchFamily="34" charset="0"/>
              <a:buChar char="•"/>
            </a:pPr>
            <a:r>
              <a:rPr lang="en-GB" sz="2000" dirty="0" smtClean="0"/>
              <a:t>We have also looked at a range of online library resources, most importantly </a:t>
            </a:r>
            <a:r>
              <a:rPr lang="en-GB" sz="2000" dirty="0" err="1" smtClean="0"/>
              <a:t>Marketline</a:t>
            </a:r>
            <a:r>
              <a:rPr lang="en-GB" sz="2000" dirty="0" smtClean="0"/>
              <a:t> and Business </a:t>
            </a:r>
            <a:r>
              <a:rPr lang="en-GB" dirty="0" smtClean="0"/>
              <a:t>Source Complete</a:t>
            </a:r>
          </a:p>
          <a:p>
            <a:endParaRPr lang="en-GB" dirty="0"/>
          </a:p>
          <a:p>
            <a:endParaRPr lang="en-GB" dirty="0"/>
          </a:p>
        </p:txBody>
      </p:sp>
    </p:spTree>
    <p:extLst>
      <p:ext uri="{BB962C8B-B14F-4D97-AF65-F5344CB8AC3E}">
        <p14:creationId xmlns:p14="http://schemas.microsoft.com/office/powerpoint/2010/main" val="135031165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497</TotalTime>
  <Words>1469</Words>
  <Application>Microsoft Office PowerPoint</Application>
  <PresentationFormat>Widescreen</PresentationFormat>
  <Paragraphs>156</Paragraphs>
  <Slides>16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16</vt:i4>
      </vt:variant>
    </vt:vector>
  </HeadingPairs>
  <TitlesOfParts>
    <vt:vector size="24" baseType="lpstr">
      <vt:lpstr>Arial</vt:lpstr>
      <vt:lpstr>Brush Script MT</vt:lpstr>
      <vt:lpstr>Calibri</vt:lpstr>
      <vt:lpstr>Constantia</vt:lpstr>
      <vt:lpstr>Franklin Gothic Book</vt:lpstr>
      <vt:lpstr>Rage Italic</vt:lpstr>
      <vt:lpstr>Wingdings</vt:lpstr>
      <vt:lpstr>Pushpin</vt:lpstr>
      <vt:lpstr>Organisational Consultancy  Strategic Management Tool Kit</vt:lpstr>
      <vt:lpstr>PowerPoint Presentation</vt:lpstr>
      <vt:lpstr>Learning Outcomes</vt:lpstr>
      <vt:lpstr>A Strategic Analysis should</vt:lpstr>
      <vt:lpstr>PESTEL – issues to watch out for</vt:lpstr>
      <vt:lpstr>Porter’s Five Forces of Competitive Positioning</vt:lpstr>
      <vt:lpstr>But: Porter’s original model does not always fit…</vt:lpstr>
      <vt:lpstr>Porter’s Diamond of National Advantage</vt:lpstr>
      <vt:lpstr>Strengths, weaknesses, opportunities and threats - easy! Or perhaps not…</vt:lpstr>
      <vt:lpstr>Generic Business Strategies</vt:lpstr>
      <vt:lpstr>Positioning</vt:lpstr>
      <vt:lpstr>Perceptual Mapping</vt:lpstr>
      <vt:lpstr>Exercise: Create an appropriate  perceptual map for your organisation</vt:lpstr>
      <vt:lpstr>Where to go in the future?</vt:lpstr>
      <vt:lpstr>And finally</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Organisational Consultancy  Introduction to Research-  Data Collection 1</dc:title>
  <dc:creator>Cockrill</dc:creator>
  <cp:lastModifiedBy>L0237_User</cp:lastModifiedBy>
  <cp:revision>47</cp:revision>
  <cp:lastPrinted>2015-03-05T16:24:10Z</cp:lastPrinted>
  <dcterms:created xsi:type="dcterms:W3CDTF">2015-02-01T21:56:04Z</dcterms:created>
  <dcterms:modified xsi:type="dcterms:W3CDTF">2017-02-28T10:53:31Z</dcterms:modified>
</cp:coreProperties>
</file>