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8" r:id="rId4"/>
  </p:sldMasterIdLst>
  <p:notesMasterIdLst>
    <p:notesMasterId r:id="rId16"/>
  </p:notesMasterIdLst>
  <p:sldIdLst>
    <p:sldId id="257" r:id="rId5"/>
    <p:sldId id="267" r:id="rId6"/>
    <p:sldId id="271" r:id="rId7"/>
    <p:sldId id="268" r:id="rId8"/>
    <p:sldId id="269" r:id="rId9"/>
    <p:sldId id="270" r:id="rId10"/>
    <p:sldId id="272" r:id="rId11"/>
    <p:sldId id="273" r:id="rId12"/>
    <p:sldId id="274" r:id="rId13"/>
    <p:sldId id="275" r:id="rId14"/>
    <p:sldId id="27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>
        <p:scale>
          <a:sx n="70" d="100"/>
          <a:sy n="70" d="100"/>
        </p:scale>
        <p:origin x="364" y="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82C58E-AD9A-4D47-9290-DAC9AA1BC04A}" type="doc">
      <dgm:prSet loTypeId="urn:microsoft.com/office/officeart/2005/8/layout/process4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D4E8D5-04F5-4FEB-B71C-2E72D49DC55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Issac is a 4-year-old boy who attends a children’s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centre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Lives with his single mother,  who is experiencing postnatal depression and low mood.</a:t>
          </a:r>
        </a:p>
      </dgm:t>
    </dgm:pt>
    <dgm:pt modelId="{D63E55A9-F30C-477B-A4AB-44DA7A51732F}" type="parTrans" cxnId="{E3F7A8FB-305B-4445-9AD8-5B1CC1ACBDA7}">
      <dgm:prSet/>
      <dgm:spPr/>
      <dgm:t>
        <a:bodyPr/>
        <a:lstStyle/>
        <a:p>
          <a:endParaRPr lang="en-US"/>
        </a:p>
      </dgm:t>
    </dgm:pt>
    <dgm:pt modelId="{10DCE6F7-70F4-4BB3-853B-2E89076AAF1D}" type="sibTrans" cxnId="{E3F7A8FB-305B-4445-9AD8-5B1CC1ACBDA7}">
      <dgm:prSet/>
      <dgm:spPr/>
      <dgm:t>
        <a:bodyPr/>
        <a:lstStyle/>
        <a:p>
          <a:endParaRPr lang="en-US"/>
        </a:p>
      </dgm:t>
    </dgm:pt>
    <dgm:pt modelId="{9576E029-BD67-4A7A-9938-AD884D3B91D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family has recently moved, disrupting his routine.</a:t>
          </a:r>
        </a:p>
      </dgm:t>
    </dgm:pt>
    <dgm:pt modelId="{80F6D1F3-F55B-42F4-AFC8-3C70BA9E97B0}" type="parTrans" cxnId="{07EAA9BD-4ACE-4FDD-8FB6-3CB1CA86CE84}">
      <dgm:prSet/>
      <dgm:spPr/>
      <dgm:t>
        <a:bodyPr/>
        <a:lstStyle/>
        <a:p>
          <a:endParaRPr lang="en-US"/>
        </a:p>
      </dgm:t>
    </dgm:pt>
    <dgm:pt modelId="{D290593D-8704-48D7-B1FF-895E3D7D88B0}" type="sibTrans" cxnId="{07EAA9BD-4ACE-4FDD-8FB6-3CB1CA86CE84}">
      <dgm:prSet/>
      <dgm:spPr/>
      <dgm:t>
        <a:bodyPr/>
        <a:lstStyle/>
        <a:p>
          <a:endParaRPr lang="en-US"/>
        </a:p>
      </dgm:t>
    </dgm:pt>
    <dgm:pt modelId="{43651B4B-A5AC-4B06-997D-E02EBCDB641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Presenting concerns:-</a:t>
          </a:r>
        </a:p>
      </dgm:t>
    </dgm:pt>
    <dgm:pt modelId="{E950954F-AB39-450E-A542-7190B9C2FB1F}" type="parTrans" cxnId="{1E4E7C92-397D-485A-93EB-EEF4C089DE5E}">
      <dgm:prSet/>
      <dgm:spPr/>
      <dgm:t>
        <a:bodyPr/>
        <a:lstStyle/>
        <a:p>
          <a:endParaRPr lang="en-US"/>
        </a:p>
      </dgm:t>
    </dgm:pt>
    <dgm:pt modelId="{8A78DCC5-61F9-4247-8C3F-1226F5C004B0}" type="sibTrans" cxnId="{1E4E7C92-397D-485A-93EB-EEF4C089DE5E}">
      <dgm:prSet/>
      <dgm:spPr/>
      <dgm:t>
        <a:bodyPr/>
        <a:lstStyle/>
        <a:p>
          <a:endParaRPr lang="en-US"/>
        </a:p>
      </dgm:t>
    </dgm:pt>
    <dgm:pt modelId="{A6356FF1-188C-42E3-9F00-4E49A89446D2}">
      <dgm:prSet/>
      <dgm:spPr/>
      <dgm:t>
        <a:bodyPr/>
        <a:lstStyle/>
        <a:p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Seperation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anxiety </a:t>
          </a:r>
        </a:p>
      </dgm:t>
    </dgm:pt>
    <dgm:pt modelId="{F6A491F5-C634-4343-9521-8C32BEB65BE2}" type="parTrans" cxnId="{014B5B72-B273-4661-8471-5B6BEBFEF9EA}">
      <dgm:prSet/>
      <dgm:spPr/>
      <dgm:t>
        <a:bodyPr/>
        <a:lstStyle/>
        <a:p>
          <a:endParaRPr lang="en-US"/>
        </a:p>
      </dgm:t>
    </dgm:pt>
    <dgm:pt modelId="{03BBB2C3-8BA8-41FD-8C8C-536827CF4CC4}" type="sibTrans" cxnId="{014B5B72-B273-4661-8471-5B6BEBFEF9EA}">
      <dgm:prSet/>
      <dgm:spPr/>
      <dgm:t>
        <a:bodyPr/>
        <a:lstStyle/>
        <a:p>
          <a:endParaRPr lang="en-US"/>
        </a:p>
      </dgm:t>
    </dgm:pt>
    <dgm:pt modelId="{C2FBA973-09C4-41F3-B1FB-D20DB5F27E2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Language delay</a:t>
          </a:r>
        </a:p>
      </dgm:t>
    </dgm:pt>
    <dgm:pt modelId="{E3ECECEB-F4A8-46F4-98B1-466C5383BA74}" type="parTrans" cxnId="{B1077228-707F-46C9-B089-8C3ECE7C4F9A}">
      <dgm:prSet/>
      <dgm:spPr/>
      <dgm:t>
        <a:bodyPr/>
        <a:lstStyle/>
        <a:p>
          <a:endParaRPr lang="en-US"/>
        </a:p>
      </dgm:t>
    </dgm:pt>
    <dgm:pt modelId="{F4582627-C384-4242-B4F8-05B90B8C4BD9}" type="sibTrans" cxnId="{B1077228-707F-46C9-B089-8C3ECE7C4F9A}">
      <dgm:prSet/>
      <dgm:spPr/>
      <dgm:t>
        <a:bodyPr/>
        <a:lstStyle/>
        <a:p>
          <a:endParaRPr lang="en-US"/>
        </a:p>
      </dgm:t>
    </dgm:pt>
    <dgm:pt modelId="{7E37B772-EFDA-4258-AD83-D8C2DB20E2E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Withdrawn during play</a:t>
          </a:r>
        </a:p>
      </dgm:t>
    </dgm:pt>
    <dgm:pt modelId="{F0CC83E2-CBBB-4D61-8271-6C3F97A0F59E}" type="parTrans" cxnId="{9BDAA0D2-6DC6-4269-9E8F-8812A5215E1B}">
      <dgm:prSet/>
      <dgm:spPr/>
      <dgm:t>
        <a:bodyPr/>
        <a:lstStyle/>
        <a:p>
          <a:endParaRPr lang="en-US"/>
        </a:p>
      </dgm:t>
    </dgm:pt>
    <dgm:pt modelId="{E67FDEB5-FBBE-4A81-B2A3-BFE08621516F}" type="sibTrans" cxnId="{9BDAA0D2-6DC6-4269-9E8F-8812A5215E1B}">
      <dgm:prSet/>
      <dgm:spPr/>
      <dgm:t>
        <a:bodyPr/>
        <a:lstStyle/>
        <a:p>
          <a:endParaRPr lang="en-US"/>
        </a:p>
      </dgm:t>
    </dgm:pt>
    <dgm:pt modelId="{A8F9B5E7-A798-4550-9E46-ED280C4089FC}" type="pres">
      <dgm:prSet presAssocID="{2E82C58E-AD9A-4D47-9290-DAC9AA1BC04A}" presName="Name0" presStyleCnt="0">
        <dgm:presLayoutVars>
          <dgm:dir/>
          <dgm:animLvl val="lvl"/>
          <dgm:resizeHandles val="exact"/>
        </dgm:presLayoutVars>
      </dgm:prSet>
      <dgm:spPr/>
    </dgm:pt>
    <dgm:pt modelId="{A0880B47-64A0-4DC7-8CE5-C597C40464FC}" type="pres">
      <dgm:prSet presAssocID="{43651B4B-A5AC-4B06-997D-E02EBCDB641E}" presName="boxAndChildren" presStyleCnt="0"/>
      <dgm:spPr/>
    </dgm:pt>
    <dgm:pt modelId="{4C0FFB7F-4D74-4179-854E-5973FE52A648}" type="pres">
      <dgm:prSet presAssocID="{43651B4B-A5AC-4B06-997D-E02EBCDB641E}" presName="parentTextBox" presStyleLbl="node1" presStyleIdx="0" presStyleCnt="3"/>
      <dgm:spPr/>
    </dgm:pt>
    <dgm:pt modelId="{EC4EEB32-11F8-409F-B627-B69A54009226}" type="pres">
      <dgm:prSet presAssocID="{43651B4B-A5AC-4B06-997D-E02EBCDB641E}" presName="entireBox" presStyleLbl="node1" presStyleIdx="0" presStyleCnt="3"/>
      <dgm:spPr/>
    </dgm:pt>
    <dgm:pt modelId="{EBF15347-906A-45CF-9268-08658323D84B}" type="pres">
      <dgm:prSet presAssocID="{43651B4B-A5AC-4B06-997D-E02EBCDB641E}" presName="descendantBox" presStyleCnt="0"/>
      <dgm:spPr/>
    </dgm:pt>
    <dgm:pt modelId="{ABFA769C-AC67-48A3-A59E-C7C13C84F85B}" type="pres">
      <dgm:prSet presAssocID="{A6356FF1-188C-42E3-9F00-4E49A89446D2}" presName="childTextBox" presStyleLbl="fgAccFollowNode1" presStyleIdx="0" presStyleCnt="3">
        <dgm:presLayoutVars>
          <dgm:bulletEnabled val="1"/>
        </dgm:presLayoutVars>
      </dgm:prSet>
      <dgm:spPr/>
    </dgm:pt>
    <dgm:pt modelId="{E2E9A261-45D5-4079-ADD0-90834D9A5291}" type="pres">
      <dgm:prSet presAssocID="{C2FBA973-09C4-41F3-B1FB-D20DB5F27E2F}" presName="childTextBox" presStyleLbl="fgAccFollowNode1" presStyleIdx="1" presStyleCnt="3">
        <dgm:presLayoutVars>
          <dgm:bulletEnabled val="1"/>
        </dgm:presLayoutVars>
      </dgm:prSet>
      <dgm:spPr/>
    </dgm:pt>
    <dgm:pt modelId="{1F323838-DABC-4708-AD89-E12C8EE35AB3}" type="pres">
      <dgm:prSet presAssocID="{7E37B772-EFDA-4258-AD83-D8C2DB20E2E0}" presName="childTextBox" presStyleLbl="fgAccFollowNode1" presStyleIdx="2" presStyleCnt="3">
        <dgm:presLayoutVars>
          <dgm:bulletEnabled val="1"/>
        </dgm:presLayoutVars>
      </dgm:prSet>
      <dgm:spPr/>
    </dgm:pt>
    <dgm:pt modelId="{5C3B45DC-1298-43F4-926D-D6D6A7B268BF}" type="pres">
      <dgm:prSet presAssocID="{D290593D-8704-48D7-B1FF-895E3D7D88B0}" presName="sp" presStyleCnt="0"/>
      <dgm:spPr/>
    </dgm:pt>
    <dgm:pt modelId="{2E431D82-C5C9-4880-A80D-6FA0D6A98435}" type="pres">
      <dgm:prSet presAssocID="{9576E029-BD67-4A7A-9938-AD884D3B91DD}" presName="arrowAndChildren" presStyleCnt="0"/>
      <dgm:spPr/>
    </dgm:pt>
    <dgm:pt modelId="{AA6EE4C8-6316-487C-A1C8-E815E9AC50EE}" type="pres">
      <dgm:prSet presAssocID="{9576E029-BD67-4A7A-9938-AD884D3B91DD}" presName="parentTextArrow" presStyleLbl="node1" presStyleIdx="1" presStyleCnt="3"/>
      <dgm:spPr/>
    </dgm:pt>
    <dgm:pt modelId="{C77C7BE0-F355-4CC4-B764-566758510158}" type="pres">
      <dgm:prSet presAssocID="{10DCE6F7-70F4-4BB3-853B-2E89076AAF1D}" presName="sp" presStyleCnt="0"/>
      <dgm:spPr/>
    </dgm:pt>
    <dgm:pt modelId="{3FC200BF-D6B5-4E96-BDD0-D320B5F88A2D}" type="pres">
      <dgm:prSet presAssocID="{5ED4E8D5-04F5-4FEB-B71C-2E72D49DC554}" presName="arrowAndChildren" presStyleCnt="0"/>
      <dgm:spPr/>
    </dgm:pt>
    <dgm:pt modelId="{D5184BD2-66BC-451E-A4C2-30AB708C63A8}" type="pres">
      <dgm:prSet presAssocID="{5ED4E8D5-04F5-4FEB-B71C-2E72D49DC554}" presName="parentTextArrow" presStyleLbl="node1" presStyleIdx="2" presStyleCnt="3"/>
      <dgm:spPr/>
    </dgm:pt>
  </dgm:ptLst>
  <dgm:cxnLst>
    <dgm:cxn modelId="{2584B501-7BB4-484B-A2B1-BC32564AB9DD}" type="presOf" srcId="{2E82C58E-AD9A-4D47-9290-DAC9AA1BC04A}" destId="{A8F9B5E7-A798-4550-9E46-ED280C4089FC}" srcOrd="0" destOrd="0" presId="urn:microsoft.com/office/officeart/2005/8/layout/process4"/>
    <dgm:cxn modelId="{B1077228-707F-46C9-B089-8C3ECE7C4F9A}" srcId="{43651B4B-A5AC-4B06-997D-E02EBCDB641E}" destId="{C2FBA973-09C4-41F3-B1FB-D20DB5F27E2F}" srcOrd="1" destOrd="0" parTransId="{E3ECECEB-F4A8-46F4-98B1-466C5383BA74}" sibTransId="{F4582627-C384-4242-B4F8-05B90B8C4BD9}"/>
    <dgm:cxn modelId="{2240684A-5FEC-4440-9C92-E0EB55E49A4A}" type="presOf" srcId="{43651B4B-A5AC-4B06-997D-E02EBCDB641E}" destId="{4C0FFB7F-4D74-4179-854E-5973FE52A648}" srcOrd="0" destOrd="0" presId="urn:microsoft.com/office/officeart/2005/8/layout/process4"/>
    <dgm:cxn modelId="{F1712E6F-05AF-44A3-BF18-32652D642802}" type="presOf" srcId="{7E37B772-EFDA-4258-AD83-D8C2DB20E2E0}" destId="{1F323838-DABC-4708-AD89-E12C8EE35AB3}" srcOrd="0" destOrd="0" presId="urn:microsoft.com/office/officeart/2005/8/layout/process4"/>
    <dgm:cxn modelId="{014B5B72-B273-4661-8471-5B6BEBFEF9EA}" srcId="{43651B4B-A5AC-4B06-997D-E02EBCDB641E}" destId="{A6356FF1-188C-42E3-9F00-4E49A89446D2}" srcOrd="0" destOrd="0" parTransId="{F6A491F5-C634-4343-9521-8C32BEB65BE2}" sibTransId="{03BBB2C3-8BA8-41FD-8C8C-536827CF4CC4}"/>
    <dgm:cxn modelId="{ACDCF584-4A05-429C-A929-C769E05DCE30}" type="presOf" srcId="{43651B4B-A5AC-4B06-997D-E02EBCDB641E}" destId="{EC4EEB32-11F8-409F-B627-B69A54009226}" srcOrd="1" destOrd="0" presId="urn:microsoft.com/office/officeart/2005/8/layout/process4"/>
    <dgm:cxn modelId="{D44B7691-9E1E-4B1C-8883-C650B77F1F96}" type="presOf" srcId="{5ED4E8D5-04F5-4FEB-B71C-2E72D49DC554}" destId="{D5184BD2-66BC-451E-A4C2-30AB708C63A8}" srcOrd="0" destOrd="0" presId="urn:microsoft.com/office/officeart/2005/8/layout/process4"/>
    <dgm:cxn modelId="{1E4E7C92-397D-485A-93EB-EEF4C089DE5E}" srcId="{2E82C58E-AD9A-4D47-9290-DAC9AA1BC04A}" destId="{43651B4B-A5AC-4B06-997D-E02EBCDB641E}" srcOrd="2" destOrd="0" parTransId="{E950954F-AB39-450E-A542-7190B9C2FB1F}" sibTransId="{8A78DCC5-61F9-4247-8C3F-1226F5C004B0}"/>
    <dgm:cxn modelId="{5E1FE6AB-0AD5-4164-8E33-A8ACDD1A44C0}" type="presOf" srcId="{A6356FF1-188C-42E3-9F00-4E49A89446D2}" destId="{ABFA769C-AC67-48A3-A59E-C7C13C84F85B}" srcOrd="0" destOrd="0" presId="urn:microsoft.com/office/officeart/2005/8/layout/process4"/>
    <dgm:cxn modelId="{07EAA9BD-4ACE-4FDD-8FB6-3CB1CA86CE84}" srcId="{2E82C58E-AD9A-4D47-9290-DAC9AA1BC04A}" destId="{9576E029-BD67-4A7A-9938-AD884D3B91DD}" srcOrd="1" destOrd="0" parTransId="{80F6D1F3-F55B-42F4-AFC8-3C70BA9E97B0}" sibTransId="{D290593D-8704-48D7-B1FF-895E3D7D88B0}"/>
    <dgm:cxn modelId="{9BDAA0D2-6DC6-4269-9E8F-8812A5215E1B}" srcId="{43651B4B-A5AC-4B06-997D-E02EBCDB641E}" destId="{7E37B772-EFDA-4258-AD83-D8C2DB20E2E0}" srcOrd="2" destOrd="0" parTransId="{F0CC83E2-CBBB-4D61-8271-6C3F97A0F59E}" sibTransId="{E67FDEB5-FBBE-4A81-B2A3-BFE08621516F}"/>
    <dgm:cxn modelId="{BC2ED3E1-0092-4547-8564-6276ED4E82DE}" type="presOf" srcId="{9576E029-BD67-4A7A-9938-AD884D3B91DD}" destId="{AA6EE4C8-6316-487C-A1C8-E815E9AC50EE}" srcOrd="0" destOrd="0" presId="urn:microsoft.com/office/officeart/2005/8/layout/process4"/>
    <dgm:cxn modelId="{69130AFA-F02D-4160-9284-1E11DC9708ED}" type="presOf" srcId="{C2FBA973-09C4-41F3-B1FB-D20DB5F27E2F}" destId="{E2E9A261-45D5-4079-ADD0-90834D9A5291}" srcOrd="0" destOrd="0" presId="urn:microsoft.com/office/officeart/2005/8/layout/process4"/>
    <dgm:cxn modelId="{E3F7A8FB-305B-4445-9AD8-5B1CC1ACBDA7}" srcId="{2E82C58E-AD9A-4D47-9290-DAC9AA1BC04A}" destId="{5ED4E8D5-04F5-4FEB-B71C-2E72D49DC554}" srcOrd="0" destOrd="0" parTransId="{D63E55A9-F30C-477B-A4AB-44DA7A51732F}" sibTransId="{10DCE6F7-70F4-4BB3-853B-2E89076AAF1D}"/>
    <dgm:cxn modelId="{19D0FBB8-9467-4321-A3FB-A612A3A04891}" type="presParOf" srcId="{A8F9B5E7-A798-4550-9E46-ED280C4089FC}" destId="{A0880B47-64A0-4DC7-8CE5-C597C40464FC}" srcOrd="0" destOrd="0" presId="urn:microsoft.com/office/officeart/2005/8/layout/process4"/>
    <dgm:cxn modelId="{FB728220-E88A-4869-8EC4-7A01AAB2EA8A}" type="presParOf" srcId="{A0880B47-64A0-4DC7-8CE5-C597C40464FC}" destId="{4C0FFB7F-4D74-4179-854E-5973FE52A648}" srcOrd="0" destOrd="0" presId="urn:microsoft.com/office/officeart/2005/8/layout/process4"/>
    <dgm:cxn modelId="{69D09FA6-C9CB-4005-A240-9FDDE3953D6E}" type="presParOf" srcId="{A0880B47-64A0-4DC7-8CE5-C597C40464FC}" destId="{EC4EEB32-11F8-409F-B627-B69A54009226}" srcOrd="1" destOrd="0" presId="urn:microsoft.com/office/officeart/2005/8/layout/process4"/>
    <dgm:cxn modelId="{2033E892-E296-4CAF-A48F-7B61B827CC4F}" type="presParOf" srcId="{A0880B47-64A0-4DC7-8CE5-C597C40464FC}" destId="{EBF15347-906A-45CF-9268-08658323D84B}" srcOrd="2" destOrd="0" presId="urn:microsoft.com/office/officeart/2005/8/layout/process4"/>
    <dgm:cxn modelId="{055CE6D3-5975-437C-9330-3BA50B2AD0AE}" type="presParOf" srcId="{EBF15347-906A-45CF-9268-08658323D84B}" destId="{ABFA769C-AC67-48A3-A59E-C7C13C84F85B}" srcOrd="0" destOrd="0" presId="urn:microsoft.com/office/officeart/2005/8/layout/process4"/>
    <dgm:cxn modelId="{19B576B0-7BBB-41D6-823E-BB801526D95B}" type="presParOf" srcId="{EBF15347-906A-45CF-9268-08658323D84B}" destId="{E2E9A261-45D5-4079-ADD0-90834D9A5291}" srcOrd="1" destOrd="0" presId="urn:microsoft.com/office/officeart/2005/8/layout/process4"/>
    <dgm:cxn modelId="{E58E98FF-41FF-409D-BD3B-44DC8C2DCF54}" type="presParOf" srcId="{EBF15347-906A-45CF-9268-08658323D84B}" destId="{1F323838-DABC-4708-AD89-E12C8EE35AB3}" srcOrd="2" destOrd="0" presId="urn:microsoft.com/office/officeart/2005/8/layout/process4"/>
    <dgm:cxn modelId="{E3D956C8-FAD9-45F2-BC30-FEE0F41FD138}" type="presParOf" srcId="{A8F9B5E7-A798-4550-9E46-ED280C4089FC}" destId="{5C3B45DC-1298-43F4-926D-D6D6A7B268BF}" srcOrd="1" destOrd="0" presId="urn:microsoft.com/office/officeart/2005/8/layout/process4"/>
    <dgm:cxn modelId="{A2B87901-087D-4EEF-AFF8-9F5F0DE43F00}" type="presParOf" srcId="{A8F9B5E7-A798-4550-9E46-ED280C4089FC}" destId="{2E431D82-C5C9-4880-A80D-6FA0D6A98435}" srcOrd="2" destOrd="0" presId="urn:microsoft.com/office/officeart/2005/8/layout/process4"/>
    <dgm:cxn modelId="{42B25F01-68DC-44A6-A005-3251309DE127}" type="presParOf" srcId="{2E431D82-C5C9-4880-A80D-6FA0D6A98435}" destId="{AA6EE4C8-6316-487C-A1C8-E815E9AC50EE}" srcOrd="0" destOrd="0" presId="urn:microsoft.com/office/officeart/2005/8/layout/process4"/>
    <dgm:cxn modelId="{2A67AC4B-AF05-43EF-B2AF-82EF64089E1F}" type="presParOf" srcId="{A8F9B5E7-A798-4550-9E46-ED280C4089FC}" destId="{C77C7BE0-F355-4CC4-B764-566758510158}" srcOrd="3" destOrd="0" presId="urn:microsoft.com/office/officeart/2005/8/layout/process4"/>
    <dgm:cxn modelId="{32EEB1BF-CF4C-4421-907C-D5FC6F1F456E}" type="presParOf" srcId="{A8F9B5E7-A798-4550-9E46-ED280C4089FC}" destId="{3FC200BF-D6B5-4E96-BDD0-D320B5F88A2D}" srcOrd="4" destOrd="0" presId="urn:microsoft.com/office/officeart/2005/8/layout/process4"/>
    <dgm:cxn modelId="{72BD21A1-A33A-42BF-809A-D83118CC95DE}" type="presParOf" srcId="{3FC200BF-D6B5-4E96-BDD0-D320B5F88A2D}" destId="{D5184BD2-66BC-451E-A4C2-30AB708C63A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90D339-01BD-4BAF-9A63-056AFDBF8B17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6C98070-397C-47AD-ADA4-733709492E89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John Bowlby’s attachment theory 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256212-F8BD-4D88-970C-06A6D9007C9C}" type="parTrans" cxnId="{A4D75903-DA19-4E20-AB36-FD4FCDB2F14D}">
      <dgm:prSet/>
      <dgm:spPr/>
      <dgm:t>
        <a:bodyPr/>
        <a:lstStyle/>
        <a:p>
          <a:endParaRPr lang="en-US"/>
        </a:p>
      </dgm:t>
    </dgm:pt>
    <dgm:pt modelId="{A5D578A3-5F51-4B2E-B116-D2F3A5280F75}" type="sibTrans" cxnId="{A4D75903-DA19-4E20-AB36-FD4FCDB2F14D}">
      <dgm:prSet/>
      <dgm:spPr/>
      <dgm:t>
        <a:bodyPr/>
        <a:lstStyle/>
        <a:p>
          <a:endParaRPr lang="en-US"/>
        </a:p>
      </dgm:t>
    </dgm:pt>
    <dgm:pt modelId="{087E020A-2C34-426D-89B5-269C2FE89D03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Developed by John Bowlby (1907-1990) a British psychiatrist and psychoanalyst</a:t>
          </a:r>
          <a:r>
            <a:rPr lang="en-GB"/>
            <a:t>.</a:t>
          </a:r>
          <a:endParaRPr lang="en-US"/>
        </a:p>
      </dgm:t>
    </dgm:pt>
    <dgm:pt modelId="{09BADA09-40D7-4688-A8EF-69C28B620005}" type="parTrans" cxnId="{C58396F0-E9AD-4ECB-AA42-92EFE4FFC175}">
      <dgm:prSet/>
      <dgm:spPr/>
      <dgm:t>
        <a:bodyPr/>
        <a:lstStyle/>
        <a:p>
          <a:endParaRPr lang="en-US"/>
        </a:p>
      </dgm:t>
    </dgm:pt>
    <dgm:pt modelId="{12C1F36B-BDA6-437D-B21B-2FDA128E6DB3}" type="sibTrans" cxnId="{C58396F0-E9AD-4ECB-AA42-92EFE4FFC175}">
      <dgm:prSet/>
      <dgm:spPr/>
      <dgm:t>
        <a:bodyPr/>
        <a:lstStyle/>
        <a:p>
          <a:endParaRPr lang="en-US"/>
        </a:p>
      </dgm:t>
    </dgm:pt>
    <dgm:pt modelId="{B03D7D2B-50B4-4F44-971A-C0EB5D5E6CEB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The key concepts  of his theory include</a:t>
          </a:r>
          <a:r>
            <a:rPr lang="en-GB" b="1" dirty="0"/>
            <a:t>:</a:t>
          </a:r>
          <a:endParaRPr lang="en-US" b="1" dirty="0"/>
        </a:p>
      </dgm:t>
    </dgm:pt>
    <dgm:pt modelId="{9258FF52-2D3E-41C5-9287-8F94CDF077F4}" type="parTrans" cxnId="{C350D627-A2DA-4D67-A9E3-809AA92CBEAF}">
      <dgm:prSet/>
      <dgm:spPr/>
      <dgm:t>
        <a:bodyPr/>
        <a:lstStyle/>
        <a:p>
          <a:endParaRPr lang="en-US"/>
        </a:p>
      </dgm:t>
    </dgm:pt>
    <dgm:pt modelId="{F6C66918-FF96-4F39-852F-F5D7B0BDC555}" type="sibTrans" cxnId="{C350D627-A2DA-4D67-A9E3-809AA92CBEAF}">
      <dgm:prSet/>
      <dgm:spPr/>
      <dgm:t>
        <a:bodyPr/>
        <a:lstStyle/>
        <a:p>
          <a:endParaRPr lang="en-US"/>
        </a:p>
      </dgm:t>
    </dgm:pt>
    <dgm:pt modelId="{CE9ED3AC-456E-4056-88A9-AF136709A47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Emphasising the importance of a secure and emotional bond between a child and their primary caregiver</a:t>
          </a:r>
          <a:r>
            <a:rPr lang="en-GB" dirty="0"/>
            <a:t>.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(Bowlby</a:t>
          </a:r>
          <a:r>
            <a:rPr lang="en-GB" dirty="0"/>
            <a:t>,1969)</a:t>
          </a:r>
        </a:p>
        <a:p>
          <a:endParaRPr lang="en-US" dirty="0"/>
        </a:p>
      </dgm:t>
    </dgm:pt>
    <dgm:pt modelId="{CF325185-521E-4D0F-BE7F-0866445EB705}" type="parTrans" cxnId="{4BB7D2FC-0FD9-47B8-ACE9-BB05C5174376}">
      <dgm:prSet/>
      <dgm:spPr/>
      <dgm:t>
        <a:bodyPr/>
        <a:lstStyle/>
        <a:p>
          <a:endParaRPr lang="en-US"/>
        </a:p>
      </dgm:t>
    </dgm:pt>
    <dgm:pt modelId="{24B8F2B3-1813-446E-A765-922FCBAD5656}" type="sibTrans" cxnId="{4BB7D2FC-0FD9-47B8-ACE9-BB05C5174376}">
      <dgm:prSet/>
      <dgm:spPr/>
      <dgm:t>
        <a:bodyPr/>
        <a:lstStyle/>
        <a:p>
          <a:endParaRPr lang="en-US"/>
        </a:p>
      </dgm:t>
    </dgm:pt>
    <dgm:pt modelId="{46543EBB-0CD1-4DB9-B43A-BEA255CD659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Bowlby believed that early attachment influences emotional, social and psychological development throughout life, and there is a sensitive period from birth to two and a half years during which attachments are most easily formed</a:t>
          </a:r>
          <a:r>
            <a:rPr lang="en-GB" dirty="0"/>
            <a:t>. (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Bowlby.1969</a:t>
          </a:r>
          <a:r>
            <a:rPr lang="en-GB" dirty="0"/>
            <a:t>)</a:t>
          </a:r>
          <a:endParaRPr lang="en-US" dirty="0"/>
        </a:p>
      </dgm:t>
    </dgm:pt>
    <dgm:pt modelId="{121632F5-0C3A-468D-8F3F-7612BE0C65F2}" type="parTrans" cxnId="{0DCD1B0B-BF63-4BF9-954F-7FFA99FD453D}">
      <dgm:prSet/>
      <dgm:spPr/>
      <dgm:t>
        <a:bodyPr/>
        <a:lstStyle/>
        <a:p>
          <a:endParaRPr lang="en-US"/>
        </a:p>
      </dgm:t>
    </dgm:pt>
    <dgm:pt modelId="{801B24BD-D3F0-4602-BF17-5D8FB35D94FE}" type="sibTrans" cxnId="{0DCD1B0B-BF63-4BF9-954F-7FFA99FD453D}">
      <dgm:prSet/>
      <dgm:spPr/>
      <dgm:t>
        <a:bodyPr/>
        <a:lstStyle/>
        <a:p>
          <a:endParaRPr lang="en-US"/>
        </a:p>
      </dgm:t>
    </dgm:pt>
    <dgm:pt modelId="{BF27BBE2-34F8-4049-80A5-F58A5FA7B1C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internal working model suggests that early experiences with caregivers shape future relationships</a:t>
          </a:r>
          <a:r>
            <a:rPr lang="en-GB" dirty="0"/>
            <a:t>. (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Bowlby,1988;Homes,1993</a:t>
          </a:r>
          <a:r>
            <a:rPr lang="en-GB" dirty="0"/>
            <a:t>)</a:t>
          </a:r>
          <a:endParaRPr lang="en-US" dirty="0"/>
        </a:p>
      </dgm:t>
    </dgm:pt>
    <dgm:pt modelId="{06833EFF-403A-4A1D-B49B-1F756443A970}" type="parTrans" cxnId="{823F6E21-A487-4D19-81C4-BB6EE88DEF76}">
      <dgm:prSet/>
      <dgm:spPr/>
      <dgm:t>
        <a:bodyPr/>
        <a:lstStyle/>
        <a:p>
          <a:endParaRPr lang="en-US"/>
        </a:p>
      </dgm:t>
    </dgm:pt>
    <dgm:pt modelId="{8D651133-573F-4B30-AC28-BC999F06A848}" type="sibTrans" cxnId="{823F6E21-A487-4D19-81C4-BB6EE88DEF76}">
      <dgm:prSet/>
      <dgm:spPr/>
      <dgm:t>
        <a:bodyPr/>
        <a:lstStyle/>
        <a:p>
          <a:endParaRPr lang="en-US"/>
        </a:p>
      </dgm:t>
    </dgm:pt>
    <dgm:pt modelId="{2748442C-259D-4B6C-8E54-569B0481F86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Monotropy suggests  that a child forms one primary attachment to their main caregiver, which has the greatest influence on their development</a:t>
          </a:r>
          <a:r>
            <a:rPr lang="en-GB"/>
            <a:t>.</a:t>
          </a:r>
          <a:endParaRPr lang="en-US"/>
        </a:p>
      </dgm:t>
    </dgm:pt>
    <dgm:pt modelId="{43E60AF4-EF9B-4A67-BF98-243B0B35919D}" type="parTrans" cxnId="{8889D00F-85B1-49DB-B8D3-0CC5A4D24763}">
      <dgm:prSet/>
      <dgm:spPr/>
      <dgm:t>
        <a:bodyPr/>
        <a:lstStyle/>
        <a:p>
          <a:endParaRPr lang="en-US"/>
        </a:p>
      </dgm:t>
    </dgm:pt>
    <dgm:pt modelId="{DC312CF7-09A8-44D5-9011-AA2A4EB68D26}" type="sibTrans" cxnId="{8889D00F-85B1-49DB-B8D3-0CC5A4D24763}">
      <dgm:prSet/>
      <dgm:spPr/>
      <dgm:t>
        <a:bodyPr/>
        <a:lstStyle/>
        <a:p>
          <a:endParaRPr lang="en-US"/>
        </a:p>
      </dgm:t>
    </dgm:pt>
    <dgm:pt modelId="{8619ACF4-7617-4997-B62D-7B307E2F5FE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Prolonged separation or reduced emotional availability may affect a child’s emotional development.(Holmes,1993)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ECEB8852-3EC4-4C7D-B0C5-E8582450E62B}" type="parTrans" cxnId="{92730E6D-455F-483F-960D-9F1A751EC375}">
      <dgm:prSet/>
      <dgm:spPr/>
      <dgm:t>
        <a:bodyPr/>
        <a:lstStyle/>
        <a:p>
          <a:endParaRPr lang="en-US"/>
        </a:p>
      </dgm:t>
    </dgm:pt>
    <dgm:pt modelId="{26CF9CD8-866A-44A8-ACA9-BEE9DAFA2A63}" type="sibTrans" cxnId="{92730E6D-455F-483F-960D-9F1A751EC375}">
      <dgm:prSet/>
      <dgm:spPr/>
      <dgm:t>
        <a:bodyPr/>
        <a:lstStyle/>
        <a:p>
          <a:endParaRPr lang="en-US"/>
        </a:p>
      </dgm:t>
    </dgm:pt>
    <dgm:pt modelId="{7B45D98B-E6B3-4729-8278-302D03FB6D6F}" type="pres">
      <dgm:prSet presAssocID="{8790D339-01BD-4BAF-9A63-056AFDBF8B17}" presName="vert0" presStyleCnt="0">
        <dgm:presLayoutVars>
          <dgm:dir/>
          <dgm:animOne val="branch"/>
          <dgm:animLvl val="lvl"/>
        </dgm:presLayoutVars>
      </dgm:prSet>
      <dgm:spPr/>
    </dgm:pt>
    <dgm:pt modelId="{AB2859CC-8FEE-46DF-9543-A894A84676B6}" type="pres">
      <dgm:prSet presAssocID="{A6C98070-397C-47AD-ADA4-733709492E89}" presName="thickLine" presStyleLbl="alignNode1" presStyleIdx="0" presStyleCnt="8"/>
      <dgm:spPr/>
    </dgm:pt>
    <dgm:pt modelId="{9D5D7FBE-AF87-4964-BBE5-23534EC647AB}" type="pres">
      <dgm:prSet presAssocID="{A6C98070-397C-47AD-ADA4-733709492E89}" presName="horz1" presStyleCnt="0"/>
      <dgm:spPr/>
    </dgm:pt>
    <dgm:pt modelId="{62A41F9A-221F-44BD-A8F8-E0F27895BD85}" type="pres">
      <dgm:prSet presAssocID="{A6C98070-397C-47AD-ADA4-733709492E89}" presName="tx1" presStyleLbl="revTx" presStyleIdx="0" presStyleCnt="8"/>
      <dgm:spPr/>
    </dgm:pt>
    <dgm:pt modelId="{024EA380-DE0F-497F-B1D7-78A00E169349}" type="pres">
      <dgm:prSet presAssocID="{A6C98070-397C-47AD-ADA4-733709492E89}" presName="vert1" presStyleCnt="0"/>
      <dgm:spPr/>
    </dgm:pt>
    <dgm:pt modelId="{851F5070-B9B8-4B9C-8524-AFEDEE5B98F8}" type="pres">
      <dgm:prSet presAssocID="{087E020A-2C34-426D-89B5-269C2FE89D03}" presName="thickLine" presStyleLbl="alignNode1" presStyleIdx="1" presStyleCnt="8"/>
      <dgm:spPr/>
    </dgm:pt>
    <dgm:pt modelId="{849CB477-906F-48F1-A02A-2FFD4B8A6752}" type="pres">
      <dgm:prSet presAssocID="{087E020A-2C34-426D-89B5-269C2FE89D03}" presName="horz1" presStyleCnt="0"/>
      <dgm:spPr/>
    </dgm:pt>
    <dgm:pt modelId="{1470D128-75FF-4585-9D9B-7D20F040D18C}" type="pres">
      <dgm:prSet presAssocID="{087E020A-2C34-426D-89B5-269C2FE89D03}" presName="tx1" presStyleLbl="revTx" presStyleIdx="1" presStyleCnt="8"/>
      <dgm:spPr/>
    </dgm:pt>
    <dgm:pt modelId="{B62D618C-C644-4D08-A2E4-2DDF41BE19A8}" type="pres">
      <dgm:prSet presAssocID="{087E020A-2C34-426D-89B5-269C2FE89D03}" presName="vert1" presStyleCnt="0"/>
      <dgm:spPr/>
    </dgm:pt>
    <dgm:pt modelId="{6F99A39F-AEF4-4805-A14F-5D6DF579EEA5}" type="pres">
      <dgm:prSet presAssocID="{B03D7D2B-50B4-4F44-971A-C0EB5D5E6CEB}" presName="thickLine" presStyleLbl="alignNode1" presStyleIdx="2" presStyleCnt="8"/>
      <dgm:spPr/>
    </dgm:pt>
    <dgm:pt modelId="{0A01FDFE-8C3E-49C7-90A4-F45C4B1EF638}" type="pres">
      <dgm:prSet presAssocID="{B03D7D2B-50B4-4F44-971A-C0EB5D5E6CEB}" presName="horz1" presStyleCnt="0"/>
      <dgm:spPr/>
    </dgm:pt>
    <dgm:pt modelId="{8202CA88-F2D8-4C37-8087-70BBB6454222}" type="pres">
      <dgm:prSet presAssocID="{B03D7D2B-50B4-4F44-971A-C0EB5D5E6CEB}" presName="tx1" presStyleLbl="revTx" presStyleIdx="2" presStyleCnt="8"/>
      <dgm:spPr/>
    </dgm:pt>
    <dgm:pt modelId="{FA2D5192-200E-4A64-82EE-3A4F67A0DE30}" type="pres">
      <dgm:prSet presAssocID="{B03D7D2B-50B4-4F44-971A-C0EB5D5E6CEB}" presName="vert1" presStyleCnt="0"/>
      <dgm:spPr/>
    </dgm:pt>
    <dgm:pt modelId="{68910BE1-2105-4520-82AD-8E2458CB715D}" type="pres">
      <dgm:prSet presAssocID="{CE9ED3AC-456E-4056-88A9-AF136709A47F}" presName="thickLine" presStyleLbl="alignNode1" presStyleIdx="3" presStyleCnt="8"/>
      <dgm:spPr/>
    </dgm:pt>
    <dgm:pt modelId="{65228DFE-078B-4683-A4E3-C1E7279A5BA3}" type="pres">
      <dgm:prSet presAssocID="{CE9ED3AC-456E-4056-88A9-AF136709A47F}" presName="horz1" presStyleCnt="0"/>
      <dgm:spPr/>
    </dgm:pt>
    <dgm:pt modelId="{DB01930B-9A0C-4D80-AE16-34BEE674CD14}" type="pres">
      <dgm:prSet presAssocID="{CE9ED3AC-456E-4056-88A9-AF136709A47F}" presName="tx1" presStyleLbl="revTx" presStyleIdx="3" presStyleCnt="8"/>
      <dgm:spPr/>
    </dgm:pt>
    <dgm:pt modelId="{5F63BEDD-3A95-44BD-B70A-250D16E306E2}" type="pres">
      <dgm:prSet presAssocID="{CE9ED3AC-456E-4056-88A9-AF136709A47F}" presName="vert1" presStyleCnt="0"/>
      <dgm:spPr/>
    </dgm:pt>
    <dgm:pt modelId="{1EE596E1-3278-4EA1-9F30-B8B2DC152A83}" type="pres">
      <dgm:prSet presAssocID="{46543EBB-0CD1-4DB9-B43A-BEA255CD6592}" presName="thickLine" presStyleLbl="alignNode1" presStyleIdx="4" presStyleCnt="8"/>
      <dgm:spPr/>
    </dgm:pt>
    <dgm:pt modelId="{868C078D-388D-4042-BD3F-AE8A74F5EAA0}" type="pres">
      <dgm:prSet presAssocID="{46543EBB-0CD1-4DB9-B43A-BEA255CD6592}" presName="horz1" presStyleCnt="0"/>
      <dgm:spPr/>
    </dgm:pt>
    <dgm:pt modelId="{702FFF87-FBE2-4D67-AAF0-333256460A63}" type="pres">
      <dgm:prSet presAssocID="{46543EBB-0CD1-4DB9-B43A-BEA255CD6592}" presName="tx1" presStyleLbl="revTx" presStyleIdx="4" presStyleCnt="8"/>
      <dgm:spPr/>
    </dgm:pt>
    <dgm:pt modelId="{41DF65C8-0735-49D6-B783-B8524E51512D}" type="pres">
      <dgm:prSet presAssocID="{46543EBB-0CD1-4DB9-B43A-BEA255CD6592}" presName="vert1" presStyleCnt="0"/>
      <dgm:spPr/>
    </dgm:pt>
    <dgm:pt modelId="{8FAF8CAF-930E-4683-9DB3-1FB76523374E}" type="pres">
      <dgm:prSet presAssocID="{BF27BBE2-34F8-4049-80A5-F58A5FA7B1CF}" presName="thickLine" presStyleLbl="alignNode1" presStyleIdx="5" presStyleCnt="8"/>
      <dgm:spPr/>
    </dgm:pt>
    <dgm:pt modelId="{4934573D-A512-4AB6-A0D8-E3366BB88068}" type="pres">
      <dgm:prSet presAssocID="{BF27BBE2-34F8-4049-80A5-F58A5FA7B1CF}" presName="horz1" presStyleCnt="0"/>
      <dgm:spPr/>
    </dgm:pt>
    <dgm:pt modelId="{CF5FB1DE-3FCC-4837-8200-EE13CFFA994B}" type="pres">
      <dgm:prSet presAssocID="{BF27BBE2-34F8-4049-80A5-F58A5FA7B1CF}" presName="tx1" presStyleLbl="revTx" presStyleIdx="5" presStyleCnt="8"/>
      <dgm:spPr/>
    </dgm:pt>
    <dgm:pt modelId="{7FDE8A92-C622-4871-9157-D36970EFC8BD}" type="pres">
      <dgm:prSet presAssocID="{BF27BBE2-34F8-4049-80A5-F58A5FA7B1CF}" presName="vert1" presStyleCnt="0"/>
      <dgm:spPr/>
    </dgm:pt>
    <dgm:pt modelId="{E604515F-3A83-4245-AF7A-DDC7D4D2F7CB}" type="pres">
      <dgm:prSet presAssocID="{2748442C-259D-4B6C-8E54-569B0481F86F}" presName="thickLine" presStyleLbl="alignNode1" presStyleIdx="6" presStyleCnt="8"/>
      <dgm:spPr/>
    </dgm:pt>
    <dgm:pt modelId="{375B033C-D43C-467B-A1C7-F2A63CC4890E}" type="pres">
      <dgm:prSet presAssocID="{2748442C-259D-4B6C-8E54-569B0481F86F}" presName="horz1" presStyleCnt="0"/>
      <dgm:spPr/>
    </dgm:pt>
    <dgm:pt modelId="{93C3D5DC-126C-47FE-9CBA-AFA30791F87D}" type="pres">
      <dgm:prSet presAssocID="{2748442C-259D-4B6C-8E54-569B0481F86F}" presName="tx1" presStyleLbl="revTx" presStyleIdx="6" presStyleCnt="8"/>
      <dgm:spPr/>
    </dgm:pt>
    <dgm:pt modelId="{7FF4F176-CF58-4169-A3F7-EF8A334667B7}" type="pres">
      <dgm:prSet presAssocID="{2748442C-259D-4B6C-8E54-569B0481F86F}" presName="vert1" presStyleCnt="0"/>
      <dgm:spPr/>
    </dgm:pt>
    <dgm:pt modelId="{86E375C5-E8A6-4D25-BE29-F47CFF09F648}" type="pres">
      <dgm:prSet presAssocID="{8619ACF4-7617-4997-B62D-7B307E2F5FEE}" presName="thickLine" presStyleLbl="alignNode1" presStyleIdx="7" presStyleCnt="8"/>
      <dgm:spPr/>
    </dgm:pt>
    <dgm:pt modelId="{C1049064-D2F1-4B87-9950-BCA268A772DF}" type="pres">
      <dgm:prSet presAssocID="{8619ACF4-7617-4997-B62D-7B307E2F5FEE}" presName="horz1" presStyleCnt="0"/>
      <dgm:spPr/>
    </dgm:pt>
    <dgm:pt modelId="{B5E701B0-2FB9-4B81-8A20-55DFF04D3533}" type="pres">
      <dgm:prSet presAssocID="{8619ACF4-7617-4997-B62D-7B307E2F5FEE}" presName="tx1" presStyleLbl="revTx" presStyleIdx="7" presStyleCnt="8"/>
      <dgm:spPr/>
    </dgm:pt>
    <dgm:pt modelId="{1339B18B-E050-4829-9EDA-F499C844E0F5}" type="pres">
      <dgm:prSet presAssocID="{8619ACF4-7617-4997-B62D-7B307E2F5FEE}" presName="vert1" presStyleCnt="0"/>
      <dgm:spPr/>
    </dgm:pt>
  </dgm:ptLst>
  <dgm:cxnLst>
    <dgm:cxn modelId="{A4D75903-DA19-4E20-AB36-FD4FCDB2F14D}" srcId="{8790D339-01BD-4BAF-9A63-056AFDBF8B17}" destId="{A6C98070-397C-47AD-ADA4-733709492E89}" srcOrd="0" destOrd="0" parTransId="{D0256212-F8BD-4D88-970C-06A6D9007C9C}" sibTransId="{A5D578A3-5F51-4B2E-B116-D2F3A5280F75}"/>
    <dgm:cxn modelId="{0DCD1B0B-BF63-4BF9-954F-7FFA99FD453D}" srcId="{8790D339-01BD-4BAF-9A63-056AFDBF8B17}" destId="{46543EBB-0CD1-4DB9-B43A-BEA255CD6592}" srcOrd="4" destOrd="0" parTransId="{121632F5-0C3A-468D-8F3F-7612BE0C65F2}" sibTransId="{801B24BD-D3F0-4602-BF17-5D8FB35D94FE}"/>
    <dgm:cxn modelId="{7FE2020E-0120-451A-B608-B80395BB367D}" type="presOf" srcId="{46543EBB-0CD1-4DB9-B43A-BEA255CD6592}" destId="{702FFF87-FBE2-4D67-AAF0-333256460A63}" srcOrd="0" destOrd="0" presId="urn:microsoft.com/office/officeart/2008/layout/LinedList"/>
    <dgm:cxn modelId="{8889D00F-85B1-49DB-B8D3-0CC5A4D24763}" srcId="{8790D339-01BD-4BAF-9A63-056AFDBF8B17}" destId="{2748442C-259D-4B6C-8E54-569B0481F86F}" srcOrd="6" destOrd="0" parTransId="{43E60AF4-EF9B-4A67-BF98-243B0B35919D}" sibTransId="{DC312CF7-09A8-44D5-9011-AA2A4EB68D26}"/>
    <dgm:cxn modelId="{548AA810-B262-4A61-83D1-AEAD312EF6F2}" type="presOf" srcId="{8790D339-01BD-4BAF-9A63-056AFDBF8B17}" destId="{7B45D98B-E6B3-4729-8278-302D03FB6D6F}" srcOrd="0" destOrd="0" presId="urn:microsoft.com/office/officeart/2008/layout/LinedList"/>
    <dgm:cxn modelId="{823F6E21-A487-4D19-81C4-BB6EE88DEF76}" srcId="{8790D339-01BD-4BAF-9A63-056AFDBF8B17}" destId="{BF27BBE2-34F8-4049-80A5-F58A5FA7B1CF}" srcOrd="5" destOrd="0" parTransId="{06833EFF-403A-4A1D-B49B-1F756443A970}" sibTransId="{8D651133-573F-4B30-AC28-BC999F06A848}"/>
    <dgm:cxn modelId="{47E29625-E495-4B9A-A7CA-2B5063CAE671}" type="presOf" srcId="{B03D7D2B-50B4-4F44-971A-C0EB5D5E6CEB}" destId="{8202CA88-F2D8-4C37-8087-70BBB6454222}" srcOrd="0" destOrd="0" presId="urn:microsoft.com/office/officeart/2008/layout/LinedList"/>
    <dgm:cxn modelId="{13AD7826-3C4C-4675-A9E2-C453FF9F191E}" type="presOf" srcId="{2748442C-259D-4B6C-8E54-569B0481F86F}" destId="{93C3D5DC-126C-47FE-9CBA-AFA30791F87D}" srcOrd="0" destOrd="0" presId="urn:microsoft.com/office/officeart/2008/layout/LinedList"/>
    <dgm:cxn modelId="{C350D627-A2DA-4D67-A9E3-809AA92CBEAF}" srcId="{8790D339-01BD-4BAF-9A63-056AFDBF8B17}" destId="{B03D7D2B-50B4-4F44-971A-C0EB5D5E6CEB}" srcOrd="2" destOrd="0" parTransId="{9258FF52-2D3E-41C5-9287-8F94CDF077F4}" sibTransId="{F6C66918-FF96-4F39-852F-F5D7B0BDC555}"/>
    <dgm:cxn modelId="{92730E6D-455F-483F-960D-9F1A751EC375}" srcId="{8790D339-01BD-4BAF-9A63-056AFDBF8B17}" destId="{8619ACF4-7617-4997-B62D-7B307E2F5FEE}" srcOrd="7" destOrd="0" parTransId="{ECEB8852-3EC4-4C7D-B0C5-E8582450E62B}" sibTransId="{26CF9CD8-866A-44A8-ACA9-BEE9DAFA2A63}"/>
    <dgm:cxn modelId="{C94F504F-08FE-4C06-A315-1CC984C80B12}" type="presOf" srcId="{BF27BBE2-34F8-4049-80A5-F58A5FA7B1CF}" destId="{CF5FB1DE-3FCC-4837-8200-EE13CFFA994B}" srcOrd="0" destOrd="0" presId="urn:microsoft.com/office/officeart/2008/layout/LinedList"/>
    <dgm:cxn modelId="{8233C159-8A62-4FAE-A916-FDEFFD270056}" type="presOf" srcId="{087E020A-2C34-426D-89B5-269C2FE89D03}" destId="{1470D128-75FF-4585-9D9B-7D20F040D18C}" srcOrd="0" destOrd="0" presId="urn:microsoft.com/office/officeart/2008/layout/LinedList"/>
    <dgm:cxn modelId="{BA4FE0CB-2915-4995-9382-0719B816092B}" type="presOf" srcId="{8619ACF4-7617-4997-B62D-7B307E2F5FEE}" destId="{B5E701B0-2FB9-4B81-8A20-55DFF04D3533}" srcOrd="0" destOrd="0" presId="urn:microsoft.com/office/officeart/2008/layout/LinedList"/>
    <dgm:cxn modelId="{AB0FBCDC-DB25-404E-9EC9-A9E5012286BB}" type="presOf" srcId="{A6C98070-397C-47AD-ADA4-733709492E89}" destId="{62A41F9A-221F-44BD-A8F8-E0F27895BD85}" srcOrd="0" destOrd="0" presId="urn:microsoft.com/office/officeart/2008/layout/LinedList"/>
    <dgm:cxn modelId="{C58396F0-E9AD-4ECB-AA42-92EFE4FFC175}" srcId="{8790D339-01BD-4BAF-9A63-056AFDBF8B17}" destId="{087E020A-2C34-426D-89B5-269C2FE89D03}" srcOrd="1" destOrd="0" parTransId="{09BADA09-40D7-4688-A8EF-69C28B620005}" sibTransId="{12C1F36B-BDA6-437D-B21B-2FDA128E6DB3}"/>
    <dgm:cxn modelId="{4BB7D2FC-0FD9-47B8-ACE9-BB05C5174376}" srcId="{8790D339-01BD-4BAF-9A63-056AFDBF8B17}" destId="{CE9ED3AC-456E-4056-88A9-AF136709A47F}" srcOrd="3" destOrd="0" parTransId="{CF325185-521E-4D0F-BE7F-0866445EB705}" sibTransId="{24B8F2B3-1813-446E-A765-922FCBAD5656}"/>
    <dgm:cxn modelId="{E836B9FF-45FA-46E5-9D45-301D5015DDBC}" type="presOf" srcId="{CE9ED3AC-456E-4056-88A9-AF136709A47F}" destId="{DB01930B-9A0C-4D80-AE16-34BEE674CD14}" srcOrd="0" destOrd="0" presId="urn:microsoft.com/office/officeart/2008/layout/LinedList"/>
    <dgm:cxn modelId="{2BDE58A5-62C3-4C37-9218-2BA53173134D}" type="presParOf" srcId="{7B45D98B-E6B3-4729-8278-302D03FB6D6F}" destId="{AB2859CC-8FEE-46DF-9543-A894A84676B6}" srcOrd="0" destOrd="0" presId="urn:microsoft.com/office/officeart/2008/layout/LinedList"/>
    <dgm:cxn modelId="{B2B87DE7-91D4-4860-BDF8-83363EA711B7}" type="presParOf" srcId="{7B45D98B-E6B3-4729-8278-302D03FB6D6F}" destId="{9D5D7FBE-AF87-4964-BBE5-23534EC647AB}" srcOrd="1" destOrd="0" presId="urn:microsoft.com/office/officeart/2008/layout/LinedList"/>
    <dgm:cxn modelId="{B0BECE1D-2889-4428-8BCC-4B8867918442}" type="presParOf" srcId="{9D5D7FBE-AF87-4964-BBE5-23534EC647AB}" destId="{62A41F9A-221F-44BD-A8F8-E0F27895BD85}" srcOrd="0" destOrd="0" presId="urn:microsoft.com/office/officeart/2008/layout/LinedList"/>
    <dgm:cxn modelId="{EFF91FC3-A16F-47D1-AC68-E1193D376D54}" type="presParOf" srcId="{9D5D7FBE-AF87-4964-BBE5-23534EC647AB}" destId="{024EA380-DE0F-497F-B1D7-78A00E169349}" srcOrd="1" destOrd="0" presId="urn:microsoft.com/office/officeart/2008/layout/LinedList"/>
    <dgm:cxn modelId="{1B44F206-9C21-4845-8B84-0ECFDE87895F}" type="presParOf" srcId="{7B45D98B-E6B3-4729-8278-302D03FB6D6F}" destId="{851F5070-B9B8-4B9C-8524-AFEDEE5B98F8}" srcOrd="2" destOrd="0" presId="urn:microsoft.com/office/officeart/2008/layout/LinedList"/>
    <dgm:cxn modelId="{BDA4A4EF-147A-4FDD-977E-BFDA78F6AF38}" type="presParOf" srcId="{7B45D98B-E6B3-4729-8278-302D03FB6D6F}" destId="{849CB477-906F-48F1-A02A-2FFD4B8A6752}" srcOrd="3" destOrd="0" presId="urn:microsoft.com/office/officeart/2008/layout/LinedList"/>
    <dgm:cxn modelId="{34F0D454-5C76-4F6D-B0DD-F8B0B441DE28}" type="presParOf" srcId="{849CB477-906F-48F1-A02A-2FFD4B8A6752}" destId="{1470D128-75FF-4585-9D9B-7D20F040D18C}" srcOrd="0" destOrd="0" presId="urn:microsoft.com/office/officeart/2008/layout/LinedList"/>
    <dgm:cxn modelId="{132F4D81-BF51-49B3-9BB4-1C9E71BCA7E9}" type="presParOf" srcId="{849CB477-906F-48F1-A02A-2FFD4B8A6752}" destId="{B62D618C-C644-4D08-A2E4-2DDF41BE19A8}" srcOrd="1" destOrd="0" presId="urn:microsoft.com/office/officeart/2008/layout/LinedList"/>
    <dgm:cxn modelId="{5993BDCC-FA15-4FB7-9787-D51D38E2687C}" type="presParOf" srcId="{7B45D98B-E6B3-4729-8278-302D03FB6D6F}" destId="{6F99A39F-AEF4-4805-A14F-5D6DF579EEA5}" srcOrd="4" destOrd="0" presId="urn:microsoft.com/office/officeart/2008/layout/LinedList"/>
    <dgm:cxn modelId="{369DD957-123C-48F9-88BD-8AC76F685AA8}" type="presParOf" srcId="{7B45D98B-E6B3-4729-8278-302D03FB6D6F}" destId="{0A01FDFE-8C3E-49C7-90A4-F45C4B1EF638}" srcOrd="5" destOrd="0" presId="urn:microsoft.com/office/officeart/2008/layout/LinedList"/>
    <dgm:cxn modelId="{1455A46E-3EC9-4E82-A75F-8EA200D8905F}" type="presParOf" srcId="{0A01FDFE-8C3E-49C7-90A4-F45C4B1EF638}" destId="{8202CA88-F2D8-4C37-8087-70BBB6454222}" srcOrd="0" destOrd="0" presId="urn:microsoft.com/office/officeart/2008/layout/LinedList"/>
    <dgm:cxn modelId="{74A10D65-FF8F-4CEA-B7FB-3FD6B7D2E480}" type="presParOf" srcId="{0A01FDFE-8C3E-49C7-90A4-F45C4B1EF638}" destId="{FA2D5192-200E-4A64-82EE-3A4F67A0DE30}" srcOrd="1" destOrd="0" presId="urn:microsoft.com/office/officeart/2008/layout/LinedList"/>
    <dgm:cxn modelId="{9EB97FEA-135C-4D20-92B8-D85F4F76BF4C}" type="presParOf" srcId="{7B45D98B-E6B3-4729-8278-302D03FB6D6F}" destId="{68910BE1-2105-4520-82AD-8E2458CB715D}" srcOrd="6" destOrd="0" presId="urn:microsoft.com/office/officeart/2008/layout/LinedList"/>
    <dgm:cxn modelId="{8746A91E-4A14-4BA4-B9EF-8962E82C3A26}" type="presParOf" srcId="{7B45D98B-E6B3-4729-8278-302D03FB6D6F}" destId="{65228DFE-078B-4683-A4E3-C1E7279A5BA3}" srcOrd="7" destOrd="0" presId="urn:microsoft.com/office/officeart/2008/layout/LinedList"/>
    <dgm:cxn modelId="{CA6E61AC-8E7B-48FC-AE8B-E708A7B06928}" type="presParOf" srcId="{65228DFE-078B-4683-A4E3-C1E7279A5BA3}" destId="{DB01930B-9A0C-4D80-AE16-34BEE674CD14}" srcOrd="0" destOrd="0" presId="urn:microsoft.com/office/officeart/2008/layout/LinedList"/>
    <dgm:cxn modelId="{BA1F4507-CD81-45AE-87B4-0B056E1AAB68}" type="presParOf" srcId="{65228DFE-078B-4683-A4E3-C1E7279A5BA3}" destId="{5F63BEDD-3A95-44BD-B70A-250D16E306E2}" srcOrd="1" destOrd="0" presId="urn:microsoft.com/office/officeart/2008/layout/LinedList"/>
    <dgm:cxn modelId="{A2AA6740-9B25-4927-98A2-0A34162ABE4B}" type="presParOf" srcId="{7B45D98B-E6B3-4729-8278-302D03FB6D6F}" destId="{1EE596E1-3278-4EA1-9F30-B8B2DC152A83}" srcOrd="8" destOrd="0" presId="urn:microsoft.com/office/officeart/2008/layout/LinedList"/>
    <dgm:cxn modelId="{FA0A08C0-1BE3-43F0-A42E-C5CE1D42FCEF}" type="presParOf" srcId="{7B45D98B-E6B3-4729-8278-302D03FB6D6F}" destId="{868C078D-388D-4042-BD3F-AE8A74F5EAA0}" srcOrd="9" destOrd="0" presId="urn:microsoft.com/office/officeart/2008/layout/LinedList"/>
    <dgm:cxn modelId="{8480C504-6F02-489C-BB23-DDB1D744B2DC}" type="presParOf" srcId="{868C078D-388D-4042-BD3F-AE8A74F5EAA0}" destId="{702FFF87-FBE2-4D67-AAF0-333256460A63}" srcOrd="0" destOrd="0" presId="urn:microsoft.com/office/officeart/2008/layout/LinedList"/>
    <dgm:cxn modelId="{DADB4456-A105-426B-B219-FE0D80F4B263}" type="presParOf" srcId="{868C078D-388D-4042-BD3F-AE8A74F5EAA0}" destId="{41DF65C8-0735-49D6-B783-B8524E51512D}" srcOrd="1" destOrd="0" presId="urn:microsoft.com/office/officeart/2008/layout/LinedList"/>
    <dgm:cxn modelId="{BB8EBCD0-4C23-47FC-85CC-9B2478E39183}" type="presParOf" srcId="{7B45D98B-E6B3-4729-8278-302D03FB6D6F}" destId="{8FAF8CAF-930E-4683-9DB3-1FB76523374E}" srcOrd="10" destOrd="0" presId="urn:microsoft.com/office/officeart/2008/layout/LinedList"/>
    <dgm:cxn modelId="{256FF42C-EC4D-4F58-9A27-5DE42BEA289A}" type="presParOf" srcId="{7B45D98B-E6B3-4729-8278-302D03FB6D6F}" destId="{4934573D-A512-4AB6-A0D8-E3366BB88068}" srcOrd="11" destOrd="0" presId="urn:microsoft.com/office/officeart/2008/layout/LinedList"/>
    <dgm:cxn modelId="{2D050E88-6D32-41E5-B416-D2FA083468B8}" type="presParOf" srcId="{4934573D-A512-4AB6-A0D8-E3366BB88068}" destId="{CF5FB1DE-3FCC-4837-8200-EE13CFFA994B}" srcOrd="0" destOrd="0" presId="urn:microsoft.com/office/officeart/2008/layout/LinedList"/>
    <dgm:cxn modelId="{A211918A-D58C-44D0-8605-2A7FB371D62D}" type="presParOf" srcId="{4934573D-A512-4AB6-A0D8-E3366BB88068}" destId="{7FDE8A92-C622-4871-9157-D36970EFC8BD}" srcOrd="1" destOrd="0" presId="urn:microsoft.com/office/officeart/2008/layout/LinedList"/>
    <dgm:cxn modelId="{E8C7773F-7E7D-476C-90AE-E9AEAE3B838F}" type="presParOf" srcId="{7B45D98B-E6B3-4729-8278-302D03FB6D6F}" destId="{E604515F-3A83-4245-AF7A-DDC7D4D2F7CB}" srcOrd="12" destOrd="0" presId="urn:microsoft.com/office/officeart/2008/layout/LinedList"/>
    <dgm:cxn modelId="{62F91DCA-3F13-4460-AC90-30527CD54599}" type="presParOf" srcId="{7B45D98B-E6B3-4729-8278-302D03FB6D6F}" destId="{375B033C-D43C-467B-A1C7-F2A63CC4890E}" srcOrd="13" destOrd="0" presId="urn:microsoft.com/office/officeart/2008/layout/LinedList"/>
    <dgm:cxn modelId="{A4378D25-AD20-4263-BABB-9A5EFE4B2ADE}" type="presParOf" srcId="{375B033C-D43C-467B-A1C7-F2A63CC4890E}" destId="{93C3D5DC-126C-47FE-9CBA-AFA30791F87D}" srcOrd="0" destOrd="0" presId="urn:microsoft.com/office/officeart/2008/layout/LinedList"/>
    <dgm:cxn modelId="{87261838-3F25-4FB9-A226-2852DD419BAD}" type="presParOf" srcId="{375B033C-D43C-467B-A1C7-F2A63CC4890E}" destId="{7FF4F176-CF58-4169-A3F7-EF8A334667B7}" srcOrd="1" destOrd="0" presId="urn:microsoft.com/office/officeart/2008/layout/LinedList"/>
    <dgm:cxn modelId="{088A2150-5D8C-4FD4-8148-CFF3BBC0341B}" type="presParOf" srcId="{7B45D98B-E6B3-4729-8278-302D03FB6D6F}" destId="{86E375C5-E8A6-4D25-BE29-F47CFF09F648}" srcOrd="14" destOrd="0" presId="urn:microsoft.com/office/officeart/2008/layout/LinedList"/>
    <dgm:cxn modelId="{FE8D1CA5-0376-4F63-B4B2-79C44B14BC95}" type="presParOf" srcId="{7B45D98B-E6B3-4729-8278-302D03FB6D6F}" destId="{C1049064-D2F1-4B87-9950-BCA268A772DF}" srcOrd="15" destOrd="0" presId="urn:microsoft.com/office/officeart/2008/layout/LinedList"/>
    <dgm:cxn modelId="{E6051ACE-6A43-42D7-AFB0-2DEFD609E843}" type="presParOf" srcId="{C1049064-D2F1-4B87-9950-BCA268A772DF}" destId="{B5E701B0-2FB9-4B81-8A20-55DFF04D3533}" srcOrd="0" destOrd="0" presId="urn:microsoft.com/office/officeart/2008/layout/LinedList"/>
    <dgm:cxn modelId="{211D60F3-48D7-4BF3-8060-FFD7676FFC7E}" type="presParOf" srcId="{C1049064-D2F1-4B87-9950-BCA268A772DF}" destId="{1339B18B-E050-4829-9EDA-F499C844E0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4EEB32-11F8-409F-B627-B69A54009226}">
      <dsp:nvSpPr>
        <dsp:cNvPr id="0" name=""/>
        <dsp:cNvSpPr/>
      </dsp:nvSpPr>
      <dsp:spPr>
        <a:xfrm>
          <a:off x="0" y="3275481"/>
          <a:ext cx="5181600" cy="10750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Presenting concerns:-</a:t>
          </a:r>
        </a:p>
      </dsp:txBody>
      <dsp:txXfrm>
        <a:off x="0" y="3275481"/>
        <a:ext cx="5181600" cy="580546"/>
      </dsp:txXfrm>
    </dsp:sp>
    <dsp:sp modelId="{ABFA769C-AC67-48A3-A59E-C7C13C84F85B}">
      <dsp:nvSpPr>
        <dsp:cNvPr id="0" name=""/>
        <dsp:cNvSpPr/>
      </dsp:nvSpPr>
      <dsp:spPr>
        <a:xfrm>
          <a:off x="2530" y="3834526"/>
          <a:ext cx="1725513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Seperation</a:t>
          </a: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 anxiety </a:t>
          </a:r>
        </a:p>
      </dsp:txBody>
      <dsp:txXfrm>
        <a:off x="2530" y="3834526"/>
        <a:ext cx="1725513" cy="494539"/>
      </dsp:txXfrm>
    </dsp:sp>
    <dsp:sp modelId="{E2E9A261-45D5-4079-ADD0-90834D9A5291}">
      <dsp:nvSpPr>
        <dsp:cNvPr id="0" name=""/>
        <dsp:cNvSpPr/>
      </dsp:nvSpPr>
      <dsp:spPr>
        <a:xfrm>
          <a:off x="1728043" y="3834526"/>
          <a:ext cx="1725513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Language delay</a:t>
          </a:r>
        </a:p>
      </dsp:txBody>
      <dsp:txXfrm>
        <a:off x="1728043" y="3834526"/>
        <a:ext cx="1725513" cy="494539"/>
      </dsp:txXfrm>
    </dsp:sp>
    <dsp:sp modelId="{1F323838-DABC-4708-AD89-E12C8EE35AB3}">
      <dsp:nvSpPr>
        <dsp:cNvPr id="0" name=""/>
        <dsp:cNvSpPr/>
      </dsp:nvSpPr>
      <dsp:spPr>
        <a:xfrm>
          <a:off x="3453556" y="3834526"/>
          <a:ext cx="1725513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Withdrawn during play</a:t>
          </a:r>
        </a:p>
      </dsp:txBody>
      <dsp:txXfrm>
        <a:off x="3453556" y="3834526"/>
        <a:ext cx="1725513" cy="494539"/>
      </dsp:txXfrm>
    </dsp:sp>
    <dsp:sp modelId="{AA6EE4C8-6316-487C-A1C8-E815E9AC50EE}">
      <dsp:nvSpPr>
        <dsp:cNvPr id="0" name=""/>
        <dsp:cNvSpPr/>
      </dsp:nvSpPr>
      <dsp:spPr>
        <a:xfrm rot="10800000">
          <a:off x="0" y="1638125"/>
          <a:ext cx="5181600" cy="165348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The family has recently moved, disrupting his routine.</a:t>
          </a:r>
        </a:p>
      </dsp:txBody>
      <dsp:txXfrm rot="10800000">
        <a:off x="0" y="1638125"/>
        <a:ext cx="5181600" cy="1074383"/>
      </dsp:txXfrm>
    </dsp:sp>
    <dsp:sp modelId="{D5184BD2-66BC-451E-A4C2-30AB708C63A8}">
      <dsp:nvSpPr>
        <dsp:cNvPr id="0" name=""/>
        <dsp:cNvSpPr/>
      </dsp:nvSpPr>
      <dsp:spPr>
        <a:xfrm rot="10800000">
          <a:off x="0" y="769"/>
          <a:ext cx="5181600" cy="165348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Issac is a 4-year-old boy who attends a children’s </a:t>
          </a:r>
          <a:r>
            <a:rPr lang="en-US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centre</a:t>
          </a: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. Lives with his single mother,  who is experiencing postnatal depression and low mood.</a:t>
          </a:r>
        </a:p>
      </dsp:txBody>
      <dsp:txXfrm rot="10800000">
        <a:off x="0" y="769"/>
        <a:ext cx="5181600" cy="10743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2859CC-8FEE-46DF-9543-A894A84676B6}">
      <dsp:nvSpPr>
        <dsp:cNvPr id="0" name=""/>
        <dsp:cNvSpPr/>
      </dsp:nvSpPr>
      <dsp:spPr>
        <a:xfrm>
          <a:off x="0" y="0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A41F9A-221F-44BD-A8F8-E0F27895BD85}">
      <dsp:nvSpPr>
        <dsp:cNvPr id="0" name=""/>
        <dsp:cNvSpPr/>
      </dsp:nvSpPr>
      <dsp:spPr>
        <a:xfrm>
          <a:off x="0" y="0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John Bowlby’s attachment theory </a:t>
          </a:r>
          <a:endParaRPr lang="en-US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260154" cy="648080"/>
      </dsp:txXfrm>
    </dsp:sp>
    <dsp:sp modelId="{851F5070-B9B8-4B9C-8524-AFEDEE5B98F8}">
      <dsp:nvSpPr>
        <dsp:cNvPr id="0" name=""/>
        <dsp:cNvSpPr/>
      </dsp:nvSpPr>
      <dsp:spPr>
        <a:xfrm>
          <a:off x="0" y="648081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470D128-75FF-4585-9D9B-7D20F040D18C}">
      <dsp:nvSpPr>
        <dsp:cNvPr id="0" name=""/>
        <dsp:cNvSpPr/>
      </dsp:nvSpPr>
      <dsp:spPr>
        <a:xfrm>
          <a:off x="0" y="648080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Developed by John Bowlby (1907-1990) a British psychiatrist and psychoanalyst</a:t>
          </a:r>
          <a:r>
            <a:rPr lang="en-GB" sz="1200" kern="1200"/>
            <a:t>.</a:t>
          </a:r>
          <a:endParaRPr lang="en-US" sz="1200" kern="1200"/>
        </a:p>
      </dsp:txBody>
      <dsp:txXfrm>
        <a:off x="0" y="648080"/>
        <a:ext cx="6260154" cy="648080"/>
      </dsp:txXfrm>
    </dsp:sp>
    <dsp:sp modelId="{6F99A39F-AEF4-4805-A14F-5D6DF579EEA5}">
      <dsp:nvSpPr>
        <dsp:cNvPr id="0" name=""/>
        <dsp:cNvSpPr/>
      </dsp:nvSpPr>
      <dsp:spPr>
        <a:xfrm>
          <a:off x="0" y="1296162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202CA88-F2D8-4C37-8087-70BBB6454222}">
      <dsp:nvSpPr>
        <dsp:cNvPr id="0" name=""/>
        <dsp:cNvSpPr/>
      </dsp:nvSpPr>
      <dsp:spPr>
        <a:xfrm>
          <a:off x="0" y="1296161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The key concepts  of his theory include</a:t>
          </a:r>
          <a:r>
            <a:rPr lang="en-GB" sz="1200" b="1" kern="1200" dirty="0"/>
            <a:t>:</a:t>
          </a:r>
          <a:endParaRPr lang="en-US" sz="1200" b="1" kern="1200" dirty="0"/>
        </a:p>
      </dsp:txBody>
      <dsp:txXfrm>
        <a:off x="0" y="1296161"/>
        <a:ext cx="6260154" cy="648080"/>
      </dsp:txXfrm>
    </dsp:sp>
    <dsp:sp modelId="{68910BE1-2105-4520-82AD-8E2458CB715D}">
      <dsp:nvSpPr>
        <dsp:cNvPr id="0" name=""/>
        <dsp:cNvSpPr/>
      </dsp:nvSpPr>
      <dsp:spPr>
        <a:xfrm>
          <a:off x="0" y="1944243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B01930B-9A0C-4D80-AE16-34BEE674CD14}">
      <dsp:nvSpPr>
        <dsp:cNvPr id="0" name=""/>
        <dsp:cNvSpPr/>
      </dsp:nvSpPr>
      <dsp:spPr>
        <a:xfrm>
          <a:off x="0" y="1944242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Emphasising the importance of a secure and emotional bond between a child and their primary caregiver</a:t>
          </a:r>
          <a:r>
            <a:rPr lang="en-GB" sz="1200" kern="1200" dirty="0"/>
            <a:t>.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(Bowlby</a:t>
          </a:r>
          <a:r>
            <a:rPr lang="en-GB" sz="1200" kern="1200" dirty="0"/>
            <a:t>,1969)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0" y="1944242"/>
        <a:ext cx="6260154" cy="648080"/>
      </dsp:txXfrm>
    </dsp:sp>
    <dsp:sp modelId="{1EE596E1-3278-4EA1-9F30-B8B2DC152A83}">
      <dsp:nvSpPr>
        <dsp:cNvPr id="0" name=""/>
        <dsp:cNvSpPr/>
      </dsp:nvSpPr>
      <dsp:spPr>
        <a:xfrm>
          <a:off x="0" y="2592324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2FFF87-FBE2-4D67-AAF0-333256460A63}">
      <dsp:nvSpPr>
        <dsp:cNvPr id="0" name=""/>
        <dsp:cNvSpPr/>
      </dsp:nvSpPr>
      <dsp:spPr>
        <a:xfrm>
          <a:off x="0" y="2592323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Bowlby believed that early attachment influences emotional, social and psychological development throughout life, and there is a sensitive period from birth to two and a half years during which attachments are most easily formed</a:t>
          </a:r>
          <a:r>
            <a:rPr lang="en-GB" sz="1200" kern="1200" dirty="0"/>
            <a:t>. (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Bowlby.1969</a:t>
          </a:r>
          <a:r>
            <a:rPr lang="en-GB" sz="1200" kern="1200" dirty="0"/>
            <a:t>)</a:t>
          </a:r>
          <a:endParaRPr lang="en-US" sz="1200" kern="1200" dirty="0"/>
        </a:p>
      </dsp:txBody>
      <dsp:txXfrm>
        <a:off x="0" y="2592323"/>
        <a:ext cx="6260154" cy="648080"/>
      </dsp:txXfrm>
    </dsp:sp>
    <dsp:sp modelId="{8FAF8CAF-930E-4683-9DB3-1FB76523374E}">
      <dsp:nvSpPr>
        <dsp:cNvPr id="0" name=""/>
        <dsp:cNvSpPr/>
      </dsp:nvSpPr>
      <dsp:spPr>
        <a:xfrm>
          <a:off x="0" y="3240405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F5FB1DE-3FCC-4837-8200-EE13CFFA994B}">
      <dsp:nvSpPr>
        <dsp:cNvPr id="0" name=""/>
        <dsp:cNvSpPr/>
      </dsp:nvSpPr>
      <dsp:spPr>
        <a:xfrm>
          <a:off x="0" y="3240404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The internal working model suggests that early experiences with caregivers shape future relationships</a:t>
          </a:r>
          <a:r>
            <a:rPr lang="en-GB" sz="1200" kern="1200" dirty="0"/>
            <a:t>. (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Bowlby,1988;Homes,1993</a:t>
          </a:r>
          <a:r>
            <a:rPr lang="en-GB" sz="1200" kern="1200" dirty="0"/>
            <a:t>)</a:t>
          </a:r>
          <a:endParaRPr lang="en-US" sz="1200" kern="1200" dirty="0"/>
        </a:p>
      </dsp:txBody>
      <dsp:txXfrm>
        <a:off x="0" y="3240404"/>
        <a:ext cx="6260154" cy="648080"/>
      </dsp:txXfrm>
    </dsp:sp>
    <dsp:sp modelId="{E604515F-3A83-4245-AF7A-DDC7D4D2F7CB}">
      <dsp:nvSpPr>
        <dsp:cNvPr id="0" name=""/>
        <dsp:cNvSpPr/>
      </dsp:nvSpPr>
      <dsp:spPr>
        <a:xfrm>
          <a:off x="0" y="3888486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3C3D5DC-126C-47FE-9CBA-AFA30791F87D}">
      <dsp:nvSpPr>
        <dsp:cNvPr id="0" name=""/>
        <dsp:cNvSpPr/>
      </dsp:nvSpPr>
      <dsp:spPr>
        <a:xfrm>
          <a:off x="0" y="3888486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Monotropy suggests  that a child forms one primary attachment to their main caregiver, which has the greatest influence on their development</a:t>
          </a:r>
          <a:r>
            <a:rPr lang="en-GB" sz="1200" kern="1200"/>
            <a:t>.</a:t>
          </a:r>
          <a:endParaRPr lang="en-US" sz="1200" kern="1200"/>
        </a:p>
      </dsp:txBody>
      <dsp:txXfrm>
        <a:off x="0" y="3888486"/>
        <a:ext cx="6260154" cy="648080"/>
      </dsp:txXfrm>
    </dsp:sp>
    <dsp:sp modelId="{86E375C5-E8A6-4D25-BE29-F47CFF09F648}">
      <dsp:nvSpPr>
        <dsp:cNvPr id="0" name=""/>
        <dsp:cNvSpPr/>
      </dsp:nvSpPr>
      <dsp:spPr>
        <a:xfrm>
          <a:off x="0" y="4536567"/>
          <a:ext cx="626015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5E701B0-2FB9-4B81-8A20-55DFF04D3533}">
      <dsp:nvSpPr>
        <dsp:cNvPr id="0" name=""/>
        <dsp:cNvSpPr/>
      </dsp:nvSpPr>
      <dsp:spPr>
        <a:xfrm>
          <a:off x="0" y="4536567"/>
          <a:ext cx="6260154" cy="64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Prolonged separation or reduced emotional availability may affect a child’s emotional development.(Holmes,1993)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0" y="4536567"/>
        <a:ext cx="6260154" cy="6480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A7800D-50DF-448C-BD46-8AA7F66D662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8CEB1F-C5E5-4C89-85A7-6CDCD792C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099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8CEB1F-C5E5-4C89-85A7-6CDCD792CD5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3829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1836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38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1536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5239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10048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61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722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41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32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252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4011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2178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0403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425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8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3998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7511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586960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1236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3034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9382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5233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4921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323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7600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0066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2982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88351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4719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  <p:sldLayoutId id="2147483771" r:id="rId13"/>
    <p:sldLayoutId id="2147483772" r:id="rId14"/>
    <p:sldLayoutId id="2147483773" r:id="rId15"/>
    <p:sldLayoutId id="2147483774" r:id="rId16"/>
    <p:sldLayoutId id="2147483775" r:id="rId17"/>
    <p:sldLayoutId id="2147483776" r:id="rId18"/>
    <p:sldLayoutId id="2147483777" r:id="rId19"/>
    <p:sldLayoutId id="2147483778" r:id="rId20"/>
    <p:sldLayoutId id="2147483779" r:id="rId21"/>
    <p:sldLayoutId id="2147483780" r:id="rId22"/>
    <p:sldLayoutId id="2147483781" r:id="rId23"/>
    <p:sldLayoutId id="2147483782" r:id="rId24"/>
    <p:sldLayoutId id="2147483783" r:id="rId25"/>
    <p:sldLayoutId id="2147483784" r:id="rId26"/>
    <p:sldLayoutId id="2147483785" r:id="rId27"/>
    <p:sldLayoutId id="2147483786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237" y="1121090"/>
            <a:ext cx="8539079" cy="2217675"/>
          </a:xfrm>
        </p:spPr>
        <p:txBody>
          <a:bodyPr>
            <a:normAutofit/>
          </a:bodyPr>
          <a:lstStyle/>
          <a:p>
            <a:pPr algn="l"/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Student Name Lisa Bailey</a:t>
            </a:r>
            <a:br>
              <a:rPr lang="en-GB" sz="667" b="1" dirty="0">
                <a:ea typeface="Aptos" panose="020B00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2515480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 Odette Jack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519236"/>
            <a:ext cx="11313763" cy="3098539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(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statements below and delete/amend as appropriate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and/or for proofreading this work (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AI TOOL USED HERE, SUCH AS GRAMMARLY AND DATE OF USE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). I confirm that I have not presented any AI 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504281" y="1121090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9018-1E6F-8011-E164-DFCB9D39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960B5-A06E-704C-9F9F-343C50FA0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896" y="1710930"/>
            <a:ext cx="10780776" cy="4925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name is Lisa Bailey. In this presentation, I will be talking about John Bowlby’s attachment theory and how it helps in the case of Isaac. </a:t>
            </a:r>
          </a:p>
        </p:txBody>
      </p:sp>
    </p:spTree>
    <p:extLst>
      <p:ext uri="{BB962C8B-B14F-4D97-AF65-F5344CB8AC3E}">
        <p14:creationId xmlns:p14="http://schemas.microsoft.com/office/powerpoint/2010/main" val="3457498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A0942-30EE-0089-5410-13F66D585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baseline="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E7CFF-EC7A-68E6-6411-C1C6F1D1265C}"/>
              </a:ext>
            </a:extLst>
          </p:cNvPr>
          <p:cNvSpPr txBox="1"/>
          <p:nvPr/>
        </p:nvSpPr>
        <p:spPr>
          <a:xfrm>
            <a:off x="731838" y="2103438"/>
            <a:ext cx="5181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presentation aims to applies Bowlby’s attachment theory to explain Isaac’s development and identify appropriate support strategies for both Issac and his mother.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7E1462D-9029-6D35-B423-B24FB07EFA7E}"/>
              </a:ext>
            </a:extLst>
          </p:cNvPr>
          <p:cNvGraphicFramePr>
            <a:graphicFrameLocks noGrp="1"/>
          </p:cNvGraphicFramePr>
          <p:nvPr>
            <p:ph sz="quarter" idx="16"/>
            <p:extLst>
              <p:ext uri="{D42A27DB-BD31-4B8C-83A1-F6EECF244321}">
                <p14:modId xmlns:p14="http://schemas.microsoft.com/office/powerpoint/2010/main" val="2462060330"/>
              </p:ext>
            </p:extLst>
          </p:nvPr>
        </p:nvGraphicFramePr>
        <p:xfrm>
          <a:off x="6284947" y="2103121"/>
          <a:ext cx="518160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BB451955-A9AE-0092-2E01-694DA83A65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1838" y="3490696"/>
            <a:ext cx="3038168" cy="336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946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66DD-BFA8-CA6D-388A-DD1342AE7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cap="all" baseline="0" dirty="0"/>
              <a:t>CHOSEN THEORY</a:t>
            </a:r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CF3A70E9-801C-ACC1-5B44-E5FE4DA180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8975005"/>
              </p:ext>
            </p:extLst>
          </p:nvPr>
        </p:nvGraphicFramePr>
        <p:xfrm>
          <a:off x="4666926" y="841248"/>
          <a:ext cx="6260154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7138BAA-894D-5D53-371B-93F1666D19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1534" y="2651759"/>
            <a:ext cx="3668674" cy="304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62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456ED-6DAB-31EB-3438-EF75E7762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542" y="365760"/>
            <a:ext cx="10286129" cy="8320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cap="all" baseline="0" dirty="0">
                <a:latin typeface="+mj-lt"/>
                <a:ea typeface="+mj-ea"/>
                <a:cs typeface="+mj-cs"/>
              </a:rPr>
              <a:t>THEORY LINKED TO CASE STUDY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6503" y="1874020"/>
            <a:ext cx="5074920" cy="1630190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Secure attachment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A secure attachment develops when </a:t>
            </a:r>
            <a:r>
              <a:rPr lang="en-GB" sz="1650" dirty="0">
                <a:solidFill>
                  <a:srgbClr val="000000"/>
                </a:solidFill>
                <a:latin typeface="Arial"/>
              </a:rPr>
              <a:t>a primary caregiver</a:t>
            </a: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lang="en-GB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is</a:t>
            </a: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emotionally available and responsive.</a:t>
            </a:r>
            <a:r>
              <a:rPr kumimoji="0" lang="en-GB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(</a:t>
            </a:r>
            <a:r>
              <a:rPr lang="en-GB" sz="1650" dirty="0">
                <a:solidFill>
                  <a:srgbClr val="000000"/>
                </a:solidFill>
                <a:latin typeface="Arial"/>
              </a:rPr>
              <a:t>Bowlby, 1969;Ainsworth et al, 1978)</a:t>
            </a:r>
            <a:endParaRPr kumimoji="0" sz="16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Isaac’s mother’s low mood may make this secure base feel less predictable.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0" y="1848744"/>
            <a:ext cx="5074920" cy="1630190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Internal working model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Early care experiences shape expectations of</a:t>
            </a:r>
            <a:r>
              <a:rPr kumimoji="0" lang="en-GB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how someone views themselves</a:t>
            </a: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and others.</a:t>
            </a:r>
            <a:r>
              <a:rPr kumimoji="0" lang="en-GB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(Bowlby,1988; Homes,1993)</a:t>
            </a:r>
            <a:endParaRPr kumimoji="0" sz="16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Isaac may become cautious if he expects adults to be inconsistent or unavailable.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3616790"/>
            <a:ext cx="5074920" cy="1630190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Monotropy / primary caregiver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Bowlby argued that one main attachment relationship often has strong developmental importance.</a:t>
            </a:r>
            <a:r>
              <a:rPr kumimoji="0" lang="en-GB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(Bowlby, 1969) </a:t>
            </a:r>
            <a:endParaRPr kumimoji="0" sz="16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Recent moving and disrupted routine may affect Isaac’s sense of security.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0" y="3616790"/>
            <a:ext cx="5074920" cy="1376274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Case link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Separation anxiety and withdrawn play can be understood as signs of insecurity</a:t>
            </a:r>
            <a:r>
              <a:rPr lang="en-GB" sz="1650" dirty="0">
                <a:solidFill>
                  <a:srgbClr val="000000"/>
                </a:solidFill>
                <a:latin typeface="Arial"/>
              </a:rPr>
              <a:t> </a:t>
            </a:r>
            <a:endParaRPr kumimoji="0" sz="165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• This supports keyworker, routine and responsive-care strategies.</a:t>
            </a:r>
          </a:p>
        </p:txBody>
      </p:sp>
    </p:spTree>
    <p:extLst>
      <p:ext uri="{BB962C8B-B14F-4D97-AF65-F5344CB8AC3E}">
        <p14:creationId xmlns:p14="http://schemas.microsoft.com/office/powerpoint/2010/main" val="1301227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40C2A-F63D-3F95-05BA-A7570D2AF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800" y="379593"/>
            <a:ext cx="10998200" cy="777240"/>
          </a:xfrm>
        </p:spPr>
        <p:txBody>
          <a:bodyPr/>
          <a:lstStyle/>
          <a:p>
            <a:r>
              <a:rPr b="1" dirty="0">
                <a:solidFill>
                  <a:srgbClr val="000000"/>
                </a:solidFill>
              </a:rPr>
              <a:t>STRATEGIES TO HELP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35725" y="1156833"/>
            <a:ext cx="10920549" cy="4179606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000000"/>
                </a:solidFill>
                <a:latin typeface="Arial"/>
              </a:rPr>
              <a:t>.</a:t>
            </a:r>
            <a:r>
              <a:rPr lang="en-GB" sz="3200" dirty="0">
                <a:solidFill>
                  <a:srgbClr val="000000"/>
                </a:solidFill>
                <a:latin typeface="Arial"/>
              </a:rPr>
              <a:t> </a:t>
            </a:r>
            <a:r>
              <a:rPr kumimoji="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Bowlby proposed that children need a secure base provided by a trusted attachment figure.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(Bowlby,1988)</a:t>
            </a:r>
            <a:endParaRPr kumimoji="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endParaRPr kumimoji="0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r>
              <a:rPr kumimoji="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Within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the </a:t>
            </a:r>
            <a:r>
              <a:rPr kumimoji="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nursery, Isaac would benefit from an allocated keyworker who responds calmly and consistently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providing him with a secure base </a:t>
            </a:r>
            <a:endParaRPr kumimoji="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endParaRPr kumimoji="0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  <a:r>
              <a:rPr kumimoji="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Staff can use play-based learning, music and art to help Isaac express feelings, </a:t>
            </a:r>
            <a:r>
              <a:rPr kumimoji="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practise</a:t>
            </a:r>
            <a:r>
              <a:rPr kumimoji="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communication and build confidence</a:t>
            </a:r>
            <a:r>
              <a:rPr lang="en-GB" dirty="0">
                <a:solidFill>
                  <a:srgbClr val="000000"/>
                </a:solidFill>
                <a:latin typeface="Arial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en-GB" dirty="0">
                <a:solidFill>
                  <a:srgbClr val="000000"/>
                </a:solidFill>
                <a:latin typeface="Arial"/>
              </a:rPr>
              <a:t>A multi-agency approach involving a social worker, speech and language therapist and nursery staff can provide coordinated support for both Isaacs’ development and his mother’s needs.</a:t>
            </a:r>
            <a:endParaRPr kumimoji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1967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092" y="-440921"/>
            <a:ext cx="10979908" cy="2354491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/>
            <a:r>
              <a:rPr kumimoji="0" lang="en-GB" sz="40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elix Titling"/>
                <a:ea typeface="+mj-ea"/>
                <a:cs typeface="+mj-cs"/>
              </a:rPr>
              <a:t>FACTORS AFFECTING DEVELOPMENT: Environmental and Biological Factors</a:t>
            </a:r>
          </a:p>
          <a:p>
            <a:pPr algn="ctr"/>
            <a:endParaRPr lang="en-GB" sz="27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97650" y="1391579"/>
            <a:ext cx="10406660" cy="640175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900" b="0" dirty="0">
                <a:solidFill>
                  <a:srgbClr val="000000"/>
                </a:solidFill>
                <a:latin typeface="Arial"/>
              </a:rPr>
              <a:t>Isaac’s </a:t>
            </a:r>
            <a:r>
              <a:rPr lang="en-GB" sz="1900" dirty="0">
                <a:solidFill>
                  <a:srgbClr val="000000"/>
                </a:solidFill>
                <a:latin typeface="Arial"/>
              </a:rPr>
              <a:t>development is likely influenced by an interaction of both biological and environmental factors, rather than a single cause.</a:t>
            </a:r>
            <a:endParaRPr sz="190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97650" y="2239909"/>
            <a:ext cx="4674178" cy="2912592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700" b="1" dirty="0">
                <a:solidFill>
                  <a:srgbClr val="000000"/>
                </a:solidFill>
                <a:latin typeface="Arial"/>
              </a:rPr>
              <a:t>Nature / biological factors</a:t>
            </a:r>
          </a:p>
          <a:p>
            <a:pPr>
              <a:spcAft>
                <a:spcPts val="200"/>
              </a:spcAft>
            </a:pPr>
            <a:r>
              <a:rPr sz="1700" b="0" dirty="0">
                <a:solidFill>
                  <a:srgbClr val="000000"/>
                </a:solidFill>
                <a:latin typeface="Arial"/>
              </a:rPr>
              <a:t>• </a:t>
            </a:r>
            <a:r>
              <a:rPr b="0" dirty="0">
                <a:solidFill>
                  <a:srgbClr val="000000"/>
                </a:solidFill>
                <a:latin typeface="Arial"/>
              </a:rPr>
              <a:t>Temperament may affect how strongly Isaac reacts to separation.</a:t>
            </a:r>
            <a:r>
              <a:rPr lang="en-GB" b="0" dirty="0">
                <a:solidFill>
                  <a:srgbClr val="000000"/>
                </a:solidFill>
                <a:latin typeface="Arial"/>
              </a:rPr>
              <a:t> Ainsworth et al,(1978)</a:t>
            </a:r>
          </a:p>
          <a:p>
            <a:pPr>
              <a:spcAft>
                <a:spcPts val="200"/>
              </a:spcAft>
            </a:pPr>
            <a:r>
              <a:rPr lang="en-GB" b="0" dirty="0">
                <a:solidFill>
                  <a:srgbClr val="000000"/>
                </a:solidFill>
                <a:latin typeface="Arial"/>
              </a:rPr>
              <a:t>• Brain and language development may contribute to his language delay.</a:t>
            </a:r>
          </a:p>
          <a:p>
            <a:pPr>
              <a:spcAft>
                <a:spcPts val="200"/>
              </a:spcAft>
            </a:pPr>
            <a:r>
              <a:rPr lang="en-GB" b="0" dirty="0">
                <a:solidFill>
                  <a:srgbClr val="000000"/>
                </a:solidFill>
                <a:latin typeface="Arial"/>
              </a:rPr>
              <a:t>• </a:t>
            </a:r>
            <a:r>
              <a:rPr lang="en-GB" dirty="0">
                <a:solidFill>
                  <a:srgbClr val="000000"/>
                </a:solidFill>
                <a:latin typeface="Arial"/>
              </a:rPr>
              <a:t>Professionals should consider hearing, speech and language needs</a:t>
            </a:r>
            <a:r>
              <a:rPr lang="en-GB" b="0" dirty="0">
                <a:solidFill>
                  <a:srgbClr val="000000"/>
                </a:solidFill>
                <a:latin typeface="Arial"/>
              </a:rPr>
              <a:t>.</a:t>
            </a:r>
          </a:p>
          <a:p>
            <a:pPr>
              <a:spcAft>
                <a:spcPts val="200"/>
              </a:spcAft>
            </a:pPr>
            <a:r>
              <a:rPr lang="en-GB" b="0" dirty="0">
                <a:solidFill>
                  <a:srgbClr val="000000"/>
                </a:solidFill>
                <a:latin typeface="Arial"/>
              </a:rPr>
              <a:t>• At four years old, he still relies on adults for emotional regulation. (Bowlby, 1988)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02010" y="2197002"/>
            <a:ext cx="5115138" cy="2927981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b="1" dirty="0">
                <a:solidFill>
                  <a:srgbClr val="000000"/>
                </a:solidFill>
                <a:latin typeface="Arial"/>
              </a:rPr>
              <a:t>Nurture / environmental factors</a:t>
            </a:r>
          </a:p>
          <a:p>
            <a:pPr>
              <a:spcAft>
                <a:spcPts val="200"/>
              </a:spcAft>
            </a:pPr>
            <a:r>
              <a:rPr b="0" dirty="0">
                <a:solidFill>
                  <a:srgbClr val="000000"/>
                </a:solidFill>
                <a:latin typeface="Arial"/>
              </a:rPr>
              <a:t>Maternal low mood may reduce emotional availability</a:t>
            </a:r>
            <a:r>
              <a:rPr lang="en-GB" b="0" dirty="0">
                <a:solidFill>
                  <a:srgbClr val="000000"/>
                </a:solidFill>
                <a:latin typeface="Arial"/>
              </a:rPr>
              <a:t>(Bowlby,1980).</a:t>
            </a:r>
            <a:endParaRPr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b="0" dirty="0">
                <a:solidFill>
                  <a:srgbClr val="000000"/>
                </a:solidFill>
                <a:latin typeface="Arial"/>
              </a:rPr>
              <a:t>• Moving home can disrupt routine, familiarity and relationships.</a:t>
            </a:r>
          </a:p>
          <a:p>
            <a:pPr>
              <a:spcAft>
                <a:spcPts val="200"/>
              </a:spcAft>
            </a:pPr>
            <a:r>
              <a:rPr b="0" dirty="0">
                <a:solidFill>
                  <a:srgbClr val="000000"/>
                </a:solidFill>
                <a:latin typeface="Arial"/>
              </a:rPr>
              <a:t>• Nursery disruption may increase separation anxiety.</a:t>
            </a:r>
          </a:p>
          <a:p>
            <a:pPr>
              <a:spcAft>
                <a:spcPts val="200"/>
              </a:spcAft>
            </a:pPr>
            <a:r>
              <a:rPr lang="en-GB" dirty="0">
                <a:solidFill>
                  <a:srgbClr val="000000"/>
                </a:solidFill>
                <a:latin typeface="Arial"/>
              </a:rPr>
              <a:t>. Difficulty forming friendships may reduce opportunities to develop social and emotional communication skills.</a:t>
            </a:r>
            <a:endParaRPr b="0" dirty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3860" y="0"/>
            <a:ext cx="11384280" cy="769441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/>
            <a:r>
              <a:rPr kumimoji="0" lang="en-GB" sz="44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elix Titling"/>
                <a:ea typeface="+mj-ea"/>
                <a:cs typeface="+mj-cs"/>
              </a:rPr>
              <a:t>STRENGTHS OF THEORY</a:t>
            </a:r>
            <a:endParaRPr sz="3000" b="1">
              <a:solidFill>
                <a:srgbClr val="000000"/>
              </a:solidFill>
              <a:latin typeface="Courier New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77240" y="1389888"/>
            <a:ext cx="4983480" cy="1417311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670" b="1" dirty="0">
                <a:solidFill>
                  <a:srgbClr val="000000"/>
                </a:solidFill>
                <a:latin typeface="Arial"/>
              </a:rPr>
              <a:t>Explains Isaac’s behaviour</a:t>
            </a: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Links separation anxiety and withdrawal to disrupted security.</a:t>
            </a:r>
            <a:r>
              <a:rPr lang="en-GB" sz="1670" b="0" dirty="0">
                <a:solidFill>
                  <a:srgbClr val="000000"/>
                </a:solidFill>
                <a:latin typeface="Arial"/>
              </a:rPr>
              <a:t> (Bowlby, 1988)</a:t>
            </a:r>
            <a:endParaRPr sz="167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Helps adults see behaviour as communication.</a:t>
            </a:r>
          </a:p>
          <a:p>
            <a:pPr>
              <a:spcAft>
                <a:spcPts val="200"/>
              </a:spcAft>
            </a:pPr>
            <a:endParaRPr sz="167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989320" y="1389888"/>
            <a:ext cx="4983480" cy="1956946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670" b="1" dirty="0">
                <a:solidFill>
                  <a:srgbClr val="000000"/>
                </a:solidFill>
                <a:latin typeface="Arial"/>
              </a:rPr>
              <a:t> evidence base</a:t>
            </a: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Bowlby’s theory was supported by later observational research.</a:t>
            </a: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Ainsworth’s Strange Situation gave evidence for secure, avoidant and resistant patterns.</a:t>
            </a:r>
            <a:r>
              <a:rPr lang="en-GB" sz="1670" b="0" dirty="0">
                <a:solidFill>
                  <a:srgbClr val="000000"/>
                </a:solidFill>
                <a:latin typeface="Arial"/>
              </a:rPr>
              <a:t> </a:t>
            </a:r>
          </a:p>
          <a:p>
            <a:pPr>
              <a:spcAft>
                <a:spcPts val="200"/>
              </a:spcAft>
            </a:pPr>
            <a:r>
              <a:rPr lang="en-GB" sz="1670" b="0" dirty="0">
                <a:solidFill>
                  <a:srgbClr val="000000"/>
                </a:solidFill>
                <a:latin typeface="Arial"/>
              </a:rPr>
              <a:t>(Ainsworth et al., 1978)</a:t>
            </a:r>
            <a:endParaRPr sz="167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endParaRPr sz="167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240" y="3493008"/>
            <a:ext cx="4983480" cy="1481328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670" b="1" dirty="0">
                <a:solidFill>
                  <a:srgbClr val="000000"/>
                </a:solidFill>
                <a:latin typeface="Arial"/>
              </a:rPr>
              <a:t>Useful in early years practice</a:t>
            </a: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Suggests practical support: keyworker, predictable routines and responsive caregiving.</a:t>
            </a: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Fits nursery work because staff can become consistent, trusted adults.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89320" y="3493008"/>
            <a:ext cx="4983480" cy="1391663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670" b="1" dirty="0">
                <a:solidFill>
                  <a:srgbClr val="000000"/>
                </a:solidFill>
                <a:latin typeface="Arial"/>
              </a:rPr>
              <a:t>Supports parent partnership</a:t>
            </a: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Highlights the importance of supporting Isaac’s mother.</a:t>
            </a:r>
            <a:r>
              <a:rPr lang="en-GB" sz="1670" b="0" dirty="0">
                <a:solidFill>
                  <a:srgbClr val="000000"/>
                </a:solidFill>
                <a:latin typeface="Arial"/>
              </a:rPr>
              <a:t>(Bowlby</a:t>
            </a:r>
            <a:r>
              <a:rPr lang="en-GB" sz="1670" dirty="0">
                <a:solidFill>
                  <a:srgbClr val="000000"/>
                </a:solidFill>
                <a:latin typeface="Arial"/>
              </a:rPr>
              <a:t>,1988)</a:t>
            </a:r>
            <a:endParaRPr sz="167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sz="1670" b="0" dirty="0">
                <a:solidFill>
                  <a:srgbClr val="000000"/>
                </a:solidFill>
                <a:latin typeface="Arial"/>
              </a:rPr>
              <a:t>• Postnatal depression should be met with signposting and empathy, not judgement.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1480" y="274320"/>
            <a:ext cx="11384280" cy="769441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/>
            <a:r>
              <a:rPr kumimoji="0" lang="en-GB" sz="44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elix Titling"/>
                <a:ea typeface="+mj-ea"/>
                <a:cs typeface="+mj-cs"/>
              </a:rPr>
              <a:t>LIMITATIONS OF THEORY</a:t>
            </a:r>
            <a:endParaRPr sz="3000" b="1" dirty="0">
              <a:solidFill>
                <a:srgbClr val="000000"/>
              </a:solidFill>
              <a:latin typeface="Courier New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49808" y="1371600"/>
            <a:ext cx="5120640" cy="1868204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580" b="1" dirty="0">
                <a:solidFill>
                  <a:srgbClr val="000000"/>
                </a:solidFill>
                <a:latin typeface="Arial"/>
              </a:rPr>
              <a:t>Risk of mother-blaming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Bowlby’s early wording focused heavily on mothers</a:t>
            </a:r>
            <a:r>
              <a:rPr lang="en-GB" sz="1580" b="0" dirty="0">
                <a:solidFill>
                  <a:srgbClr val="000000"/>
                </a:solidFill>
                <a:latin typeface="Arial"/>
              </a:rPr>
              <a:t> as the primary care providers.</a:t>
            </a:r>
            <a:endParaRPr sz="158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This </a:t>
            </a:r>
            <a:r>
              <a:rPr lang="en-GB" sz="1580" dirty="0">
                <a:solidFill>
                  <a:srgbClr val="000000"/>
                </a:solidFill>
                <a:latin typeface="Arial"/>
              </a:rPr>
              <a:t>could</a:t>
            </a:r>
            <a:r>
              <a:rPr lang="en-GB" b="0" dirty="0">
                <a:solidFill>
                  <a:srgbClr val="000000"/>
                </a:solidFill>
                <a:latin typeface="Arial"/>
              </a:rPr>
              <a:t> </a:t>
            </a:r>
            <a:r>
              <a:rPr sz="1580" b="0" dirty="0">
                <a:solidFill>
                  <a:srgbClr val="000000"/>
                </a:solidFill>
                <a:latin typeface="Arial"/>
              </a:rPr>
              <a:t>unfairly </a:t>
            </a:r>
            <a:r>
              <a:rPr lang="en-GB" sz="1580" b="0" dirty="0">
                <a:solidFill>
                  <a:srgbClr val="000000"/>
                </a:solidFill>
                <a:latin typeface="Arial"/>
              </a:rPr>
              <a:t>fault</a:t>
            </a:r>
            <a:r>
              <a:rPr sz="1580" b="0" dirty="0">
                <a:solidFill>
                  <a:srgbClr val="000000"/>
                </a:solidFill>
                <a:latin typeface="Arial"/>
              </a:rPr>
              <a:t> Isaac’s mother when postnatal depression is a health issue.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A stronger answer focuses on support around the caregiver-child relationship.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35040" y="1371600"/>
            <a:ext cx="5120640" cy="2900281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580" b="1" dirty="0">
                <a:solidFill>
                  <a:srgbClr val="000000"/>
                </a:solidFill>
                <a:latin typeface="Arial"/>
              </a:rPr>
              <a:t>Culture and family differences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Not all children rely on one main caregiver in the same way. Wider family, nursery staff and community support may also provide security.</a:t>
            </a:r>
            <a:endParaRPr lang="en-GB" sz="158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lang="en-GB" sz="3200" b="1" dirty="0">
                <a:solidFill>
                  <a:srgbClr val="000000"/>
                </a:solidFill>
                <a:latin typeface="Arial"/>
              </a:rPr>
              <a:t>.</a:t>
            </a:r>
            <a:r>
              <a:rPr lang="en-GB" sz="1580" dirty="0">
                <a:solidFill>
                  <a:srgbClr val="000000"/>
                </a:solidFill>
                <a:latin typeface="Arial"/>
              </a:rPr>
              <a:t> </a:t>
            </a:r>
            <a:r>
              <a:rPr lang="en-GB" sz="1580" dirty="0" err="1">
                <a:solidFill>
                  <a:srgbClr val="000000"/>
                </a:solidFill>
                <a:latin typeface="Arial"/>
              </a:rPr>
              <a:t>Harlows’s</a:t>
            </a:r>
            <a:r>
              <a:rPr lang="en-GB" sz="1580" dirty="0">
                <a:solidFill>
                  <a:srgbClr val="000000"/>
                </a:solidFill>
                <a:latin typeface="Arial"/>
              </a:rPr>
              <a:t> research suggested  that comfort and responsive care are more important than one primary care giver.(Harlow,1958)</a:t>
            </a:r>
          </a:p>
          <a:p>
            <a:pPr>
              <a:spcAft>
                <a:spcPts val="200"/>
              </a:spcAft>
            </a:pPr>
            <a:endParaRPr sz="158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Monotropy </a:t>
            </a:r>
            <a:r>
              <a:rPr lang="en-GB" sz="1580" dirty="0">
                <a:solidFill>
                  <a:srgbClr val="000000"/>
                </a:solidFill>
                <a:latin typeface="Arial"/>
              </a:rPr>
              <a:t>may overlook the role of multiple caregivers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3383280"/>
            <a:ext cx="5120640" cy="1565557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580" b="1" dirty="0">
                <a:solidFill>
                  <a:srgbClr val="000000"/>
                </a:solidFill>
                <a:latin typeface="Arial"/>
              </a:rPr>
              <a:t>Not the only explanation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Isaac’s language delay may involve hearing, speech and language needs, temperament or neurodevelopment.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Attachment theory explains some behaviour,</a:t>
            </a:r>
            <a:r>
              <a:rPr lang="en-GB" sz="1580" b="0" dirty="0">
                <a:solidFill>
                  <a:srgbClr val="000000"/>
                </a:solidFill>
                <a:latin typeface="Arial"/>
              </a:rPr>
              <a:t> but other factors should also be considered</a:t>
            </a:r>
            <a:r>
              <a:rPr lang="en-GB" sz="1580" dirty="0">
                <a:solidFill>
                  <a:srgbClr val="000000"/>
                </a:solidFill>
                <a:latin typeface="Arial"/>
              </a:rPr>
              <a:t>.</a:t>
            </a:r>
            <a:endParaRPr sz="1580" b="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35040" y="4223045"/>
            <a:ext cx="4751329" cy="1591205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sz="1580" b="1" dirty="0">
                <a:solidFill>
                  <a:srgbClr val="000000"/>
                </a:solidFill>
                <a:latin typeface="Arial"/>
              </a:rPr>
              <a:t>Attachment is not fixed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Attachment patterns can change when children receive reliable, responsive care.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Isaac should not be labelled permanently.</a:t>
            </a:r>
          </a:p>
          <a:p>
            <a:pPr>
              <a:spcAft>
                <a:spcPts val="200"/>
              </a:spcAft>
            </a:pPr>
            <a:r>
              <a:rPr sz="1580" b="0" dirty="0">
                <a:solidFill>
                  <a:srgbClr val="000000"/>
                </a:solidFill>
                <a:latin typeface="Arial"/>
              </a:rPr>
              <a:t>• </a:t>
            </a:r>
            <a:r>
              <a:rPr lang="en-GB" sz="1580" dirty="0">
                <a:solidFill>
                  <a:srgbClr val="000000"/>
                </a:solidFill>
                <a:latin typeface="Arial"/>
              </a:rPr>
              <a:t>Professionals should assess Isaacs’ needs holistically and avoid assumptions.</a:t>
            </a:r>
            <a:endParaRPr sz="1580" b="0" dirty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1480" y="274320"/>
            <a:ext cx="11384280" cy="769441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/>
            <a:r>
              <a:rPr kumimoji="0" lang="en-GB" sz="44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elix Titling"/>
                <a:ea typeface="+mj-ea"/>
                <a:cs typeface="+mj-cs"/>
              </a:rPr>
              <a:t>CONCLUSION</a:t>
            </a:r>
            <a:endParaRPr sz="3000" b="1">
              <a:solidFill>
                <a:srgbClr val="000000"/>
              </a:solidFill>
              <a:latin typeface="Courier New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24788" y="1409071"/>
            <a:ext cx="10570972" cy="3210110"/>
          </a:xfrm>
          <a:prstGeom prst="rect">
            <a:avLst/>
          </a:prstGeom>
          <a:noFill/>
          <a:ln>
            <a:noFill/>
          </a:ln>
        </p:spPr>
        <p:txBody>
          <a:bodyPr wrap="square" lIns="73152" tIns="27432" rIns="73152" bIns="27432" anchor="t">
            <a:spAutoFit/>
          </a:bodyPr>
          <a:lstStyle/>
          <a:p>
            <a:pPr>
              <a:spcAft>
                <a:spcPts val="200"/>
              </a:spcAft>
            </a:pPr>
            <a:r>
              <a:rPr b="0" dirty="0">
                <a:solidFill>
                  <a:srgbClr val="000000"/>
                </a:solidFill>
                <a:latin typeface="Arial"/>
              </a:rPr>
              <a:t>Bowlby’s attachment theory </a:t>
            </a:r>
            <a:r>
              <a:rPr lang="en-GB" dirty="0">
                <a:solidFill>
                  <a:srgbClr val="000000"/>
                </a:solidFill>
                <a:latin typeface="Arial"/>
              </a:rPr>
              <a:t>provides a useful framework for understanding Isaac`s behaviour. His separation anxiety, withdrawal and difficulty adapting to recent changes suggest that disruptions to his sense of security could be affecting his emotional development. </a:t>
            </a:r>
            <a:r>
              <a:rPr lang="en-GB" b="0" dirty="0">
                <a:solidFill>
                  <a:srgbClr val="000000"/>
                </a:solidFill>
                <a:latin typeface="Arial"/>
              </a:rPr>
              <a:t>However, attachment theory should not be viewed as the only explanation, as other factors, such as his language delay and his recent move, may also influence his development.</a:t>
            </a:r>
          </a:p>
          <a:p>
            <a:pPr>
              <a:spcAft>
                <a:spcPts val="200"/>
              </a:spcAft>
            </a:pPr>
            <a:endParaRPr lang="en-GB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lang="en-GB" dirty="0">
                <a:solidFill>
                  <a:srgbClr val="000000"/>
                </a:solidFill>
                <a:latin typeface="Arial"/>
              </a:rPr>
              <a:t>The most appropriate support for Isaac would include a consistent and stable key worker, predictable routines, play-based interactions and a multi-agency approach involving his mother and appropriate professionals to meet his and his mother’s individual needs, ensuring the best possible developmental outcomes.</a:t>
            </a:r>
            <a:endParaRPr lang="en-GB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endParaRPr sz="2000" b="0" dirty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273964" y="0"/>
            <a:ext cx="11384280" cy="769441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/>
            <a:r>
              <a:rPr kumimoji="0" lang="en-GB" sz="44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elix Titling"/>
                <a:ea typeface="+mj-ea"/>
                <a:cs typeface="+mj-cs"/>
              </a:rPr>
              <a:t>References</a:t>
            </a:r>
            <a:endParaRPr sz="3000" b="1" dirty="0">
              <a:solidFill>
                <a:srgbClr val="000000"/>
              </a:solidFill>
              <a:latin typeface="Courier New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576860-AC0A-1069-8488-FD63FE367BDA}"/>
              </a:ext>
            </a:extLst>
          </p:cNvPr>
          <p:cNvSpPr txBox="1"/>
          <p:nvPr/>
        </p:nvSpPr>
        <p:spPr>
          <a:xfrm>
            <a:off x="292964" y="914949"/>
            <a:ext cx="7383114" cy="2277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Ainsworth, M.D.S.,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Blehar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, M.C., Waters, E. and Wall, S. (1978) Patterns of attachment: A psychological study of the Strange Situation. Hillsdale, NJ: Lawrence Erlbaum Associates.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Bowlby, J. (1969) Attachment and loss: Volume I: Attachment. London: Hogarth Press and the Institute of Psycho-Analysis.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Bowlby, J. (1973) Attachment and loss: Volume II: Separation: Anxiety and Anger. London: Hogarth Press and the Institute of Psycho-Analysis.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Bowlby, J. (1980) Attachment and loss: Volume III: Loss, Sadness and Depression. London: Hogarth Press and the Institute of Psycho-Analysis</a:t>
            </a:r>
            <a:r>
              <a:rPr kumimoji="0" lang="en-GB" sz="103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C2F378-6162-62A1-0A34-12F0F8058CA5}"/>
              </a:ext>
            </a:extLst>
          </p:cNvPr>
          <p:cNvSpPr txBox="1"/>
          <p:nvPr/>
        </p:nvSpPr>
        <p:spPr>
          <a:xfrm>
            <a:off x="292964" y="3338004"/>
            <a:ext cx="7164280" cy="1513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200"/>
              </a:spcAft>
            </a:pPr>
            <a:r>
              <a:rPr lang="en-GB" sz="1200" b="0" dirty="0">
                <a:solidFill>
                  <a:srgbClr val="000000"/>
                </a:solidFill>
                <a:latin typeface="Arial"/>
              </a:rPr>
              <a:t>Bowlby, J. (1988) A secure base: Parent-child attachment and healthy human development. London: Routledge. </a:t>
            </a:r>
          </a:p>
          <a:p>
            <a:pPr>
              <a:spcAft>
                <a:spcPts val="200"/>
              </a:spcAft>
            </a:pPr>
            <a:endParaRPr lang="en-GB" sz="120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lang="en-GB" sz="1200" b="0" dirty="0">
                <a:solidFill>
                  <a:srgbClr val="000000"/>
                </a:solidFill>
                <a:latin typeface="Arial"/>
              </a:rPr>
              <a:t>.Harlow, H.F (1958) The nature of love. American Psychologist,13(12),pp.673-685</a:t>
            </a:r>
          </a:p>
          <a:p>
            <a:pPr>
              <a:spcAft>
                <a:spcPts val="200"/>
              </a:spcAft>
            </a:pPr>
            <a:endParaRPr lang="en-GB" sz="1200" b="0" dirty="0">
              <a:solidFill>
                <a:srgbClr val="000000"/>
              </a:solidFill>
              <a:latin typeface="Arial"/>
            </a:endParaRPr>
          </a:p>
          <a:p>
            <a:pPr>
              <a:spcAft>
                <a:spcPts val="200"/>
              </a:spcAft>
            </a:pPr>
            <a:r>
              <a:rPr lang="en-GB" sz="1200" b="0" dirty="0">
                <a:solidFill>
                  <a:srgbClr val="000000"/>
                </a:solidFill>
                <a:latin typeface="Arial"/>
              </a:rPr>
              <a:t>Holmes, J. (1993) John Bowlby and attachment theory. London: Routledge.</a:t>
            </a:r>
          </a:p>
          <a:p>
            <a:pPr>
              <a:spcAft>
                <a:spcPts val="200"/>
              </a:spcAft>
            </a:pPr>
            <a:endParaRPr lang="en-GB" sz="1200" b="0" dirty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23d8bdbfc27cf1d678e8f90cd926cabe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fa280c3edf2be6bdc5f54409edb6ee89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8B4426BF-4E72-4172-8209-1F4BFD24AF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764E74-1D7B-41E7-BA78-FA26C34611B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1748A8-D2A2-45CC-AFB4-E727226E184E}">
  <ds:schemaRefs>
    <ds:schemaRef ds:uri="http://schemas.microsoft.com/office/2006/metadata/properties"/>
    <ds:schemaRef ds:uri="http://www.w3.org/XML/1998/namespace"/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716bca3a-9bc9-4129-a185-7ea87f9d73cc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1875</TotalTime>
  <Words>1420</Words>
  <Application>Microsoft Office PowerPoint</Application>
  <PresentationFormat>Widescreen</PresentationFormat>
  <Paragraphs>110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Courier New</vt:lpstr>
      <vt:lpstr>Felix Titling</vt:lpstr>
      <vt:lpstr>Goudy Old Style</vt:lpstr>
      <vt:lpstr>Archway</vt:lpstr>
      <vt:lpstr>Student Name Lisa Bailey student number 2515480 Lecturer’s name Odette Jack </vt:lpstr>
      <vt:lpstr>Introduction</vt:lpstr>
      <vt:lpstr>Introduction</vt:lpstr>
      <vt:lpstr>CHOSEN THEORY</vt:lpstr>
      <vt:lpstr>THEORY LINKED TO CASE STUDY</vt:lpstr>
      <vt:lpstr>STRATEGIES TO HELP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lisa Bailey</cp:lastModifiedBy>
  <cp:revision>17</cp:revision>
  <dcterms:created xsi:type="dcterms:W3CDTF">2025-10-14T20:52:47Z</dcterms:created>
  <dcterms:modified xsi:type="dcterms:W3CDTF">2026-07-20T14:47:37Z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