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5"/>
  </p:notesMasterIdLst>
  <p:sldIdLst>
    <p:sldId id="257" r:id="rId2"/>
    <p:sldId id="282" r:id="rId3"/>
    <p:sldId id="283" r:id="rId4"/>
    <p:sldId id="284" r:id="rId5"/>
    <p:sldId id="285" r:id="rId6"/>
    <p:sldId id="286" r:id="rId7"/>
    <p:sldId id="288" r:id="rId8"/>
    <p:sldId id="289" r:id="rId9"/>
    <p:sldId id="287" r:id="rId10"/>
    <p:sldId id="290" r:id="rId11"/>
    <p:sldId id="300" r:id="rId12"/>
    <p:sldId id="291" r:id="rId13"/>
    <p:sldId id="292" r:id="rId14"/>
    <p:sldId id="303" r:id="rId15"/>
    <p:sldId id="293" r:id="rId16"/>
    <p:sldId id="294" r:id="rId17"/>
    <p:sldId id="295" r:id="rId18"/>
    <p:sldId id="296" r:id="rId19"/>
    <p:sldId id="297" r:id="rId20"/>
    <p:sldId id="301" r:id="rId21"/>
    <p:sldId id="298" r:id="rId22"/>
    <p:sldId id="302" r:id="rId23"/>
    <p:sldId id="299"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1291"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17/01/2020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1/17/2020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1/17/2020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1/17/2020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1/17/2020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1/17/2020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429284"/>
            <a:ext cx="5688926" cy="617220"/>
          </a:xfrm>
        </p:spPr>
        <p:txBody>
          <a:bodyPr/>
          <a:lstStyle/>
          <a:p>
            <a:r>
              <a:rPr lang="en-GB" sz="4000" dirty="0"/>
              <a:t>Islam and the Environment </a:t>
            </a:r>
          </a:p>
        </p:txBody>
      </p:sp>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158932"/>
            <a:ext cx="5692140" cy="445770"/>
          </a:xfrm>
        </p:spPr>
        <p:txBody>
          <a:bodyPr>
            <a:normAutofit/>
          </a:bodyPr>
          <a:lstStyle/>
          <a:p>
            <a:r>
              <a:rPr lang="en-GB" sz="2000" dirty="0"/>
              <a:t>HPRS5009/C &amp; HPRS6009/C</a:t>
            </a:r>
          </a:p>
        </p:txBody>
      </p:sp>
      <p:pic>
        <p:nvPicPr>
          <p:cNvPr id="15" name="Picture Placeholder 14">
            <a:extLst>
              <a:ext uri="{FF2B5EF4-FFF2-40B4-BE49-F238E27FC236}">
                <a16:creationId xmlns:a16="http://schemas.microsoft.com/office/drawing/2014/main" id="{6306F227-C7EC-41BD-AADA-57C9B692D30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9708" b="9708"/>
          <a:stretch>
            <a:fillRect/>
          </a:stretch>
        </p:blipFill>
        <p:spPr/>
      </p:pic>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EEA0E1-76F3-449A-911B-06E9854C0997}"/>
              </a:ext>
            </a:extLst>
          </p:cNvPr>
          <p:cNvSpPr>
            <a:spLocks noGrp="1"/>
          </p:cNvSpPr>
          <p:nvPr>
            <p:ph type="title"/>
          </p:nvPr>
        </p:nvSpPr>
        <p:spPr/>
        <p:txBody>
          <a:bodyPr>
            <a:normAutofit/>
          </a:bodyPr>
          <a:lstStyle/>
          <a:p>
            <a:r>
              <a:rPr lang="en-GB" sz="4400" dirty="0"/>
              <a:t>Towards an Islamic Environmental Ethic</a:t>
            </a:r>
          </a:p>
        </p:txBody>
      </p:sp>
      <p:sp>
        <p:nvSpPr>
          <p:cNvPr id="5" name="Content Placeholder 4">
            <a:extLst>
              <a:ext uri="{FF2B5EF4-FFF2-40B4-BE49-F238E27FC236}">
                <a16:creationId xmlns:a16="http://schemas.microsoft.com/office/drawing/2014/main" id="{D383A6FE-E769-44DA-93B2-55C8FF38F844}"/>
              </a:ext>
            </a:extLst>
          </p:cNvPr>
          <p:cNvSpPr>
            <a:spLocks noGrp="1"/>
          </p:cNvSpPr>
          <p:nvPr>
            <p:ph idx="1"/>
          </p:nvPr>
        </p:nvSpPr>
        <p:spPr>
          <a:xfrm>
            <a:off x="822960" y="2165330"/>
            <a:ext cx="7543801" cy="4023360"/>
          </a:xfrm>
        </p:spPr>
        <p:txBody>
          <a:bodyPr/>
          <a:lstStyle/>
          <a:p>
            <a:pPr algn="just">
              <a:buFont typeface="Arial" panose="020B0604020202020204" pitchFamily="34" charset="0"/>
              <a:buChar char="•"/>
            </a:pPr>
            <a:r>
              <a:rPr lang="en-GB" sz="2400" dirty="0"/>
              <a:t> Clear attempt made by Muslim scholars in recent years to show that Islam is an ecologically oriented religion (an apologetic approach). </a:t>
            </a:r>
          </a:p>
          <a:p>
            <a:pPr algn="just">
              <a:buFont typeface="Arial" panose="020B0604020202020204" pitchFamily="34" charset="0"/>
              <a:buChar char="•"/>
            </a:pPr>
            <a:r>
              <a:rPr lang="en-GB" sz="2400" dirty="0"/>
              <a:t> Distinction to be made between Islamic environmentalism and Muslim environmentalism. </a:t>
            </a:r>
          </a:p>
          <a:p>
            <a:pPr algn="just">
              <a:buFont typeface="Arial" panose="020B0604020202020204" pitchFamily="34" charset="0"/>
              <a:buChar char="•"/>
            </a:pPr>
            <a:r>
              <a:rPr lang="en-GB" sz="2400" dirty="0"/>
              <a:t> Islamic environmentalism: an environmentalism that can be shown to draw direct inspiration from the canonical sources of Islam (i.e. the Qur’an and the Hadiths). </a:t>
            </a:r>
          </a:p>
          <a:p>
            <a:endParaRPr lang="en-GB" dirty="0"/>
          </a:p>
        </p:txBody>
      </p:sp>
    </p:spTree>
    <p:extLst>
      <p:ext uri="{BB962C8B-B14F-4D97-AF65-F5344CB8AC3E}">
        <p14:creationId xmlns:p14="http://schemas.microsoft.com/office/powerpoint/2010/main" val="1622411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D997-54C4-439F-818D-0DB3BDB34763}"/>
              </a:ext>
            </a:extLst>
          </p:cNvPr>
          <p:cNvSpPr>
            <a:spLocks noGrp="1"/>
          </p:cNvSpPr>
          <p:nvPr>
            <p:ph type="title"/>
          </p:nvPr>
        </p:nvSpPr>
        <p:spPr/>
        <p:txBody>
          <a:bodyPr>
            <a:normAutofit/>
          </a:bodyPr>
          <a:lstStyle/>
          <a:p>
            <a:r>
              <a:rPr lang="en-GB" sz="4400" dirty="0"/>
              <a:t>Towards an Islamic Environmental Ethic</a:t>
            </a:r>
          </a:p>
        </p:txBody>
      </p:sp>
      <p:sp>
        <p:nvSpPr>
          <p:cNvPr id="3" name="Content Placeholder 2">
            <a:extLst>
              <a:ext uri="{FF2B5EF4-FFF2-40B4-BE49-F238E27FC236}">
                <a16:creationId xmlns:a16="http://schemas.microsoft.com/office/drawing/2014/main" id="{EAAEFDB7-86A7-457E-8795-7FFCDAA5B53D}"/>
              </a:ext>
            </a:extLst>
          </p:cNvPr>
          <p:cNvSpPr>
            <a:spLocks noGrp="1"/>
          </p:cNvSpPr>
          <p:nvPr>
            <p:ph idx="1"/>
          </p:nvPr>
        </p:nvSpPr>
        <p:spPr>
          <a:xfrm>
            <a:off x="822960" y="2200841"/>
            <a:ext cx="7543801" cy="4023360"/>
          </a:xfrm>
        </p:spPr>
        <p:txBody>
          <a:bodyPr>
            <a:normAutofit lnSpcReduction="10000"/>
          </a:bodyPr>
          <a:lstStyle/>
          <a:p>
            <a:pPr algn="just"/>
            <a:r>
              <a:rPr lang="en-GB" sz="2400" dirty="0"/>
              <a:t>‘Contemporary Muslim environmentalists seeking to articulate an environmental ethic in Islamic terms have therefore attempted to base their arguments on the Qur’an and hadiths…For an idea to achieve anything approaching universal acceptance by Muslims as Islamic, it must be convincingly demonstrated that it derives from, or is at least compatible with, the principles laid down in the Qur’an and the</a:t>
            </a:r>
            <a:r>
              <a:rPr lang="en-GB" sz="2400" i="1" dirty="0"/>
              <a:t> </a:t>
            </a:r>
            <a:r>
              <a:rPr lang="en-GB" sz="2400" i="1" dirty="0" err="1"/>
              <a:t>sunna</a:t>
            </a:r>
            <a:r>
              <a:rPr lang="en-GB" sz="2400" dirty="0"/>
              <a:t>’ </a:t>
            </a:r>
          </a:p>
          <a:p>
            <a:pPr algn="just"/>
            <a:endParaRPr lang="en-GB" sz="2400" dirty="0"/>
          </a:p>
          <a:p>
            <a:pPr algn="just"/>
            <a:r>
              <a:rPr lang="en-GB" sz="2400" dirty="0"/>
              <a:t>– Richard Foltz, ‘Islam’, </a:t>
            </a:r>
            <a:r>
              <a:rPr lang="en-GB" sz="2400" i="1" dirty="0"/>
              <a:t>The Oxford Handbook of Religion and Ecology</a:t>
            </a:r>
            <a:r>
              <a:rPr lang="en-GB" sz="2400" dirty="0"/>
              <a:t>, pp. 208-209</a:t>
            </a:r>
          </a:p>
          <a:p>
            <a:endParaRPr lang="en-GB" dirty="0"/>
          </a:p>
        </p:txBody>
      </p:sp>
    </p:spTree>
    <p:extLst>
      <p:ext uri="{BB962C8B-B14F-4D97-AF65-F5344CB8AC3E}">
        <p14:creationId xmlns:p14="http://schemas.microsoft.com/office/powerpoint/2010/main" val="619653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D2B2-FFD4-430A-97AC-DB1A682AF6AA}"/>
              </a:ext>
            </a:extLst>
          </p:cNvPr>
          <p:cNvSpPr>
            <a:spLocks noGrp="1"/>
          </p:cNvSpPr>
          <p:nvPr>
            <p:ph type="title"/>
          </p:nvPr>
        </p:nvSpPr>
        <p:spPr/>
        <p:txBody>
          <a:bodyPr>
            <a:normAutofit/>
          </a:bodyPr>
          <a:lstStyle/>
          <a:p>
            <a:r>
              <a:rPr lang="en-GB" sz="4400" dirty="0"/>
              <a:t>Towards an Islamic Environmental Ethic</a:t>
            </a:r>
          </a:p>
        </p:txBody>
      </p:sp>
      <p:sp>
        <p:nvSpPr>
          <p:cNvPr id="3" name="Content Placeholder 2">
            <a:extLst>
              <a:ext uri="{FF2B5EF4-FFF2-40B4-BE49-F238E27FC236}">
                <a16:creationId xmlns:a16="http://schemas.microsoft.com/office/drawing/2014/main" id="{8887EC48-2603-4D8E-8904-F60886CA110C}"/>
              </a:ext>
            </a:extLst>
          </p:cNvPr>
          <p:cNvSpPr>
            <a:spLocks noGrp="1"/>
          </p:cNvSpPr>
          <p:nvPr>
            <p:ph sz="half" idx="1"/>
          </p:nvPr>
        </p:nvSpPr>
        <p:spPr>
          <a:xfrm>
            <a:off x="911737" y="2076553"/>
            <a:ext cx="3565399" cy="4023360"/>
          </a:xfrm>
        </p:spPr>
        <p:txBody>
          <a:bodyPr>
            <a:normAutofit/>
          </a:bodyPr>
          <a:lstStyle/>
          <a:p>
            <a:pPr>
              <a:buFont typeface="Arial" panose="020B0604020202020204" pitchFamily="34" charset="0"/>
              <a:buChar char="•"/>
            </a:pPr>
            <a:r>
              <a:rPr lang="en-GB" sz="2400" dirty="0"/>
              <a:t> Since the early 90s, several environmental NGOs dedicated to articulating an Islamic ecological ethic have been established. </a:t>
            </a:r>
          </a:p>
          <a:p>
            <a:pPr>
              <a:buFont typeface="Arial" panose="020B0604020202020204" pitchFamily="34" charset="0"/>
              <a:buChar char="•"/>
            </a:pPr>
            <a:r>
              <a:rPr lang="en-GB" sz="2400" dirty="0"/>
              <a:t> See, for example, the </a:t>
            </a:r>
            <a:r>
              <a:rPr lang="en-GB" sz="2400" b="1" dirty="0"/>
              <a:t>Islamic Foundation for Ecology and Environmental Sciences</a:t>
            </a:r>
            <a:r>
              <a:rPr lang="en-GB" sz="2400" dirty="0"/>
              <a:t> (IFEES), founded by </a:t>
            </a:r>
            <a:r>
              <a:rPr lang="en-GB" sz="2400" dirty="0" err="1"/>
              <a:t>Fazlun</a:t>
            </a:r>
            <a:r>
              <a:rPr lang="en-GB" sz="2400" dirty="0"/>
              <a:t> Khalid in Birmingham in 1991. </a:t>
            </a:r>
          </a:p>
          <a:p>
            <a:endParaRPr lang="en-GB" dirty="0"/>
          </a:p>
        </p:txBody>
      </p:sp>
      <p:pic>
        <p:nvPicPr>
          <p:cNvPr id="5" name="Content Placeholder 4">
            <a:extLst>
              <a:ext uri="{FF2B5EF4-FFF2-40B4-BE49-F238E27FC236}">
                <a16:creationId xmlns:a16="http://schemas.microsoft.com/office/drawing/2014/main" id="{AD2882D0-5EA8-429B-848C-F05B6B8B0D6A}"/>
              </a:ext>
            </a:extLst>
          </p:cNvPr>
          <p:cNvPicPr>
            <a:picLocks noGrp="1" noChangeAspect="1"/>
          </p:cNvPicPr>
          <p:nvPr>
            <p:ph sz="half" idx="2"/>
          </p:nvPr>
        </p:nvPicPr>
        <p:blipFill>
          <a:blip r:embed="rId2"/>
          <a:stretch>
            <a:fillRect/>
          </a:stretch>
        </p:blipFill>
        <p:spPr>
          <a:xfrm>
            <a:off x="4801361" y="2209718"/>
            <a:ext cx="3565399" cy="3463113"/>
          </a:xfrm>
          <a:prstGeom prst="rect">
            <a:avLst/>
          </a:prstGeom>
        </p:spPr>
      </p:pic>
    </p:spTree>
    <p:extLst>
      <p:ext uri="{BB962C8B-B14F-4D97-AF65-F5344CB8AC3E}">
        <p14:creationId xmlns:p14="http://schemas.microsoft.com/office/powerpoint/2010/main" val="1395894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B83CD-7A57-4DDC-9B61-36E705F978A3}"/>
              </a:ext>
            </a:extLst>
          </p:cNvPr>
          <p:cNvSpPr>
            <a:spLocks noGrp="1"/>
          </p:cNvSpPr>
          <p:nvPr>
            <p:ph type="title"/>
          </p:nvPr>
        </p:nvSpPr>
        <p:spPr>
          <a:xfrm>
            <a:off x="822960" y="268849"/>
            <a:ext cx="7543800" cy="1450757"/>
          </a:xfrm>
        </p:spPr>
        <p:txBody>
          <a:bodyPr>
            <a:normAutofit/>
          </a:bodyPr>
          <a:lstStyle/>
          <a:p>
            <a:r>
              <a:rPr lang="en-GB" sz="4400" dirty="0"/>
              <a:t>Towards an Islamic Environmental Ethic</a:t>
            </a:r>
          </a:p>
        </p:txBody>
      </p:sp>
      <p:sp>
        <p:nvSpPr>
          <p:cNvPr id="3" name="Content Placeholder 2">
            <a:extLst>
              <a:ext uri="{FF2B5EF4-FFF2-40B4-BE49-F238E27FC236}">
                <a16:creationId xmlns:a16="http://schemas.microsoft.com/office/drawing/2014/main" id="{6768BFE1-A9C7-46A3-9B1B-2D905BCD9419}"/>
              </a:ext>
            </a:extLst>
          </p:cNvPr>
          <p:cNvSpPr>
            <a:spLocks noGrp="1"/>
          </p:cNvSpPr>
          <p:nvPr>
            <p:ph idx="1"/>
          </p:nvPr>
        </p:nvSpPr>
        <p:spPr>
          <a:xfrm>
            <a:off x="822960" y="2254107"/>
            <a:ext cx="7543801" cy="4023360"/>
          </a:xfrm>
        </p:spPr>
        <p:txBody>
          <a:bodyPr/>
          <a:lstStyle/>
          <a:p>
            <a:pPr algn="just">
              <a:buFont typeface="Arial" panose="020B0604020202020204" pitchFamily="34" charset="0"/>
              <a:buChar char="•"/>
            </a:pPr>
            <a:r>
              <a:rPr lang="en-GB" sz="2400" dirty="0"/>
              <a:t> </a:t>
            </a:r>
            <a:r>
              <a:rPr lang="en-GB" sz="2400" i="1" dirty="0"/>
              <a:t>Task: read Denny’s article for the Forum on Religion and Ecology at Yale, as well as the ‘Islamic Declaration on Global Climate Change’ published by the IFEES. </a:t>
            </a:r>
          </a:p>
          <a:p>
            <a:pPr algn="just">
              <a:buFont typeface="Arial" panose="020B0604020202020204" pitchFamily="34" charset="0"/>
              <a:buChar char="•"/>
            </a:pPr>
            <a:r>
              <a:rPr lang="en-GB" sz="2400" dirty="0"/>
              <a:t> What impression do these readings create re. the environmental worth of the Islamic tradition? What, according to Denny and the IFEES, are the teachings and principles around which an Islamic ecological ethic can be constructed? </a:t>
            </a:r>
          </a:p>
          <a:p>
            <a:endParaRPr lang="en-GB" dirty="0"/>
          </a:p>
        </p:txBody>
      </p:sp>
    </p:spTree>
    <p:extLst>
      <p:ext uri="{BB962C8B-B14F-4D97-AF65-F5344CB8AC3E}">
        <p14:creationId xmlns:p14="http://schemas.microsoft.com/office/powerpoint/2010/main" val="1924495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941-864F-48AA-8F0D-85D92B3FAFED}"/>
              </a:ext>
            </a:extLst>
          </p:cNvPr>
          <p:cNvSpPr>
            <a:spLocks noGrp="1"/>
          </p:cNvSpPr>
          <p:nvPr>
            <p:ph type="title"/>
          </p:nvPr>
        </p:nvSpPr>
        <p:spPr/>
        <p:txBody>
          <a:bodyPr>
            <a:normAutofit/>
          </a:bodyPr>
          <a:lstStyle/>
          <a:p>
            <a:r>
              <a:rPr lang="en-GB" sz="4400" dirty="0"/>
              <a:t>Reading the Qur’an Ecologically: The Principle of Stewardship</a:t>
            </a:r>
          </a:p>
        </p:txBody>
      </p:sp>
      <p:sp>
        <p:nvSpPr>
          <p:cNvPr id="3" name="Content Placeholder 2">
            <a:extLst>
              <a:ext uri="{FF2B5EF4-FFF2-40B4-BE49-F238E27FC236}">
                <a16:creationId xmlns:a16="http://schemas.microsoft.com/office/drawing/2014/main" id="{B11BB5B4-8291-4829-BF81-7CA8F39FBB5E}"/>
              </a:ext>
            </a:extLst>
          </p:cNvPr>
          <p:cNvSpPr>
            <a:spLocks noGrp="1"/>
          </p:cNvSpPr>
          <p:nvPr>
            <p:ph idx="1"/>
          </p:nvPr>
        </p:nvSpPr>
        <p:spPr>
          <a:xfrm>
            <a:off x="800099" y="2032164"/>
            <a:ext cx="7543801" cy="4368635"/>
          </a:xfrm>
        </p:spPr>
        <p:txBody>
          <a:bodyPr>
            <a:normAutofit/>
          </a:bodyPr>
          <a:lstStyle/>
          <a:p>
            <a:pPr algn="just">
              <a:buFont typeface="Arial" panose="020B0604020202020204" pitchFamily="34" charset="0"/>
              <a:buChar char="•"/>
            </a:pPr>
            <a:r>
              <a:rPr lang="en-GB" sz="2400" dirty="0"/>
              <a:t> Attempts to articulate an Islamic environmental ethic tend to begin with the Qur’anic concept of stewardship or ‘global trusteeship’. </a:t>
            </a:r>
          </a:p>
          <a:p>
            <a:pPr algn="just">
              <a:buFont typeface="Arial" panose="020B0604020202020204" pitchFamily="34" charset="0"/>
              <a:buChar char="•"/>
            </a:pPr>
            <a:r>
              <a:rPr lang="en-GB" sz="2400" dirty="0"/>
              <a:t> ‘And when thy Lord said to the angels, “I am placing a vice-regent [</a:t>
            </a:r>
            <a:r>
              <a:rPr lang="en-GB" sz="2400" i="1" dirty="0" err="1"/>
              <a:t>khalifa</a:t>
            </a:r>
            <a:r>
              <a:rPr lang="en-GB" sz="2400" dirty="0"/>
              <a:t>] upon the earth”, they said, “Wilt Thou place therein one who will work corruption therein, and shed blood, while we hymn thy praise and call Thee Holy?”’ (2.30)</a:t>
            </a:r>
          </a:p>
          <a:p>
            <a:pPr algn="just">
              <a:buFont typeface="Arial" panose="020B0604020202020204" pitchFamily="34" charset="0"/>
              <a:buChar char="•"/>
            </a:pPr>
            <a:r>
              <a:rPr lang="en-GB" sz="2400" dirty="0"/>
              <a:t> ‘He it is Who appointed you vice-regents upon the earth and raised some of you by degrees above others’ (6.165; cf. 35.39). </a:t>
            </a:r>
          </a:p>
          <a:p>
            <a:endParaRPr lang="en-GB" dirty="0"/>
          </a:p>
        </p:txBody>
      </p:sp>
    </p:spTree>
    <p:extLst>
      <p:ext uri="{BB962C8B-B14F-4D97-AF65-F5344CB8AC3E}">
        <p14:creationId xmlns:p14="http://schemas.microsoft.com/office/powerpoint/2010/main" val="3775277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941-864F-48AA-8F0D-85D92B3FAFED}"/>
              </a:ext>
            </a:extLst>
          </p:cNvPr>
          <p:cNvSpPr>
            <a:spLocks noGrp="1"/>
          </p:cNvSpPr>
          <p:nvPr>
            <p:ph type="title"/>
          </p:nvPr>
        </p:nvSpPr>
        <p:spPr/>
        <p:txBody>
          <a:bodyPr>
            <a:normAutofit/>
          </a:bodyPr>
          <a:lstStyle/>
          <a:p>
            <a:r>
              <a:rPr lang="en-GB" sz="4400" dirty="0"/>
              <a:t>Reading the Qur’an Ecologically: The Principle of Stewardship</a:t>
            </a:r>
          </a:p>
        </p:txBody>
      </p:sp>
      <p:sp>
        <p:nvSpPr>
          <p:cNvPr id="3" name="Content Placeholder 2">
            <a:extLst>
              <a:ext uri="{FF2B5EF4-FFF2-40B4-BE49-F238E27FC236}">
                <a16:creationId xmlns:a16="http://schemas.microsoft.com/office/drawing/2014/main" id="{B11BB5B4-8291-4829-BF81-7CA8F39FBB5E}"/>
              </a:ext>
            </a:extLst>
          </p:cNvPr>
          <p:cNvSpPr>
            <a:spLocks noGrp="1"/>
          </p:cNvSpPr>
          <p:nvPr>
            <p:ph idx="1"/>
          </p:nvPr>
        </p:nvSpPr>
        <p:spPr>
          <a:xfrm>
            <a:off x="822959" y="2067676"/>
            <a:ext cx="7543801" cy="4023360"/>
          </a:xfrm>
        </p:spPr>
        <p:txBody>
          <a:bodyPr>
            <a:normAutofit fontScale="92500" lnSpcReduction="20000"/>
          </a:bodyPr>
          <a:lstStyle/>
          <a:p>
            <a:pPr marL="0" indent="0" algn="just">
              <a:buNone/>
            </a:pPr>
            <a:r>
              <a:rPr lang="en-GB" dirty="0"/>
              <a:t>‘For the Muslim, mankind's role on earth is that of a </a:t>
            </a:r>
            <a:r>
              <a:rPr lang="en-GB" i="1" dirty="0" err="1"/>
              <a:t>Khalifah</a:t>
            </a:r>
            <a:r>
              <a:rPr lang="en-GB" dirty="0"/>
              <a:t> – vicegerent or trustee of Allah. We are Allah's stewards and agents on Earth. We are not masters of this Earth; it does not belong to us to do what we wish. It belongs to Allah and He has entrusted us with its safekeeping. Our function as vicegerents, </a:t>
            </a:r>
            <a:r>
              <a:rPr lang="en-GB" dirty="0" err="1"/>
              <a:t>Khalifahs</a:t>
            </a:r>
            <a:r>
              <a:rPr lang="en-GB" dirty="0"/>
              <a:t> of Allah, is only to oversee the trust. The </a:t>
            </a:r>
            <a:r>
              <a:rPr lang="en-GB" dirty="0" err="1"/>
              <a:t>khalifah</a:t>
            </a:r>
            <a:r>
              <a:rPr lang="en-GB" dirty="0"/>
              <a:t> is answerable for his/her actions, for the way in which he/she uses or abuses the trust of Allah. Islam teaches us that we have been created by Allah, that we will return to Allah for Judgement, and that we are accountable for our deeds as well as our omissions. The </a:t>
            </a:r>
            <a:r>
              <a:rPr lang="en-GB" dirty="0" err="1"/>
              <a:t>khalifah</a:t>
            </a:r>
            <a:r>
              <a:rPr lang="en-GB" dirty="0"/>
              <a:t> will have to render an account of how he treated the trust of Allah on the Day of Reckoning. The notion that describes the accountability of the </a:t>
            </a:r>
            <a:r>
              <a:rPr lang="en-GB" dirty="0" err="1"/>
              <a:t>khalifah</a:t>
            </a:r>
            <a:r>
              <a:rPr lang="en-GB" dirty="0"/>
              <a:t> is </a:t>
            </a:r>
            <a:r>
              <a:rPr lang="en-GB" i="1" dirty="0"/>
              <a:t>akhirah</a:t>
            </a:r>
            <a:r>
              <a:rPr lang="en-GB" dirty="0"/>
              <a:t>. Islam is the guidance of how to live today so that we can face the akhirah: it is the Message which informs us of what will be involved in that reckoning’ </a:t>
            </a:r>
          </a:p>
          <a:p>
            <a:pPr algn="just"/>
            <a:endParaRPr lang="en-GB" dirty="0"/>
          </a:p>
          <a:p>
            <a:pPr marL="114300" indent="0" algn="just">
              <a:buNone/>
            </a:pPr>
            <a:r>
              <a:rPr lang="en-GB" dirty="0"/>
              <a:t>– Abdullah Omar </a:t>
            </a:r>
            <a:r>
              <a:rPr lang="en-GB" dirty="0" err="1"/>
              <a:t>Nasseef</a:t>
            </a:r>
            <a:r>
              <a:rPr lang="en-GB" dirty="0"/>
              <a:t>, The Muslim Declaration on Nature (the Assisi Declarations, 1986)</a:t>
            </a:r>
          </a:p>
          <a:p>
            <a:endParaRPr lang="en-GB" dirty="0"/>
          </a:p>
        </p:txBody>
      </p:sp>
    </p:spTree>
    <p:extLst>
      <p:ext uri="{BB962C8B-B14F-4D97-AF65-F5344CB8AC3E}">
        <p14:creationId xmlns:p14="http://schemas.microsoft.com/office/powerpoint/2010/main" val="3516944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941-864F-48AA-8F0D-85D92B3FAFED}"/>
              </a:ext>
            </a:extLst>
          </p:cNvPr>
          <p:cNvSpPr>
            <a:spLocks noGrp="1"/>
          </p:cNvSpPr>
          <p:nvPr>
            <p:ph type="title"/>
          </p:nvPr>
        </p:nvSpPr>
        <p:spPr/>
        <p:txBody>
          <a:bodyPr>
            <a:normAutofit/>
          </a:bodyPr>
          <a:lstStyle/>
          <a:p>
            <a:r>
              <a:rPr lang="en-GB" sz="4400" dirty="0"/>
              <a:t>Reading the Qur’an Ecologically: The Principle of Stewardship</a:t>
            </a:r>
          </a:p>
        </p:txBody>
      </p:sp>
      <p:sp>
        <p:nvSpPr>
          <p:cNvPr id="3" name="Content Placeholder 2">
            <a:extLst>
              <a:ext uri="{FF2B5EF4-FFF2-40B4-BE49-F238E27FC236}">
                <a16:creationId xmlns:a16="http://schemas.microsoft.com/office/drawing/2014/main" id="{B11BB5B4-8291-4829-BF81-7CA8F39FBB5E}"/>
              </a:ext>
            </a:extLst>
          </p:cNvPr>
          <p:cNvSpPr>
            <a:spLocks noGrp="1"/>
          </p:cNvSpPr>
          <p:nvPr>
            <p:ph idx="1"/>
          </p:nvPr>
        </p:nvSpPr>
        <p:spPr>
          <a:xfrm>
            <a:off x="822959" y="2200842"/>
            <a:ext cx="7543801" cy="4023360"/>
          </a:xfrm>
        </p:spPr>
        <p:txBody>
          <a:bodyPr>
            <a:normAutofit/>
          </a:bodyPr>
          <a:lstStyle/>
          <a:p>
            <a:pPr algn="just">
              <a:buFont typeface="Arial" panose="020B0604020202020204" pitchFamily="34" charset="0"/>
              <a:buChar char="•"/>
            </a:pPr>
            <a:r>
              <a:rPr lang="en-GB" sz="2400" dirty="0"/>
              <a:t> For supporters of this model, humankind’s superiority lies in its responsibility for creation – human beings accountable to God for their treatment of earth in a way that other creatures are not. </a:t>
            </a:r>
          </a:p>
          <a:p>
            <a:pPr algn="just">
              <a:buFont typeface="Arial" panose="020B0604020202020204" pitchFamily="34" charset="0"/>
              <a:buChar char="•"/>
            </a:pPr>
            <a:r>
              <a:rPr lang="en-GB" sz="2400" dirty="0"/>
              <a:t> ‘And when he turns away he endeavours on the earth to work corruption therein, and to destroy tillage and offspring, but God loves not corruption’ (2.205).</a:t>
            </a:r>
          </a:p>
          <a:p>
            <a:pPr marL="0" indent="0" algn="just">
              <a:buNone/>
            </a:pPr>
            <a:endParaRPr lang="en-GB" dirty="0"/>
          </a:p>
        </p:txBody>
      </p:sp>
    </p:spTree>
    <p:extLst>
      <p:ext uri="{BB962C8B-B14F-4D97-AF65-F5344CB8AC3E}">
        <p14:creationId xmlns:p14="http://schemas.microsoft.com/office/powerpoint/2010/main" val="1922039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D7A2-B4A0-4A66-A472-97DBF8C012EF}"/>
              </a:ext>
            </a:extLst>
          </p:cNvPr>
          <p:cNvSpPr>
            <a:spLocks noGrp="1"/>
          </p:cNvSpPr>
          <p:nvPr>
            <p:ph type="title"/>
          </p:nvPr>
        </p:nvSpPr>
        <p:spPr/>
        <p:txBody>
          <a:bodyPr>
            <a:normAutofit/>
          </a:bodyPr>
          <a:lstStyle/>
          <a:p>
            <a:r>
              <a:rPr lang="en-GB" sz="4400" dirty="0"/>
              <a:t>Assessing the Islamic Stewardship Model</a:t>
            </a:r>
          </a:p>
        </p:txBody>
      </p:sp>
      <p:sp>
        <p:nvSpPr>
          <p:cNvPr id="3" name="Content Placeholder 2">
            <a:extLst>
              <a:ext uri="{FF2B5EF4-FFF2-40B4-BE49-F238E27FC236}">
                <a16:creationId xmlns:a16="http://schemas.microsoft.com/office/drawing/2014/main" id="{A6311BE7-DD40-4601-B32E-9B4CAFC6A65E}"/>
              </a:ext>
            </a:extLst>
          </p:cNvPr>
          <p:cNvSpPr>
            <a:spLocks noGrp="1"/>
          </p:cNvSpPr>
          <p:nvPr>
            <p:ph idx="1"/>
          </p:nvPr>
        </p:nvSpPr>
        <p:spPr>
          <a:xfrm>
            <a:off x="822960" y="2103186"/>
            <a:ext cx="7543801" cy="4023360"/>
          </a:xfrm>
        </p:spPr>
        <p:txBody>
          <a:bodyPr>
            <a:normAutofit/>
          </a:bodyPr>
          <a:lstStyle/>
          <a:p>
            <a:pPr algn="just">
              <a:buFont typeface="Arial" panose="020B0604020202020204" pitchFamily="34" charset="0"/>
              <a:buChar char="•"/>
            </a:pPr>
            <a:r>
              <a:rPr lang="en-GB" dirty="0"/>
              <a:t> It is doubtful that the Qur’an can actually be shown to support a principle of stewardship at all. </a:t>
            </a:r>
          </a:p>
          <a:p>
            <a:pPr algn="just">
              <a:buFont typeface="Arial" panose="020B0604020202020204" pitchFamily="34" charset="0"/>
              <a:buChar char="•"/>
            </a:pPr>
            <a:r>
              <a:rPr lang="en-GB" dirty="0"/>
              <a:t> While the Qur’an may emphasize that true dominion belongs to God (see, for example, 2.107; 3.109; 24.42), there are a number of verses where the natural world is depicted as created for, or </a:t>
            </a:r>
            <a:r>
              <a:rPr lang="en-GB" i="1" dirty="0"/>
              <a:t>subservient</a:t>
            </a:r>
            <a:r>
              <a:rPr lang="en-GB" dirty="0"/>
              <a:t> to, human beings (e.g. 2.21-22; 14.32-33;16.5-16; 23.18-22; 45.13). </a:t>
            </a:r>
          </a:p>
          <a:p>
            <a:pPr algn="just">
              <a:buFont typeface="Arial" panose="020B0604020202020204" pitchFamily="34" charset="0"/>
              <a:buChar char="•"/>
            </a:pPr>
            <a:r>
              <a:rPr lang="en-GB" dirty="0"/>
              <a:t> Human beings considered the apex of God’s creation (e.g. 17.70; 32. 14; 95.4; cf. 40.57). </a:t>
            </a:r>
          </a:p>
          <a:p>
            <a:pPr algn="just">
              <a:buFont typeface="Arial" panose="020B0604020202020204" pitchFamily="34" charset="0"/>
              <a:buChar char="•"/>
            </a:pPr>
            <a:r>
              <a:rPr lang="en-GB" dirty="0"/>
              <a:t> Even if the Qur’an </a:t>
            </a:r>
            <a:r>
              <a:rPr lang="en-GB" i="1" dirty="0"/>
              <a:t>can</a:t>
            </a:r>
            <a:r>
              <a:rPr lang="en-GB" dirty="0"/>
              <a:t> be shown to support a notion of  stewardship, this model for earth-human relations is hardly ideal. </a:t>
            </a:r>
          </a:p>
          <a:p>
            <a:endParaRPr lang="en-GB" dirty="0"/>
          </a:p>
        </p:txBody>
      </p:sp>
    </p:spTree>
    <p:extLst>
      <p:ext uri="{BB962C8B-B14F-4D97-AF65-F5344CB8AC3E}">
        <p14:creationId xmlns:p14="http://schemas.microsoft.com/office/powerpoint/2010/main" val="3198221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9024F-B56A-4D3B-80B5-9A9BD8DC3CBA}"/>
              </a:ext>
            </a:extLst>
          </p:cNvPr>
          <p:cNvSpPr>
            <a:spLocks noGrp="1"/>
          </p:cNvSpPr>
          <p:nvPr>
            <p:ph type="title"/>
          </p:nvPr>
        </p:nvSpPr>
        <p:spPr/>
        <p:txBody>
          <a:bodyPr>
            <a:normAutofit/>
          </a:bodyPr>
          <a:lstStyle/>
          <a:p>
            <a:r>
              <a:rPr lang="en-GB" sz="4400" dirty="0"/>
              <a:t>Creation’s Praise of God in the Qur’an</a:t>
            </a:r>
          </a:p>
        </p:txBody>
      </p:sp>
      <p:sp>
        <p:nvSpPr>
          <p:cNvPr id="3" name="Content Placeholder 2">
            <a:extLst>
              <a:ext uri="{FF2B5EF4-FFF2-40B4-BE49-F238E27FC236}">
                <a16:creationId xmlns:a16="http://schemas.microsoft.com/office/drawing/2014/main" id="{CFA70B7C-4F69-4EEC-A98A-7011B0759B04}"/>
              </a:ext>
            </a:extLst>
          </p:cNvPr>
          <p:cNvSpPr>
            <a:spLocks noGrp="1"/>
          </p:cNvSpPr>
          <p:nvPr>
            <p:ph idx="1"/>
          </p:nvPr>
        </p:nvSpPr>
        <p:spPr>
          <a:xfrm>
            <a:off x="800099" y="2112064"/>
            <a:ext cx="7543801" cy="4023360"/>
          </a:xfrm>
        </p:spPr>
        <p:txBody>
          <a:bodyPr>
            <a:normAutofit/>
          </a:bodyPr>
          <a:lstStyle/>
          <a:p>
            <a:pPr algn="just">
              <a:buFont typeface="Arial" panose="020B0604020202020204" pitchFamily="34" charset="0"/>
              <a:buChar char="•"/>
            </a:pPr>
            <a:r>
              <a:rPr lang="en-GB" dirty="0"/>
              <a:t> ‘There is no creature that crawls upon the earth, nor bird that flies upon its wings, but that they are communities [</a:t>
            </a:r>
            <a:r>
              <a:rPr lang="en-GB" i="1" dirty="0" err="1"/>
              <a:t>umam</a:t>
            </a:r>
            <a:r>
              <a:rPr lang="en-GB" dirty="0"/>
              <a:t>] like yourselves…and they shall be gathered unto their Lord in the end’ (6.38). </a:t>
            </a:r>
          </a:p>
          <a:p>
            <a:pPr algn="just">
              <a:buFont typeface="Arial" panose="020B0604020202020204" pitchFamily="34" charset="0"/>
              <a:buChar char="•"/>
            </a:pPr>
            <a:r>
              <a:rPr lang="en-GB" i="1" dirty="0"/>
              <a:t> Ummah</a:t>
            </a:r>
            <a:r>
              <a:rPr lang="en-GB" dirty="0"/>
              <a:t> denotes a specifically religious community – indicates that non-human creatures have a relationship with God similar to that of human beings?</a:t>
            </a:r>
          </a:p>
          <a:p>
            <a:pPr algn="just">
              <a:buFont typeface="Arial" panose="020B0604020202020204" pitchFamily="34" charset="0"/>
              <a:buChar char="•"/>
            </a:pPr>
            <a:r>
              <a:rPr lang="en-GB" dirty="0"/>
              <a:t> See also 17.44 and 24.41 where it is said explicitly that </a:t>
            </a:r>
            <a:r>
              <a:rPr lang="en-GB" i="1" dirty="0"/>
              <a:t>all</a:t>
            </a:r>
            <a:r>
              <a:rPr lang="en-GB" dirty="0"/>
              <a:t> creatures praise God. </a:t>
            </a:r>
          </a:p>
          <a:p>
            <a:pPr algn="just">
              <a:buFont typeface="Arial" panose="020B0604020202020204" pitchFamily="34" charset="0"/>
              <a:buChar char="•"/>
            </a:pPr>
            <a:r>
              <a:rPr lang="en-GB" dirty="0"/>
              <a:t> How might these verses contribute to a positive Islamic environmental ethic?</a:t>
            </a:r>
          </a:p>
          <a:p>
            <a:endParaRPr lang="en-GB" dirty="0"/>
          </a:p>
        </p:txBody>
      </p:sp>
    </p:spTree>
    <p:extLst>
      <p:ext uri="{BB962C8B-B14F-4D97-AF65-F5344CB8AC3E}">
        <p14:creationId xmlns:p14="http://schemas.microsoft.com/office/powerpoint/2010/main" val="334820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D9C6-718E-42D2-9FEE-F81CB0815F19}"/>
              </a:ext>
            </a:extLst>
          </p:cNvPr>
          <p:cNvSpPr>
            <a:spLocks noGrp="1"/>
          </p:cNvSpPr>
          <p:nvPr>
            <p:ph type="title"/>
          </p:nvPr>
        </p:nvSpPr>
        <p:spPr/>
        <p:txBody>
          <a:bodyPr>
            <a:normAutofit/>
          </a:bodyPr>
          <a:lstStyle/>
          <a:p>
            <a:r>
              <a:rPr lang="en-GB" sz="4400" dirty="0"/>
              <a:t>Creation’s Praise of God in the Qur’an</a:t>
            </a:r>
          </a:p>
        </p:txBody>
      </p:sp>
      <p:sp>
        <p:nvSpPr>
          <p:cNvPr id="3" name="Content Placeholder 2">
            <a:extLst>
              <a:ext uri="{FF2B5EF4-FFF2-40B4-BE49-F238E27FC236}">
                <a16:creationId xmlns:a16="http://schemas.microsoft.com/office/drawing/2014/main" id="{F947A5C4-8675-44EE-AEA6-FBD2C92E5F6F}"/>
              </a:ext>
            </a:extLst>
          </p:cNvPr>
          <p:cNvSpPr>
            <a:spLocks noGrp="1"/>
          </p:cNvSpPr>
          <p:nvPr>
            <p:ph idx="1"/>
          </p:nvPr>
        </p:nvSpPr>
        <p:spPr>
          <a:xfrm>
            <a:off x="822960" y="2112063"/>
            <a:ext cx="7543801" cy="3862609"/>
          </a:xfrm>
        </p:spPr>
        <p:txBody>
          <a:bodyPr>
            <a:noAutofit/>
          </a:bodyPr>
          <a:lstStyle/>
          <a:p>
            <a:pPr marL="0" indent="0" algn="just">
              <a:buNone/>
            </a:pPr>
            <a:r>
              <a:rPr lang="en-GB" dirty="0"/>
              <a:t>‘The indication in [6.38] that these various animal groups constitute “communities”, specifically “religious communities (</a:t>
            </a:r>
            <a:r>
              <a:rPr lang="en-GB" i="1" dirty="0" err="1"/>
              <a:t>umam</a:t>
            </a:r>
            <a:r>
              <a:rPr lang="en-GB" dirty="0"/>
              <a:t>)” like those of people, and the clear mention in other verses that all creatures “praise God (17.44; 24.41) and thus exist in some sort of conscious relationship with their Creator together make a strong argument for the necessity of giving ethical consideration to the rights and needs of all creatures, not only to those of human beings. If all creatures enjoy such a relationship with their Creator and were created to praise Him, then it cannot be assumed that human beings alone enjoy the right to ethical treatment and consideration in His religion’</a:t>
            </a:r>
          </a:p>
          <a:p>
            <a:pPr algn="just"/>
            <a:r>
              <a:rPr lang="en-GB" dirty="0"/>
              <a:t>– </a:t>
            </a:r>
            <a:r>
              <a:rPr lang="en-GB" dirty="0" err="1"/>
              <a:t>Seyyed</a:t>
            </a:r>
            <a:r>
              <a:rPr lang="en-GB" dirty="0"/>
              <a:t> Hossein Nasr, </a:t>
            </a:r>
            <a:r>
              <a:rPr lang="en-GB" i="1" dirty="0"/>
              <a:t>The Study Quran</a:t>
            </a:r>
            <a:r>
              <a:rPr lang="en-GB" dirty="0"/>
              <a:t>, p. 353 </a:t>
            </a:r>
          </a:p>
        </p:txBody>
      </p:sp>
    </p:spTree>
    <p:extLst>
      <p:ext uri="{BB962C8B-B14F-4D97-AF65-F5344CB8AC3E}">
        <p14:creationId xmlns:p14="http://schemas.microsoft.com/office/powerpoint/2010/main" val="3166660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1E72-8EB8-4871-A121-98E0D8D35CB6}"/>
              </a:ext>
            </a:extLst>
          </p:cNvPr>
          <p:cNvSpPr>
            <a:spLocks noGrp="1"/>
          </p:cNvSpPr>
          <p:nvPr>
            <p:ph type="title"/>
          </p:nvPr>
        </p:nvSpPr>
        <p:spPr/>
        <p:txBody>
          <a:bodyPr/>
          <a:lstStyle/>
          <a:p>
            <a:r>
              <a:rPr lang="en-GB" dirty="0"/>
              <a:t>Hadith</a:t>
            </a:r>
          </a:p>
        </p:txBody>
      </p:sp>
      <p:sp>
        <p:nvSpPr>
          <p:cNvPr id="3" name="Content Placeholder 2">
            <a:extLst>
              <a:ext uri="{FF2B5EF4-FFF2-40B4-BE49-F238E27FC236}">
                <a16:creationId xmlns:a16="http://schemas.microsoft.com/office/drawing/2014/main" id="{AF5F208A-EB2E-4A89-9437-D683B8C78408}"/>
              </a:ext>
            </a:extLst>
          </p:cNvPr>
          <p:cNvSpPr>
            <a:spLocks noGrp="1"/>
          </p:cNvSpPr>
          <p:nvPr>
            <p:ph idx="1"/>
          </p:nvPr>
        </p:nvSpPr>
        <p:spPr>
          <a:xfrm>
            <a:off x="822959" y="2120942"/>
            <a:ext cx="7543801" cy="4023360"/>
          </a:xfrm>
        </p:spPr>
        <p:txBody>
          <a:bodyPr/>
          <a:lstStyle/>
          <a:p>
            <a:pPr algn="just">
              <a:buFont typeface="Arial" panose="020B0604020202020204" pitchFamily="34" charset="0"/>
              <a:buChar char="•"/>
            </a:pPr>
            <a:r>
              <a:rPr lang="en-GB" sz="2400" dirty="0"/>
              <a:t> The </a:t>
            </a:r>
            <a:r>
              <a:rPr lang="en-GB" sz="2400" i="1" dirty="0"/>
              <a:t>hadiths</a:t>
            </a:r>
            <a:r>
              <a:rPr lang="en-GB" sz="2400" dirty="0"/>
              <a:t> – authenticated reports of the words and deeds of the Prophet (from which the </a:t>
            </a:r>
            <a:r>
              <a:rPr lang="en-GB" sz="2400" i="1" dirty="0"/>
              <a:t>Sunnah</a:t>
            </a:r>
            <a:r>
              <a:rPr lang="en-GB" sz="2400" dirty="0"/>
              <a:t> is derived). </a:t>
            </a:r>
          </a:p>
          <a:p>
            <a:pPr algn="just">
              <a:buFont typeface="Arial" panose="020B0604020202020204" pitchFamily="34" charset="0"/>
              <a:buChar char="•"/>
            </a:pPr>
            <a:r>
              <a:rPr lang="en-GB" sz="2400" dirty="0"/>
              <a:t> Sunni Islam accepts 6 major collections of hadith, the most authoritative of which are the </a:t>
            </a:r>
            <a:r>
              <a:rPr lang="en-GB" sz="2400" i="1" dirty="0"/>
              <a:t>Sahih al-Bukhari </a:t>
            </a:r>
            <a:r>
              <a:rPr lang="en-GB" sz="2400" dirty="0"/>
              <a:t>and the </a:t>
            </a:r>
            <a:r>
              <a:rPr lang="en-GB" sz="2400" i="1" dirty="0"/>
              <a:t>Sahih Muslim</a:t>
            </a:r>
            <a:r>
              <a:rPr lang="en-GB" sz="2400" dirty="0"/>
              <a:t>. </a:t>
            </a:r>
          </a:p>
          <a:p>
            <a:pPr algn="just">
              <a:buFont typeface="Arial" panose="020B0604020202020204" pitchFamily="34" charset="0"/>
              <a:buChar char="•"/>
            </a:pPr>
            <a:r>
              <a:rPr lang="en-GB" sz="2400" dirty="0"/>
              <a:t> The range of subjects covered in these collections is extremely wide (traditions are classified thematically).</a:t>
            </a:r>
          </a:p>
          <a:p>
            <a:pPr algn="just">
              <a:buFont typeface="Arial" panose="020B0604020202020204" pitchFamily="34" charset="0"/>
              <a:buChar char="•"/>
            </a:pPr>
            <a:r>
              <a:rPr lang="en-GB" sz="2400" dirty="0"/>
              <a:t> The hadiths are rich in material pertaining to the environment. </a:t>
            </a:r>
          </a:p>
          <a:p>
            <a:endParaRPr lang="en-GB" dirty="0"/>
          </a:p>
        </p:txBody>
      </p:sp>
    </p:spTree>
    <p:extLst>
      <p:ext uri="{BB962C8B-B14F-4D97-AF65-F5344CB8AC3E}">
        <p14:creationId xmlns:p14="http://schemas.microsoft.com/office/powerpoint/2010/main" val="2198119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2BE8D-2FB8-4221-870A-A02917922A84}"/>
              </a:ext>
            </a:extLst>
          </p:cNvPr>
          <p:cNvSpPr>
            <a:spLocks noGrp="1"/>
          </p:cNvSpPr>
          <p:nvPr>
            <p:ph type="title"/>
          </p:nvPr>
        </p:nvSpPr>
        <p:spPr/>
        <p:txBody>
          <a:bodyPr>
            <a:normAutofit/>
          </a:bodyPr>
          <a:lstStyle/>
          <a:p>
            <a:r>
              <a:rPr lang="en-GB" sz="4400" dirty="0"/>
              <a:t>The Sanctity of the Earth in the Hadith</a:t>
            </a:r>
          </a:p>
        </p:txBody>
      </p:sp>
      <p:sp>
        <p:nvSpPr>
          <p:cNvPr id="3" name="Content Placeholder 2">
            <a:extLst>
              <a:ext uri="{FF2B5EF4-FFF2-40B4-BE49-F238E27FC236}">
                <a16:creationId xmlns:a16="http://schemas.microsoft.com/office/drawing/2014/main" id="{42E95DCC-9D6F-4023-917B-4ED781DD12AE}"/>
              </a:ext>
            </a:extLst>
          </p:cNvPr>
          <p:cNvSpPr>
            <a:spLocks noGrp="1"/>
          </p:cNvSpPr>
          <p:nvPr>
            <p:ph idx="1"/>
          </p:nvPr>
        </p:nvSpPr>
        <p:spPr>
          <a:xfrm>
            <a:off x="822959" y="2138697"/>
            <a:ext cx="7543801" cy="4023360"/>
          </a:xfrm>
        </p:spPr>
        <p:txBody>
          <a:bodyPr/>
          <a:lstStyle/>
          <a:p>
            <a:pPr algn="just">
              <a:buFont typeface="Arial" panose="020B0604020202020204" pitchFamily="34" charset="0"/>
              <a:buChar char="•"/>
            </a:pPr>
            <a:r>
              <a:rPr lang="en-GB" sz="2400" dirty="0"/>
              <a:t> ‘The earth has been created for me as a mosque [</a:t>
            </a:r>
            <a:r>
              <a:rPr lang="en-GB" sz="2400" i="1" dirty="0"/>
              <a:t>masjid</a:t>
            </a:r>
            <a:r>
              <a:rPr lang="en-GB" sz="2400" dirty="0"/>
              <a:t>] and as a means of purification’(</a:t>
            </a:r>
            <a:r>
              <a:rPr lang="en-GB" sz="2400" i="1" dirty="0"/>
              <a:t>Sahih al-Bukhari</a:t>
            </a:r>
            <a:r>
              <a:rPr lang="en-GB" sz="2400" dirty="0"/>
              <a:t> Vol. 1, Book 7, Hadith 331). </a:t>
            </a:r>
          </a:p>
          <a:p>
            <a:pPr algn="just">
              <a:buFont typeface="Arial" panose="020B0604020202020204" pitchFamily="34" charset="0"/>
              <a:buChar char="•"/>
            </a:pPr>
            <a:r>
              <a:rPr lang="en-GB" sz="2400" dirty="0"/>
              <a:t> An elaboration of a Qur’anic principle (see 4.43 and 5.6) – </a:t>
            </a:r>
            <a:r>
              <a:rPr lang="en-GB" sz="2400" i="1" dirty="0"/>
              <a:t>tayammum</a:t>
            </a:r>
            <a:r>
              <a:rPr lang="en-GB" sz="2400" dirty="0"/>
              <a:t> (ablution performed with ‘clean’ earth) permitted if water is not available. </a:t>
            </a:r>
          </a:p>
          <a:p>
            <a:pPr algn="just">
              <a:buFont typeface="Arial" panose="020B0604020202020204" pitchFamily="34" charset="0"/>
              <a:buChar char="•"/>
            </a:pPr>
            <a:r>
              <a:rPr lang="en-GB" sz="2400" dirty="0"/>
              <a:t> The earth not only pure in itself but capable of purifying that with which it comes into contact – acquires and imparts </a:t>
            </a:r>
            <a:r>
              <a:rPr lang="en-GB" sz="2400" dirty="0" err="1"/>
              <a:t>sacrality</a:t>
            </a:r>
            <a:r>
              <a:rPr lang="en-GB" sz="2400" dirty="0"/>
              <a:t>. </a:t>
            </a:r>
          </a:p>
          <a:p>
            <a:endParaRPr lang="en-GB" dirty="0"/>
          </a:p>
        </p:txBody>
      </p:sp>
    </p:spTree>
    <p:extLst>
      <p:ext uri="{BB962C8B-B14F-4D97-AF65-F5344CB8AC3E}">
        <p14:creationId xmlns:p14="http://schemas.microsoft.com/office/powerpoint/2010/main" val="152865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2F65922-3C14-452A-9029-F6AE0E66E2BD}"/>
              </a:ext>
            </a:extLst>
          </p:cNvPr>
          <p:cNvPicPr>
            <a:picLocks noGrp="1" noChangeAspect="1"/>
          </p:cNvPicPr>
          <p:nvPr>
            <p:ph idx="4294967295"/>
          </p:nvPr>
        </p:nvPicPr>
        <p:blipFill>
          <a:blip r:embed="rId2"/>
          <a:stretch>
            <a:fillRect/>
          </a:stretch>
        </p:blipFill>
        <p:spPr>
          <a:xfrm>
            <a:off x="1046197" y="159629"/>
            <a:ext cx="7051606" cy="6010351"/>
          </a:xfrm>
          <a:prstGeom prst="rect">
            <a:avLst/>
          </a:prstGeom>
        </p:spPr>
      </p:pic>
    </p:spTree>
    <p:extLst>
      <p:ext uri="{BB962C8B-B14F-4D97-AF65-F5344CB8AC3E}">
        <p14:creationId xmlns:p14="http://schemas.microsoft.com/office/powerpoint/2010/main" val="1851679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0FB9-3F38-440F-A237-425FEE2138D2}"/>
              </a:ext>
            </a:extLst>
          </p:cNvPr>
          <p:cNvSpPr>
            <a:spLocks noGrp="1"/>
          </p:cNvSpPr>
          <p:nvPr>
            <p:ph type="title"/>
          </p:nvPr>
        </p:nvSpPr>
        <p:spPr/>
        <p:txBody>
          <a:bodyPr>
            <a:normAutofit/>
          </a:bodyPr>
          <a:lstStyle/>
          <a:p>
            <a:r>
              <a:rPr lang="en-GB" sz="4400" dirty="0"/>
              <a:t>Land Management in the Hadith</a:t>
            </a:r>
          </a:p>
        </p:txBody>
      </p:sp>
      <p:sp>
        <p:nvSpPr>
          <p:cNvPr id="3" name="Content Placeholder 2">
            <a:extLst>
              <a:ext uri="{FF2B5EF4-FFF2-40B4-BE49-F238E27FC236}">
                <a16:creationId xmlns:a16="http://schemas.microsoft.com/office/drawing/2014/main" id="{1A52C827-06A1-4F8A-9948-0F57338E2920}"/>
              </a:ext>
            </a:extLst>
          </p:cNvPr>
          <p:cNvSpPr>
            <a:spLocks noGrp="1"/>
          </p:cNvSpPr>
          <p:nvPr>
            <p:ph idx="1"/>
          </p:nvPr>
        </p:nvSpPr>
        <p:spPr>
          <a:xfrm>
            <a:off x="822960" y="2218597"/>
            <a:ext cx="7543801" cy="4023360"/>
          </a:xfrm>
        </p:spPr>
        <p:txBody>
          <a:bodyPr>
            <a:normAutofit/>
          </a:bodyPr>
          <a:lstStyle/>
          <a:p>
            <a:pPr algn="just">
              <a:buFont typeface="Arial" panose="020B0604020202020204" pitchFamily="34" charset="0"/>
              <a:buChar char="•"/>
            </a:pPr>
            <a:r>
              <a:rPr lang="en-GB" dirty="0"/>
              <a:t> The principle of </a:t>
            </a:r>
            <a:r>
              <a:rPr lang="en-GB" i="1" dirty="0" err="1"/>
              <a:t>hima</a:t>
            </a:r>
            <a:r>
              <a:rPr lang="en-GB" dirty="0"/>
              <a:t> – land protection and conservation – developed in </a:t>
            </a:r>
            <a:r>
              <a:rPr lang="en-GB" i="1" dirty="0"/>
              <a:t>Al-</a:t>
            </a:r>
            <a:r>
              <a:rPr lang="en-GB" i="1" dirty="0" err="1"/>
              <a:t>Muwatta</a:t>
            </a:r>
            <a:r>
              <a:rPr lang="en-GB" dirty="0"/>
              <a:t>, the earliest written collection of hadith (compiled by Malik ibn Abas). </a:t>
            </a:r>
          </a:p>
          <a:p>
            <a:pPr algn="just">
              <a:buFont typeface="Arial" panose="020B0604020202020204" pitchFamily="34" charset="0"/>
              <a:buChar char="•"/>
            </a:pPr>
            <a:r>
              <a:rPr lang="en-GB" dirty="0"/>
              <a:t> In pre-Islamic times, </a:t>
            </a:r>
            <a:r>
              <a:rPr lang="en-GB" dirty="0" err="1"/>
              <a:t>hima</a:t>
            </a:r>
            <a:r>
              <a:rPr lang="en-GB" dirty="0"/>
              <a:t> (literally, ‘protected, forbidden place’) referred to the practice whereby some powerful individual or a ruling chief declared a piece of fertile land forbidden to the public or out of bounds. </a:t>
            </a:r>
          </a:p>
          <a:p>
            <a:pPr algn="just">
              <a:buFont typeface="Arial" panose="020B0604020202020204" pitchFamily="34" charset="0"/>
              <a:buChar char="•"/>
            </a:pPr>
            <a:r>
              <a:rPr lang="en-GB" dirty="0"/>
              <a:t> Islam transformed this practice: ‘Nobody has the right to declare a place </a:t>
            </a:r>
            <a:r>
              <a:rPr lang="en-GB" dirty="0" err="1"/>
              <a:t>hima</a:t>
            </a:r>
            <a:r>
              <a:rPr lang="en-GB" dirty="0"/>
              <a:t> except God and His Messenger’ (</a:t>
            </a:r>
            <a:r>
              <a:rPr lang="en-GB" i="1" dirty="0"/>
              <a:t>Sahih Al-Bukhari </a:t>
            </a:r>
            <a:r>
              <a:rPr lang="en-GB" dirty="0"/>
              <a:t>Vol. 3, Book 40, Hadith 558). </a:t>
            </a:r>
          </a:p>
        </p:txBody>
      </p:sp>
    </p:spTree>
    <p:extLst>
      <p:ext uri="{BB962C8B-B14F-4D97-AF65-F5344CB8AC3E}">
        <p14:creationId xmlns:p14="http://schemas.microsoft.com/office/powerpoint/2010/main" val="421208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0FB9-3F38-440F-A237-425FEE2138D2}"/>
              </a:ext>
            </a:extLst>
          </p:cNvPr>
          <p:cNvSpPr>
            <a:spLocks noGrp="1"/>
          </p:cNvSpPr>
          <p:nvPr>
            <p:ph type="title"/>
          </p:nvPr>
        </p:nvSpPr>
        <p:spPr/>
        <p:txBody>
          <a:bodyPr>
            <a:normAutofit/>
          </a:bodyPr>
          <a:lstStyle/>
          <a:p>
            <a:r>
              <a:rPr lang="en-GB" sz="4400" dirty="0"/>
              <a:t>Land Management in the Hadith</a:t>
            </a:r>
          </a:p>
        </p:txBody>
      </p:sp>
      <p:sp>
        <p:nvSpPr>
          <p:cNvPr id="3" name="Content Placeholder 2">
            <a:extLst>
              <a:ext uri="{FF2B5EF4-FFF2-40B4-BE49-F238E27FC236}">
                <a16:creationId xmlns:a16="http://schemas.microsoft.com/office/drawing/2014/main" id="{1A52C827-06A1-4F8A-9948-0F57338E2920}"/>
              </a:ext>
            </a:extLst>
          </p:cNvPr>
          <p:cNvSpPr>
            <a:spLocks noGrp="1"/>
          </p:cNvSpPr>
          <p:nvPr>
            <p:ph idx="1"/>
          </p:nvPr>
        </p:nvSpPr>
        <p:spPr>
          <a:xfrm>
            <a:off x="822959" y="2041043"/>
            <a:ext cx="7543801" cy="4023360"/>
          </a:xfrm>
        </p:spPr>
        <p:txBody>
          <a:bodyPr>
            <a:normAutofit/>
          </a:bodyPr>
          <a:lstStyle/>
          <a:p>
            <a:pPr algn="just">
              <a:buFont typeface="Arial" panose="020B0604020202020204" pitchFamily="34" charset="0"/>
              <a:buChar char="•"/>
            </a:pPr>
            <a:r>
              <a:rPr lang="en-GB" dirty="0"/>
              <a:t> ‘Umar ibn al-Khattab said to his freedman…whom he had placed in charge of </a:t>
            </a:r>
            <a:r>
              <a:rPr lang="en-GB" dirty="0" err="1"/>
              <a:t>hima</a:t>
            </a:r>
            <a:r>
              <a:rPr lang="en-GB" dirty="0"/>
              <a:t>, “Beware of the cry of the oppressed for it is answered. Do admit to </a:t>
            </a:r>
            <a:r>
              <a:rPr lang="en-GB" dirty="0" err="1"/>
              <a:t>hima</a:t>
            </a:r>
            <a:r>
              <a:rPr lang="en-GB" dirty="0"/>
              <a:t> the owners of small herds of camel and sheep…By God! This is their land for which they fought in pre-Islamic times and which was included in their terms when they became Muslims’ (</a:t>
            </a:r>
            <a:r>
              <a:rPr lang="en-GB" i="1" dirty="0"/>
              <a:t>Al </a:t>
            </a:r>
            <a:r>
              <a:rPr lang="en-GB" i="1" dirty="0" err="1"/>
              <a:t>Muwatta</a:t>
            </a:r>
            <a:r>
              <a:rPr lang="en-GB" dirty="0"/>
              <a:t> Book 60, Hadith 1860). </a:t>
            </a:r>
          </a:p>
          <a:p>
            <a:pPr algn="just">
              <a:buFont typeface="Arial" panose="020B0604020202020204" pitchFamily="34" charset="0"/>
              <a:buChar char="•"/>
            </a:pPr>
            <a:r>
              <a:rPr lang="en-GB" dirty="0"/>
              <a:t> The </a:t>
            </a:r>
            <a:r>
              <a:rPr lang="en-GB" dirty="0" err="1"/>
              <a:t>hima</a:t>
            </a:r>
            <a:r>
              <a:rPr lang="en-GB" dirty="0"/>
              <a:t> principle developed by the Maliki school of law into ‘a community-based natural resources management and conservation system, which seeks to protect areas of land by encouraging local participation that integrates social and environmental priorities’ (WANA Institute Factsheet). </a:t>
            </a:r>
          </a:p>
          <a:p>
            <a:endParaRPr lang="en-GB" dirty="0"/>
          </a:p>
        </p:txBody>
      </p:sp>
    </p:spTree>
    <p:extLst>
      <p:ext uri="{BB962C8B-B14F-4D97-AF65-F5344CB8AC3E}">
        <p14:creationId xmlns:p14="http://schemas.microsoft.com/office/powerpoint/2010/main" val="2345740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460CA-263A-4718-96A0-665C9DB827A0}"/>
              </a:ext>
            </a:extLst>
          </p:cNvPr>
          <p:cNvSpPr>
            <a:spLocks noGrp="1"/>
          </p:cNvSpPr>
          <p:nvPr>
            <p:ph type="title"/>
          </p:nvPr>
        </p:nvSpPr>
        <p:spPr/>
        <p:txBody>
          <a:bodyPr>
            <a:normAutofit/>
          </a:bodyPr>
          <a:lstStyle/>
          <a:p>
            <a:r>
              <a:rPr lang="en-GB" sz="4400" dirty="0"/>
              <a:t>Land Cultivation in the Hadith</a:t>
            </a:r>
          </a:p>
        </p:txBody>
      </p:sp>
      <p:sp>
        <p:nvSpPr>
          <p:cNvPr id="3" name="Content Placeholder 2">
            <a:extLst>
              <a:ext uri="{FF2B5EF4-FFF2-40B4-BE49-F238E27FC236}">
                <a16:creationId xmlns:a16="http://schemas.microsoft.com/office/drawing/2014/main" id="{B5B450CD-C74A-4D11-93E6-0369F2A00760}"/>
              </a:ext>
            </a:extLst>
          </p:cNvPr>
          <p:cNvSpPr>
            <a:spLocks noGrp="1"/>
          </p:cNvSpPr>
          <p:nvPr>
            <p:ph idx="1"/>
          </p:nvPr>
        </p:nvSpPr>
        <p:spPr>
          <a:xfrm>
            <a:off x="822960" y="2316251"/>
            <a:ext cx="7543801" cy="4023360"/>
          </a:xfrm>
        </p:spPr>
        <p:txBody>
          <a:bodyPr/>
          <a:lstStyle/>
          <a:p>
            <a:pPr algn="just">
              <a:buFont typeface="Arial" panose="020B0604020202020204" pitchFamily="34" charset="0"/>
              <a:buChar char="•"/>
            </a:pPr>
            <a:r>
              <a:rPr lang="en-GB" sz="2400" dirty="0"/>
              <a:t> ‘There is none amongst the believers who plants a tree, or sows a seed, and then a bird, or a person, or an animal eats thereof, but is regarded as having given a charitable gift [for which there is great recompense]’ (</a:t>
            </a:r>
            <a:r>
              <a:rPr lang="en-GB" sz="2400" i="1" dirty="0"/>
              <a:t>Sahih al-Bukhari </a:t>
            </a:r>
            <a:r>
              <a:rPr lang="en-GB" sz="2400" dirty="0"/>
              <a:t>Vol. 3, Book 39, Hadith 513). </a:t>
            </a:r>
          </a:p>
          <a:p>
            <a:pPr algn="just">
              <a:buFont typeface="Arial" panose="020B0604020202020204" pitchFamily="34" charset="0"/>
              <a:buChar char="•"/>
            </a:pPr>
            <a:r>
              <a:rPr lang="en-GB" sz="2400" dirty="0"/>
              <a:t> ‘When doomsday comes, and someone has a palm shoot in his hand, he should plant it’ (</a:t>
            </a:r>
            <a:r>
              <a:rPr lang="en-GB" sz="2400" i="1" dirty="0" err="1"/>
              <a:t>Musnad</a:t>
            </a:r>
            <a:r>
              <a:rPr lang="en-GB" sz="2400" i="1" dirty="0"/>
              <a:t> Ahmad ibn </a:t>
            </a:r>
            <a:r>
              <a:rPr lang="en-GB" sz="2400" i="1" dirty="0" err="1"/>
              <a:t>Hanbal</a:t>
            </a:r>
            <a:r>
              <a:rPr lang="en-GB" sz="2400" i="1" dirty="0"/>
              <a:t> </a:t>
            </a:r>
            <a:r>
              <a:rPr lang="en-GB" sz="2400" dirty="0"/>
              <a:t>3.184). </a:t>
            </a:r>
          </a:p>
          <a:p>
            <a:endParaRPr lang="en-GB" dirty="0"/>
          </a:p>
        </p:txBody>
      </p:sp>
    </p:spTree>
    <p:extLst>
      <p:ext uri="{BB962C8B-B14F-4D97-AF65-F5344CB8AC3E}">
        <p14:creationId xmlns:p14="http://schemas.microsoft.com/office/powerpoint/2010/main" val="1159988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6770-C313-4074-8B0E-B54E1BDE509A}"/>
              </a:ext>
            </a:extLst>
          </p:cNvPr>
          <p:cNvSpPr>
            <a:spLocks noGrp="1"/>
          </p:cNvSpPr>
          <p:nvPr>
            <p:ph type="title"/>
          </p:nvPr>
        </p:nvSpPr>
        <p:spPr/>
        <p:txBody>
          <a:bodyPr>
            <a:normAutofit/>
          </a:bodyPr>
          <a:lstStyle/>
          <a:p>
            <a:r>
              <a:rPr lang="en-GB" sz="4400" dirty="0"/>
              <a:t>Animal Rights in the Hadith</a:t>
            </a:r>
          </a:p>
        </p:txBody>
      </p:sp>
      <p:sp>
        <p:nvSpPr>
          <p:cNvPr id="3" name="Content Placeholder 2">
            <a:extLst>
              <a:ext uri="{FF2B5EF4-FFF2-40B4-BE49-F238E27FC236}">
                <a16:creationId xmlns:a16="http://schemas.microsoft.com/office/drawing/2014/main" id="{84F4C124-A72A-49FD-AC63-053F582A6DB0}"/>
              </a:ext>
            </a:extLst>
          </p:cNvPr>
          <p:cNvSpPr>
            <a:spLocks noGrp="1"/>
          </p:cNvSpPr>
          <p:nvPr>
            <p:ph idx="1"/>
          </p:nvPr>
        </p:nvSpPr>
        <p:spPr>
          <a:xfrm>
            <a:off x="822960" y="2067676"/>
            <a:ext cx="7543801" cy="4023360"/>
          </a:xfrm>
        </p:spPr>
        <p:txBody>
          <a:bodyPr>
            <a:normAutofit lnSpcReduction="10000"/>
          </a:bodyPr>
          <a:lstStyle/>
          <a:p>
            <a:pPr algn="just">
              <a:buFont typeface="Arial" panose="020B0604020202020204" pitchFamily="34" charset="0"/>
              <a:buChar char="•"/>
            </a:pPr>
            <a:r>
              <a:rPr lang="en-GB" dirty="0"/>
              <a:t> ‘While a man was riding a cow, it turned toward him and said, “I have not been created for this purpose [of riding]; I have been created for ploughing”’ (</a:t>
            </a:r>
            <a:r>
              <a:rPr lang="en-GB" i="1" dirty="0"/>
              <a:t>Sahih al-Bukhari </a:t>
            </a:r>
            <a:r>
              <a:rPr lang="en-GB" dirty="0"/>
              <a:t>Vol. 3, Book 39, Hadith 517). </a:t>
            </a:r>
          </a:p>
          <a:p>
            <a:pPr algn="just">
              <a:buFont typeface="Arial" panose="020B0604020202020204" pitchFamily="34" charset="0"/>
              <a:buChar char="•"/>
            </a:pPr>
            <a:r>
              <a:rPr lang="en-GB" dirty="0"/>
              <a:t> ‘The one to whom his horse is a source of reward is the one who keeps it in the path of God…Such a person will get a reward equal to what the horse’s long rope allows it to eat in the pasture or the garden. And if the horse breaks its rope and crosses one or two hills, then all marks of its hoofs and its dung will be counted as good deeds for its owner. And if it passes by a river and drinks from it, then that will also be regarded as a good deed on the part of its owner…’ (</a:t>
            </a:r>
            <a:r>
              <a:rPr lang="en-GB" i="1" dirty="0"/>
              <a:t>Sahih al-Bukhari </a:t>
            </a:r>
            <a:r>
              <a:rPr lang="en-GB" dirty="0"/>
              <a:t>Vol. 3, Book 40, Hadith 559)</a:t>
            </a:r>
          </a:p>
          <a:p>
            <a:pPr algn="just">
              <a:buFont typeface="Arial" panose="020B0604020202020204" pitchFamily="34" charset="0"/>
              <a:buChar char="•"/>
            </a:pPr>
            <a:r>
              <a:rPr lang="en-GB" dirty="0"/>
              <a:t> ‘A woman was tortured and was put in Hell because of a cat which she had kept locked till it died of hunger’ (</a:t>
            </a:r>
            <a:r>
              <a:rPr lang="en-GB" i="1" dirty="0"/>
              <a:t>Sahih al-Bukhari </a:t>
            </a:r>
            <a:r>
              <a:rPr lang="en-GB" dirty="0"/>
              <a:t>Vol. 3, Book 40, Hadith 553). </a:t>
            </a:r>
          </a:p>
          <a:p>
            <a:endParaRPr lang="en-GB" dirty="0"/>
          </a:p>
        </p:txBody>
      </p:sp>
    </p:spTree>
    <p:extLst>
      <p:ext uri="{BB962C8B-B14F-4D97-AF65-F5344CB8AC3E}">
        <p14:creationId xmlns:p14="http://schemas.microsoft.com/office/powerpoint/2010/main" val="1042294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6770-C313-4074-8B0E-B54E1BDE509A}"/>
              </a:ext>
            </a:extLst>
          </p:cNvPr>
          <p:cNvSpPr>
            <a:spLocks noGrp="1"/>
          </p:cNvSpPr>
          <p:nvPr>
            <p:ph type="title"/>
          </p:nvPr>
        </p:nvSpPr>
        <p:spPr/>
        <p:txBody>
          <a:bodyPr>
            <a:normAutofit/>
          </a:bodyPr>
          <a:lstStyle/>
          <a:p>
            <a:r>
              <a:rPr lang="en-GB" sz="4400" dirty="0"/>
              <a:t>Animal Rights in the Hadith</a:t>
            </a:r>
          </a:p>
        </p:txBody>
      </p:sp>
      <p:sp>
        <p:nvSpPr>
          <p:cNvPr id="3" name="Content Placeholder 2">
            <a:extLst>
              <a:ext uri="{FF2B5EF4-FFF2-40B4-BE49-F238E27FC236}">
                <a16:creationId xmlns:a16="http://schemas.microsoft.com/office/drawing/2014/main" id="{84F4C124-A72A-49FD-AC63-053F582A6DB0}"/>
              </a:ext>
            </a:extLst>
          </p:cNvPr>
          <p:cNvSpPr>
            <a:spLocks noGrp="1"/>
          </p:cNvSpPr>
          <p:nvPr>
            <p:ph idx="1"/>
          </p:nvPr>
        </p:nvSpPr>
        <p:spPr>
          <a:xfrm>
            <a:off x="822959" y="2218596"/>
            <a:ext cx="7543801" cy="4023360"/>
          </a:xfrm>
        </p:spPr>
        <p:txBody>
          <a:bodyPr>
            <a:normAutofit/>
          </a:bodyPr>
          <a:lstStyle/>
          <a:p>
            <a:pPr algn="just">
              <a:buFont typeface="Arial" panose="020B0604020202020204" pitchFamily="34" charset="0"/>
              <a:buChar char="•"/>
            </a:pPr>
            <a:r>
              <a:rPr lang="en-GB" dirty="0"/>
              <a:t> Killing of certain kinds of animals for food is permitted so long as the animal is slaughtered in a specified manner (</a:t>
            </a:r>
            <a:r>
              <a:rPr lang="en-GB" i="1" dirty="0" err="1"/>
              <a:t>dhabh</a:t>
            </a:r>
            <a:r>
              <a:rPr lang="en-GB" dirty="0"/>
              <a:t>) – see also the dietary laws laid down in the Qur’an (e.g. 2.173; 5.3; 6.145; 16.115).  </a:t>
            </a:r>
          </a:p>
          <a:p>
            <a:pPr algn="just">
              <a:buFont typeface="Arial" panose="020B0604020202020204" pitchFamily="34" charset="0"/>
              <a:buChar char="•"/>
            </a:pPr>
            <a:r>
              <a:rPr lang="en-GB" dirty="0"/>
              <a:t>‘God who is blessed and exalted has decreed that everything should be done in a good way, so when you kill [an animal] use a good method, and when you cut an animal’s throat you should use a good method, for each of you should sharpen his knife and give the animal as little pain as possible’ (</a:t>
            </a:r>
            <a:r>
              <a:rPr lang="en-GB" i="1" dirty="0" err="1"/>
              <a:t>Mishkat</a:t>
            </a:r>
            <a:r>
              <a:rPr lang="en-GB" i="1" dirty="0"/>
              <a:t> al-</a:t>
            </a:r>
            <a:r>
              <a:rPr lang="en-GB" i="1" dirty="0" err="1"/>
              <a:t>Masabih</a:t>
            </a:r>
            <a:r>
              <a:rPr lang="en-GB" dirty="0"/>
              <a:t>)</a:t>
            </a:r>
            <a:r>
              <a:rPr lang="en-GB" i="1" dirty="0"/>
              <a:t> </a:t>
            </a:r>
          </a:p>
          <a:p>
            <a:pPr algn="just">
              <a:buFont typeface="Arial" panose="020B0604020202020204" pitchFamily="34" charset="0"/>
              <a:buChar char="•"/>
            </a:pPr>
            <a:r>
              <a:rPr lang="en-GB" dirty="0"/>
              <a:t> Ritual slaughter remains a controversial and divisive subject.  </a:t>
            </a:r>
          </a:p>
          <a:p>
            <a:endParaRPr lang="en-GB" dirty="0"/>
          </a:p>
        </p:txBody>
      </p:sp>
    </p:spTree>
    <p:extLst>
      <p:ext uri="{BB962C8B-B14F-4D97-AF65-F5344CB8AC3E}">
        <p14:creationId xmlns:p14="http://schemas.microsoft.com/office/powerpoint/2010/main" val="4184756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52CF-E334-4C2B-9DA7-CC54ECD05F48}"/>
              </a:ext>
            </a:extLst>
          </p:cNvPr>
          <p:cNvSpPr>
            <a:spLocks noGrp="1"/>
          </p:cNvSpPr>
          <p:nvPr>
            <p:ph type="title"/>
          </p:nvPr>
        </p:nvSpPr>
        <p:spPr/>
        <p:txBody>
          <a:bodyPr>
            <a:normAutofit/>
          </a:bodyPr>
          <a:lstStyle/>
          <a:p>
            <a:r>
              <a:rPr lang="en-GB" sz="4400" dirty="0"/>
              <a:t>The ‘Greening’ of Islamic Practice</a:t>
            </a:r>
          </a:p>
        </p:txBody>
      </p:sp>
      <p:sp>
        <p:nvSpPr>
          <p:cNvPr id="4" name="Content Placeholder 3">
            <a:extLst>
              <a:ext uri="{FF2B5EF4-FFF2-40B4-BE49-F238E27FC236}">
                <a16:creationId xmlns:a16="http://schemas.microsoft.com/office/drawing/2014/main" id="{7A7CED6B-4984-452B-9B64-EA2BF3A47297}"/>
              </a:ext>
            </a:extLst>
          </p:cNvPr>
          <p:cNvSpPr>
            <a:spLocks noGrp="1"/>
          </p:cNvSpPr>
          <p:nvPr>
            <p:ph sz="half" idx="1"/>
          </p:nvPr>
        </p:nvSpPr>
        <p:spPr>
          <a:xfrm>
            <a:off x="822960" y="2227474"/>
            <a:ext cx="3500465" cy="4120060"/>
          </a:xfrm>
        </p:spPr>
        <p:txBody>
          <a:bodyPr>
            <a:normAutofit/>
          </a:bodyPr>
          <a:lstStyle/>
          <a:p>
            <a:pPr>
              <a:buFont typeface="Arial" panose="020B0604020202020204" pitchFamily="34" charset="0"/>
              <a:buChar char="•"/>
            </a:pPr>
            <a:r>
              <a:rPr lang="en-GB" sz="2400" dirty="0"/>
              <a:t> How have Muslims sought to apply the principles? – concerted effort to ‘green’ religious practices.</a:t>
            </a:r>
          </a:p>
          <a:p>
            <a:pPr>
              <a:buFont typeface="Arial" panose="020B0604020202020204" pitchFamily="34" charset="0"/>
              <a:buChar char="•"/>
            </a:pPr>
            <a:r>
              <a:rPr lang="en-GB" sz="2400" dirty="0"/>
              <a:t> See calls to make the Hajj more sustainable. </a:t>
            </a:r>
          </a:p>
          <a:p>
            <a:pPr>
              <a:buFont typeface="Arial" panose="020B0604020202020204" pitchFamily="34" charset="0"/>
              <a:buChar char="•"/>
            </a:pPr>
            <a:r>
              <a:rPr lang="en-GB" sz="2400" dirty="0"/>
              <a:t> See also the recent opening of Cambridge’s ‘Eco Mosque’. </a:t>
            </a:r>
          </a:p>
        </p:txBody>
      </p:sp>
      <p:pic>
        <p:nvPicPr>
          <p:cNvPr id="1026" name="Picture 2" descr="Image result for green hajj">
            <a:extLst>
              <a:ext uri="{FF2B5EF4-FFF2-40B4-BE49-F238E27FC236}">
                <a16:creationId xmlns:a16="http://schemas.microsoft.com/office/drawing/2014/main" id="{C66874E8-C6E7-4C98-A308-31C5FCD236E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10979" y="2350879"/>
            <a:ext cx="4144052" cy="3013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780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90185-FFD4-485F-A11B-C3390A8AE064}"/>
              </a:ext>
            </a:extLst>
          </p:cNvPr>
          <p:cNvSpPr>
            <a:spLocks noGrp="1"/>
          </p:cNvSpPr>
          <p:nvPr>
            <p:ph type="title"/>
          </p:nvPr>
        </p:nvSpPr>
        <p:spPr/>
        <p:txBody>
          <a:bodyPr>
            <a:normAutofit/>
          </a:bodyPr>
          <a:lstStyle/>
          <a:p>
            <a:r>
              <a:rPr lang="en-GB" sz="4400" dirty="0"/>
              <a:t>Barriers to an Islamic Environmental Ethic</a:t>
            </a:r>
          </a:p>
        </p:txBody>
      </p:sp>
      <p:sp>
        <p:nvSpPr>
          <p:cNvPr id="3" name="Content Placeholder 2">
            <a:extLst>
              <a:ext uri="{FF2B5EF4-FFF2-40B4-BE49-F238E27FC236}">
                <a16:creationId xmlns:a16="http://schemas.microsoft.com/office/drawing/2014/main" id="{9CCAD26D-D1F6-4F50-83A7-681FE8B420F9}"/>
              </a:ext>
            </a:extLst>
          </p:cNvPr>
          <p:cNvSpPr>
            <a:spLocks noGrp="1"/>
          </p:cNvSpPr>
          <p:nvPr>
            <p:ph idx="1"/>
          </p:nvPr>
        </p:nvSpPr>
        <p:spPr>
          <a:xfrm>
            <a:off x="822960" y="2032165"/>
            <a:ext cx="7543801" cy="4023360"/>
          </a:xfrm>
        </p:spPr>
        <p:txBody>
          <a:bodyPr>
            <a:normAutofit/>
          </a:bodyPr>
          <a:lstStyle/>
          <a:p>
            <a:pPr algn="just">
              <a:buFont typeface="Arial" panose="020B0604020202020204" pitchFamily="34" charset="0"/>
              <a:buChar char="•"/>
            </a:pPr>
            <a:r>
              <a:rPr lang="en-GB" sz="2400" dirty="0"/>
              <a:t> Despite efforts by some Muslims to show that Islam is an ecologically oriented religion, Islam has not featured prominently in emerging discussions on religion and the environment.  </a:t>
            </a:r>
          </a:p>
          <a:p>
            <a:pPr algn="just">
              <a:buFont typeface="Arial" panose="020B0604020202020204" pitchFamily="34" charset="0"/>
              <a:buChar char="•"/>
            </a:pPr>
            <a:r>
              <a:rPr lang="en-GB" sz="2400" dirty="0"/>
              <a:t> Muslim environmentalists often prone to accusations of </a:t>
            </a:r>
            <a:r>
              <a:rPr lang="en-GB" sz="2400" i="1" dirty="0"/>
              <a:t>shirk</a:t>
            </a:r>
            <a:r>
              <a:rPr lang="en-GB" sz="2400" dirty="0"/>
              <a:t> (‘idolatry’). </a:t>
            </a:r>
          </a:p>
          <a:p>
            <a:pPr algn="just">
              <a:buFont typeface="Arial" panose="020B0604020202020204" pitchFamily="34" charset="0"/>
              <a:buChar char="•"/>
            </a:pPr>
            <a:r>
              <a:rPr lang="en-GB" sz="2400" dirty="0"/>
              <a:t> Despite certain ‘green’ traditions in the canonical sources, Islam emphasizes the relationship between humans and God above all else – does Islamic anthropocentrism negate the claims of Islamic ecology?</a:t>
            </a:r>
          </a:p>
          <a:p>
            <a:pPr algn="just">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504980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90185-FFD4-485F-A11B-C3390A8AE064}"/>
              </a:ext>
            </a:extLst>
          </p:cNvPr>
          <p:cNvSpPr>
            <a:spLocks noGrp="1"/>
          </p:cNvSpPr>
          <p:nvPr>
            <p:ph type="title"/>
          </p:nvPr>
        </p:nvSpPr>
        <p:spPr/>
        <p:txBody>
          <a:bodyPr>
            <a:normAutofit/>
          </a:bodyPr>
          <a:lstStyle/>
          <a:p>
            <a:r>
              <a:rPr lang="en-GB" sz="4400" dirty="0"/>
              <a:t>Barriers to an Islamic Environmental Ethic</a:t>
            </a:r>
          </a:p>
        </p:txBody>
      </p:sp>
      <p:sp>
        <p:nvSpPr>
          <p:cNvPr id="3" name="Content Placeholder 2">
            <a:extLst>
              <a:ext uri="{FF2B5EF4-FFF2-40B4-BE49-F238E27FC236}">
                <a16:creationId xmlns:a16="http://schemas.microsoft.com/office/drawing/2014/main" id="{9CCAD26D-D1F6-4F50-83A7-681FE8B420F9}"/>
              </a:ext>
            </a:extLst>
          </p:cNvPr>
          <p:cNvSpPr>
            <a:spLocks noGrp="1"/>
          </p:cNvSpPr>
          <p:nvPr>
            <p:ph idx="1"/>
          </p:nvPr>
        </p:nvSpPr>
        <p:spPr>
          <a:xfrm>
            <a:off x="822960" y="2200840"/>
            <a:ext cx="7543801" cy="4023360"/>
          </a:xfrm>
        </p:spPr>
        <p:txBody>
          <a:bodyPr>
            <a:normAutofit/>
          </a:bodyPr>
          <a:lstStyle/>
          <a:p>
            <a:pPr marL="0" indent="0" algn="just">
              <a:buNone/>
            </a:pPr>
            <a:r>
              <a:rPr lang="en-GB" sz="2400" dirty="0"/>
              <a:t>‘Acknowledging plurality of interpretation, one question is whether non-anthropocentric expectations are within the scope of possible interpretations of Islamic sources, especially given the strength and centrality of the notion of humankind’s role as </a:t>
            </a:r>
            <a:r>
              <a:rPr lang="en-GB" sz="2400" i="1" dirty="0" err="1"/>
              <a:t>khalifa</a:t>
            </a:r>
            <a:r>
              <a:rPr lang="en-GB" sz="2400" dirty="0"/>
              <a:t>’ </a:t>
            </a:r>
          </a:p>
          <a:p>
            <a:pPr marL="0" indent="0" algn="just">
              <a:buNone/>
            </a:pPr>
            <a:r>
              <a:rPr lang="en-GB" sz="2400" dirty="0"/>
              <a:t>– </a:t>
            </a:r>
            <a:r>
              <a:rPr lang="en-GB" sz="2400" dirty="0" err="1"/>
              <a:t>Bagir</a:t>
            </a:r>
            <a:r>
              <a:rPr lang="en-GB" sz="2400" dirty="0"/>
              <a:t> and </a:t>
            </a:r>
            <a:r>
              <a:rPr lang="en-GB" sz="2400" dirty="0" err="1"/>
              <a:t>Martiam</a:t>
            </a:r>
            <a:r>
              <a:rPr lang="en-GB" sz="2400" dirty="0"/>
              <a:t>, ‘Islam: Norms and Practices’, </a:t>
            </a:r>
            <a:r>
              <a:rPr lang="en-GB" sz="2400" i="1" dirty="0"/>
              <a:t>Routledge Handbook of Religion and Ecology</a:t>
            </a:r>
            <a:r>
              <a:rPr lang="en-GB" sz="2400" dirty="0"/>
              <a:t>, p. 81</a:t>
            </a:r>
          </a:p>
        </p:txBody>
      </p:sp>
    </p:spTree>
    <p:extLst>
      <p:ext uri="{BB962C8B-B14F-4D97-AF65-F5344CB8AC3E}">
        <p14:creationId xmlns:p14="http://schemas.microsoft.com/office/powerpoint/2010/main" val="1735698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2FFA-9A61-4F46-8FAC-3FC5ED2FEBD7}"/>
              </a:ext>
            </a:extLst>
          </p:cNvPr>
          <p:cNvSpPr>
            <a:spLocks noGrp="1"/>
          </p:cNvSpPr>
          <p:nvPr>
            <p:ph type="title"/>
          </p:nvPr>
        </p:nvSpPr>
        <p:spPr/>
        <p:txBody>
          <a:bodyPr>
            <a:normAutofit/>
          </a:bodyPr>
          <a:lstStyle/>
          <a:p>
            <a:r>
              <a:rPr lang="en-GB" sz="4400" dirty="0"/>
              <a:t>Islam and the Environment: Concluding Discussion</a:t>
            </a:r>
          </a:p>
        </p:txBody>
      </p:sp>
      <p:sp>
        <p:nvSpPr>
          <p:cNvPr id="3" name="Content Placeholder 2">
            <a:extLst>
              <a:ext uri="{FF2B5EF4-FFF2-40B4-BE49-F238E27FC236}">
                <a16:creationId xmlns:a16="http://schemas.microsoft.com/office/drawing/2014/main" id="{EAEBB2D3-8290-4529-9E37-6F9495F80069}"/>
              </a:ext>
            </a:extLst>
          </p:cNvPr>
          <p:cNvSpPr>
            <a:spLocks noGrp="1"/>
          </p:cNvSpPr>
          <p:nvPr>
            <p:ph idx="1"/>
          </p:nvPr>
        </p:nvSpPr>
        <p:spPr>
          <a:xfrm>
            <a:off x="822959" y="2245229"/>
            <a:ext cx="7543801" cy="4023360"/>
          </a:xfrm>
        </p:spPr>
        <p:txBody>
          <a:bodyPr/>
          <a:lstStyle/>
          <a:p>
            <a:pPr algn="just">
              <a:buFont typeface="Arial" panose="020B0604020202020204" pitchFamily="34" charset="0"/>
              <a:buChar char="•"/>
            </a:pPr>
            <a:r>
              <a:rPr lang="en-GB" sz="2400" dirty="0"/>
              <a:t> Watch the short interview with </a:t>
            </a:r>
            <a:r>
              <a:rPr lang="en-GB" sz="2400" dirty="0" err="1"/>
              <a:t>Fazlun</a:t>
            </a:r>
            <a:r>
              <a:rPr lang="en-GB" sz="2400" dirty="0"/>
              <a:t> Khalid (‘A Green Jihad – Pioneering Islamic Environmentalism// </a:t>
            </a:r>
            <a:r>
              <a:rPr lang="en-GB" sz="2400" dirty="0" err="1"/>
              <a:t>Fazlun</a:t>
            </a:r>
            <a:r>
              <a:rPr lang="en-GB" sz="2400" dirty="0"/>
              <a:t> Khalid// Very Important Things’). </a:t>
            </a:r>
          </a:p>
          <a:p>
            <a:pPr algn="just">
              <a:buFont typeface="Arial" panose="020B0604020202020204" pitchFamily="34" charset="0"/>
              <a:buChar char="•"/>
            </a:pPr>
            <a:r>
              <a:rPr lang="en-GB" sz="2400" dirty="0"/>
              <a:t> Do you agree with Khalid’s claim that Islam is a ‘very green’ religion?</a:t>
            </a:r>
          </a:p>
          <a:p>
            <a:endParaRPr lang="en-GB" dirty="0"/>
          </a:p>
        </p:txBody>
      </p:sp>
    </p:spTree>
    <p:extLst>
      <p:ext uri="{BB962C8B-B14F-4D97-AF65-F5344CB8AC3E}">
        <p14:creationId xmlns:p14="http://schemas.microsoft.com/office/powerpoint/2010/main" val="215037333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1082</TotalTime>
  <Words>2222</Words>
  <Application>Microsoft Office PowerPoint</Application>
  <PresentationFormat>On-screen Show (4:3)</PresentationFormat>
  <Paragraphs>81</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Retrospect</vt:lpstr>
      <vt:lpstr>Islam and the Environment </vt:lpstr>
      <vt:lpstr>Towards an Islamic Environmental Ethic</vt:lpstr>
      <vt:lpstr>Towards an Islamic Environmental Ethic</vt:lpstr>
      <vt:lpstr>Towards an Islamic Environmental Ethic</vt:lpstr>
      <vt:lpstr>Towards an Islamic Environmental Ethic</vt:lpstr>
      <vt:lpstr>Reading the Qur’an Ecologically: The Principle of Stewardship</vt:lpstr>
      <vt:lpstr>Reading the Qur’an Ecologically: The Principle of Stewardship</vt:lpstr>
      <vt:lpstr>Reading the Qur’an Ecologically: The Principle of Stewardship</vt:lpstr>
      <vt:lpstr>Assessing the Islamic Stewardship Model</vt:lpstr>
      <vt:lpstr>Creation’s Praise of God in the Qur’an</vt:lpstr>
      <vt:lpstr>Creation’s Praise of God in the Qur’an</vt:lpstr>
      <vt:lpstr>Hadith</vt:lpstr>
      <vt:lpstr>The Sanctity of the Earth in the Hadith</vt:lpstr>
      <vt:lpstr>PowerPoint Presentation</vt:lpstr>
      <vt:lpstr>Land Management in the Hadith</vt:lpstr>
      <vt:lpstr>Land Management in the Hadith</vt:lpstr>
      <vt:lpstr>Land Cultivation in the Hadith</vt:lpstr>
      <vt:lpstr>Animal Rights in the Hadith</vt:lpstr>
      <vt:lpstr>Animal Rights in the Hadith</vt:lpstr>
      <vt:lpstr>The ‘Greening’ of Islamic Practice</vt:lpstr>
      <vt:lpstr>Barriers to an Islamic Environmental Ethic</vt:lpstr>
      <vt:lpstr>Barriers to an Islamic Environmental Ethic</vt:lpstr>
      <vt:lpstr>Islam and the Environment: Concluding Discussion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106</cp:revision>
  <dcterms:created xsi:type="dcterms:W3CDTF">2020-01-05T19:48:07Z</dcterms:created>
  <dcterms:modified xsi:type="dcterms:W3CDTF">2020-01-17T09:45:47Z</dcterms:modified>
</cp:coreProperties>
</file>