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3" r:id="rId1"/>
  </p:sldMasterIdLst>
  <p:notesMasterIdLst>
    <p:notesMasterId r:id="rId29"/>
  </p:notesMasterIdLst>
  <p:handoutMasterIdLst>
    <p:handoutMasterId r:id="rId30"/>
  </p:handoutMasterIdLst>
  <p:sldIdLst>
    <p:sldId id="290" r:id="rId2"/>
    <p:sldId id="268" r:id="rId3"/>
    <p:sldId id="288" r:id="rId4"/>
    <p:sldId id="407" r:id="rId5"/>
    <p:sldId id="269" r:id="rId6"/>
    <p:sldId id="304" r:id="rId7"/>
    <p:sldId id="301" r:id="rId8"/>
    <p:sldId id="303" r:id="rId9"/>
    <p:sldId id="307" r:id="rId10"/>
    <p:sldId id="308" r:id="rId11"/>
    <p:sldId id="321" r:id="rId12"/>
    <p:sldId id="319" r:id="rId13"/>
    <p:sldId id="320" r:id="rId14"/>
    <p:sldId id="408" r:id="rId15"/>
    <p:sldId id="305" r:id="rId16"/>
    <p:sldId id="286" r:id="rId17"/>
    <p:sldId id="299" r:id="rId18"/>
    <p:sldId id="306" r:id="rId19"/>
    <p:sldId id="313" r:id="rId20"/>
    <p:sldId id="310" r:id="rId21"/>
    <p:sldId id="409" r:id="rId22"/>
    <p:sldId id="312" r:id="rId23"/>
    <p:sldId id="314" r:id="rId24"/>
    <p:sldId id="270" r:id="rId25"/>
    <p:sldId id="410" r:id="rId26"/>
    <p:sldId id="289" r:id="rId27"/>
    <p:sldId id="406" r:id="rId28"/>
  </p:sldIdLst>
  <p:sldSz cx="9144000" cy="6858000" type="screen4x3"/>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95" autoAdjust="0"/>
    <p:restoredTop sz="94558" autoAdjust="0"/>
  </p:normalViewPr>
  <p:slideViewPr>
    <p:cSldViewPr>
      <p:cViewPr varScale="1">
        <p:scale>
          <a:sx n="121" d="100"/>
          <a:sy n="121" d="100"/>
        </p:scale>
        <p:origin x="1984"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0C3103-E175-4207-8485-AF95E18306FD}"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95C20DE-0A32-4745-8CFA-24577B6E1B98}">
      <dgm:prSet/>
      <dgm:spPr/>
      <dgm:t>
        <a:bodyPr/>
        <a:lstStyle/>
        <a:p>
          <a:r>
            <a:rPr lang="en-GB" dirty="0"/>
            <a:t>Task 1 part b of Portfolio – Developmental review</a:t>
          </a:r>
          <a:endParaRPr lang="en-US" dirty="0"/>
        </a:p>
      </dgm:t>
    </dgm:pt>
    <dgm:pt modelId="{D92112B0-5FC8-4C3D-BA0C-CC51A7F2800A}" type="parTrans" cxnId="{CAAD3BE0-2D6F-45CB-8257-C8C6B0F1E651}">
      <dgm:prSet/>
      <dgm:spPr/>
      <dgm:t>
        <a:bodyPr/>
        <a:lstStyle/>
        <a:p>
          <a:endParaRPr lang="en-US"/>
        </a:p>
      </dgm:t>
    </dgm:pt>
    <dgm:pt modelId="{9236EDED-B94B-415F-8636-9BDEA4A4AAD2}" type="sibTrans" cxnId="{CAAD3BE0-2D6F-45CB-8257-C8C6B0F1E651}">
      <dgm:prSet/>
      <dgm:spPr/>
      <dgm:t>
        <a:bodyPr/>
        <a:lstStyle/>
        <a:p>
          <a:endParaRPr lang="en-US"/>
        </a:p>
      </dgm:t>
    </dgm:pt>
    <dgm:pt modelId="{E330B94C-2332-4F7D-B3A4-9F74F130CD80}">
      <dgm:prSet/>
      <dgm:spPr/>
      <dgm:t>
        <a:bodyPr/>
        <a:lstStyle/>
        <a:p>
          <a:r>
            <a:rPr lang="en-GB"/>
            <a:t>Marking Criteria</a:t>
          </a:r>
          <a:endParaRPr lang="en-US"/>
        </a:p>
      </dgm:t>
    </dgm:pt>
    <dgm:pt modelId="{E6A11613-5E4F-43E2-9D99-8B497BC73D8D}" type="parTrans" cxnId="{97B160AE-74B8-4EC5-80C4-D2EB09C106C3}">
      <dgm:prSet/>
      <dgm:spPr/>
      <dgm:t>
        <a:bodyPr/>
        <a:lstStyle/>
        <a:p>
          <a:endParaRPr lang="en-US"/>
        </a:p>
      </dgm:t>
    </dgm:pt>
    <dgm:pt modelId="{3E0BCE08-66FD-4EBD-A314-B09A07142534}" type="sibTrans" cxnId="{97B160AE-74B8-4EC5-80C4-D2EB09C106C3}">
      <dgm:prSet/>
      <dgm:spPr/>
      <dgm:t>
        <a:bodyPr/>
        <a:lstStyle/>
        <a:p>
          <a:endParaRPr lang="en-US"/>
        </a:p>
      </dgm:t>
    </dgm:pt>
    <dgm:pt modelId="{794F14F7-9F19-4EE3-8B98-C1EADD20DF16}">
      <dgm:prSet/>
      <dgm:spPr/>
      <dgm:t>
        <a:bodyPr/>
        <a:lstStyle/>
        <a:p>
          <a:r>
            <a:rPr lang="en-GB"/>
            <a:t>Hints and tips for a successful submission</a:t>
          </a:r>
          <a:endParaRPr lang="en-US"/>
        </a:p>
      </dgm:t>
    </dgm:pt>
    <dgm:pt modelId="{697FA266-C419-47C8-8C38-7873BBFD0C46}" type="parTrans" cxnId="{F7976730-6BD0-4003-BA54-68C58D5A97B3}">
      <dgm:prSet/>
      <dgm:spPr/>
      <dgm:t>
        <a:bodyPr/>
        <a:lstStyle/>
        <a:p>
          <a:endParaRPr lang="en-US"/>
        </a:p>
      </dgm:t>
    </dgm:pt>
    <dgm:pt modelId="{31B1D581-7642-4550-98DE-4D41878DC9D4}" type="sibTrans" cxnId="{F7976730-6BD0-4003-BA54-68C58D5A97B3}">
      <dgm:prSet/>
      <dgm:spPr/>
      <dgm:t>
        <a:bodyPr/>
        <a:lstStyle/>
        <a:p>
          <a:endParaRPr lang="en-US"/>
        </a:p>
      </dgm:t>
    </dgm:pt>
    <dgm:pt modelId="{3BC064AD-F1F7-4300-A121-A4A1696A419D}">
      <dgm:prSet/>
      <dgm:spPr/>
      <dgm:t>
        <a:bodyPr/>
        <a:lstStyle/>
        <a:p>
          <a:r>
            <a:rPr lang="en-GB"/>
            <a:t>Confidentiality and Plagiarism </a:t>
          </a:r>
          <a:endParaRPr lang="en-US"/>
        </a:p>
      </dgm:t>
    </dgm:pt>
    <dgm:pt modelId="{184608D0-AA3D-4812-B432-E392918AF37C}" type="parTrans" cxnId="{FCBCA8A7-CF4D-4C12-8F53-5ABC7EB1557B}">
      <dgm:prSet/>
      <dgm:spPr/>
      <dgm:t>
        <a:bodyPr/>
        <a:lstStyle/>
        <a:p>
          <a:endParaRPr lang="en-US"/>
        </a:p>
      </dgm:t>
    </dgm:pt>
    <dgm:pt modelId="{1DB17E78-AAE8-4088-9486-4B6AD74656A8}" type="sibTrans" cxnId="{FCBCA8A7-CF4D-4C12-8F53-5ABC7EB1557B}">
      <dgm:prSet/>
      <dgm:spPr/>
      <dgm:t>
        <a:bodyPr/>
        <a:lstStyle/>
        <a:p>
          <a:endParaRPr lang="en-US"/>
        </a:p>
      </dgm:t>
    </dgm:pt>
    <dgm:pt modelId="{4F5BA754-E31A-4FB6-A19B-BDCC88D010B6}">
      <dgm:prSet/>
      <dgm:spPr/>
      <dgm:t>
        <a:bodyPr/>
        <a:lstStyle/>
        <a:p>
          <a:r>
            <a:rPr lang="en-GB"/>
            <a:t>Submission Process</a:t>
          </a:r>
          <a:endParaRPr lang="en-US"/>
        </a:p>
      </dgm:t>
    </dgm:pt>
    <dgm:pt modelId="{C039CDDA-C8B8-4C13-9039-BB0059108109}" type="parTrans" cxnId="{A4467B0A-9C02-4D5B-AD7D-1030D25A769D}">
      <dgm:prSet/>
      <dgm:spPr/>
      <dgm:t>
        <a:bodyPr/>
        <a:lstStyle/>
        <a:p>
          <a:endParaRPr lang="en-US"/>
        </a:p>
      </dgm:t>
    </dgm:pt>
    <dgm:pt modelId="{E8282CCE-46E4-49C5-8098-E1CC2831AD50}" type="sibTrans" cxnId="{A4467B0A-9C02-4D5B-AD7D-1030D25A769D}">
      <dgm:prSet/>
      <dgm:spPr/>
      <dgm:t>
        <a:bodyPr/>
        <a:lstStyle/>
        <a:p>
          <a:endParaRPr lang="en-US"/>
        </a:p>
      </dgm:t>
    </dgm:pt>
    <dgm:pt modelId="{6D79698E-657D-49E1-8862-3C91BFF201FD}">
      <dgm:prSet/>
      <dgm:spPr/>
      <dgm:t>
        <a:bodyPr/>
        <a:lstStyle/>
        <a:p>
          <a:r>
            <a:rPr lang="en-GB" dirty="0"/>
            <a:t>Outstanding issues and concerns</a:t>
          </a:r>
          <a:endParaRPr lang="en-US" dirty="0"/>
        </a:p>
      </dgm:t>
    </dgm:pt>
    <dgm:pt modelId="{7323DFE5-BE7E-4360-879A-3A49DD50BE93}" type="parTrans" cxnId="{E9348EA8-D139-4229-88F8-8FCB9C382650}">
      <dgm:prSet/>
      <dgm:spPr/>
      <dgm:t>
        <a:bodyPr/>
        <a:lstStyle/>
        <a:p>
          <a:endParaRPr lang="en-US"/>
        </a:p>
      </dgm:t>
    </dgm:pt>
    <dgm:pt modelId="{EC142FD0-E4BE-4B3C-90EA-8A4BB750C5EE}" type="sibTrans" cxnId="{E9348EA8-D139-4229-88F8-8FCB9C382650}">
      <dgm:prSet/>
      <dgm:spPr/>
      <dgm:t>
        <a:bodyPr/>
        <a:lstStyle/>
        <a:p>
          <a:endParaRPr lang="en-US"/>
        </a:p>
      </dgm:t>
    </dgm:pt>
    <dgm:pt modelId="{C9CD60CD-9056-470B-AE6B-87D7BE3B18F3}">
      <dgm:prSet/>
      <dgm:spPr/>
      <dgm:t>
        <a:bodyPr/>
        <a:lstStyle/>
        <a:p>
          <a:r>
            <a:rPr lang="en-GB" dirty="0"/>
            <a:t>Common mistakes/hints and tips</a:t>
          </a:r>
          <a:endParaRPr lang="en-US" dirty="0"/>
        </a:p>
      </dgm:t>
    </dgm:pt>
    <dgm:pt modelId="{3F07DE43-431F-408D-BE26-A12F8E7CAF1C}" type="parTrans" cxnId="{F089FBAC-5B8F-4D34-989B-BFD2ECC3B267}">
      <dgm:prSet/>
      <dgm:spPr/>
      <dgm:t>
        <a:bodyPr/>
        <a:lstStyle/>
        <a:p>
          <a:endParaRPr lang="en-US"/>
        </a:p>
      </dgm:t>
    </dgm:pt>
    <dgm:pt modelId="{4346A576-620A-4A67-A86C-8F1081F1981F}" type="sibTrans" cxnId="{F089FBAC-5B8F-4D34-989B-BFD2ECC3B267}">
      <dgm:prSet/>
      <dgm:spPr/>
      <dgm:t>
        <a:bodyPr/>
        <a:lstStyle/>
        <a:p>
          <a:endParaRPr lang="en-US"/>
        </a:p>
      </dgm:t>
    </dgm:pt>
    <dgm:pt modelId="{9C897F88-ACB6-4CAC-AFBE-D3B67A142ACF}">
      <dgm:prSet/>
      <dgm:spPr/>
      <dgm:t>
        <a:bodyPr/>
        <a:lstStyle/>
        <a:p>
          <a:r>
            <a:rPr lang="en-GB"/>
            <a:t>Individual time with trainer to look over your portfolio</a:t>
          </a:r>
          <a:endParaRPr lang="en-US"/>
        </a:p>
      </dgm:t>
    </dgm:pt>
    <dgm:pt modelId="{B95D72E0-5304-4B9C-BC70-AFD0CD9B035C}" type="parTrans" cxnId="{BE1BB0FE-8A4E-41D4-BA64-B26D9C343036}">
      <dgm:prSet/>
      <dgm:spPr/>
      <dgm:t>
        <a:bodyPr/>
        <a:lstStyle/>
        <a:p>
          <a:endParaRPr lang="en-US"/>
        </a:p>
      </dgm:t>
    </dgm:pt>
    <dgm:pt modelId="{8C935178-43B5-4D16-865A-166253F1DEBC}" type="sibTrans" cxnId="{BE1BB0FE-8A4E-41D4-BA64-B26D9C343036}">
      <dgm:prSet/>
      <dgm:spPr/>
      <dgm:t>
        <a:bodyPr/>
        <a:lstStyle/>
        <a:p>
          <a:endParaRPr lang="en-US"/>
        </a:p>
      </dgm:t>
    </dgm:pt>
    <dgm:pt modelId="{5ED9C505-1F77-B74E-92A2-9042CF3783ED}" type="pres">
      <dgm:prSet presAssocID="{350C3103-E175-4207-8485-AF95E18306FD}" presName="vert0" presStyleCnt="0">
        <dgm:presLayoutVars>
          <dgm:dir/>
          <dgm:animOne val="branch"/>
          <dgm:animLvl val="lvl"/>
        </dgm:presLayoutVars>
      </dgm:prSet>
      <dgm:spPr/>
    </dgm:pt>
    <dgm:pt modelId="{9DF401C6-9F35-4C4D-98E5-AEDAEF3A2A80}" type="pres">
      <dgm:prSet presAssocID="{395C20DE-0A32-4745-8CFA-24577B6E1B98}" presName="thickLine" presStyleLbl="alignNode1" presStyleIdx="0" presStyleCnt="8"/>
      <dgm:spPr/>
    </dgm:pt>
    <dgm:pt modelId="{6A1E272F-30EA-9248-953A-0E15F8980DF2}" type="pres">
      <dgm:prSet presAssocID="{395C20DE-0A32-4745-8CFA-24577B6E1B98}" presName="horz1" presStyleCnt="0"/>
      <dgm:spPr/>
    </dgm:pt>
    <dgm:pt modelId="{EFF9C44D-B0E0-2640-899F-6E9B0DF26EA3}" type="pres">
      <dgm:prSet presAssocID="{395C20DE-0A32-4745-8CFA-24577B6E1B98}" presName="tx1" presStyleLbl="revTx" presStyleIdx="0" presStyleCnt="8"/>
      <dgm:spPr/>
    </dgm:pt>
    <dgm:pt modelId="{2641A4DC-7C07-E744-8D7C-5ACFD7BA9A60}" type="pres">
      <dgm:prSet presAssocID="{395C20DE-0A32-4745-8CFA-24577B6E1B98}" presName="vert1" presStyleCnt="0"/>
      <dgm:spPr/>
    </dgm:pt>
    <dgm:pt modelId="{B0B3BEA3-9725-F445-BCF9-DE1A8332063F}" type="pres">
      <dgm:prSet presAssocID="{E330B94C-2332-4F7D-B3A4-9F74F130CD80}" presName="thickLine" presStyleLbl="alignNode1" presStyleIdx="1" presStyleCnt="8"/>
      <dgm:spPr/>
    </dgm:pt>
    <dgm:pt modelId="{B8653E28-C7D3-AF43-AEAA-3BECB75F693A}" type="pres">
      <dgm:prSet presAssocID="{E330B94C-2332-4F7D-B3A4-9F74F130CD80}" presName="horz1" presStyleCnt="0"/>
      <dgm:spPr/>
    </dgm:pt>
    <dgm:pt modelId="{37084078-A4F4-C64C-AF2C-7B8DCC1D1B1E}" type="pres">
      <dgm:prSet presAssocID="{E330B94C-2332-4F7D-B3A4-9F74F130CD80}" presName="tx1" presStyleLbl="revTx" presStyleIdx="1" presStyleCnt="8"/>
      <dgm:spPr/>
    </dgm:pt>
    <dgm:pt modelId="{D96B4F9E-49D7-1A40-9D16-998A5858AB20}" type="pres">
      <dgm:prSet presAssocID="{E330B94C-2332-4F7D-B3A4-9F74F130CD80}" presName="vert1" presStyleCnt="0"/>
      <dgm:spPr/>
    </dgm:pt>
    <dgm:pt modelId="{92FF755D-5CBA-3B42-A16C-1AEF1A39BE64}" type="pres">
      <dgm:prSet presAssocID="{794F14F7-9F19-4EE3-8B98-C1EADD20DF16}" presName="thickLine" presStyleLbl="alignNode1" presStyleIdx="2" presStyleCnt="8"/>
      <dgm:spPr/>
    </dgm:pt>
    <dgm:pt modelId="{89B35A47-0C28-7349-89E5-F2DBA2290C0E}" type="pres">
      <dgm:prSet presAssocID="{794F14F7-9F19-4EE3-8B98-C1EADD20DF16}" presName="horz1" presStyleCnt="0"/>
      <dgm:spPr/>
    </dgm:pt>
    <dgm:pt modelId="{2875041A-2AD1-9B48-B923-EAA02A307606}" type="pres">
      <dgm:prSet presAssocID="{794F14F7-9F19-4EE3-8B98-C1EADD20DF16}" presName="tx1" presStyleLbl="revTx" presStyleIdx="2" presStyleCnt="8"/>
      <dgm:spPr/>
    </dgm:pt>
    <dgm:pt modelId="{638761A9-4C96-D345-9892-5AEA7AEACC51}" type="pres">
      <dgm:prSet presAssocID="{794F14F7-9F19-4EE3-8B98-C1EADD20DF16}" presName="vert1" presStyleCnt="0"/>
      <dgm:spPr/>
    </dgm:pt>
    <dgm:pt modelId="{FFAAC74B-1626-FB48-877E-9884282B0E79}" type="pres">
      <dgm:prSet presAssocID="{3BC064AD-F1F7-4300-A121-A4A1696A419D}" presName="thickLine" presStyleLbl="alignNode1" presStyleIdx="3" presStyleCnt="8"/>
      <dgm:spPr/>
    </dgm:pt>
    <dgm:pt modelId="{F0BD4F35-714C-5849-AC28-CF70BCB4751A}" type="pres">
      <dgm:prSet presAssocID="{3BC064AD-F1F7-4300-A121-A4A1696A419D}" presName="horz1" presStyleCnt="0"/>
      <dgm:spPr/>
    </dgm:pt>
    <dgm:pt modelId="{22B83AC5-ED9F-0649-AFBD-1F4E87A24287}" type="pres">
      <dgm:prSet presAssocID="{3BC064AD-F1F7-4300-A121-A4A1696A419D}" presName="tx1" presStyleLbl="revTx" presStyleIdx="3" presStyleCnt="8"/>
      <dgm:spPr/>
    </dgm:pt>
    <dgm:pt modelId="{1881AE4F-D230-0E4B-942F-FF8089B392C7}" type="pres">
      <dgm:prSet presAssocID="{3BC064AD-F1F7-4300-A121-A4A1696A419D}" presName="vert1" presStyleCnt="0"/>
      <dgm:spPr/>
    </dgm:pt>
    <dgm:pt modelId="{E350D2B1-6893-6E42-976B-1B32084C35D9}" type="pres">
      <dgm:prSet presAssocID="{4F5BA754-E31A-4FB6-A19B-BDCC88D010B6}" presName="thickLine" presStyleLbl="alignNode1" presStyleIdx="4" presStyleCnt="8"/>
      <dgm:spPr/>
    </dgm:pt>
    <dgm:pt modelId="{67A5D58C-0060-714A-89E9-34EFE80D3567}" type="pres">
      <dgm:prSet presAssocID="{4F5BA754-E31A-4FB6-A19B-BDCC88D010B6}" presName="horz1" presStyleCnt="0"/>
      <dgm:spPr/>
    </dgm:pt>
    <dgm:pt modelId="{E95B2915-2D9F-5F45-8C19-13604045F0B9}" type="pres">
      <dgm:prSet presAssocID="{4F5BA754-E31A-4FB6-A19B-BDCC88D010B6}" presName="tx1" presStyleLbl="revTx" presStyleIdx="4" presStyleCnt="8"/>
      <dgm:spPr/>
    </dgm:pt>
    <dgm:pt modelId="{76EB786C-84E2-4D47-94B7-ABAC804E6A48}" type="pres">
      <dgm:prSet presAssocID="{4F5BA754-E31A-4FB6-A19B-BDCC88D010B6}" presName="vert1" presStyleCnt="0"/>
      <dgm:spPr/>
    </dgm:pt>
    <dgm:pt modelId="{B30D323F-EB46-9545-9166-A0D2D31A1ED0}" type="pres">
      <dgm:prSet presAssocID="{6D79698E-657D-49E1-8862-3C91BFF201FD}" presName="thickLine" presStyleLbl="alignNode1" presStyleIdx="5" presStyleCnt="8"/>
      <dgm:spPr/>
    </dgm:pt>
    <dgm:pt modelId="{D503B389-AD63-FD4C-8D70-9D82C5C4167A}" type="pres">
      <dgm:prSet presAssocID="{6D79698E-657D-49E1-8862-3C91BFF201FD}" presName="horz1" presStyleCnt="0"/>
      <dgm:spPr/>
    </dgm:pt>
    <dgm:pt modelId="{96162D9B-FA46-EB4F-84B2-197D5C22A06B}" type="pres">
      <dgm:prSet presAssocID="{6D79698E-657D-49E1-8862-3C91BFF201FD}" presName="tx1" presStyleLbl="revTx" presStyleIdx="5" presStyleCnt="8"/>
      <dgm:spPr/>
    </dgm:pt>
    <dgm:pt modelId="{EA63A4E2-958F-784B-A1B7-2A8685CC9E7C}" type="pres">
      <dgm:prSet presAssocID="{6D79698E-657D-49E1-8862-3C91BFF201FD}" presName="vert1" presStyleCnt="0"/>
      <dgm:spPr/>
    </dgm:pt>
    <dgm:pt modelId="{33C4BD3F-48C0-1142-90A9-B5C1DD32FE31}" type="pres">
      <dgm:prSet presAssocID="{C9CD60CD-9056-470B-AE6B-87D7BE3B18F3}" presName="thickLine" presStyleLbl="alignNode1" presStyleIdx="6" presStyleCnt="8"/>
      <dgm:spPr/>
    </dgm:pt>
    <dgm:pt modelId="{FE600DEE-0DF0-3145-B8DB-56D8E6A79D6E}" type="pres">
      <dgm:prSet presAssocID="{C9CD60CD-9056-470B-AE6B-87D7BE3B18F3}" presName="horz1" presStyleCnt="0"/>
      <dgm:spPr/>
    </dgm:pt>
    <dgm:pt modelId="{B59DFC4C-97CD-9542-BCCE-9E874E5ECB3E}" type="pres">
      <dgm:prSet presAssocID="{C9CD60CD-9056-470B-AE6B-87D7BE3B18F3}" presName="tx1" presStyleLbl="revTx" presStyleIdx="6" presStyleCnt="8"/>
      <dgm:spPr/>
    </dgm:pt>
    <dgm:pt modelId="{C852F72B-154E-6944-A240-B45313F5BCB1}" type="pres">
      <dgm:prSet presAssocID="{C9CD60CD-9056-470B-AE6B-87D7BE3B18F3}" presName="vert1" presStyleCnt="0"/>
      <dgm:spPr/>
    </dgm:pt>
    <dgm:pt modelId="{D48CCFFD-4D8D-4542-9121-D7A092FE193E}" type="pres">
      <dgm:prSet presAssocID="{9C897F88-ACB6-4CAC-AFBE-D3B67A142ACF}" presName="thickLine" presStyleLbl="alignNode1" presStyleIdx="7" presStyleCnt="8"/>
      <dgm:spPr/>
    </dgm:pt>
    <dgm:pt modelId="{4EF0B647-4A1F-854A-814E-9ED2FC3CAAD9}" type="pres">
      <dgm:prSet presAssocID="{9C897F88-ACB6-4CAC-AFBE-D3B67A142ACF}" presName="horz1" presStyleCnt="0"/>
      <dgm:spPr/>
    </dgm:pt>
    <dgm:pt modelId="{5718351B-476F-5D4B-9D06-969E1713E91A}" type="pres">
      <dgm:prSet presAssocID="{9C897F88-ACB6-4CAC-AFBE-D3B67A142ACF}" presName="tx1" presStyleLbl="revTx" presStyleIdx="7" presStyleCnt="8"/>
      <dgm:spPr/>
    </dgm:pt>
    <dgm:pt modelId="{A4F2C031-BA35-574D-99D1-32CD0C55A42A}" type="pres">
      <dgm:prSet presAssocID="{9C897F88-ACB6-4CAC-AFBE-D3B67A142ACF}" presName="vert1" presStyleCnt="0"/>
      <dgm:spPr/>
    </dgm:pt>
  </dgm:ptLst>
  <dgm:cxnLst>
    <dgm:cxn modelId="{A4467B0A-9C02-4D5B-AD7D-1030D25A769D}" srcId="{350C3103-E175-4207-8485-AF95E18306FD}" destId="{4F5BA754-E31A-4FB6-A19B-BDCC88D010B6}" srcOrd="4" destOrd="0" parTransId="{C039CDDA-C8B8-4C13-9039-BB0059108109}" sibTransId="{E8282CCE-46E4-49C5-8098-E1CC2831AD50}"/>
    <dgm:cxn modelId="{9B9CF01B-7C7E-1641-B103-8094C1F0599A}" type="presOf" srcId="{9C897F88-ACB6-4CAC-AFBE-D3B67A142ACF}" destId="{5718351B-476F-5D4B-9D06-969E1713E91A}" srcOrd="0" destOrd="0" presId="urn:microsoft.com/office/officeart/2008/layout/LinedList"/>
    <dgm:cxn modelId="{BAD3DF27-A73B-D24D-8E2D-82ACA94645DB}" type="presOf" srcId="{395C20DE-0A32-4745-8CFA-24577B6E1B98}" destId="{EFF9C44D-B0E0-2640-899F-6E9B0DF26EA3}" srcOrd="0" destOrd="0" presId="urn:microsoft.com/office/officeart/2008/layout/LinedList"/>
    <dgm:cxn modelId="{F7976730-6BD0-4003-BA54-68C58D5A97B3}" srcId="{350C3103-E175-4207-8485-AF95E18306FD}" destId="{794F14F7-9F19-4EE3-8B98-C1EADD20DF16}" srcOrd="2" destOrd="0" parTransId="{697FA266-C419-47C8-8C38-7873BBFD0C46}" sibTransId="{31B1D581-7642-4550-98DE-4D41878DC9D4}"/>
    <dgm:cxn modelId="{8885ED4D-8690-2A43-A53C-428F990FA87A}" type="presOf" srcId="{350C3103-E175-4207-8485-AF95E18306FD}" destId="{5ED9C505-1F77-B74E-92A2-9042CF3783ED}" srcOrd="0" destOrd="0" presId="urn:microsoft.com/office/officeart/2008/layout/LinedList"/>
    <dgm:cxn modelId="{1A33D458-D202-7148-9F8A-42D1EAAAC03B}" type="presOf" srcId="{C9CD60CD-9056-470B-AE6B-87D7BE3B18F3}" destId="{B59DFC4C-97CD-9542-BCCE-9E874E5ECB3E}" srcOrd="0" destOrd="0" presId="urn:microsoft.com/office/officeart/2008/layout/LinedList"/>
    <dgm:cxn modelId="{FB575D95-CFC5-3D4C-807C-9E584C5DBE31}" type="presOf" srcId="{E330B94C-2332-4F7D-B3A4-9F74F130CD80}" destId="{37084078-A4F4-C64C-AF2C-7B8DCC1D1B1E}" srcOrd="0" destOrd="0" presId="urn:microsoft.com/office/officeart/2008/layout/LinedList"/>
    <dgm:cxn modelId="{888AAC9A-C0E3-C242-B774-AEB550F29DE9}" type="presOf" srcId="{3BC064AD-F1F7-4300-A121-A4A1696A419D}" destId="{22B83AC5-ED9F-0649-AFBD-1F4E87A24287}" srcOrd="0" destOrd="0" presId="urn:microsoft.com/office/officeart/2008/layout/LinedList"/>
    <dgm:cxn modelId="{E74CF5A1-E899-7D49-ABCE-67858CC7CE3F}" type="presOf" srcId="{4F5BA754-E31A-4FB6-A19B-BDCC88D010B6}" destId="{E95B2915-2D9F-5F45-8C19-13604045F0B9}" srcOrd="0" destOrd="0" presId="urn:microsoft.com/office/officeart/2008/layout/LinedList"/>
    <dgm:cxn modelId="{FCBCA8A7-CF4D-4C12-8F53-5ABC7EB1557B}" srcId="{350C3103-E175-4207-8485-AF95E18306FD}" destId="{3BC064AD-F1F7-4300-A121-A4A1696A419D}" srcOrd="3" destOrd="0" parTransId="{184608D0-AA3D-4812-B432-E392918AF37C}" sibTransId="{1DB17E78-AAE8-4088-9486-4B6AD74656A8}"/>
    <dgm:cxn modelId="{E9348EA8-D139-4229-88F8-8FCB9C382650}" srcId="{350C3103-E175-4207-8485-AF95E18306FD}" destId="{6D79698E-657D-49E1-8862-3C91BFF201FD}" srcOrd="5" destOrd="0" parTransId="{7323DFE5-BE7E-4360-879A-3A49DD50BE93}" sibTransId="{EC142FD0-E4BE-4B3C-90EA-8A4BB750C5EE}"/>
    <dgm:cxn modelId="{F089FBAC-5B8F-4D34-989B-BFD2ECC3B267}" srcId="{350C3103-E175-4207-8485-AF95E18306FD}" destId="{C9CD60CD-9056-470B-AE6B-87D7BE3B18F3}" srcOrd="6" destOrd="0" parTransId="{3F07DE43-431F-408D-BE26-A12F8E7CAF1C}" sibTransId="{4346A576-620A-4A67-A86C-8F1081F1981F}"/>
    <dgm:cxn modelId="{97B160AE-74B8-4EC5-80C4-D2EB09C106C3}" srcId="{350C3103-E175-4207-8485-AF95E18306FD}" destId="{E330B94C-2332-4F7D-B3A4-9F74F130CD80}" srcOrd="1" destOrd="0" parTransId="{E6A11613-5E4F-43E2-9D99-8B497BC73D8D}" sibTransId="{3E0BCE08-66FD-4EBD-A314-B09A07142534}"/>
    <dgm:cxn modelId="{DC4050C4-691F-F64F-AC7E-98B480154863}" type="presOf" srcId="{794F14F7-9F19-4EE3-8B98-C1EADD20DF16}" destId="{2875041A-2AD1-9B48-B923-EAA02A307606}" srcOrd="0" destOrd="0" presId="urn:microsoft.com/office/officeart/2008/layout/LinedList"/>
    <dgm:cxn modelId="{7C32ABC6-7247-544B-A72D-E9D131501C7A}" type="presOf" srcId="{6D79698E-657D-49E1-8862-3C91BFF201FD}" destId="{96162D9B-FA46-EB4F-84B2-197D5C22A06B}" srcOrd="0" destOrd="0" presId="urn:microsoft.com/office/officeart/2008/layout/LinedList"/>
    <dgm:cxn modelId="{CAAD3BE0-2D6F-45CB-8257-C8C6B0F1E651}" srcId="{350C3103-E175-4207-8485-AF95E18306FD}" destId="{395C20DE-0A32-4745-8CFA-24577B6E1B98}" srcOrd="0" destOrd="0" parTransId="{D92112B0-5FC8-4C3D-BA0C-CC51A7F2800A}" sibTransId="{9236EDED-B94B-415F-8636-9BDEA4A4AAD2}"/>
    <dgm:cxn modelId="{BE1BB0FE-8A4E-41D4-BA64-B26D9C343036}" srcId="{350C3103-E175-4207-8485-AF95E18306FD}" destId="{9C897F88-ACB6-4CAC-AFBE-D3B67A142ACF}" srcOrd="7" destOrd="0" parTransId="{B95D72E0-5304-4B9C-BC70-AFD0CD9B035C}" sibTransId="{8C935178-43B5-4D16-865A-166253F1DEBC}"/>
    <dgm:cxn modelId="{F2D3DA08-DE77-DF42-A080-1EE8497A0458}" type="presParOf" srcId="{5ED9C505-1F77-B74E-92A2-9042CF3783ED}" destId="{9DF401C6-9F35-4C4D-98E5-AEDAEF3A2A80}" srcOrd="0" destOrd="0" presId="urn:microsoft.com/office/officeart/2008/layout/LinedList"/>
    <dgm:cxn modelId="{09E05A08-B669-8545-BFB5-FAF3925EDD66}" type="presParOf" srcId="{5ED9C505-1F77-B74E-92A2-9042CF3783ED}" destId="{6A1E272F-30EA-9248-953A-0E15F8980DF2}" srcOrd="1" destOrd="0" presId="urn:microsoft.com/office/officeart/2008/layout/LinedList"/>
    <dgm:cxn modelId="{6BE53F4E-E880-9442-9BBC-36A4280B500F}" type="presParOf" srcId="{6A1E272F-30EA-9248-953A-0E15F8980DF2}" destId="{EFF9C44D-B0E0-2640-899F-6E9B0DF26EA3}" srcOrd="0" destOrd="0" presId="urn:microsoft.com/office/officeart/2008/layout/LinedList"/>
    <dgm:cxn modelId="{065D9853-C523-A94B-8D70-6B78CE77B5BF}" type="presParOf" srcId="{6A1E272F-30EA-9248-953A-0E15F8980DF2}" destId="{2641A4DC-7C07-E744-8D7C-5ACFD7BA9A60}" srcOrd="1" destOrd="0" presId="urn:microsoft.com/office/officeart/2008/layout/LinedList"/>
    <dgm:cxn modelId="{0D229011-BC15-484E-9AE0-6449976F589A}" type="presParOf" srcId="{5ED9C505-1F77-B74E-92A2-9042CF3783ED}" destId="{B0B3BEA3-9725-F445-BCF9-DE1A8332063F}" srcOrd="2" destOrd="0" presId="urn:microsoft.com/office/officeart/2008/layout/LinedList"/>
    <dgm:cxn modelId="{F0964C26-3556-C046-8379-3CE1A834D36E}" type="presParOf" srcId="{5ED9C505-1F77-B74E-92A2-9042CF3783ED}" destId="{B8653E28-C7D3-AF43-AEAA-3BECB75F693A}" srcOrd="3" destOrd="0" presId="urn:microsoft.com/office/officeart/2008/layout/LinedList"/>
    <dgm:cxn modelId="{A5B53A96-1831-1C4B-BBA2-4F666F719A69}" type="presParOf" srcId="{B8653E28-C7D3-AF43-AEAA-3BECB75F693A}" destId="{37084078-A4F4-C64C-AF2C-7B8DCC1D1B1E}" srcOrd="0" destOrd="0" presId="urn:microsoft.com/office/officeart/2008/layout/LinedList"/>
    <dgm:cxn modelId="{53D1BBC1-F07E-0840-8459-BE6CFB8757D4}" type="presParOf" srcId="{B8653E28-C7D3-AF43-AEAA-3BECB75F693A}" destId="{D96B4F9E-49D7-1A40-9D16-998A5858AB20}" srcOrd="1" destOrd="0" presId="urn:microsoft.com/office/officeart/2008/layout/LinedList"/>
    <dgm:cxn modelId="{2143D0FC-18FE-3744-884B-3171D7838FC5}" type="presParOf" srcId="{5ED9C505-1F77-B74E-92A2-9042CF3783ED}" destId="{92FF755D-5CBA-3B42-A16C-1AEF1A39BE64}" srcOrd="4" destOrd="0" presId="urn:microsoft.com/office/officeart/2008/layout/LinedList"/>
    <dgm:cxn modelId="{3C5F986E-422C-F447-BE4B-EDC7FD4CEA9E}" type="presParOf" srcId="{5ED9C505-1F77-B74E-92A2-9042CF3783ED}" destId="{89B35A47-0C28-7349-89E5-F2DBA2290C0E}" srcOrd="5" destOrd="0" presId="urn:microsoft.com/office/officeart/2008/layout/LinedList"/>
    <dgm:cxn modelId="{2575E483-5EBB-1C4F-A887-2E3BEF2EE6BE}" type="presParOf" srcId="{89B35A47-0C28-7349-89E5-F2DBA2290C0E}" destId="{2875041A-2AD1-9B48-B923-EAA02A307606}" srcOrd="0" destOrd="0" presId="urn:microsoft.com/office/officeart/2008/layout/LinedList"/>
    <dgm:cxn modelId="{12B0C0B0-E971-0241-90D5-2F04193757F6}" type="presParOf" srcId="{89B35A47-0C28-7349-89E5-F2DBA2290C0E}" destId="{638761A9-4C96-D345-9892-5AEA7AEACC51}" srcOrd="1" destOrd="0" presId="urn:microsoft.com/office/officeart/2008/layout/LinedList"/>
    <dgm:cxn modelId="{74192D65-7377-F245-9EAA-2C8B01FC6140}" type="presParOf" srcId="{5ED9C505-1F77-B74E-92A2-9042CF3783ED}" destId="{FFAAC74B-1626-FB48-877E-9884282B0E79}" srcOrd="6" destOrd="0" presId="urn:microsoft.com/office/officeart/2008/layout/LinedList"/>
    <dgm:cxn modelId="{CE9DB513-D597-9344-999F-353E942D1DDB}" type="presParOf" srcId="{5ED9C505-1F77-B74E-92A2-9042CF3783ED}" destId="{F0BD4F35-714C-5849-AC28-CF70BCB4751A}" srcOrd="7" destOrd="0" presId="urn:microsoft.com/office/officeart/2008/layout/LinedList"/>
    <dgm:cxn modelId="{471CE729-726A-0349-B787-B35A8A02ED16}" type="presParOf" srcId="{F0BD4F35-714C-5849-AC28-CF70BCB4751A}" destId="{22B83AC5-ED9F-0649-AFBD-1F4E87A24287}" srcOrd="0" destOrd="0" presId="urn:microsoft.com/office/officeart/2008/layout/LinedList"/>
    <dgm:cxn modelId="{2B3788E9-B2EE-2A44-85CC-C4C2E4885900}" type="presParOf" srcId="{F0BD4F35-714C-5849-AC28-CF70BCB4751A}" destId="{1881AE4F-D230-0E4B-942F-FF8089B392C7}" srcOrd="1" destOrd="0" presId="urn:microsoft.com/office/officeart/2008/layout/LinedList"/>
    <dgm:cxn modelId="{B59B5AD4-07E8-1F46-8833-DC6B25816006}" type="presParOf" srcId="{5ED9C505-1F77-B74E-92A2-9042CF3783ED}" destId="{E350D2B1-6893-6E42-976B-1B32084C35D9}" srcOrd="8" destOrd="0" presId="urn:microsoft.com/office/officeart/2008/layout/LinedList"/>
    <dgm:cxn modelId="{713B734D-BBF5-7046-8D79-F738A63263E1}" type="presParOf" srcId="{5ED9C505-1F77-B74E-92A2-9042CF3783ED}" destId="{67A5D58C-0060-714A-89E9-34EFE80D3567}" srcOrd="9" destOrd="0" presId="urn:microsoft.com/office/officeart/2008/layout/LinedList"/>
    <dgm:cxn modelId="{42E23A82-6D88-6049-A0B2-168E4468793E}" type="presParOf" srcId="{67A5D58C-0060-714A-89E9-34EFE80D3567}" destId="{E95B2915-2D9F-5F45-8C19-13604045F0B9}" srcOrd="0" destOrd="0" presId="urn:microsoft.com/office/officeart/2008/layout/LinedList"/>
    <dgm:cxn modelId="{1FDC424F-CBCB-0A49-98CA-B065D08F31B0}" type="presParOf" srcId="{67A5D58C-0060-714A-89E9-34EFE80D3567}" destId="{76EB786C-84E2-4D47-94B7-ABAC804E6A48}" srcOrd="1" destOrd="0" presId="urn:microsoft.com/office/officeart/2008/layout/LinedList"/>
    <dgm:cxn modelId="{97EBB39B-81F2-AF43-8BBF-DF27E8FEE234}" type="presParOf" srcId="{5ED9C505-1F77-B74E-92A2-9042CF3783ED}" destId="{B30D323F-EB46-9545-9166-A0D2D31A1ED0}" srcOrd="10" destOrd="0" presId="urn:microsoft.com/office/officeart/2008/layout/LinedList"/>
    <dgm:cxn modelId="{494D4F8B-8690-4442-BD45-39DB8110B3CE}" type="presParOf" srcId="{5ED9C505-1F77-B74E-92A2-9042CF3783ED}" destId="{D503B389-AD63-FD4C-8D70-9D82C5C4167A}" srcOrd="11" destOrd="0" presId="urn:microsoft.com/office/officeart/2008/layout/LinedList"/>
    <dgm:cxn modelId="{E5F7884A-B4A4-2541-BF6A-6CAEEB72AD8F}" type="presParOf" srcId="{D503B389-AD63-FD4C-8D70-9D82C5C4167A}" destId="{96162D9B-FA46-EB4F-84B2-197D5C22A06B}" srcOrd="0" destOrd="0" presId="urn:microsoft.com/office/officeart/2008/layout/LinedList"/>
    <dgm:cxn modelId="{CDC1AC16-BE29-1C4A-B711-EC99B2A4DFFB}" type="presParOf" srcId="{D503B389-AD63-FD4C-8D70-9D82C5C4167A}" destId="{EA63A4E2-958F-784B-A1B7-2A8685CC9E7C}" srcOrd="1" destOrd="0" presId="urn:microsoft.com/office/officeart/2008/layout/LinedList"/>
    <dgm:cxn modelId="{C9B6D9AC-0A1D-6C4C-8F9F-C121B58CD2E2}" type="presParOf" srcId="{5ED9C505-1F77-B74E-92A2-9042CF3783ED}" destId="{33C4BD3F-48C0-1142-90A9-B5C1DD32FE31}" srcOrd="12" destOrd="0" presId="urn:microsoft.com/office/officeart/2008/layout/LinedList"/>
    <dgm:cxn modelId="{2D95741E-918E-5D4F-BC83-48D3C507EC73}" type="presParOf" srcId="{5ED9C505-1F77-B74E-92A2-9042CF3783ED}" destId="{FE600DEE-0DF0-3145-B8DB-56D8E6A79D6E}" srcOrd="13" destOrd="0" presId="urn:microsoft.com/office/officeart/2008/layout/LinedList"/>
    <dgm:cxn modelId="{F3AF06CF-0FD8-254C-96AE-29BAFB81A18A}" type="presParOf" srcId="{FE600DEE-0DF0-3145-B8DB-56D8E6A79D6E}" destId="{B59DFC4C-97CD-9542-BCCE-9E874E5ECB3E}" srcOrd="0" destOrd="0" presId="urn:microsoft.com/office/officeart/2008/layout/LinedList"/>
    <dgm:cxn modelId="{5E42E692-2066-704F-B9B0-E4E108050CC9}" type="presParOf" srcId="{FE600DEE-0DF0-3145-B8DB-56D8E6A79D6E}" destId="{C852F72B-154E-6944-A240-B45313F5BCB1}" srcOrd="1" destOrd="0" presId="urn:microsoft.com/office/officeart/2008/layout/LinedList"/>
    <dgm:cxn modelId="{B2FE9102-D63B-B748-8E10-D4CB711A6606}" type="presParOf" srcId="{5ED9C505-1F77-B74E-92A2-9042CF3783ED}" destId="{D48CCFFD-4D8D-4542-9121-D7A092FE193E}" srcOrd="14" destOrd="0" presId="urn:microsoft.com/office/officeart/2008/layout/LinedList"/>
    <dgm:cxn modelId="{0A735908-158E-374A-9AAD-9EA5EFFB54A0}" type="presParOf" srcId="{5ED9C505-1F77-B74E-92A2-9042CF3783ED}" destId="{4EF0B647-4A1F-854A-814E-9ED2FC3CAAD9}" srcOrd="15" destOrd="0" presId="urn:microsoft.com/office/officeart/2008/layout/LinedList"/>
    <dgm:cxn modelId="{2E3A76E8-3672-9C4B-960A-973C9D9FAC21}" type="presParOf" srcId="{4EF0B647-4A1F-854A-814E-9ED2FC3CAAD9}" destId="{5718351B-476F-5D4B-9D06-969E1713E91A}" srcOrd="0" destOrd="0" presId="urn:microsoft.com/office/officeart/2008/layout/LinedList"/>
    <dgm:cxn modelId="{C8E3AB3B-32F2-F146-851A-D012394A0BB6}" type="presParOf" srcId="{4EF0B647-4A1F-854A-814E-9ED2FC3CAAD9}" destId="{A4F2C031-BA35-574D-99D1-32CD0C55A42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BA206B77-C9F5-4D2C-B8E9-5BADE59E12A2}">
      <dgm:prSet/>
      <dgm:spPr/>
      <dgm:t>
        <a:bodyPr/>
        <a:lstStyle/>
        <a:p>
          <a:r>
            <a:rPr lang="en-GB" b="1" dirty="0"/>
            <a:t>Reflection - </a:t>
          </a:r>
          <a:r>
            <a:rPr lang="en-GB" dirty="0"/>
            <a:t>Focus will change over time, but will include issues such as who you are, what kind of practitioner you want to be, what alternatives there are and what have you learned</a:t>
          </a:r>
          <a:endParaRPr lang="en-US" dirty="0"/>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A84B6866-0503-4CED-9F52-D0CBFF7C5761}" type="parTrans" cxnId="{96E4EA9F-2272-4246-87B5-83D9BD584F4A}">
      <dgm:prSet/>
      <dgm:spPr/>
      <dgm:t>
        <a:bodyPr/>
        <a:lstStyle/>
        <a:p>
          <a:endParaRPr lang="en-US"/>
        </a:p>
      </dgm:t>
    </dgm:pt>
    <dgm:pt modelId="{4B824A24-711A-4FDB-AB8F-9519A2F2F76F}" type="sibTrans" cxnId="{96E4EA9F-2272-4246-87B5-83D9BD584F4A}">
      <dgm:prSet/>
      <dgm:spPr/>
      <dgm:t>
        <a:bodyPr/>
        <a:lstStyle/>
        <a:p>
          <a:endParaRPr lang="en-US"/>
        </a:p>
      </dgm:t>
    </dgm:pt>
    <dgm:pt modelId="{FA1F9B43-438B-6B4D-9467-B6EFDE483E05}" type="pres">
      <dgm:prSet presAssocID="{B9B7E8EA-B1A5-4AB5-A6BF-B3F61D7F3A76}" presName="diagram" presStyleCnt="0">
        <dgm:presLayoutVars>
          <dgm:dir/>
          <dgm:resizeHandles val="exact"/>
        </dgm:presLayoutVars>
      </dgm:prSet>
      <dgm:spPr/>
    </dgm:pt>
    <dgm:pt modelId="{F5DE73BE-B673-024B-8B9F-EBA8E5C8BEA3}" type="pres">
      <dgm:prSet presAssocID="{BA206B77-C9F5-4D2C-B8E9-5BADE59E12A2}" presName="node" presStyleLbl="node1" presStyleIdx="0" presStyleCnt="5">
        <dgm:presLayoutVars>
          <dgm:bulletEnabled val="1"/>
        </dgm:presLayoutVars>
      </dgm:prSet>
      <dgm:spPr/>
    </dgm:pt>
    <dgm:pt modelId="{DC674C73-FD0E-7E40-998F-DCF368962D6F}" type="pres">
      <dgm:prSet presAssocID="{A7C17206-49F2-4FF7-8629-4A412332DE91}" presName="sibTrans" presStyleCnt="0"/>
      <dgm:spPr/>
    </dgm:pt>
    <dgm:pt modelId="{4471F142-D9E0-B840-9CA3-F2783A7A3C20}" type="pres">
      <dgm:prSet presAssocID="{CB6D3F1F-CFFB-4285-9A67-BE83F4208D6A}" presName="node" presStyleLbl="node1" presStyleIdx="1" presStyleCnt="5">
        <dgm:presLayoutVars>
          <dgm:bulletEnabled val="1"/>
        </dgm:presLayoutVars>
      </dgm:prSet>
      <dgm:spPr/>
    </dgm:pt>
    <dgm:pt modelId="{6AFF36A7-7036-7343-B08A-9EFC70B40B2B}" type="pres">
      <dgm:prSet presAssocID="{DA2A4B7D-0305-48F0-838F-9E210108212A}" presName="sibTrans" presStyleCnt="0"/>
      <dgm:spPr/>
    </dgm:pt>
    <dgm:pt modelId="{8A376949-7F6B-744F-B132-14C9D6DF6EEE}" type="pres">
      <dgm:prSet presAssocID="{17E2611D-EFFC-4C0E-94B5-763761795248}" presName="node" presStyleLbl="node1" presStyleIdx="2" presStyleCnt="5">
        <dgm:presLayoutVars>
          <dgm:bulletEnabled val="1"/>
        </dgm:presLayoutVars>
      </dgm:prSet>
      <dgm:spPr/>
    </dgm:pt>
    <dgm:pt modelId="{9BCBC0C7-4B56-A44B-BCDD-352879F1C0FB}" type="pres">
      <dgm:prSet presAssocID="{F90124FD-109C-4316-AD45-D4E9B5BFE5F0}" presName="sibTrans" presStyleCnt="0"/>
      <dgm:spPr/>
    </dgm:pt>
    <dgm:pt modelId="{9F48032C-AC60-9948-AC8F-62F325205BEA}" type="pres">
      <dgm:prSet presAssocID="{3589D975-DE03-494B-8CFA-9D84EC9C457E}" presName="node" presStyleLbl="node1" presStyleIdx="3" presStyleCnt="5">
        <dgm:presLayoutVars>
          <dgm:bulletEnabled val="1"/>
        </dgm:presLayoutVars>
      </dgm:prSet>
      <dgm:spPr/>
    </dgm:pt>
    <dgm:pt modelId="{5F197C20-B044-5543-B5F3-C5C6611B339A}" type="pres">
      <dgm:prSet presAssocID="{9E10DC07-E997-4E81-ACEC-087D70433031}" presName="sibTrans" presStyleCnt="0"/>
      <dgm:spPr/>
    </dgm:pt>
    <dgm:pt modelId="{CF0D41A9-5384-2548-B0F7-CC1A45CEDBBB}" type="pres">
      <dgm:prSet presAssocID="{BEA37EB2-A26B-46CB-BA07-BCC7BC7F31BE}" presName="node" presStyleLbl="node1" presStyleIdx="4" presStyleCnt="5">
        <dgm:presLayoutVars>
          <dgm:bulletEnabled val="1"/>
        </dgm:presLayoutVars>
      </dgm:prSet>
      <dgm:spPr/>
    </dgm:pt>
  </dgm:ptLst>
  <dgm:cxnLst>
    <dgm:cxn modelId="{3AAC3318-7C51-4C68-B35C-F9D5A213AD85}" srcId="{B9B7E8EA-B1A5-4AB5-A6BF-B3F61D7F3A76}" destId="{17E2611D-EFFC-4C0E-94B5-763761795248}" srcOrd="2" destOrd="0" parTransId="{146A6365-02EC-43EE-BADD-5338E9A8CB32}" sibTransId="{F90124FD-109C-4316-AD45-D4E9B5BFE5F0}"/>
    <dgm:cxn modelId="{AA29D43E-B5A8-C140-AB2E-1492C51D3699}" type="presOf" srcId="{17E2611D-EFFC-4C0E-94B5-763761795248}" destId="{8A376949-7F6B-744F-B132-14C9D6DF6EEE}" srcOrd="0" destOrd="0" presId="urn:microsoft.com/office/officeart/2005/8/layout/default"/>
    <dgm:cxn modelId="{831A6746-6F90-49C1-BB1C-E058794A19F7}" srcId="{B9B7E8EA-B1A5-4AB5-A6BF-B3F61D7F3A76}" destId="{3589D975-DE03-494B-8CFA-9D84EC9C457E}" srcOrd="3" destOrd="0" parTransId="{B8281871-25AA-419E-B66B-AB2985C6A647}" sibTransId="{9E10DC07-E997-4E81-ACEC-087D70433031}"/>
    <dgm:cxn modelId="{3DF35766-476B-FF45-97AB-797DB2A7D353}" type="presOf" srcId="{B9B7E8EA-B1A5-4AB5-A6BF-B3F61D7F3A76}" destId="{FA1F9B43-438B-6B4D-9467-B6EFDE483E05}" srcOrd="0" destOrd="0" presId="urn:microsoft.com/office/officeart/2005/8/layout/default"/>
    <dgm:cxn modelId="{96E4EA9F-2272-4246-87B5-83D9BD584F4A}" srcId="{B9B7E8EA-B1A5-4AB5-A6BF-B3F61D7F3A76}" destId="{BEA37EB2-A26B-46CB-BA07-BCC7BC7F31BE}" srcOrd="4" destOrd="0" parTransId="{A84B6866-0503-4CED-9F52-D0CBFF7C5761}" sibTransId="{4B824A24-711A-4FDB-AB8F-9519A2F2F76F}"/>
    <dgm:cxn modelId="{9096F7AD-EFA7-8045-9C6F-64EFDC93B10D}" type="presOf" srcId="{CB6D3F1F-CFFB-4285-9A67-BE83F4208D6A}" destId="{4471F142-D9E0-B840-9CA3-F2783A7A3C20}" srcOrd="0" destOrd="0" presId="urn:microsoft.com/office/officeart/2005/8/layout/default"/>
    <dgm:cxn modelId="{87BC72C4-CDAF-44FA-A1C5-70224904BF80}" srcId="{B9B7E8EA-B1A5-4AB5-A6BF-B3F61D7F3A76}" destId="{BA206B77-C9F5-4D2C-B8E9-5BADE59E12A2}" srcOrd="0" destOrd="0" parTransId="{063E34AF-3D7A-4DD0-B504-9D2052952CF9}" sibTransId="{A7C17206-49F2-4FF7-8629-4A412332DE91}"/>
    <dgm:cxn modelId="{63B3B9D5-5855-F94B-A338-1D763EE61F90}" type="presOf" srcId="{BA206B77-C9F5-4D2C-B8E9-5BADE59E12A2}" destId="{F5DE73BE-B673-024B-8B9F-EBA8E5C8BEA3}" srcOrd="0" destOrd="0" presId="urn:microsoft.com/office/officeart/2005/8/layout/default"/>
    <dgm:cxn modelId="{7333C6E0-AD05-9446-A0A9-02EEAC59BBFA}" type="presOf" srcId="{3589D975-DE03-494B-8CFA-9D84EC9C457E}" destId="{9F48032C-AC60-9948-AC8F-62F325205BEA}" srcOrd="0" destOrd="0" presId="urn:microsoft.com/office/officeart/2005/8/layout/default"/>
    <dgm:cxn modelId="{04B8C7E6-3D18-7045-881B-FE3ACA547D2D}" type="presOf" srcId="{BEA37EB2-A26B-46CB-BA07-BCC7BC7F31BE}" destId="{CF0D41A9-5384-2548-B0F7-CC1A45CEDBBB}" srcOrd="0" destOrd="0" presId="urn:microsoft.com/office/officeart/2005/8/layout/default"/>
    <dgm:cxn modelId="{0E7622EA-6421-4626-B53C-41B3113A90F1}" srcId="{B9B7E8EA-B1A5-4AB5-A6BF-B3F61D7F3A76}" destId="{CB6D3F1F-CFFB-4285-9A67-BE83F4208D6A}" srcOrd="1" destOrd="0" parTransId="{3015B168-6602-4EA5-AC52-C4A32A3366C8}" sibTransId="{DA2A4B7D-0305-48F0-838F-9E210108212A}"/>
    <dgm:cxn modelId="{1E665B8D-6CC8-6044-884C-7D5720DBD22B}" type="presParOf" srcId="{FA1F9B43-438B-6B4D-9467-B6EFDE483E05}" destId="{F5DE73BE-B673-024B-8B9F-EBA8E5C8BEA3}" srcOrd="0" destOrd="0" presId="urn:microsoft.com/office/officeart/2005/8/layout/default"/>
    <dgm:cxn modelId="{B53FFD28-1AE0-DA4A-B720-A9B24A82AABA}" type="presParOf" srcId="{FA1F9B43-438B-6B4D-9467-B6EFDE483E05}" destId="{DC674C73-FD0E-7E40-998F-DCF368962D6F}" srcOrd="1" destOrd="0" presId="urn:microsoft.com/office/officeart/2005/8/layout/default"/>
    <dgm:cxn modelId="{FC9F4828-D332-3C40-B2EE-5B880F3DFBEE}" type="presParOf" srcId="{FA1F9B43-438B-6B4D-9467-B6EFDE483E05}" destId="{4471F142-D9E0-B840-9CA3-F2783A7A3C20}" srcOrd="2" destOrd="0" presId="urn:microsoft.com/office/officeart/2005/8/layout/default"/>
    <dgm:cxn modelId="{405165A7-9DAB-AC4A-83C2-B23D2EC5E644}" type="presParOf" srcId="{FA1F9B43-438B-6B4D-9467-B6EFDE483E05}" destId="{6AFF36A7-7036-7343-B08A-9EFC70B40B2B}" srcOrd="3" destOrd="0" presId="urn:microsoft.com/office/officeart/2005/8/layout/default"/>
    <dgm:cxn modelId="{C11F5E7B-7620-9742-8453-B45C05D4951D}" type="presParOf" srcId="{FA1F9B43-438B-6B4D-9467-B6EFDE483E05}" destId="{8A376949-7F6B-744F-B132-14C9D6DF6EEE}" srcOrd="4" destOrd="0" presId="urn:microsoft.com/office/officeart/2005/8/layout/default"/>
    <dgm:cxn modelId="{58FE273F-C018-D44A-B948-A7A36F2CA337}" type="presParOf" srcId="{FA1F9B43-438B-6B4D-9467-B6EFDE483E05}" destId="{9BCBC0C7-4B56-A44B-BCDD-352879F1C0FB}" srcOrd="5" destOrd="0" presId="urn:microsoft.com/office/officeart/2005/8/layout/default"/>
    <dgm:cxn modelId="{F964E60F-B563-1F4A-9785-143DE673067D}" type="presParOf" srcId="{FA1F9B43-438B-6B4D-9467-B6EFDE483E05}" destId="{9F48032C-AC60-9948-AC8F-62F325205BEA}" srcOrd="6" destOrd="0" presId="urn:microsoft.com/office/officeart/2005/8/layout/default"/>
    <dgm:cxn modelId="{02745EB5-B87A-0F42-BD09-856D642383F8}" type="presParOf" srcId="{FA1F9B43-438B-6B4D-9467-B6EFDE483E05}" destId="{5F197C20-B044-5543-B5F3-C5C6611B339A}" srcOrd="7" destOrd="0" presId="urn:microsoft.com/office/officeart/2005/8/layout/default"/>
    <dgm:cxn modelId="{B903651C-7832-134F-B2A2-EF15E6BACAAD}" type="presParOf" srcId="{FA1F9B43-438B-6B4D-9467-B6EFDE483E05}" destId="{CF0D41A9-5384-2548-B0F7-CC1A45CEDBB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F401C6-9F35-4C4D-98E5-AEDAEF3A2A80}">
      <dsp:nvSpPr>
        <dsp:cNvPr id="0" name=""/>
        <dsp:cNvSpPr/>
      </dsp:nvSpPr>
      <dsp:spPr>
        <a:xfrm>
          <a:off x="0" y="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F9C44D-B0E0-2640-899F-6E9B0DF26EA3}">
      <dsp:nvSpPr>
        <dsp:cNvPr id="0" name=""/>
        <dsp:cNvSpPr/>
      </dsp:nvSpPr>
      <dsp:spPr>
        <a:xfrm>
          <a:off x="0" y="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Task 1 part b of Portfolio – Developmental review</a:t>
          </a:r>
          <a:endParaRPr lang="en-US" sz="2200" kern="1200" dirty="0"/>
        </a:p>
      </dsp:txBody>
      <dsp:txXfrm>
        <a:off x="0" y="0"/>
        <a:ext cx="8229600" cy="565745"/>
      </dsp:txXfrm>
    </dsp:sp>
    <dsp:sp modelId="{B0B3BEA3-9725-F445-BCF9-DE1A8332063F}">
      <dsp:nvSpPr>
        <dsp:cNvPr id="0" name=""/>
        <dsp:cNvSpPr/>
      </dsp:nvSpPr>
      <dsp:spPr>
        <a:xfrm>
          <a:off x="0" y="565745"/>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084078-A4F4-C64C-AF2C-7B8DCC1D1B1E}">
      <dsp:nvSpPr>
        <dsp:cNvPr id="0" name=""/>
        <dsp:cNvSpPr/>
      </dsp:nvSpPr>
      <dsp:spPr>
        <a:xfrm>
          <a:off x="0" y="565745"/>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Marking Criteria</a:t>
          </a:r>
          <a:endParaRPr lang="en-US" sz="2200" kern="1200"/>
        </a:p>
      </dsp:txBody>
      <dsp:txXfrm>
        <a:off x="0" y="565745"/>
        <a:ext cx="8229600" cy="565745"/>
      </dsp:txXfrm>
    </dsp:sp>
    <dsp:sp modelId="{92FF755D-5CBA-3B42-A16C-1AEF1A39BE64}">
      <dsp:nvSpPr>
        <dsp:cNvPr id="0" name=""/>
        <dsp:cNvSpPr/>
      </dsp:nvSpPr>
      <dsp:spPr>
        <a:xfrm>
          <a:off x="0" y="113149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75041A-2AD1-9B48-B923-EAA02A307606}">
      <dsp:nvSpPr>
        <dsp:cNvPr id="0" name=""/>
        <dsp:cNvSpPr/>
      </dsp:nvSpPr>
      <dsp:spPr>
        <a:xfrm>
          <a:off x="0" y="113149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Hints and tips for a successful submission</a:t>
          </a:r>
          <a:endParaRPr lang="en-US" sz="2200" kern="1200"/>
        </a:p>
      </dsp:txBody>
      <dsp:txXfrm>
        <a:off x="0" y="1131490"/>
        <a:ext cx="8229600" cy="565745"/>
      </dsp:txXfrm>
    </dsp:sp>
    <dsp:sp modelId="{FFAAC74B-1626-FB48-877E-9884282B0E79}">
      <dsp:nvSpPr>
        <dsp:cNvPr id="0" name=""/>
        <dsp:cNvSpPr/>
      </dsp:nvSpPr>
      <dsp:spPr>
        <a:xfrm>
          <a:off x="0" y="1697235"/>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83AC5-ED9F-0649-AFBD-1F4E87A24287}">
      <dsp:nvSpPr>
        <dsp:cNvPr id="0" name=""/>
        <dsp:cNvSpPr/>
      </dsp:nvSpPr>
      <dsp:spPr>
        <a:xfrm>
          <a:off x="0" y="1697235"/>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Confidentiality and Plagiarism </a:t>
          </a:r>
          <a:endParaRPr lang="en-US" sz="2200" kern="1200"/>
        </a:p>
      </dsp:txBody>
      <dsp:txXfrm>
        <a:off x="0" y="1697235"/>
        <a:ext cx="8229600" cy="565745"/>
      </dsp:txXfrm>
    </dsp:sp>
    <dsp:sp modelId="{E350D2B1-6893-6E42-976B-1B32084C35D9}">
      <dsp:nvSpPr>
        <dsp:cNvPr id="0" name=""/>
        <dsp:cNvSpPr/>
      </dsp:nvSpPr>
      <dsp:spPr>
        <a:xfrm>
          <a:off x="0" y="226298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5B2915-2D9F-5F45-8C19-13604045F0B9}">
      <dsp:nvSpPr>
        <dsp:cNvPr id="0" name=""/>
        <dsp:cNvSpPr/>
      </dsp:nvSpPr>
      <dsp:spPr>
        <a:xfrm>
          <a:off x="0" y="226298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Submission Process</a:t>
          </a:r>
          <a:endParaRPr lang="en-US" sz="2200" kern="1200"/>
        </a:p>
      </dsp:txBody>
      <dsp:txXfrm>
        <a:off x="0" y="2262980"/>
        <a:ext cx="8229600" cy="565745"/>
      </dsp:txXfrm>
    </dsp:sp>
    <dsp:sp modelId="{B30D323F-EB46-9545-9166-A0D2D31A1ED0}">
      <dsp:nvSpPr>
        <dsp:cNvPr id="0" name=""/>
        <dsp:cNvSpPr/>
      </dsp:nvSpPr>
      <dsp:spPr>
        <a:xfrm>
          <a:off x="0" y="2828726"/>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62D9B-FA46-EB4F-84B2-197D5C22A06B}">
      <dsp:nvSpPr>
        <dsp:cNvPr id="0" name=""/>
        <dsp:cNvSpPr/>
      </dsp:nvSpPr>
      <dsp:spPr>
        <a:xfrm>
          <a:off x="0" y="2828726"/>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Outstanding issues and concerns</a:t>
          </a:r>
          <a:endParaRPr lang="en-US" sz="2200" kern="1200" dirty="0"/>
        </a:p>
      </dsp:txBody>
      <dsp:txXfrm>
        <a:off x="0" y="2828726"/>
        <a:ext cx="8229600" cy="565745"/>
      </dsp:txXfrm>
    </dsp:sp>
    <dsp:sp modelId="{33C4BD3F-48C0-1142-90A9-B5C1DD32FE31}">
      <dsp:nvSpPr>
        <dsp:cNvPr id="0" name=""/>
        <dsp:cNvSpPr/>
      </dsp:nvSpPr>
      <dsp:spPr>
        <a:xfrm>
          <a:off x="0" y="3394471"/>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9DFC4C-97CD-9542-BCCE-9E874E5ECB3E}">
      <dsp:nvSpPr>
        <dsp:cNvPr id="0" name=""/>
        <dsp:cNvSpPr/>
      </dsp:nvSpPr>
      <dsp:spPr>
        <a:xfrm>
          <a:off x="0" y="3394471"/>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Common mistakes/hints and tips</a:t>
          </a:r>
          <a:endParaRPr lang="en-US" sz="2200" kern="1200" dirty="0"/>
        </a:p>
      </dsp:txBody>
      <dsp:txXfrm>
        <a:off x="0" y="3394471"/>
        <a:ext cx="8229600" cy="565745"/>
      </dsp:txXfrm>
    </dsp:sp>
    <dsp:sp modelId="{D48CCFFD-4D8D-4542-9121-D7A092FE193E}">
      <dsp:nvSpPr>
        <dsp:cNvPr id="0" name=""/>
        <dsp:cNvSpPr/>
      </dsp:nvSpPr>
      <dsp:spPr>
        <a:xfrm>
          <a:off x="0" y="3960216"/>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18351B-476F-5D4B-9D06-969E1713E91A}">
      <dsp:nvSpPr>
        <dsp:cNvPr id="0" name=""/>
        <dsp:cNvSpPr/>
      </dsp:nvSpPr>
      <dsp:spPr>
        <a:xfrm>
          <a:off x="0" y="3960216"/>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Individual time with trainer to look over your portfolio</a:t>
          </a:r>
          <a:endParaRPr lang="en-US" sz="2200" kern="1200"/>
        </a:p>
      </dsp:txBody>
      <dsp:txXfrm>
        <a:off x="0" y="3960216"/>
        <a:ext cx="8229600" cy="5657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E73BE-B673-024B-8B9F-EBA8E5C8BEA3}">
      <dsp:nvSpPr>
        <dsp:cNvPr id="0" name=""/>
        <dsp:cNvSpPr/>
      </dsp:nvSpPr>
      <dsp:spPr>
        <a:xfrm>
          <a:off x="1211937" y="681"/>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Reflection - </a:t>
          </a:r>
          <a:r>
            <a:rPr lang="en-GB" sz="1300" kern="1200" dirty="0"/>
            <a:t>Focus will change over time, but will include issues such as who you are, what kind of practitioner you want to be, what alternatives there are and what have you learned</a:t>
          </a:r>
          <a:endParaRPr lang="en-US" sz="1300" kern="1200" dirty="0"/>
        </a:p>
      </dsp:txBody>
      <dsp:txXfrm>
        <a:off x="1211937" y="681"/>
        <a:ext cx="2764631" cy="1658778"/>
      </dsp:txXfrm>
    </dsp:sp>
    <dsp:sp modelId="{4471F142-D9E0-B840-9CA3-F2783A7A3C20}">
      <dsp:nvSpPr>
        <dsp:cNvPr id="0" name=""/>
        <dsp:cNvSpPr/>
      </dsp:nvSpPr>
      <dsp:spPr>
        <a:xfrm>
          <a:off x="4253031" y="681"/>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Increasing Self-Awareness - </a:t>
          </a:r>
          <a:r>
            <a:rPr lang="en-GB" sz="1300" kern="1200"/>
            <a:t>Including individual strength, interests, inspirations, preferences, qualities and own limitations.</a:t>
          </a:r>
          <a:endParaRPr lang="en-US" sz="1300" kern="1200"/>
        </a:p>
      </dsp:txBody>
      <dsp:txXfrm>
        <a:off x="4253031" y="681"/>
        <a:ext cx="2764631" cy="1658778"/>
      </dsp:txXfrm>
    </dsp:sp>
    <dsp:sp modelId="{8A376949-7F6B-744F-B132-14C9D6DF6EEE}">
      <dsp:nvSpPr>
        <dsp:cNvPr id="0" name=""/>
        <dsp:cNvSpPr/>
      </dsp:nvSpPr>
      <dsp:spPr>
        <a:xfrm>
          <a:off x="1211937" y="1935923"/>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Being Informed - </a:t>
          </a:r>
          <a:r>
            <a:rPr lang="en-GB" sz="1300" kern="1200"/>
            <a:t>Finding out about opportunities and choices that are open to you, and that broaden your perspective</a:t>
          </a:r>
          <a:endParaRPr lang="en-US" sz="1300" kern="1200"/>
        </a:p>
      </dsp:txBody>
      <dsp:txXfrm>
        <a:off x="1211937" y="1935923"/>
        <a:ext cx="2764631" cy="1658778"/>
      </dsp:txXfrm>
    </dsp:sp>
    <dsp:sp modelId="{9F48032C-AC60-9948-AC8F-62F325205BEA}">
      <dsp:nvSpPr>
        <dsp:cNvPr id="0" name=""/>
        <dsp:cNvSpPr/>
      </dsp:nvSpPr>
      <dsp:spPr>
        <a:xfrm>
          <a:off x="4253031" y="1935923"/>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Taking Personal Responsibility - </a:t>
          </a:r>
          <a:r>
            <a:rPr lang="en-GB" sz="1300" kern="1200"/>
            <a:t>Taking responsibility for your own education, training, learning and choices</a:t>
          </a:r>
          <a:endParaRPr lang="en-US" sz="1300" kern="1200"/>
        </a:p>
      </dsp:txBody>
      <dsp:txXfrm>
        <a:off x="4253031" y="1935923"/>
        <a:ext cx="2764631" cy="1658778"/>
      </dsp:txXfrm>
    </dsp:sp>
    <dsp:sp modelId="{CF0D41A9-5384-2548-B0F7-CC1A45CEDBBB}">
      <dsp:nvSpPr>
        <dsp:cNvPr id="0" name=""/>
        <dsp:cNvSpPr/>
      </dsp:nvSpPr>
      <dsp:spPr>
        <a:xfrm>
          <a:off x="2732484" y="3871165"/>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Developing a Strategy - </a:t>
          </a:r>
          <a:r>
            <a:rPr lang="en-GB" sz="1300" kern="1200"/>
            <a:t>To get you where you want to be.  Helps you to plan, set targets, take action, develop skills, and review your position </a:t>
          </a:r>
          <a:endParaRPr lang="en-US" sz="1300" kern="1200"/>
        </a:p>
      </dsp:txBody>
      <dsp:txXfrm>
        <a:off x="2732484" y="3871165"/>
        <a:ext cx="2764631" cy="16587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08/10/2023</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08/10/2023</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a:t>
            </a:fld>
            <a:endParaRPr lang="en-GB" altLang="en-US"/>
          </a:p>
        </p:txBody>
      </p:sp>
    </p:spTree>
    <p:extLst>
      <p:ext uri="{BB962C8B-B14F-4D97-AF65-F5344CB8AC3E}">
        <p14:creationId xmlns:p14="http://schemas.microsoft.com/office/powerpoint/2010/main" val="694968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a:t>
            </a:fld>
            <a:endParaRPr lang="en-GB" altLang="en-US"/>
          </a:p>
        </p:txBody>
      </p:sp>
    </p:spTree>
    <p:extLst>
      <p:ext uri="{BB962C8B-B14F-4D97-AF65-F5344CB8AC3E}">
        <p14:creationId xmlns:p14="http://schemas.microsoft.com/office/powerpoint/2010/main" val="870105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5</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6</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54A63E7-C3CB-4F4C-A5A5-312BE5DE08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F5C263-0F8A-4730-A22A-23E68B8F4C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7376D340-1A3A-465E-9456-F0D7AE843A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05A547D-EAB7-4195-B0B9-903F31859287}" type="slidenum">
              <a:rPr lang="en-GB" altLang="en-US" smtClean="0"/>
              <a:pPr/>
              <a:t>7</a:t>
            </a:fld>
            <a:endParaRPr lang="en-GB" altLang="en-US"/>
          </a:p>
        </p:txBody>
      </p:sp>
    </p:spTree>
    <p:extLst>
      <p:ext uri="{BB962C8B-B14F-4D97-AF65-F5344CB8AC3E}">
        <p14:creationId xmlns:p14="http://schemas.microsoft.com/office/powerpoint/2010/main" val="1222805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8</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9</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10</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11</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13</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Exercise 3</a:t>
            </a:r>
            <a:r>
              <a:rPr lang="en-GB" dirty="0"/>
              <a:t>. </a:t>
            </a:r>
          </a:p>
          <a:p>
            <a:endParaRPr lang="en-GB" b="1" dirty="0"/>
          </a:p>
          <a:p>
            <a:r>
              <a:rPr lang="en-GB" b="1" dirty="0"/>
              <a:t>Small group exercise </a:t>
            </a:r>
            <a:r>
              <a:rPr lang="en-GB" b="0" dirty="0"/>
              <a:t>(or large group depending on group size). </a:t>
            </a:r>
          </a:p>
          <a:p>
            <a:r>
              <a:rPr lang="en-GB" b="0" dirty="0"/>
              <a:t>Ask them to discuss feedback they have received from individuals they work with (not other professional). Including how this has impacted on their practice.  Ask them to summarise this when they come back to the larger group, if you have time get a short summary of each learner. Try to get them to look at this in a bit more depth and remind them to make a note of what they came up with and include this in the portfolio. </a:t>
            </a:r>
          </a:p>
          <a:p>
            <a:r>
              <a:rPr lang="en-GB" b="1" dirty="0"/>
              <a:t>Emphasis they must include feedback from individuals or they will FAIL</a:t>
            </a:r>
            <a:r>
              <a:rPr lang="en-GB"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14</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15</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16</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17</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18</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20</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21</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24</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There is a handout on Moodle  which gives more detail. </a:t>
            </a:r>
          </a:p>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25</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26</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a:t>
            </a:r>
            <a:r>
              <a:rPr lang="en-US" dirty="0" err="1"/>
              <a:t>metod</a:t>
            </a:r>
            <a:r>
              <a:rPr lang="en-US" dirty="0"/>
              <a:t> or that you are using in your local authority. Please send to Caz marked Evaluation Cohort 19 workshop 1  </a:t>
            </a:r>
          </a:p>
        </p:txBody>
      </p:sp>
      <p:sp>
        <p:nvSpPr>
          <p:cNvPr id="4" name="Slide Number Placeholder 3"/>
          <p:cNvSpPr>
            <a:spLocks noGrp="1"/>
          </p:cNvSpPr>
          <p:nvPr>
            <p:ph type="sldNum" sz="quarter" idx="5"/>
          </p:nvPr>
        </p:nvSpPr>
        <p:spPr/>
        <p:txBody>
          <a:bodyPr/>
          <a:lstStyle/>
          <a:p>
            <a:fld id="{79FAF839-70AC-47E6-B12C-E3C1DC6D70E3}" type="slidenum">
              <a:rPr lang="en-GB" smtClean="0"/>
              <a:t>27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F9C58A9B-0EFB-4F61-A632-DFE470C4736A}" type="datetime1">
              <a:rPr lang="en-US" smtClean="0"/>
              <a:pPr>
                <a:defRPr/>
              </a:pPr>
              <a:t>10/8/23</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A12639C9-D920-4AF7-86CA-FB73A6193D7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EFCB3619-E605-46A3-B09E-C36B653DAA4D}"/>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2998471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1E65B47B-6025-4024-87C8-C9B6DF6F2E26}" type="datetime1">
              <a:rPr lang="en-US" smtClean="0"/>
              <a:pPr>
                <a:defRPr/>
              </a:pPr>
              <a:t>10/8/23</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83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A74B55A8-9018-4141-82AB-C7FA430CB46C}" type="datetime1">
              <a:rPr lang="en-US" smtClean="0"/>
              <a:pPr>
                <a:defRPr/>
              </a:pPr>
              <a:t>10/8/23</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171009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B1CC419C-39AB-47DE-BDBD-D7E1C20E4638}" type="datetime1">
              <a:rPr lang="en-US" smtClean="0"/>
              <a:pPr>
                <a:defRPr/>
              </a:pPr>
              <a:t>10/8/23</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180958852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F449091B-0435-4BD5-B00E-DFE3A4A2D168}" type="datetime1">
              <a:rPr lang="en-US" smtClean="0"/>
              <a:pPr>
                <a:defRPr/>
              </a:pPr>
              <a:t>10/8/23</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113310745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ED83482E-4128-4858-9950-ABFB8BCE8977}" type="datetime1">
              <a:rPr lang="en-US" smtClean="0"/>
              <a:pPr>
                <a:defRPr/>
              </a:pPr>
              <a:t>10/8/23</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185045686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F0FADFF5-F4AA-48B2-A6EE-9120C8EF8868}" type="datetime1">
              <a:rPr lang="en-US" smtClean="0"/>
              <a:pPr>
                <a:defRPr/>
              </a:pPr>
              <a:t>10/8/23</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516507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E494A411-9C7B-4277-892E-0F171FBF8ED0}" type="datetime1">
              <a:rPr lang="en-US" smtClean="0"/>
              <a:pPr>
                <a:defRPr/>
              </a:pPr>
              <a:t>10/8/23</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170909896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FB83FC50-34F8-42E8-976F-B2DD16D1EED8}" type="datetime1">
              <a:rPr lang="en-US" smtClean="0"/>
              <a:pPr>
                <a:defRPr/>
              </a:pPr>
              <a:t>10/8/23</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319864349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515F943D-E519-4E5B-BDD5-9FA833FCE6B5}" type="datetime1">
              <a:rPr lang="en-US" smtClean="0"/>
              <a:pPr>
                <a:defRPr/>
              </a:pPr>
              <a:t>10/8/23</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3858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F635503B-1C78-4D5F-B906-138FFB5D8267}" type="datetime1">
              <a:rPr lang="en-US" smtClean="0"/>
              <a:pPr>
                <a:defRPr/>
              </a:pPr>
              <a:t>10/8/23</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529689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947845BD-2636-4ED5-95E8-3E6D66901187}"/>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778239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9C040444-26B4-4470-BD89-1DCF0F7F57F0}" type="datetime1">
              <a:rPr lang="en-US" smtClean="0"/>
              <a:pPr>
                <a:defRPr/>
              </a:pPr>
              <a:t>10/8/23</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1502304318"/>
      </p:ext>
    </p:extLst>
  </p:cSld>
  <p:clrMap bg1="lt1" tx1="dk1" bg2="lt2" tx2="dk2" accent1="accent1" accent2="accent2" accent3="accent3" accent4="accent4" accent5="accent5" accent6="accent6" hlink="hlink" folHlink="folHlink"/>
  <p:sldLayoutIdLst>
    <p:sldLayoutId id="2147484644" r:id="rId1"/>
    <p:sldLayoutId id="2147484645" r:id="rId2"/>
    <p:sldLayoutId id="2147484646" r:id="rId3"/>
    <p:sldLayoutId id="2147484647" r:id="rId4"/>
    <p:sldLayoutId id="2147484648" r:id="rId5"/>
    <p:sldLayoutId id="2147484649" r:id="rId6"/>
    <p:sldLayoutId id="2147484650" r:id="rId7"/>
    <p:sldLayoutId id="2147484651" r:id="rId8"/>
    <p:sldLayoutId id="2147484652" r:id="rId9"/>
    <p:sldLayoutId id="2147484653" r:id="rId10"/>
    <p:sldLayoutId id="2147484654" r:id="rId11"/>
    <p:sldLayoutId id="2147484655" r:id="rId12"/>
    <p:sldLayoutId id="214748464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F78F23-C252-4322-8A3F-C8E65EBE2B10}" type="slidenum">
              <a:rPr lang="en-GB" altLang="en-US" smtClean="0"/>
              <a:pPr/>
              <a:t>1</a:t>
            </a:fld>
            <a:endParaRPr lang="en-GB" alt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043608" y="1700213"/>
            <a:ext cx="6912768" cy="3097212"/>
          </a:xfrm>
        </p:spPr>
        <p:txBody>
          <a:bodyPr>
            <a:normAutofit/>
          </a:bodyPr>
          <a:lstStyle/>
          <a:p>
            <a:pPr algn="ctr">
              <a:defRPr/>
            </a:pPr>
            <a:r>
              <a:rPr lang="en-GB" dirty="0"/>
              <a:t> Porth Agored</a:t>
            </a:r>
            <a:br>
              <a:rPr lang="en-GB" dirty="0"/>
            </a:br>
            <a:r>
              <a:rPr lang="en-GB" dirty="0"/>
              <a:t>Graduate Certificate</a:t>
            </a:r>
            <a:br>
              <a:rPr lang="en-GB" dirty="0"/>
            </a:br>
            <a:r>
              <a:rPr lang="en-GB" dirty="0"/>
              <a:t>Consolidation </a:t>
            </a:r>
            <a:br>
              <a:rPr lang="en-GB" dirty="0"/>
            </a:br>
            <a:r>
              <a:rPr lang="en-GB"/>
              <a:t>Workshop 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A4F9B8F-7644-4CC4-B53A-E8567D0ADBB5}"/>
              </a:ext>
            </a:extLst>
          </p:cNvPr>
          <p:cNvSpPr>
            <a:spLocks noGrp="1"/>
          </p:cNvSpPr>
          <p:nvPr>
            <p:ph type="title"/>
          </p:nvPr>
        </p:nvSpPr>
        <p:spPr>
          <a:xfrm>
            <a:off x="457200" y="274638"/>
            <a:ext cx="8229600" cy="804862"/>
          </a:xfrm>
        </p:spPr>
        <p:txBody>
          <a:bodyPr anchor="ctr">
            <a:normAutofit fontScale="90000"/>
          </a:bodyPr>
          <a:lstStyle/>
          <a:p>
            <a:pPr>
              <a:lnSpc>
                <a:spcPct val="90000"/>
              </a:lnSpc>
              <a:defRPr/>
            </a:pPr>
            <a:br>
              <a:rPr lang="en-GB" sz="3500" dirty="0"/>
            </a:br>
            <a:r>
              <a:rPr lang="en-GB" sz="3500" dirty="0"/>
              <a:t>Workshop 4 Programme</a:t>
            </a:r>
          </a:p>
        </p:txBody>
      </p:sp>
      <p:sp>
        <p:nvSpPr>
          <p:cNvPr id="13317" name="Slide Number Placeholder 8">
            <a:extLst>
              <a:ext uri="{FF2B5EF4-FFF2-40B4-BE49-F238E27FC236}">
                <a16:creationId xmlns:a16="http://schemas.microsoft.com/office/drawing/2014/main" id="{B38D76FA-2219-43A8-8DB4-F554BD3FFA86}"/>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E4BC1FFD-E459-4DA1-A90B-BCFF8AC96533}" type="slidenum">
              <a:rPr lang="en-GB" altLang="en-US" smtClean="0"/>
              <a:pPr>
                <a:spcAft>
                  <a:spcPts val="600"/>
                </a:spcAft>
              </a:pPr>
              <a:t>2</a:t>
            </a:fld>
            <a:endParaRPr lang="en-GB" altLang="en-US"/>
          </a:p>
        </p:txBody>
      </p:sp>
      <p:sp>
        <p:nvSpPr>
          <p:cNvPr id="13314" name="Content Placeholder 2">
            <a:extLst>
              <a:ext uri="{FF2B5EF4-FFF2-40B4-BE49-F238E27FC236}">
                <a16:creationId xmlns:a16="http://schemas.microsoft.com/office/drawing/2014/main" id="{1E134163-4920-4D1A-B237-2D8E5D34EFD6}"/>
              </a:ext>
            </a:extLst>
          </p:cNvPr>
          <p:cNvSpPr txBox="1">
            <a:spLocks/>
          </p:cNvSpPr>
          <p:nvPr/>
        </p:nvSpPr>
        <p:spPr bwMode="auto">
          <a:xfrm>
            <a:off x="1908175" y="404813"/>
            <a:ext cx="8229600" cy="416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0850" indent="-45085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panose="05000000000000000000" pitchFamily="2" charset="2"/>
              <a:buChar char="Ø"/>
            </a:pPr>
            <a:endParaRPr lang="en-GB" altLang="en-US"/>
          </a:p>
        </p:txBody>
      </p:sp>
      <p:graphicFrame>
        <p:nvGraphicFramePr>
          <p:cNvPr id="13319" name="Content Placeholder 7">
            <a:extLst>
              <a:ext uri="{FF2B5EF4-FFF2-40B4-BE49-F238E27FC236}">
                <a16:creationId xmlns:a16="http://schemas.microsoft.com/office/drawing/2014/main" id="{A3A6D429-4435-4D74-969E-1B6DD1F4AA43}"/>
              </a:ext>
            </a:extLst>
          </p:cNvPr>
          <p:cNvGraphicFramePr>
            <a:graphicFrameLocks noGrp="1"/>
          </p:cNvGraphicFramePr>
          <p:nvPr>
            <p:ph idx="1"/>
            <p:extLst>
              <p:ext uri="{D42A27DB-BD31-4B8C-83A1-F6EECF244321}">
                <p14:modId xmlns:p14="http://schemas.microsoft.com/office/powerpoint/2010/main" val="2191940928"/>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2C20468D-ABFC-459A-9D48-937C66A8882C}"/>
              </a:ext>
            </a:extLst>
          </p:cNvPr>
          <p:cNvSpPr>
            <a:spLocks noGrp="1"/>
          </p:cNvSpPr>
          <p:nvPr>
            <p:ph idx="1"/>
          </p:nvPr>
        </p:nvSpPr>
        <p:spPr>
          <a:xfrm>
            <a:off x="398463" y="1772816"/>
            <a:ext cx="8229600" cy="4239046"/>
          </a:xfrm>
        </p:spPr>
        <p:txBody>
          <a:bodyPr/>
          <a:lstStyle/>
          <a:p>
            <a:r>
              <a:rPr lang="en-GB" dirty="0"/>
              <a:t>Confidentiality </a:t>
            </a:r>
          </a:p>
          <a:p>
            <a:r>
              <a:rPr lang="en-GB" dirty="0"/>
              <a:t>Respect </a:t>
            </a:r>
          </a:p>
          <a:p>
            <a:r>
              <a:rPr lang="en-GB" dirty="0"/>
              <a:t>One person speaking at one time, please use the emoji for putting your hand up if you would like to make a comment</a:t>
            </a:r>
          </a:p>
          <a:p>
            <a:r>
              <a:rPr lang="en-GB" dirty="0"/>
              <a:t>Use the discussion box during the presentation to type in any question you have</a:t>
            </a:r>
          </a:p>
          <a:p>
            <a:r>
              <a:rPr lang="en-GB" dirty="0"/>
              <a:t>Participation – please ensure you engage and focus</a:t>
            </a:r>
          </a:p>
          <a:p>
            <a:pPr marL="109537" indent="0">
              <a:buNone/>
            </a:pPr>
            <a:endParaRPr lang="en-GB" altLang="en-US" dirty="0"/>
          </a:p>
        </p:txBody>
      </p:sp>
      <p:sp>
        <p:nvSpPr>
          <p:cNvPr id="2" name="Title 1">
            <a:extLst>
              <a:ext uri="{FF2B5EF4-FFF2-40B4-BE49-F238E27FC236}">
                <a16:creationId xmlns:a16="http://schemas.microsoft.com/office/drawing/2014/main" id="{F0124CE0-1CC2-4E4F-8469-FE57B165E1DC}"/>
              </a:ext>
            </a:extLst>
          </p:cNvPr>
          <p:cNvSpPr>
            <a:spLocks noGrp="1"/>
          </p:cNvSpPr>
          <p:nvPr>
            <p:ph type="title"/>
          </p:nvPr>
        </p:nvSpPr>
        <p:spPr>
          <a:xfrm>
            <a:off x="251520" y="279400"/>
            <a:ext cx="8712968" cy="1143000"/>
          </a:xfrm>
        </p:spPr>
        <p:txBody>
          <a:bodyPr>
            <a:noAutofit/>
          </a:bodyPr>
          <a:lstStyle/>
          <a:p>
            <a:pPr algn="ctr">
              <a:defRPr/>
            </a:pP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Expectations/Ground rules for virtual workshops</a:t>
            </a:r>
          </a:p>
        </p:txBody>
      </p:sp>
      <p:sp>
        <p:nvSpPr>
          <p:cNvPr id="14340" name="Slide Number Placeholder 3">
            <a:extLst>
              <a:ext uri="{FF2B5EF4-FFF2-40B4-BE49-F238E27FC236}">
                <a16:creationId xmlns:a16="http://schemas.microsoft.com/office/drawing/2014/main" id="{CA8136B9-8975-4408-BC0B-40CD6C7CBE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174C91-759C-42C1-A483-B9BD7B5D4DFB}" type="slidenum">
              <a:rPr lang="en-GB" altLang="en-US" smtClean="0"/>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00CAE6-28F7-01FD-A6F8-BC502D110EB7}"/>
              </a:ext>
            </a:extLst>
          </p:cNvPr>
          <p:cNvSpPr>
            <a:spLocks noGrp="1"/>
          </p:cNvSpPr>
          <p:nvPr>
            <p:ph idx="1"/>
          </p:nvPr>
        </p:nvSpPr>
        <p:spPr/>
        <p:txBody>
          <a:bodyPr/>
          <a:lstStyle/>
          <a:p>
            <a:pPr marL="0" indent="0">
              <a:buNone/>
            </a:pPr>
            <a:r>
              <a:rPr lang="en-GB" sz="2400" b="1" dirty="0">
                <a:latin typeface="Arial" panose="020B0604020202020204" pitchFamily="34" charset="0"/>
                <a:cs typeface="Arial" panose="020B0604020202020204" pitchFamily="34" charset="0"/>
              </a:rPr>
              <a:t>Task 1 part b </a:t>
            </a:r>
            <a:r>
              <a:rPr lang="en-GB" sz="2400" dirty="0">
                <a:latin typeface="Arial" panose="020B0604020202020204" pitchFamily="34" charset="0"/>
                <a:cs typeface="Arial" panose="020B0604020202020204" pitchFamily="34" charset="0"/>
              </a:rPr>
              <a:t>750 words total (+/- 10%) – 2 parts to the question.</a:t>
            </a:r>
          </a:p>
          <a:p>
            <a:r>
              <a:rPr lang="en-GB" sz="2400" dirty="0">
                <a:latin typeface="Arial" panose="020B0604020202020204" pitchFamily="34" charset="0"/>
                <a:cs typeface="Arial" panose="020B0604020202020204" pitchFamily="34" charset="0"/>
              </a:rPr>
              <a:t>Critically reflecting on your professional development over the duration of the programme under 3 SCW learning outcomes based on your reflection in Task 1 part a.</a:t>
            </a:r>
            <a:r>
              <a:rPr lang="en-GB" sz="2400" dirty="0">
                <a:effectLst/>
                <a:latin typeface="Arial" panose="020B0604020202020204" pitchFamily="34" charset="0"/>
                <a:ea typeface="Calibri" panose="020F0502020204030204" pitchFamily="34" charset="0"/>
                <a:cs typeface="Arial" panose="020B0604020202020204" pitchFamily="34" charset="0"/>
              </a:rPr>
              <a:t> include reference to training, learning, research and supervision and identify future learning needs (650 words (+/-10%).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Reflecting on feedback you have received from individuals in need of care and support and </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2400" dirty="0">
                <a:effectLst/>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endParaRPr lang="en-US" dirty="0"/>
          </a:p>
        </p:txBody>
      </p:sp>
      <p:sp>
        <p:nvSpPr>
          <p:cNvPr id="3" name="Title 2">
            <a:extLst>
              <a:ext uri="{FF2B5EF4-FFF2-40B4-BE49-F238E27FC236}">
                <a16:creationId xmlns:a16="http://schemas.microsoft.com/office/drawing/2014/main" id="{1465104E-994B-DC11-5D5D-79EBDEBC1395}"/>
              </a:ext>
            </a:extLst>
          </p:cNvPr>
          <p:cNvSpPr>
            <a:spLocks noGrp="1"/>
          </p:cNvSpPr>
          <p:nvPr>
            <p:ph type="title"/>
          </p:nvPr>
        </p:nvSpPr>
        <p:spPr/>
        <p:txBody>
          <a:bodyPr>
            <a:normAutofit fontScale="90000"/>
          </a:bodyPr>
          <a:lstStyle/>
          <a:p>
            <a:r>
              <a:rPr lang="en-GB" sz="4400" dirty="0">
                <a:latin typeface="Arial" charset="0"/>
              </a:rPr>
              <a:t>Developmental </a:t>
            </a:r>
            <a:r>
              <a:rPr lang="en-GB" sz="4400">
                <a:latin typeface="Arial" charset="0"/>
              </a:rPr>
              <a:t>Review </a:t>
            </a:r>
            <a:br>
              <a:rPr lang="en-GB" sz="4400">
                <a:latin typeface="Arial" charset="0"/>
              </a:rPr>
            </a:br>
            <a:r>
              <a:rPr lang="en-GB" sz="4400"/>
              <a:t>Task </a:t>
            </a:r>
            <a:r>
              <a:rPr lang="en-GB" sz="4400" dirty="0"/>
              <a:t>1 part b</a:t>
            </a:r>
            <a:endParaRPr lang="en-US" dirty="0"/>
          </a:p>
        </p:txBody>
      </p:sp>
      <p:sp>
        <p:nvSpPr>
          <p:cNvPr id="4" name="Slide Number Placeholder 3">
            <a:extLst>
              <a:ext uri="{FF2B5EF4-FFF2-40B4-BE49-F238E27FC236}">
                <a16:creationId xmlns:a16="http://schemas.microsoft.com/office/drawing/2014/main" id="{33EE5C8D-CF34-C0D6-B636-AD232D271925}"/>
              </a:ext>
            </a:extLst>
          </p:cNvPr>
          <p:cNvSpPr>
            <a:spLocks noGrp="1"/>
          </p:cNvSpPr>
          <p:nvPr>
            <p:ph type="sldNum" sz="quarter" idx="12"/>
          </p:nvPr>
        </p:nvSpPr>
        <p:spPr/>
        <p:txBody>
          <a:bodyPr/>
          <a:lstStyle/>
          <a:p>
            <a:pPr>
              <a:defRPr/>
            </a:pPr>
            <a:fld id="{E07D619C-9A2E-4280-B9DB-349F82AE6CEA}" type="slidenum">
              <a:rPr lang="en-GB" altLang="en-US" smtClean="0"/>
              <a:pPr>
                <a:defRPr/>
              </a:pPr>
              <a:t>4</a:t>
            </a:fld>
            <a:endParaRPr lang="en-GB" altLang="en-US"/>
          </a:p>
        </p:txBody>
      </p:sp>
    </p:spTree>
    <p:extLst>
      <p:ext uri="{BB962C8B-B14F-4D97-AF65-F5344CB8AC3E}">
        <p14:creationId xmlns:p14="http://schemas.microsoft.com/office/powerpoint/2010/main" val="535466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57200" y="273050"/>
            <a:ext cx="8229600" cy="1143000"/>
          </a:xfrm>
        </p:spPr>
        <p:txBody>
          <a:bodyPr anchor="ctr">
            <a:normAutofit fontScale="90000"/>
          </a:bodyPr>
          <a:lstStyle/>
          <a:p>
            <a:pPr>
              <a:defRPr/>
            </a:pPr>
            <a:r>
              <a:rPr lang="en-GB" dirty="0"/>
              <a:t>Personal Development Planning</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quarter" idx="2"/>
          </p:nvPr>
        </p:nvSpPr>
        <p:spPr>
          <a:xfrm>
            <a:off x="457200" y="1268760"/>
            <a:ext cx="5194920" cy="5040560"/>
          </a:xfrm>
        </p:spPr>
        <p:txBody>
          <a:bodyPr wrap="square" anchor="t">
            <a:normAutofit/>
          </a:bodyPr>
          <a:lstStyle/>
          <a:p>
            <a:pPr eaLnBrk="1" fontAlgn="auto" hangingPunct="1">
              <a:lnSpc>
                <a:spcPct val="90000"/>
              </a:lnSpc>
              <a:spcBef>
                <a:spcPct val="20000"/>
              </a:spcBef>
              <a:spcAft>
                <a:spcPts val="0"/>
              </a:spcAft>
              <a:buFont typeface="Arial" pitchFamily="34" charset="0"/>
              <a:buNone/>
              <a:defRPr/>
            </a:pPr>
            <a:r>
              <a:rPr lang="en-GB" sz="2000" b="1" dirty="0"/>
              <a:t>PDP in a process that:</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Deepens your understanding of   </a:t>
            </a:r>
          </a:p>
          <a:p>
            <a:pPr marL="0" indent="0" eaLnBrk="1" fontAlgn="auto" hangingPunct="1">
              <a:lnSpc>
                <a:spcPct val="90000"/>
              </a:lnSpc>
              <a:spcBef>
                <a:spcPct val="20000"/>
              </a:spcBef>
              <a:spcAft>
                <a:spcPts val="0"/>
              </a:spcAft>
              <a:buNone/>
              <a:defRPr/>
            </a:pPr>
            <a:r>
              <a:rPr lang="en-GB" sz="2000" dirty="0"/>
              <a:t>     yourself</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Makes you more aware of what </a:t>
            </a:r>
          </a:p>
          <a:p>
            <a:pPr marL="0" indent="0" eaLnBrk="1" fontAlgn="auto" hangingPunct="1">
              <a:lnSpc>
                <a:spcPct val="90000"/>
              </a:lnSpc>
              <a:spcBef>
                <a:spcPct val="20000"/>
              </a:spcBef>
              <a:spcAft>
                <a:spcPts val="0"/>
              </a:spcAft>
              <a:buNone/>
              <a:defRPr/>
            </a:pPr>
            <a:r>
              <a:rPr lang="en-GB" sz="2000" dirty="0"/>
              <a:t>     motivates you</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formulate what you really want from your life and career</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to face up to your limitations and address these realistically</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Helps you see yourself as other </a:t>
            </a:r>
          </a:p>
          <a:p>
            <a:pPr marL="0" indent="0" eaLnBrk="1" fontAlgn="auto" hangingPunct="1">
              <a:lnSpc>
                <a:spcPct val="90000"/>
              </a:lnSpc>
              <a:spcBef>
                <a:spcPct val="20000"/>
              </a:spcBef>
              <a:spcAft>
                <a:spcPts val="0"/>
              </a:spcAft>
              <a:buNone/>
              <a:defRPr/>
            </a:pPr>
            <a:r>
              <a:rPr lang="en-GB" sz="2000" dirty="0"/>
              <a:t>     people see you</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Assists you to plan over the longer term towards goals that are important to you</a:t>
            </a:r>
          </a:p>
          <a:p>
            <a:pPr>
              <a:lnSpc>
                <a:spcPct val="90000"/>
              </a:lnSpc>
              <a:defRPr/>
            </a:pPr>
            <a:endParaRPr lang="en-GB" sz="1500" dirty="0"/>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95789" y="2295915"/>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5</a:t>
            </a:fld>
            <a:endParaRPr lang="en-GB" altLang="en-US"/>
          </a:p>
        </p:txBody>
      </p:sp>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457200" y="274638"/>
            <a:ext cx="8229600" cy="1143000"/>
          </a:xfrm>
        </p:spPr>
        <p:txBody>
          <a:bodyPr anchor="ctr">
            <a:normAutofit/>
          </a:bodyPr>
          <a:lstStyle/>
          <a:p>
            <a:pPr>
              <a:lnSpc>
                <a:spcPct val="90000"/>
              </a:lnSpc>
              <a:defRPr/>
            </a:pPr>
            <a:r>
              <a:rPr lang="en-GB" sz="3500"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smtClean="0"/>
              <a:pPr>
                <a:spcAft>
                  <a:spcPts val="600"/>
                </a:spcAft>
              </a:pPr>
              <a:t>6</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3291835209"/>
              </p:ext>
            </p:extLst>
          </p:nvPr>
        </p:nvGraphicFramePr>
        <p:xfrm>
          <a:off x="457200" y="1052736"/>
          <a:ext cx="8229600" cy="5530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a:extLst>
              <a:ext uri="{FF2B5EF4-FFF2-40B4-BE49-F238E27FC236}">
                <a16:creationId xmlns:a16="http://schemas.microsoft.com/office/drawing/2014/main" id="{26E59A44-C127-48D2-B58D-D5E0C22DDFC3}"/>
              </a:ext>
            </a:extLst>
          </p:cNvPr>
          <p:cNvSpPr>
            <a:spLocks noGrp="1"/>
          </p:cNvSpPr>
          <p:nvPr>
            <p:ph idx="1"/>
          </p:nvPr>
        </p:nvSpPr>
        <p:spPr>
          <a:xfrm>
            <a:off x="576395" y="1124744"/>
            <a:ext cx="7760709" cy="5112568"/>
          </a:xfrm>
        </p:spPr>
        <p:txBody>
          <a:bodyPr/>
          <a:lstStyle/>
          <a:p>
            <a:pPr marL="107950" indent="0">
              <a:buNone/>
              <a:defRPr/>
            </a:pPr>
            <a:r>
              <a:rPr lang="en-GB" altLang="en-US" sz="1800" b="1" dirty="0">
                <a:latin typeface="+mj-lt"/>
                <a:cs typeface="Arial" panose="020B0604020202020204" pitchFamily="34" charset="0"/>
              </a:rPr>
              <a:t>Task 1 part b </a:t>
            </a:r>
            <a:r>
              <a:rPr lang="en-GB" altLang="en-US" sz="1800" dirty="0">
                <a:latin typeface="+mj-lt"/>
                <a:cs typeface="Arial" panose="020B0604020202020204" pitchFamily="34" charset="0"/>
              </a:rPr>
              <a:t>askes you to continue to use a model of reflection </a:t>
            </a:r>
            <a:r>
              <a:rPr lang="en-GB" altLang="en-US" sz="1800" b="1" dirty="0">
                <a:latin typeface="+mj-lt"/>
                <a:cs typeface="Arial" panose="020B0604020202020204" pitchFamily="34" charset="0"/>
              </a:rPr>
              <a:t>Use a model of reflection to Critically Reflect</a:t>
            </a:r>
            <a:r>
              <a:rPr lang="en-GB" altLang="en-US" sz="1800" dirty="0">
                <a:latin typeface="+mj-lt"/>
                <a:cs typeface="Arial" panose="020B0604020202020204" pitchFamily="34" charset="0"/>
              </a:rPr>
              <a:t> on your development since completing Task 1 part a. </a:t>
            </a:r>
          </a:p>
          <a:p>
            <a:pPr marL="107950" indent="0">
              <a:buNone/>
              <a:defRPr/>
            </a:pPr>
            <a:r>
              <a:rPr lang="en-GB" altLang="en-US" sz="1800" dirty="0">
                <a:latin typeface="+mj-lt"/>
                <a:cs typeface="Arial" panose="020B0604020202020204" pitchFamily="34" charset="0"/>
              </a:rPr>
              <a:t>Question 1</a:t>
            </a:r>
          </a:p>
          <a:p>
            <a:pPr marL="450850" indent="-342900">
              <a:defRPr/>
            </a:pPr>
            <a:r>
              <a:rPr lang="en-GB" altLang="en-US" sz="1800" dirty="0">
                <a:latin typeface="+mj-lt"/>
                <a:cs typeface="Arial" panose="020B0604020202020204" pitchFamily="34" charset="0"/>
              </a:rPr>
              <a:t>Including reference to the training, learning, research and use of supervision.</a:t>
            </a:r>
          </a:p>
          <a:p>
            <a:pPr marL="450850" indent="-342900">
              <a:defRPr/>
            </a:pPr>
            <a:r>
              <a:rPr lang="en-GB" sz="1800" dirty="0"/>
              <a:t>Consider in discussion with your mentor/supervisor/line manager the extent to which the learning needs you identified in Task 1, part a have been achieved  </a:t>
            </a:r>
          </a:p>
          <a:p>
            <a:pPr marL="450850" indent="-342900">
              <a:defRPr/>
            </a:pPr>
            <a:r>
              <a:rPr lang="en-GB" sz="1800" dirty="0"/>
              <a:t>Identify future learning needs to support your development in the transition to becoming an experienced practitioner.</a:t>
            </a:r>
          </a:p>
          <a:p>
            <a:pPr marL="107950" indent="0">
              <a:buNone/>
              <a:defRPr/>
            </a:pPr>
            <a:r>
              <a:rPr lang="en-GB" sz="1800" dirty="0"/>
              <a:t>Question 2</a:t>
            </a:r>
          </a:p>
          <a:p>
            <a:pPr marL="450850" indent="-342900">
              <a:defRPr/>
            </a:pPr>
            <a:r>
              <a:rPr lang="en-GB" sz="1800" dirty="0">
                <a:latin typeface="+mj-lt"/>
                <a:cs typeface="Arial" panose="020B0604020202020204" pitchFamily="34" charset="0"/>
              </a:rPr>
              <a:t>Reflecting on feedback you have received from individuals in need of care and support and </a:t>
            </a:r>
            <a:r>
              <a:rPr lang="en-GB" sz="1800" dirty="0">
                <a:solidFill>
                  <a:srgbClr val="000000"/>
                </a:solidFill>
                <a:effectLst/>
                <a:latin typeface="+mj-lt"/>
                <a:ea typeface="Calibri" panose="020F0502020204030204" pitchFamily="34" charset="0"/>
                <a:cs typeface="Arial" panose="020B0604020202020204" pitchFamily="34" charset="0"/>
              </a:rPr>
              <a:t>explain how this information has helped shape your practice and future professional development.</a:t>
            </a:r>
            <a:endParaRPr lang="en-GB" sz="1800" dirty="0">
              <a:latin typeface="+mj-lt"/>
            </a:endParaRPr>
          </a:p>
          <a:p>
            <a:pPr marL="109537" indent="0">
              <a:buNone/>
              <a:defRPr/>
            </a:pPr>
            <a:endParaRPr lang="en-GB" altLang="en-US" dirty="0"/>
          </a:p>
        </p:txBody>
      </p:sp>
      <p:sp>
        <p:nvSpPr>
          <p:cNvPr id="3" name="Title 2">
            <a:extLst>
              <a:ext uri="{FF2B5EF4-FFF2-40B4-BE49-F238E27FC236}">
                <a16:creationId xmlns:a16="http://schemas.microsoft.com/office/drawing/2014/main" id="{6D308412-1549-4478-A90A-935CC614AE40}"/>
              </a:ext>
            </a:extLst>
          </p:cNvPr>
          <p:cNvSpPr>
            <a:spLocks noGrp="1"/>
          </p:cNvSpPr>
          <p:nvPr>
            <p:ph type="title"/>
          </p:nvPr>
        </p:nvSpPr>
        <p:spPr>
          <a:xfrm>
            <a:off x="107504" y="188640"/>
            <a:ext cx="8229600" cy="1080120"/>
          </a:xfrm>
        </p:spPr>
        <p:txBody>
          <a:bodyPr>
            <a:normAutofit fontScale="90000"/>
          </a:bodyPr>
          <a:lstStyle/>
          <a:p>
            <a:pPr algn="ctr">
              <a:defRPr/>
            </a:pPr>
            <a:r>
              <a:rPr lang="en-GB" dirty="0">
                <a:cs typeface="Arial" panose="020B0604020202020204" pitchFamily="34" charset="0"/>
              </a:rPr>
              <a:t>Professional Development Review</a:t>
            </a:r>
            <a:endParaRPr lang="en-GB" sz="3100" dirty="0">
              <a:cs typeface="Arial" panose="020B0604020202020204" pitchFamily="34" charset="0"/>
            </a:endParaRPr>
          </a:p>
        </p:txBody>
      </p:sp>
      <p:sp>
        <p:nvSpPr>
          <p:cNvPr id="19461" name="Slide Number Placeholder 4">
            <a:extLst>
              <a:ext uri="{FF2B5EF4-FFF2-40B4-BE49-F238E27FC236}">
                <a16:creationId xmlns:a16="http://schemas.microsoft.com/office/drawing/2014/main" id="{5A15F048-1AA6-4E87-8C42-6ED8FB7C8D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90949-5E19-4CF0-826B-DDB00063AF8C}" type="slidenum">
              <a:rPr lang="en-GB" altLang="en-US" smtClean="0"/>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dirty="0"/>
              <a:t>Task 1Part b </a:t>
            </a:r>
            <a:br>
              <a:rPr lang="en-GB" sz="2800" dirty="0"/>
            </a:br>
            <a:r>
              <a:rPr lang="en-GB" sz="2800"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quarter" idx="2"/>
          </p:nvPr>
        </p:nvSpPr>
        <p:spPr>
          <a:xfrm>
            <a:off x="457200" y="1096531"/>
            <a:ext cx="4978896" cy="5312207"/>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b="1" dirty="0"/>
              <a:t>Exercise 1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(see </a:t>
            </a:r>
          </a:p>
          <a:p>
            <a:pPr marL="109537" indent="0">
              <a:lnSpc>
                <a:spcPct val="90000"/>
              </a:lnSpc>
              <a:buNone/>
            </a:pPr>
            <a:r>
              <a:rPr lang="en-GB" dirty="0"/>
              <a:t>   workshop 1). </a:t>
            </a:r>
          </a:p>
          <a:p>
            <a:pPr>
              <a:lnSpc>
                <a:spcPct val="90000"/>
              </a:lnSpc>
              <a:defRPr/>
            </a:pPr>
            <a:endParaRPr lang="en-GB" sz="1500" dirty="0"/>
          </a:p>
        </p:txBody>
      </p:sp>
      <p:pic>
        <p:nvPicPr>
          <p:cNvPr id="6" name="Picture 1">
            <a:extLst>
              <a:ext uri="{FF2B5EF4-FFF2-40B4-BE49-F238E27FC236}">
                <a16:creationId xmlns:a16="http://schemas.microsoft.com/office/drawing/2014/main" id="{6AAAA8CA-65DA-4EE1-A6E5-768FFD83A8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99754" y="5761456"/>
            <a:ext cx="1644354" cy="108804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8</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4466" y="1416050"/>
            <a:ext cx="3116003" cy="2396926"/>
          </a:xfrm>
          <a:prstGeom prst="rect">
            <a:avLst/>
          </a:prstGeom>
        </p:spPr>
      </p:pic>
      <p:pic>
        <p:nvPicPr>
          <p:cNvPr id="7" name="Picture 6" descr="Diagram&#10;&#10;Description automatically generated">
            <a:extLst>
              <a:ext uri="{FF2B5EF4-FFF2-40B4-BE49-F238E27FC236}">
                <a16:creationId xmlns:a16="http://schemas.microsoft.com/office/drawing/2014/main" id="{16ABB205-66F3-4160-8704-40985C2DA7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52120" y="4132495"/>
            <a:ext cx="3491880" cy="2618910"/>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8"/>
          <a:stretch>
            <a:fillRect/>
          </a:stretch>
        </p:blipFill>
        <p:spPr>
          <a:xfrm>
            <a:off x="7915990" y="128902"/>
            <a:ext cx="914479" cy="91447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57200" y="1628800"/>
            <a:ext cx="8229600" cy="4968552"/>
          </a:xfrm>
        </p:spPr>
        <p:txBody>
          <a:bodyPr/>
          <a:lstStyle/>
          <a:p>
            <a:r>
              <a:rPr lang="en-GB" altLang="en-US" sz="2300" dirty="0">
                <a:latin typeface="+mj-lt"/>
              </a:rPr>
              <a:t>Social work demands a high level of interpersonal skill and clarity of communication to make your voice heard, to listen to others and to secure the best possible outcomes for individuals.  </a:t>
            </a:r>
          </a:p>
          <a:p>
            <a:r>
              <a:rPr lang="en-GB" altLang="en-US" sz="2300" dirty="0">
                <a:latin typeface="+mj-lt"/>
              </a:rPr>
              <a:t>In order to address inequalities and practise effectively in complex situations, you will need to see every working day and indeed, every social work encounter as an opportunity to reflect and learn, not only from your own, but from the experiences of others.  Open mindedness, honesty, self-awareness and humility are the keystones of learning and therefore of effective social work practice.</a:t>
            </a:r>
          </a:p>
          <a:p>
            <a:endParaRPr lang="en-GB" altLang="en-US" dirty="0"/>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57200" y="764704"/>
            <a:ext cx="8229600" cy="652934"/>
          </a:xfrm>
        </p:spPr>
        <p:txBody>
          <a:bodyPr>
            <a:normAutofit fontScale="90000"/>
          </a:bodyPr>
          <a:lstStyle/>
          <a:p>
            <a:pPr algn="ctr">
              <a:defRPr/>
            </a:pPr>
            <a:r>
              <a:rPr lang="en-GB" sz="3600" dirty="0">
                <a:cs typeface="Arial" panose="020B0604020202020204" pitchFamily="34" charset="0"/>
              </a:rPr>
              <a:t>The Importance of Continuous Professional Development &amp; Learning</a:t>
            </a:r>
            <a:br>
              <a:rPr lang="en-GB" sz="4000" dirty="0"/>
            </a:br>
            <a:endParaRPr lang="en-GB" dirty="0"/>
          </a:p>
        </p:txBody>
      </p:sp>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01F103-7129-4E15-AD65-DE734BD991AC}" type="slidenum">
              <a:rPr lang="en-GB" altLang="en-US" smtClean="0"/>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10</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899592" y="476673"/>
            <a:ext cx="7488832" cy="5040559"/>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5517232"/>
            <a:ext cx="1987784" cy="1340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p:txBody>
          <a:bodyPr/>
          <a:lstStyle/>
          <a:p>
            <a:pPr marL="109537" indent="0">
              <a:buNone/>
            </a:pPr>
            <a:endParaRPr lang="en-GB" dirty="0"/>
          </a:p>
          <a:p>
            <a:r>
              <a:rPr lang="en-GB" dirty="0"/>
              <a:t>What new learning needs can you identify for your future professional development? For instance, are there any learning outcomes not achieved that you identified task 1 part a or new areas of learning you would like to take forward?  </a:t>
            </a:r>
          </a:p>
          <a:p>
            <a:pPr marL="109537" indent="0">
              <a:buNone/>
            </a:pPr>
            <a:endParaRPr lang="en-US" dirty="0"/>
          </a:p>
        </p:txBody>
      </p:sp>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p:txBody>
          <a:bodyPr/>
          <a:lstStyle/>
          <a:p>
            <a:r>
              <a:rPr lang="en-US" dirty="0"/>
              <a:t>Group exercise </a:t>
            </a:r>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p:txBody>
          <a:bodyPr/>
          <a:lstStyle/>
          <a:p>
            <a:pPr>
              <a:defRPr/>
            </a:pPr>
            <a:fld id="{38D5D192-0F34-459C-AB14-5F3672292351}" type="slidenum">
              <a:rPr lang="en-GB" altLang="en-US" smtClean="0"/>
              <a:pPr>
                <a:defRPr/>
              </a:pPr>
              <a:t>11</a:t>
            </a:fld>
            <a:endParaRPr lang="en-GB" altLang="en-US"/>
          </a:p>
        </p:txBody>
      </p:sp>
    </p:spTree>
    <p:extLst>
      <p:ext uri="{BB962C8B-B14F-4D97-AF65-F5344CB8AC3E}">
        <p14:creationId xmlns:p14="http://schemas.microsoft.com/office/powerpoint/2010/main" val="4123252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457200" y="1268760"/>
            <a:ext cx="8229600" cy="4738340"/>
          </a:xfrm>
        </p:spPr>
        <p:txBody>
          <a:bodyPr/>
          <a:lstStyle/>
          <a:p>
            <a:r>
              <a:rPr lang="en-GB" sz="2400" dirty="0"/>
              <a:t>To demonstrate our commitment to valuing equally everyone's expertise</a:t>
            </a:r>
          </a:p>
          <a:p>
            <a:r>
              <a:rPr lang="en-GB" sz="2400" dirty="0"/>
              <a:t>To understand the view point of the people we work with and listen to their views in line with the Social Service and Well-Being (Wales) Act, 2014</a:t>
            </a:r>
          </a:p>
          <a:p>
            <a:r>
              <a:rPr lang="en-GB" sz="2400" dirty="0"/>
              <a:t>To work within our own Code of Professional Practice (Social Care Wales, 2017)</a:t>
            </a:r>
          </a:p>
          <a:p>
            <a:r>
              <a:rPr lang="en-GB" sz="2400" dirty="0"/>
              <a:t>To involve people we work with in our own professional development and learning</a:t>
            </a:r>
          </a:p>
          <a:p>
            <a:r>
              <a:rPr lang="en-GB" sz="2400" dirty="0"/>
              <a:t>To enhance the experience of the people we work with. </a:t>
            </a:r>
          </a:p>
        </p:txBody>
      </p:sp>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827583" y="279400"/>
            <a:ext cx="7854985" cy="917352"/>
          </a:xfrm>
        </p:spPr>
        <p:txBody>
          <a:bodyPr>
            <a:normAutofit fontScale="90000"/>
          </a:bodyPr>
          <a:lstStyle/>
          <a:p>
            <a:r>
              <a:rPr lang="en-GB" sz="3200" dirty="0"/>
              <a:t>Why is the feedback we receive from individuals we work with so important </a:t>
            </a:r>
          </a:p>
        </p:txBody>
      </p:sp>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p:txBody>
          <a:bodyPr/>
          <a:lstStyle/>
          <a:p>
            <a:pPr>
              <a:defRPr/>
            </a:pPr>
            <a:fld id="{E07D619C-9A2E-4280-B9DB-349F82AE6CEA}" type="slidenum">
              <a:rPr lang="en-GB" altLang="en-US" smtClean="0"/>
              <a:pPr>
                <a:defRPr/>
              </a:pPr>
              <a:t>12</a:t>
            </a:fld>
            <a:endParaRPr lang="en-GB" altLang="en-US"/>
          </a:p>
        </p:txBody>
      </p:sp>
    </p:spTree>
    <p:extLst>
      <p:ext uri="{BB962C8B-B14F-4D97-AF65-F5344CB8AC3E}">
        <p14:creationId xmlns:p14="http://schemas.microsoft.com/office/powerpoint/2010/main" val="1519135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fontScale="90000"/>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quarter"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13</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Tree>
    <p:extLst>
      <p:ext uri="{BB962C8B-B14F-4D97-AF65-F5344CB8AC3E}">
        <p14:creationId xmlns:p14="http://schemas.microsoft.com/office/powerpoint/2010/main" val="670916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57200" y="1809309"/>
            <a:ext cx="8229600" cy="4608512"/>
          </a:xfrm>
        </p:spPr>
        <p:txBody>
          <a:bodyPr/>
          <a:lstStyle/>
          <a:p>
            <a:r>
              <a:rPr lang="en-GB" sz="2800" dirty="0">
                <a:latin typeface="Arial" panose="020B0604020202020204" pitchFamily="34" charset="0"/>
                <a:cs typeface="Arial" panose="020B0604020202020204" pitchFamily="34" charset="0"/>
              </a:rPr>
              <a:t>Reflecting on feedback you have received from individuals in need of care and support and </a:t>
            </a:r>
            <a:r>
              <a:rPr lang="en-GB" sz="28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a:t>
            </a:r>
            <a:endParaRPr lang="en-GB" dirty="0"/>
          </a:p>
          <a:p>
            <a:endParaRPr lang="en-GB" dirty="0"/>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457200" y="908720"/>
            <a:ext cx="8229600" cy="724942"/>
          </a:xfrm>
        </p:spPr>
        <p:txBody>
          <a:bodyPr>
            <a:normAutofit fontScale="90000"/>
          </a:bodyPr>
          <a:lstStyle/>
          <a:p>
            <a:br>
              <a:rPr lang="en-GB" dirty="0"/>
            </a:br>
            <a:r>
              <a:rPr lang="en-GB" dirty="0"/>
              <a:t>Exercise 3 </a:t>
            </a:r>
            <a:br>
              <a:rPr lang="en-GB" dirty="0"/>
            </a:br>
            <a:r>
              <a:rPr lang="en-GB" dirty="0"/>
              <a:t>Task 1 b – question 2</a:t>
            </a:r>
            <a:br>
              <a:rPr lang="en-GB" dirty="0"/>
            </a:br>
            <a:br>
              <a:rPr lang="en-GB" dirty="0"/>
            </a:br>
            <a:endParaRPr lang="en-GB" dirty="0"/>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p:txBody>
          <a:bodyPr/>
          <a:lstStyle/>
          <a:p>
            <a:pPr>
              <a:defRPr/>
            </a:pPr>
            <a:fld id="{38D5D192-0F34-459C-AB14-5F3672292351}" type="slidenum">
              <a:rPr lang="en-GB" altLang="en-US" smtClean="0"/>
              <a:pPr>
                <a:defRPr/>
              </a:pPr>
              <a:t>14</a:t>
            </a:fld>
            <a:endParaRPr lang="en-GB" altLang="en-US"/>
          </a:p>
        </p:txBody>
      </p:sp>
    </p:spTree>
    <p:extLst>
      <p:ext uri="{BB962C8B-B14F-4D97-AF65-F5344CB8AC3E}">
        <p14:creationId xmlns:p14="http://schemas.microsoft.com/office/powerpoint/2010/main" val="2014532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457200" y="1268760"/>
            <a:ext cx="8229600" cy="4738340"/>
          </a:xfrm>
        </p:spPr>
        <p:txBody>
          <a:bodyPr/>
          <a:lstStyle/>
          <a:p>
            <a:pPr marL="109537" indent="0">
              <a:buNone/>
              <a:defRPr/>
            </a:pPr>
            <a:r>
              <a:rPr lang="en-GB" sz="2400" b="1" dirty="0">
                <a:latin typeface="+mj-lt"/>
                <a:cs typeface="Arial" panose="020B0604020202020204" pitchFamily="34" charset="0"/>
              </a:rPr>
              <a:t>Marking Criteria </a:t>
            </a:r>
          </a:p>
          <a:p>
            <a:pPr>
              <a:defRPr/>
            </a:pPr>
            <a:r>
              <a:rPr lang="en-GB" sz="2400" dirty="0"/>
              <a:t>The marking criteria gives the minimum standards that needs to be met to achieve a pass as well as a further explanation as to how to achieve higher marks</a:t>
            </a:r>
          </a:p>
          <a:p>
            <a:pPr>
              <a:defRPr/>
            </a:pPr>
            <a:r>
              <a:rPr lang="en-GB" sz="2400" dirty="0"/>
              <a:t>It is important you refer to this to make sure you meet the criteria</a:t>
            </a:r>
          </a:p>
          <a:p>
            <a:pPr>
              <a:defRPr/>
            </a:pPr>
            <a:r>
              <a:rPr lang="en-GB" sz="2400" dirty="0"/>
              <a:t>Take some time to look through the marking criteria for each section</a:t>
            </a:r>
          </a:p>
          <a:p>
            <a:pPr>
              <a:defRPr/>
            </a:pPr>
            <a:r>
              <a:rPr lang="en-GB" sz="2400" dirty="0"/>
              <a:t>You must meet every element of the marking criteria and answer all elements of the question to pass. </a:t>
            </a:r>
          </a:p>
          <a:p>
            <a:pPr marL="109537" indent="0">
              <a:buFont typeface="Wingdings 3" panose="05040102010807070707" pitchFamily="18" charset="2"/>
              <a:buNone/>
              <a:defRPr/>
            </a:pPr>
            <a:endParaRPr lang="en-GB" dirty="0"/>
          </a:p>
          <a:p>
            <a:pPr>
              <a:defRPr/>
            </a:pPr>
            <a:endParaRPr lang="en-GB" dirty="0"/>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457200" y="692696"/>
            <a:ext cx="8229600" cy="724942"/>
          </a:xfrm>
        </p:spPr>
        <p:txBody>
          <a:bodyPr>
            <a:normAutofit fontScale="90000"/>
          </a:bodyPr>
          <a:lstStyle/>
          <a:p>
            <a:pPr algn="ctr">
              <a:defRPr/>
            </a:pP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546F8E-EC14-4A1D-A458-89EB3E0A95BC}"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p:txBody>
          <a:bodyPr/>
          <a:lstStyle/>
          <a:p>
            <a:r>
              <a:rPr lang="en-GB" altLang="en-US" sz="2800" dirty="0"/>
              <a:t>Task 1 - Developmental review (part a and b) = 15% of mark</a:t>
            </a:r>
          </a:p>
          <a:p>
            <a:r>
              <a:rPr lang="en-GB" altLang="en-US" sz="2800" dirty="0"/>
              <a:t>Task 2 - Observation of social work practice = 20% of mark</a:t>
            </a:r>
          </a:p>
          <a:p>
            <a:r>
              <a:rPr lang="en-GB" altLang="en-US" sz="2800" dirty="0"/>
              <a:t>Task 3 - Safeguarding case study = 50% of mark</a:t>
            </a:r>
          </a:p>
          <a:p>
            <a:r>
              <a:rPr lang="en-GB" altLang="en-US" sz="2800" dirty="0"/>
              <a:t>Task– Safeguarding in an area that is not your main area of work = 15% of mark</a:t>
            </a:r>
          </a:p>
          <a:p>
            <a:r>
              <a:rPr lang="en-GB" altLang="en-US" sz="2800" dirty="0"/>
              <a:t>You are required to achieve a pass in all 4 tasks in order to pass the portfolio.</a:t>
            </a:r>
          </a:p>
        </p:txBody>
      </p:sp>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p:txBody>
          <a:bodyPr>
            <a:normAutofit/>
          </a:bodyPr>
          <a:lstStyle/>
          <a:p>
            <a:pPr algn="ctr">
              <a:defRPr/>
            </a:pPr>
            <a:r>
              <a:rPr lang="en-GB" dirty="0">
                <a:latin typeface="Arial" panose="020B0604020202020204" pitchFamily="34" charset="0"/>
                <a:cs typeface="Arial" panose="020B0604020202020204" pitchFamily="34" charset="0"/>
              </a:rPr>
              <a:t>Marking Scheme</a:t>
            </a:r>
          </a:p>
        </p:txBody>
      </p:sp>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53226B4-8562-4382-AAF4-22785E9FF488}"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113"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7325" y="4594224"/>
            <a:ext cx="3978275"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457200" y="1268760"/>
            <a:ext cx="8229600" cy="4738340"/>
          </a:xfrm>
        </p:spPr>
        <p:txBody>
          <a:bodyPr/>
          <a:lstStyle/>
          <a:p>
            <a:pPr marL="109537" indent="0">
              <a:buNone/>
              <a:defRPr/>
            </a:pPr>
            <a:r>
              <a:rPr lang="en-GB" sz="2400" dirty="0"/>
              <a:t>Exercise 4</a:t>
            </a:r>
          </a:p>
          <a:p>
            <a:pPr marL="109537" indent="0">
              <a:buNone/>
              <a:defRPr/>
            </a:pPr>
            <a:r>
              <a:rPr lang="en-GB" sz="2400" dirty="0"/>
              <a:t>Where you are now in relation to your completion of the assignments/portfolio?</a:t>
            </a:r>
          </a:p>
          <a:p>
            <a:pPr>
              <a:buFont typeface="Arial" panose="020B0604020202020204" pitchFamily="34" charset="0"/>
              <a:buChar char="•"/>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endParaRPr lang="en-GB" dirty="0"/>
          </a:p>
          <a:p>
            <a:pPr>
              <a:defRPr/>
            </a:pPr>
            <a:endParaRPr lang="en-GB" dirty="0"/>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457200" y="274638"/>
            <a:ext cx="8229600" cy="80486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AD5DF4-B084-4578-807E-D7CB62179307}" type="slidenum">
              <a:rPr lang="en-GB" altLang="en-US" smtClean="0"/>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57200" y="1700808"/>
            <a:ext cx="8229600" cy="4306292"/>
          </a:xfrm>
        </p:spPr>
        <p:txBody>
          <a:bodyPr/>
          <a:lstStyle/>
          <a:p>
            <a:r>
              <a:rPr lang="en-GB" altLang="en-US" sz="2400" b="1" dirty="0"/>
              <a:t>Failing to answer the question fully/not answering every element of the question</a:t>
            </a:r>
          </a:p>
          <a:p>
            <a:r>
              <a:rPr lang="en-GB" altLang="en-US" sz="2400" dirty="0"/>
              <a:t>Poor referencing or large section not referenced</a:t>
            </a:r>
          </a:p>
          <a:p>
            <a:r>
              <a:rPr lang="en-GB" altLang="en-US" sz="2400" dirty="0"/>
              <a:t>Acronyms not put in full in the first instance</a:t>
            </a:r>
          </a:p>
          <a:p>
            <a:r>
              <a:rPr lang="en-GB" altLang="en-US" sz="2400" dirty="0"/>
              <a:t>Year not given with Acts/references</a:t>
            </a:r>
          </a:p>
          <a:p>
            <a:r>
              <a:rPr lang="en-GB" altLang="en-US" sz="2400" dirty="0"/>
              <a:t>Acts and other work quoted but not referenced (be careful of plagiarism)</a:t>
            </a:r>
          </a:p>
          <a:p>
            <a:r>
              <a:rPr lang="en-GB" altLang="en-US" sz="2400" dirty="0"/>
              <a:t>Being overly detailed in reflective sections. </a:t>
            </a:r>
          </a:p>
          <a:p>
            <a:endParaRPr lang="en-GB" altLang="en-US" dirty="0"/>
          </a:p>
          <a:p>
            <a:endParaRPr lang="en-GB" altLang="en-US" dirty="0"/>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p:txBody>
          <a:bodyPr>
            <a:normAutofit fontScale="90000"/>
          </a:bodyPr>
          <a:lstStyle/>
          <a:p>
            <a:pPr algn="ctr">
              <a:defRPr/>
            </a:pPr>
            <a:br>
              <a:rPr lang="en-GB" dirty="0">
                <a:solidFill>
                  <a:schemeClr val="tx1"/>
                </a:solidFill>
              </a:rPr>
            </a:br>
            <a:r>
              <a:rPr lang="en-GB" dirty="0">
                <a:solidFill>
                  <a:schemeClr val="tx1"/>
                </a:solidFill>
              </a:rPr>
              <a:t>Checklist - Common Mistakes</a:t>
            </a:r>
          </a:p>
        </p:txBody>
      </p:sp>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246AA-6050-40A5-B6A8-6D926048BDB1}" type="slidenum">
              <a:rPr lang="en-GB" altLang="en-US" smtClean="0"/>
              <a:pPr/>
              <a:t>19</a:t>
            </a:fld>
            <a:endParaRPr lang="en-GB" altLang="en-US"/>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5126308"/>
            <a:ext cx="2361794" cy="148551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F56B019-BE91-074C-BD6B-7EE5803DFA14}"/>
              </a:ext>
            </a:extLst>
          </p:cNvPr>
          <p:cNvSpPr>
            <a:spLocks noGrp="1"/>
          </p:cNvSpPr>
          <p:nvPr>
            <p:ph type="body" idx="1"/>
          </p:nvPr>
        </p:nvSpPr>
        <p:spPr>
          <a:xfrm>
            <a:off x="457200" y="332657"/>
            <a:ext cx="7931224" cy="864096"/>
          </a:xfrm>
        </p:spPr>
        <p:txBody>
          <a:bodyPr/>
          <a:lstStyle/>
          <a:p>
            <a:pPr>
              <a:lnSpc>
                <a:spcPct val="90000"/>
              </a:lnSpc>
            </a:pPr>
            <a:endParaRPr lang="en-GB" altLang="en-US" sz="1800" dirty="0"/>
          </a:p>
          <a:p>
            <a:pPr>
              <a:lnSpc>
                <a:spcPct val="90000"/>
              </a:lnSpc>
            </a:pPr>
            <a:endParaRPr lang="en-GB" altLang="en-US" sz="1800" dirty="0"/>
          </a:p>
          <a:p>
            <a:pPr>
              <a:lnSpc>
                <a:spcPct val="90000"/>
              </a:lnSpc>
            </a:pPr>
            <a:r>
              <a:rPr lang="en-GB" altLang="en-US" sz="1800" dirty="0"/>
              <a:t>Task 1 - </a:t>
            </a:r>
            <a:r>
              <a:rPr lang="en-GB" altLang="en-US" sz="1800" b="1" dirty="0"/>
              <a:t>Must</a:t>
            </a:r>
            <a:r>
              <a:rPr lang="en-GB" altLang="en-US" sz="1800" dirty="0"/>
              <a:t> integrate a referenced a model/s of reflection throughout in </a:t>
            </a:r>
            <a:r>
              <a:rPr lang="en-GB" altLang="en-US" sz="1800" b="1" dirty="0"/>
              <a:t>both</a:t>
            </a:r>
            <a:r>
              <a:rPr lang="en-GB" altLang="en-US" sz="1800" dirty="0"/>
              <a:t> parts a and b and take into account training, learning, research and use of supervision</a:t>
            </a:r>
          </a:p>
          <a:p>
            <a:endParaRPr lang="en-US" dirty="0"/>
          </a:p>
        </p:txBody>
      </p:sp>
      <p:sp>
        <p:nvSpPr>
          <p:cNvPr id="34818" name="Content Placeholder 1">
            <a:extLst>
              <a:ext uri="{FF2B5EF4-FFF2-40B4-BE49-F238E27FC236}">
                <a16:creationId xmlns:a16="http://schemas.microsoft.com/office/drawing/2014/main" id="{59975DED-6CE1-4C48-890E-31536A3D6E8A}"/>
              </a:ext>
            </a:extLst>
          </p:cNvPr>
          <p:cNvSpPr>
            <a:spLocks noGrp="1"/>
          </p:cNvSpPr>
          <p:nvPr>
            <p:ph sz="quarter" idx="2"/>
          </p:nvPr>
        </p:nvSpPr>
        <p:spPr>
          <a:xfrm>
            <a:off x="457200" y="1412776"/>
            <a:ext cx="4040188" cy="4680520"/>
          </a:xfrm>
        </p:spPr>
        <p:txBody>
          <a:bodyPr wrap="square" anchor="t">
            <a:noAutofit/>
          </a:bodyPr>
          <a:lstStyle/>
          <a:p>
            <a:pPr marL="109537" indent="0">
              <a:lnSpc>
                <a:spcPct val="90000"/>
              </a:lnSpc>
              <a:buNone/>
            </a:pPr>
            <a:r>
              <a:rPr lang="en-GB" altLang="en-US" sz="1800" b="1" dirty="0">
                <a:latin typeface="+mj-lt"/>
              </a:rPr>
              <a:t>Part a</a:t>
            </a:r>
          </a:p>
          <a:p>
            <a:pPr marL="0" indent="0">
              <a:buNone/>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marL="0" indent="0">
              <a:buNone/>
              <a:defRPr/>
            </a:pPr>
            <a:r>
              <a:rPr lang="en-GB" altLang="en-US" sz="1800" dirty="0">
                <a:latin typeface="+mj-lt"/>
              </a:rPr>
              <a:t>First reflect on past learning and development (about a quarter of the total amount written). </a:t>
            </a:r>
          </a:p>
          <a:p>
            <a:pPr marL="0" indent="0">
              <a:buNone/>
              <a:defRPr/>
            </a:pPr>
            <a:r>
              <a:rPr lang="en-GB" altLang="en-US" sz="1800" dirty="0">
                <a:latin typeface="+mj-lt"/>
              </a:rPr>
              <a:t>The consider your future learning need and how you intend to meet these</a:t>
            </a:r>
          </a:p>
          <a:p>
            <a:pPr marL="285750" indent="-285750">
              <a:buFont typeface="Wingdings" pitchFamily="2" charset="2"/>
              <a:buChar char="Ø"/>
              <a:defRPr/>
            </a:pPr>
            <a:r>
              <a:rPr lang="en-GB" altLang="en-US" sz="1800" dirty="0">
                <a:latin typeface="+mj-lt"/>
              </a:rPr>
              <a:t>Analysis in assessment (quarter of written amount) </a:t>
            </a:r>
          </a:p>
          <a:p>
            <a:pPr marL="285750" indent="-285750">
              <a:buFont typeface="Wingdings" pitchFamily="2" charset="2"/>
              <a:buChar char="Ø"/>
              <a:defRPr/>
            </a:pPr>
            <a:r>
              <a:rPr lang="en-GB" altLang="en-US" sz="1800" dirty="0">
                <a:latin typeface="+mj-lt"/>
              </a:rPr>
              <a:t>Collaborative working (quarter) </a:t>
            </a:r>
          </a:p>
          <a:p>
            <a:pPr marL="285750" indent="-285750">
              <a:buFont typeface="Wingdings" pitchFamily="2" charset="2"/>
              <a:buChar char="Ø"/>
              <a:defRPr/>
            </a:pPr>
            <a:r>
              <a:rPr lang="en-GB" altLang="en-US" sz="1800" dirty="0"/>
              <a:t>Professional judgement in complex situations (quarter). </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5025" y="1412776"/>
            <a:ext cx="4041775" cy="3973281"/>
          </a:xfrm>
        </p:spPr>
        <p:txBody>
          <a:bodyPr/>
          <a:lstStyle/>
          <a:p>
            <a:pPr marL="109537" indent="0">
              <a:lnSpc>
                <a:spcPct val="90000"/>
              </a:lnSpc>
              <a:buNone/>
            </a:pPr>
            <a:r>
              <a:rPr lang="en-GB" altLang="en-US" sz="1800" b="1" dirty="0"/>
              <a:t>Part b</a:t>
            </a:r>
          </a:p>
          <a:p>
            <a:pPr>
              <a:lnSpc>
                <a:spcPct val="90000"/>
              </a:lnSpc>
            </a:pPr>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has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endParaRPr lang="en-GB" altLang="en-US" sz="1800" dirty="0">
              <a:cs typeface="Arial" panose="020B0604020202020204" pitchFamily="34" charset="0"/>
            </a:endParaRPr>
          </a:p>
          <a:p>
            <a:pPr>
              <a:lnSpc>
                <a:spcPct val="90000"/>
              </a:lnSpc>
            </a:pPr>
            <a:r>
              <a:rPr lang="en-GB" altLang="en-US" sz="1800" dirty="0"/>
              <a:t>Parts a and b need to provide academic references/evidence.</a:t>
            </a: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20</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457200" y="850900"/>
            <a:ext cx="8229600" cy="5156200"/>
          </a:xfrm>
        </p:spPr>
        <p:txBody>
          <a:bodyPr/>
          <a:lstStyle/>
          <a:p>
            <a:pPr marL="109537" indent="0">
              <a:buFont typeface="Wingdings 3" panose="05040102010807070707" pitchFamily="18" charset="2"/>
              <a:buNone/>
              <a:defRPr/>
            </a:pPr>
            <a:r>
              <a:rPr lang="en-GB" b="1" dirty="0"/>
              <a:t>Task 2 - Observation of Practice</a:t>
            </a:r>
          </a:p>
          <a:p>
            <a:pPr>
              <a:defRPr/>
            </a:pPr>
            <a:r>
              <a:rPr lang="en-GB" sz="2400" dirty="0"/>
              <a:t>Ensure the introduction clearly sets the scene e.g., give age, ethnicity, gender, language needs etc.</a:t>
            </a:r>
          </a:p>
          <a:p>
            <a:pPr>
              <a:defRPr/>
            </a:pPr>
            <a:r>
              <a:rPr lang="en-GB" sz="2400" dirty="0"/>
              <a:t>Reflect clearly on communication methods, ethics, values and use of a person-centred approach</a:t>
            </a:r>
          </a:p>
          <a:p>
            <a:pPr>
              <a:defRPr/>
            </a:pPr>
            <a:r>
              <a:rPr lang="en-GB" sz="2400" dirty="0"/>
              <a:t>Reference to the Code of Professional Practice (there is no requirement to give each point e.g., 1.2, 1.3 just reference to the document (Social Care Wales, 2017)</a:t>
            </a:r>
          </a:p>
          <a:p>
            <a:pPr>
              <a:defRPr/>
            </a:pPr>
            <a:r>
              <a:rPr lang="en-GB" sz="2400" dirty="0"/>
              <a:t>Include reflection on Welsh context and highlight the “Active Offer” and</a:t>
            </a:r>
            <a:r>
              <a:rPr lang="en-GB" sz="2400" dirty="0">
                <a:solidFill>
                  <a:srgbClr val="000000"/>
                </a:solidFill>
                <a:effectLst/>
                <a:ea typeface="Times New Roman" panose="02020603050405020304" pitchFamily="18" charset="0"/>
              </a:rPr>
              <a:t> make reference</a:t>
            </a:r>
            <a:r>
              <a:rPr lang="en-GB" sz="2400" b="1" i="1" dirty="0">
                <a:solidFill>
                  <a:srgbClr val="000000"/>
                </a:solidFill>
                <a:effectLst/>
                <a:ea typeface="Times New Roman" panose="02020603050405020304" pitchFamily="18" charset="0"/>
              </a:rPr>
              <a:t> </a:t>
            </a:r>
            <a:r>
              <a:rPr lang="en-GB" sz="2400" dirty="0">
                <a:solidFill>
                  <a:srgbClr val="000000"/>
                </a:solidFill>
                <a:effectLst/>
                <a:ea typeface="Times New Roman" panose="02020603050405020304" pitchFamily="18" charset="0"/>
              </a:rPr>
              <a:t>to “More than Just Words” (Welsh Government, </a:t>
            </a:r>
            <a:r>
              <a:rPr lang="en-GB" sz="2400" dirty="0">
                <a:solidFill>
                  <a:srgbClr val="000000"/>
                </a:solidFill>
                <a:ea typeface="Times New Roman" panose="02020603050405020304" pitchFamily="18" charset="0"/>
              </a:rPr>
              <a:t>2022-2027</a:t>
            </a:r>
            <a:r>
              <a:rPr lang="en-GB" sz="2400" dirty="0">
                <a:solidFill>
                  <a:srgbClr val="000000"/>
                </a:solidFill>
                <a:effectLst/>
                <a:ea typeface="Times New Roman" panose="02020603050405020304" pitchFamily="18" charset="0"/>
              </a:rPr>
              <a:t>). </a:t>
            </a:r>
            <a:endParaRPr lang="en-GB" sz="2400" dirty="0"/>
          </a:p>
          <a:p>
            <a:pPr>
              <a:defRPr/>
            </a:pPr>
            <a:r>
              <a:rPr lang="en-GB" sz="2400" dirty="0"/>
              <a:t>Watch the videos “More than just words”, this will inform the learner’s reflection.</a:t>
            </a:r>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457200" y="274638"/>
            <a:ext cx="8229600" cy="576262"/>
          </a:xfrm>
        </p:spPr>
        <p:txBody>
          <a:bodyPr>
            <a:normAutofit fontScale="90000"/>
          </a:bodyPr>
          <a:lstStyle/>
          <a:p>
            <a:pPr algn="ctr">
              <a:defRPr/>
            </a:pPr>
            <a:r>
              <a:rPr lang="en-GB" dirty="0">
                <a:solidFill>
                  <a:schemeClr val="tx1"/>
                </a:solidFill>
              </a:rPr>
              <a:t>Checklist</a:t>
            </a:r>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249A6E-A4C0-443D-87A3-148359294A82}" type="slidenum">
              <a:rPr lang="en-GB" altLang="en-US" smtClean="0"/>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323528" y="1124744"/>
            <a:ext cx="8363272" cy="4882356"/>
          </a:xfrm>
        </p:spPr>
        <p:txBody>
          <a:bodyPr/>
          <a:lstStyle/>
          <a:p>
            <a:pPr marL="109537" indent="0">
              <a:buNone/>
            </a:pPr>
            <a:r>
              <a:rPr lang="en-GB" altLang="en-US" sz="28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legislation in relation to </a:t>
            </a:r>
            <a:r>
              <a:rPr lang="en-GB" altLang="en-US" sz="2000" b="1" dirty="0"/>
              <a:t>safeguarding </a:t>
            </a:r>
            <a:r>
              <a:rPr lang="en-GB" altLang="en-US" sz="2000" dirty="0"/>
              <a:t>(including: </a:t>
            </a:r>
            <a:r>
              <a:rPr lang="en-GB" sz="2000" dirty="0">
                <a:solidFill>
                  <a:srgbClr val="000000"/>
                </a:solidFill>
                <a:effectLst/>
                <a:ea typeface="Arial" panose="020B0604020202020204" pitchFamily="34" charset="0"/>
              </a:rPr>
              <a:t>Wales with the United Kingdom, the European Union (EU) and outside the EU</a:t>
            </a:r>
            <a:r>
              <a:rPr lang="en-GB" altLang="en-US" sz="2000" dirty="0"/>
              <a:t>)</a:t>
            </a:r>
          </a:p>
          <a:p>
            <a:r>
              <a:rPr lang="en-GB" altLang="en-US" sz="2000" dirty="0"/>
              <a:t>Establish the role of the learner in the safeguarding issue</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suggests </a:t>
            </a:r>
            <a:r>
              <a:rPr lang="en-GB" altLang="en-US" sz="2000" b="1" dirty="0"/>
              <a:t>more</a:t>
            </a:r>
            <a:r>
              <a:rPr lang="en-GB" altLang="en-US" sz="2000" dirty="0"/>
              <a:t> than one, make sure theories are referenced correctly</a:t>
            </a:r>
          </a:p>
          <a:p>
            <a:r>
              <a:rPr lang="en-GB" altLang="en-US" sz="2000" dirty="0"/>
              <a:t>Discuss safeguarding boards and the dimension of working in Wales. </a:t>
            </a:r>
          </a:p>
          <a:p>
            <a:endParaRPr lang="en-GB" altLang="en-US" sz="2400" dirty="0"/>
          </a:p>
          <a:p>
            <a:pPr marL="109537" indent="0">
              <a:buNone/>
            </a:pPr>
            <a:endParaRPr lang="en-GB" altLang="en-US" sz="2400" dirty="0"/>
          </a:p>
          <a:p>
            <a:endParaRPr lang="en-GB" altLang="en-US" dirty="0"/>
          </a:p>
          <a:p>
            <a:r>
              <a:rPr lang="en-GB" altLang="en-US" dirty="0"/>
              <a:t> </a:t>
            </a:r>
          </a:p>
          <a:p>
            <a:endParaRPr lang="en-GB" altLang="en-US" b="1" dirty="0"/>
          </a:p>
          <a:p>
            <a:endParaRPr lang="en-GB" altLang="en-US" dirty="0"/>
          </a:p>
          <a:p>
            <a:endParaRPr lang="en-GB" altLang="en-US" dirty="0"/>
          </a:p>
          <a:p>
            <a:endParaRPr lang="en-GB" altLang="en-US" dirty="0"/>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2699792" y="274638"/>
            <a:ext cx="5987008" cy="994122"/>
          </a:xfrm>
        </p:spPr>
        <p:txBody>
          <a:bodyPr/>
          <a:lstStyle/>
          <a:p>
            <a:pPr>
              <a:defRPr/>
            </a:pPr>
            <a:r>
              <a:rPr lang="en-GB" dirty="0">
                <a:solidFill>
                  <a:schemeClr val="tx1"/>
                </a:solidFill>
              </a:rPr>
              <a:t>Checklist</a:t>
            </a:r>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143490-0C78-4ED2-B510-B0B6C04EE675}" type="slidenum">
              <a:rPr lang="en-GB" altLang="en-US" smtClean="0"/>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457200" y="1268760"/>
            <a:ext cx="8229600" cy="4738340"/>
          </a:xfrm>
        </p:spPr>
        <p:txBody>
          <a:bodyPr/>
          <a:lstStyle/>
          <a:p>
            <a:pPr marL="109537" indent="0">
              <a:buNone/>
            </a:pPr>
            <a:r>
              <a:rPr lang="en-GB" dirty="0"/>
              <a:t>Task 4 </a:t>
            </a:r>
          </a:p>
          <a:p>
            <a:r>
              <a:rPr lang="en-GB" dirty="0"/>
              <a:t>Ensure the work is based on an area that is not the learner’s main area of work, e.g. if task 3 is based on a child's safeguarding case task 4 must discuss adult safeguarding and vice versa</a:t>
            </a:r>
          </a:p>
          <a:p>
            <a:r>
              <a:rPr lang="en-GB" dirty="0"/>
              <a:t>Clearly highlight the differences between safeguarding of adults and children </a:t>
            </a:r>
          </a:p>
          <a:p>
            <a:pPr marL="109537" indent="0">
              <a:buNone/>
            </a:pPr>
            <a:r>
              <a:rPr lang="en-GB" b="1" dirty="0"/>
              <a:t>All sections require academic referencing; this should include, where relevant, recent academic research.  </a:t>
            </a:r>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p:txBody>
          <a:bodyPr/>
          <a:lstStyle/>
          <a:p>
            <a:pPr algn="ctr"/>
            <a:r>
              <a:rPr lang="en-GB" dirty="0">
                <a:solidFill>
                  <a:schemeClr val="tx1"/>
                </a:solidFill>
              </a:rPr>
              <a:t>Checklist</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p:txBody>
          <a:bodyPr/>
          <a:lstStyle/>
          <a:p>
            <a:pPr>
              <a:defRPr/>
            </a:pPr>
            <a:fld id="{E07D619C-9A2E-4280-B9DB-349F82AE6CEA}" type="slidenum">
              <a:rPr lang="en-GB" altLang="en-US" smtClean="0"/>
              <a:pPr>
                <a:defRPr/>
              </a:pPr>
              <a:t>23</a:t>
            </a:fld>
            <a:endParaRPr lang="en-GB" altLang="en-US"/>
          </a:p>
        </p:txBody>
      </p:sp>
    </p:spTree>
    <p:extLst>
      <p:ext uri="{BB962C8B-B14F-4D97-AF65-F5344CB8AC3E}">
        <p14:creationId xmlns:p14="http://schemas.microsoft.com/office/powerpoint/2010/main" val="1403324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sz="half" idx="3"/>
          </p:nvPr>
        </p:nvSpPr>
        <p:spPr>
          <a:xfrm>
            <a:off x="530225" y="274638"/>
            <a:ext cx="8002215" cy="994122"/>
          </a:xfrm>
        </p:spPr>
        <p:txBody>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3200" b="1" dirty="0">
                <a:effectLst>
                  <a:outerShdw blurRad="31750" dist="25400" dir="5400000" algn="tl" rotWithShape="0">
                    <a:srgbClr val="000000">
                      <a:alpha val="25000"/>
                    </a:srgbClr>
                  </a:outerShdw>
                </a:effectLst>
              </a:rPr>
              <a:t>Importance of Confidentiality and Avoiding Plagiarism </a:t>
            </a:r>
          </a:p>
          <a:p>
            <a:endParaRPr lang="en-US" dirty="0"/>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397878" y="1502312"/>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2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Font typeface="Wingdings 3" panose="05040102010807070707" pitchFamily="18" charset="2"/>
              <a:buNone/>
              <a:defRPr/>
            </a:pPr>
            <a:r>
              <a:rPr lang="en-US" altLang="en-US" sz="2200" b="1" dirty="0">
                <a:latin typeface="+mn-lt"/>
                <a:cs typeface="+mn-cs"/>
              </a:rPr>
              <a:t>Confidentiality</a:t>
            </a:r>
          </a:p>
          <a:p>
            <a:pPr eaLnBrk="1" hangingPunct="1">
              <a:lnSpc>
                <a:spcPct val="90000"/>
              </a:lnSpc>
              <a:buFont typeface="Wingdings 3" panose="05040102010807070707" pitchFamily="18" charset="2"/>
              <a:buNone/>
              <a:defRPr/>
            </a:pPr>
            <a:r>
              <a:rPr lang="en-US" altLang="en-US" sz="2200" dirty="0">
                <a:latin typeface="+mn-lt"/>
                <a:cs typeface="+mn-cs"/>
              </a:rPr>
              <a:t>It is important that no individual(s) can be identified, either directly or indirectly, from the information in the portfolio. </a:t>
            </a:r>
          </a:p>
          <a:p>
            <a:pPr marL="285750" indent="-285750" eaLnBrk="1" hangingPunct="1">
              <a:lnSpc>
                <a:spcPct val="90000"/>
              </a:lnSpc>
              <a:buFont typeface="Arial" panose="020B0604020202020204" pitchFamily="34" charset="0"/>
              <a:buChar char="•"/>
              <a:defRPr/>
            </a:pPr>
            <a:r>
              <a:rPr lang="en-US" altLang="en-US" sz="2200" b="1" dirty="0">
                <a:latin typeface="+mn-lt"/>
                <a:cs typeface="+mn-cs"/>
              </a:rPr>
              <a:t>You must take personal responsibility for adhering to confidentiality requirements and not rely on others to highlight breaches. </a:t>
            </a:r>
          </a:p>
          <a:p>
            <a:pPr eaLnBrk="1" hangingPunct="1">
              <a:lnSpc>
                <a:spcPct val="90000"/>
              </a:lnSpc>
              <a:buNone/>
              <a:defRPr/>
            </a:pPr>
            <a:r>
              <a:rPr lang="en-US" sz="2200" b="1" dirty="0">
                <a:latin typeface="+mn-lt"/>
                <a:cs typeface="+mn-cs"/>
              </a:rPr>
              <a:t>Plagiarisms</a:t>
            </a:r>
            <a:endParaRPr lang="en-US" altLang="en-US" sz="2200" b="1" dirty="0">
              <a:latin typeface="+mn-lt"/>
              <a:cs typeface="+mn-cs"/>
            </a:endParaRPr>
          </a:p>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278561" y="2446469"/>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251520" y="273050"/>
            <a:ext cx="8435280" cy="851694"/>
          </a:xfrm>
        </p:spPr>
        <p:txBody>
          <a:bodyPr>
            <a:normAutofit fontScale="90000"/>
          </a:bodyPr>
          <a:lstStyle/>
          <a:p>
            <a:r>
              <a:rPr lang="en-GB" dirty="0"/>
              <a:t>Submission Process</a:t>
            </a:r>
            <a:br>
              <a:rPr lang="en-GB" dirty="0"/>
            </a:br>
            <a:r>
              <a:rPr lang="en-GB" sz="2000" b="0" dirty="0">
                <a:solidFill>
                  <a:schemeClr val="tx1"/>
                </a:solidFill>
              </a:rPr>
              <a:t>There are </a:t>
            </a:r>
            <a:r>
              <a:rPr lang="en-GB" sz="2000" b="0" kern="1200" dirty="0">
                <a:solidFill>
                  <a:schemeClr val="tx1"/>
                </a:solidFill>
                <a:effectLst/>
                <a:latin typeface="Arial" panose="020B0604020202020204" pitchFamily="34" charset="0"/>
                <a:ea typeface="DengXian" panose="02010600030101010101" pitchFamily="2" charset="-122"/>
              </a:rPr>
              <a:t> 2 submission points for your portfolio </a:t>
            </a:r>
            <a:endParaRPr lang="en-GB" sz="2000" b="0" dirty="0">
              <a:solidFill>
                <a:schemeClr val="tx1"/>
              </a:solidFill>
            </a:endParaRPr>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quarter" idx="2"/>
          </p:nvPr>
        </p:nvSpPr>
        <p:spPr>
          <a:xfrm>
            <a:off x="251520" y="1124744"/>
            <a:ext cx="4896544" cy="5184576"/>
          </a:xfrm>
        </p:spPr>
        <p:txBody>
          <a:bodyPr/>
          <a:lstStyle/>
          <a:p>
            <a:pPr marL="109537" indent="0">
              <a:buNone/>
            </a:pPr>
            <a:r>
              <a:rPr lang="en-GB" sz="1600" dirty="0">
                <a:latin typeface="Arial" panose="020B0604020202020204" pitchFamily="34" charset="0"/>
                <a:cs typeface="Arial" panose="020B0604020202020204" pitchFamily="34" charset="0"/>
              </a:rPr>
              <a:t>Trinity University submission is via Moodle</a:t>
            </a:r>
          </a:p>
          <a:p>
            <a:r>
              <a:rPr lang="en-GB" sz="1600" kern="1200" dirty="0">
                <a:solidFill>
                  <a:srgbClr val="000000"/>
                </a:solidFill>
                <a:effectLst/>
                <a:latin typeface="Arial" panose="020B0604020202020204" pitchFamily="34" charset="0"/>
                <a:ea typeface="DengXian" panose="02010600030101010101" pitchFamily="2" charset="-122"/>
              </a:rPr>
              <a:t>Submit/upload your portfolio through your Moodle account before the submission deadline. </a:t>
            </a:r>
            <a:endParaRPr lang="en-GB" sz="1600" dirty="0">
              <a:latin typeface="Arial" panose="020B0604020202020204" pitchFamily="34" charset="0"/>
              <a:cs typeface="Arial" panose="020B0604020202020204" pitchFamily="34" charset="0"/>
            </a:endParaRPr>
          </a:p>
          <a:p>
            <a:pPr marL="342900" lvl="0" indent="-342900" algn="just" eaLnBrk="0" fontAlgn="base" hangingPunct="0">
              <a:buFont typeface="Symbol" pitchFamily="2" charset="2"/>
              <a:buChar char=""/>
            </a:pPr>
            <a:r>
              <a:rPr lang="en-GB" sz="1600" dirty="0">
                <a:solidFill>
                  <a:srgbClr val="000000"/>
                </a:solidFill>
                <a:latin typeface="Arial" panose="020B0604020202020204" pitchFamily="34" charset="0"/>
                <a:ea typeface="DengXian" panose="02010600030101010101" pitchFamily="2" charset="-122"/>
              </a:rPr>
              <a:t>Y</a:t>
            </a:r>
            <a:r>
              <a:rPr lang="en-GB" sz="1600" kern="1200" dirty="0">
                <a:solidFill>
                  <a:srgbClr val="000000"/>
                </a:solidFill>
                <a:effectLst/>
                <a:latin typeface="Arial" panose="020B0604020202020204" pitchFamily="34" charset="0"/>
                <a:ea typeface="DengXian" panose="02010600030101010101" pitchFamily="2" charset="-122"/>
              </a:rPr>
              <a:t>ou are required to submit each of the 5 elements (Tasks) of the portfolio to the appropriate Turnitin submission link.</a:t>
            </a:r>
          </a:p>
          <a:p>
            <a:pPr marL="342900" indent="-342900" algn="just" eaLnBrk="0" hangingPunct="0">
              <a:buFont typeface="Symbol" pitchFamily="2" charset="2"/>
              <a:buChar char=""/>
            </a:pPr>
            <a:r>
              <a:rPr lang="en-GB" sz="1600" dirty="0">
                <a:latin typeface="Arial" panose="020B0604020202020204" pitchFamily="34" charset="0"/>
                <a:cs typeface="Arial" panose="020B0604020202020204" pitchFamily="34" charset="0"/>
              </a:rPr>
              <a:t>The final section submission point (task 5) should include your r</a:t>
            </a:r>
            <a:r>
              <a:rPr lang="en-GB" sz="1600" i="0" u="none" strike="noStrike" dirty="0">
                <a:solidFill>
                  <a:srgbClr val="1D2125"/>
                </a:solidFill>
                <a:effectLst/>
                <a:latin typeface="Arial" panose="020B0604020202020204" pitchFamily="34" charset="0"/>
                <a:cs typeface="Arial" panose="020B0604020202020204" pitchFamily="34" charset="0"/>
              </a:rPr>
              <a:t>eference </a:t>
            </a:r>
            <a:r>
              <a:rPr lang="en-GB" sz="1600" dirty="0">
                <a:solidFill>
                  <a:srgbClr val="1D2125"/>
                </a:solidFill>
                <a:latin typeface="Arial" panose="020B0604020202020204" pitchFamily="34" charset="0"/>
                <a:cs typeface="Arial" panose="020B0604020202020204" pitchFamily="34" charset="0"/>
              </a:rPr>
              <a:t>l</a:t>
            </a:r>
            <a:r>
              <a:rPr lang="en-GB" sz="1600" i="0" u="none" strike="noStrike" dirty="0">
                <a:solidFill>
                  <a:srgbClr val="1D2125"/>
                </a:solidFill>
                <a:effectLst/>
                <a:latin typeface="Arial" panose="020B0604020202020204" pitchFamily="34" charset="0"/>
                <a:cs typeface="Arial" panose="020B0604020202020204" pitchFamily="34" charset="0"/>
              </a:rPr>
              <a:t>ist plus</a:t>
            </a:r>
            <a:r>
              <a:rPr lang="en-GB" sz="1600" dirty="0">
                <a:solidFill>
                  <a:srgbClr val="1D2125"/>
                </a:solidFill>
                <a:latin typeface="Arial" panose="020B0604020202020204" pitchFamily="34" charset="0"/>
                <a:cs typeface="Arial" panose="020B0604020202020204" pitchFamily="34" charset="0"/>
              </a:rPr>
              <a:t>, d</a:t>
            </a:r>
            <a:r>
              <a:rPr lang="en-GB" sz="1600" i="0" u="none" strike="noStrike" dirty="0">
                <a:solidFill>
                  <a:srgbClr val="1D2125"/>
                </a:solidFill>
                <a:effectLst/>
                <a:latin typeface="Arial" panose="020B0604020202020204" pitchFamily="34" charset="0"/>
                <a:cs typeface="Arial" panose="020B0604020202020204" pitchFamily="34" charset="0"/>
              </a:rPr>
              <a:t>etail of workshops </a:t>
            </a:r>
            <a:r>
              <a:rPr lang="en-GB" sz="1600" dirty="0">
                <a:solidFill>
                  <a:srgbClr val="1D2125"/>
                </a:solidFill>
                <a:latin typeface="Arial" panose="020B0604020202020204" pitchFamily="34" charset="0"/>
                <a:cs typeface="Arial" panose="020B0604020202020204" pitchFamily="34" charset="0"/>
              </a:rPr>
              <a:t>a</a:t>
            </a:r>
            <a:r>
              <a:rPr lang="en-GB" sz="1600" i="0" u="none" strike="noStrike" dirty="0">
                <a:solidFill>
                  <a:srgbClr val="1D2125"/>
                </a:solidFill>
                <a:effectLst/>
                <a:latin typeface="Arial" panose="020B0604020202020204" pitchFamily="34" charset="0"/>
                <a:cs typeface="Arial" panose="020B0604020202020204" pitchFamily="34" charset="0"/>
              </a:rPr>
              <a:t>ttended</a:t>
            </a:r>
            <a:r>
              <a:rPr lang="en-GB" sz="1600" dirty="0">
                <a:solidFill>
                  <a:srgbClr val="1D2125"/>
                </a:solidFill>
                <a:latin typeface="Arial" panose="020B0604020202020204" pitchFamily="34" charset="0"/>
                <a:cs typeface="Arial" panose="020B0604020202020204" pitchFamily="34" charset="0"/>
              </a:rPr>
              <a:t>, m</a:t>
            </a:r>
            <a:r>
              <a:rPr lang="en-GB" sz="1600" i="0" u="none" strike="noStrike" dirty="0">
                <a:solidFill>
                  <a:srgbClr val="1D2125"/>
                </a:solidFill>
                <a:effectLst/>
                <a:latin typeface="Arial" panose="020B0604020202020204" pitchFamily="34" charset="0"/>
                <a:cs typeface="Arial" panose="020B0604020202020204" pitchFamily="34" charset="0"/>
              </a:rPr>
              <a:t>entor’s report</a:t>
            </a:r>
            <a:r>
              <a:rPr lang="en-GB" sz="1600" dirty="0">
                <a:solidFill>
                  <a:srgbClr val="1D2125"/>
                </a:solidFill>
                <a:latin typeface="Arial" panose="020B0604020202020204" pitchFamily="34" charset="0"/>
                <a:cs typeface="Arial" panose="020B0604020202020204" pitchFamily="34" charset="0"/>
              </a:rPr>
              <a:t>, l</a:t>
            </a:r>
            <a:r>
              <a:rPr lang="en-GB" sz="1600" i="0" u="none" strike="noStrike" dirty="0">
                <a:solidFill>
                  <a:srgbClr val="1D2125"/>
                </a:solidFill>
                <a:effectLst/>
                <a:latin typeface="Arial" panose="020B0604020202020204" pitchFamily="34" charset="0"/>
                <a:cs typeface="Arial" panose="020B0604020202020204" pitchFamily="34" charset="0"/>
              </a:rPr>
              <a:t>earner </a:t>
            </a:r>
            <a:r>
              <a:rPr lang="en-GB" sz="1600" dirty="0">
                <a:solidFill>
                  <a:srgbClr val="1D2125"/>
                </a:solidFill>
                <a:latin typeface="Arial" panose="020B0604020202020204" pitchFamily="34" charset="0"/>
                <a:cs typeface="Arial" panose="020B0604020202020204" pitchFamily="34" charset="0"/>
              </a:rPr>
              <a:t>d</a:t>
            </a:r>
            <a:r>
              <a:rPr lang="en-GB" sz="1600" i="0" u="none" strike="noStrike" dirty="0">
                <a:solidFill>
                  <a:srgbClr val="1D2125"/>
                </a:solidFill>
                <a:effectLst/>
                <a:latin typeface="Arial" panose="020B0604020202020204" pitchFamily="34" charset="0"/>
                <a:cs typeface="Arial" panose="020B0604020202020204" pitchFamily="34" charset="0"/>
              </a:rPr>
              <a:t>etails</a:t>
            </a:r>
            <a:r>
              <a:rPr lang="en-GB" sz="1600" dirty="0">
                <a:solidFill>
                  <a:srgbClr val="1D2125"/>
                </a:solidFill>
                <a:latin typeface="Arial" panose="020B0604020202020204" pitchFamily="34" charset="0"/>
                <a:cs typeface="Arial" panose="020B0604020202020204" pitchFamily="34" charset="0"/>
              </a:rPr>
              <a:t>, s</a:t>
            </a:r>
            <a:r>
              <a:rPr lang="en-GB" sz="1600" i="0" u="none" strike="noStrike" dirty="0">
                <a:solidFill>
                  <a:srgbClr val="1D2125"/>
                </a:solidFill>
                <a:effectLst/>
                <a:latin typeface="Arial" panose="020B0604020202020204" pitchFamily="34" charset="0"/>
                <a:cs typeface="Arial" panose="020B0604020202020204" pitchFamily="34" charset="0"/>
              </a:rPr>
              <a:t>ignatures and line manager verification</a:t>
            </a:r>
            <a:r>
              <a:rPr lang="en-GB" sz="1600" dirty="0">
                <a:solidFill>
                  <a:srgbClr val="1D2125"/>
                </a:solidFill>
                <a:latin typeface="Arial" panose="020B0604020202020204" pitchFamily="34" charset="0"/>
                <a:cs typeface="Arial" panose="020B0604020202020204" pitchFamily="34" charset="0"/>
              </a:rPr>
              <a:t>, and the l</a:t>
            </a:r>
            <a:r>
              <a:rPr lang="en-GB" sz="1600" i="0" u="none" strike="noStrike" dirty="0">
                <a:solidFill>
                  <a:srgbClr val="1D2125"/>
                </a:solidFill>
                <a:effectLst/>
                <a:latin typeface="Arial" panose="020B0604020202020204" pitchFamily="34" charset="0"/>
                <a:cs typeface="Arial" panose="020B0604020202020204" pitchFamily="34" charset="0"/>
              </a:rPr>
              <a:t>earning agreement </a:t>
            </a:r>
            <a:endParaRPr lang="en-GB" sz="1600" dirty="0">
              <a:effectLst/>
              <a:latin typeface="Times New Roman" panose="02020603050405020304" pitchFamily="18" charset="0"/>
              <a:ea typeface="Times New Roman" panose="02020603050405020304" pitchFamily="18" charset="0"/>
            </a:endParaRPr>
          </a:p>
          <a:p>
            <a:pPr marL="342900" lvl="0" indent="-342900" algn="just" eaLnBrk="0" fontAlgn="base" hangingPunct="0">
              <a:buFont typeface="Symbol" pitchFamily="2" charset="2"/>
              <a:buChar char=""/>
            </a:pPr>
            <a:r>
              <a:rPr lang="en-GB" sz="1600" kern="1200" dirty="0">
                <a:solidFill>
                  <a:srgbClr val="000000"/>
                </a:solidFill>
                <a:effectLst/>
                <a:latin typeface="Arial" panose="020B0604020202020204" pitchFamily="34" charset="0"/>
                <a:ea typeface="DengXian" panose="02010600030101010101" pitchFamily="2" charset="-122"/>
              </a:rPr>
              <a:t>Please ensure that your written work in sections 2-7 follows the guidelines regarding confidentiality.</a:t>
            </a:r>
            <a:endParaRPr lang="en-GB" sz="1600" dirty="0">
              <a:effectLst/>
              <a:latin typeface="Times New Roman" panose="02020603050405020304" pitchFamily="18" charset="0"/>
              <a:ea typeface="Times New Roman" panose="02020603050405020304" pitchFamily="18" charset="0"/>
            </a:endParaRPr>
          </a:p>
          <a:p>
            <a:pPr marL="342900" lvl="0" indent="-342900" algn="just" eaLnBrk="0" fontAlgn="base" hangingPunct="0">
              <a:buFont typeface="Symbol" pitchFamily="2" charset="2"/>
              <a:buChar char=""/>
            </a:pPr>
            <a:r>
              <a:rPr lang="en-GB" sz="1600" kern="1200" dirty="0">
                <a:solidFill>
                  <a:srgbClr val="000000"/>
                </a:solidFill>
                <a:effectLst/>
                <a:latin typeface="Arial" panose="020B0604020202020204" pitchFamily="34" charset="0"/>
                <a:ea typeface="DengXian" panose="02010600030101010101" pitchFamily="2" charset="-122"/>
              </a:rPr>
              <a:t>When asked for a file name on Turnitin please note your Name and Student Number.</a:t>
            </a:r>
          </a:p>
          <a:p>
            <a:pPr marL="342900" lvl="0" indent="-342900" algn="just" eaLnBrk="0" fontAlgn="base" hangingPunct="0">
              <a:buFont typeface="Symbol" pitchFamily="2" charset="2"/>
              <a:buChar char=""/>
            </a:pPr>
            <a:r>
              <a:rPr lang="en-GB" sz="1600" kern="1200" dirty="0">
                <a:solidFill>
                  <a:srgbClr val="000000"/>
                </a:solidFill>
                <a:effectLst/>
                <a:latin typeface="Arial" panose="020B0604020202020204" pitchFamily="34" charset="0"/>
                <a:ea typeface="DengXian" panose="02010600030101010101" pitchFamily="2" charset="-122"/>
              </a:rPr>
              <a:t>Signatures </a:t>
            </a:r>
            <a:r>
              <a:rPr lang="en-GB" sz="1600" b="1" kern="1200" dirty="0">
                <a:solidFill>
                  <a:srgbClr val="000000"/>
                </a:solidFill>
                <a:effectLst/>
                <a:latin typeface="Arial" panose="020B0604020202020204" pitchFamily="34" charset="0"/>
                <a:ea typeface="DengXian" panose="02010600030101010101" pitchFamily="2" charset="-122"/>
              </a:rPr>
              <a:t>do not</a:t>
            </a:r>
            <a:r>
              <a:rPr lang="en-GB" sz="1600" kern="1200" dirty="0">
                <a:solidFill>
                  <a:srgbClr val="000000"/>
                </a:solidFill>
                <a:effectLst/>
                <a:latin typeface="Arial" panose="020B0604020202020204" pitchFamily="34" charset="0"/>
                <a:ea typeface="DengXian" panose="02010600030101010101" pitchFamily="2" charset="-122"/>
              </a:rPr>
              <a:t> need to be included in your Trinity submission.</a:t>
            </a:r>
            <a:endParaRPr lang="en-GB" sz="1600" dirty="0">
              <a:effectLst/>
              <a:latin typeface="Times New Roman" panose="02020603050405020304" pitchFamily="18" charset="0"/>
              <a:ea typeface="Times New Roman" panose="02020603050405020304" pitchFamily="18"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F90A49A1-D024-8440-A76A-45723DE59A2E}"/>
              </a:ext>
            </a:extLst>
          </p:cNvPr>
          <p:cNvSpPr>
            <a:spLocks noGrp="1"/>
          </p:cNvSpPr>
          <p:nvPr>
            <p:ph sz="quarter" idx="4"/>
          </p:nvPr>
        </p:nvSpPr>
        <p:spPr>
          <a:xfrm>
            <a:off x="5383953" y="1124744"/>
            <a:ext cx="3538736" cy="5040560"/>
          </a:xfrm>
        </p:spPr>
        <p:txBody>
          <a:bodyPr/>
          <a:lstStyle/>
          <a:p>
            <a:pPr marL="109537" indent="0">
              <a:buNone/>
            </a:pPr>
            <a:r>
              <a:rPr lang="en-GB" sz="1600" b="1" dirty="0">
                <a:latin typeface="Arial" panose="020B0604020202020204" pitchFamily="34" charset="0"/>
                <a:cs typeface="Arial" panose="020B0604020202020204" pitchFamily="34" charset="0"/>
              </a:rPr>
              <a:t>Local Authority submission is via email to your designated training coordinator/manager</a:t>
            </a:r>
          </a:p>
          <a:p>
            <a:r>
              <a:rPr lang="en-GB" sz="1600" dirty="0">
                <a:latin typeface="Arial" panose="020B0604020202020204" pitchFamily="34" charset="0"/>
                <a:cs typeface="Arial" panose="020B0604020202020204" pitchFamily="34" charset="0"/>
              </a:rPr>
              <a:t>Submit a </a:t>
            </a:r>
            <a:r>
              <a:rPr lang="en-GB" sz="1600" b="1" dirty="0">
                <a:latin typeface="Arial" panose="020B0604020202020204" pitchFamily="34" charset="0"/>
                <a:cs typeface="Arial" panose="020B0604020202020204" pitchFamily="34" charset="0"/>
              </a:rPr>
              <a:t>PDF</a:t>
            </a:r>
            <a:r>
              <a:rPr lang="en-GB" sz="1600" dirty="0">
                <a:latin typeface="Arial" panose="020B0604020202020204" pitchFamily="34" charset="0"/>
                <a:cs typeface="Arial" panose="020B0604020202020204" pitchFamily="34" charset="0"/>
              </a:rPr>
              <a:t> of the portfolio before the submission deadline to your training coordinator.</a:t>
            </a:r>
          </a:p>
          <a:p>
            <a:r>
              <a:rPr lang="en-GB" sz="1600" dirty="0">
                <a:latin typeface="Arial" panose="020B0604020202020204" pitchFamily="34" charset="0"/>
                <a:cs typeface="Arial" panose="020B0604020202020204" pitchFamily="34" charset="0"/>
              </a:rPr>
              <a:t>This must include either </a:t>
            </a:r>
            <a:r>
              <a:rPr lang="en-GB" sz="1600" b="1" dirty="0">
                <a:latin typeface="Arial" panose="020B0604020202020204" pitchFamily="34" charset="0"/>
                <a:cs typeface="Arial" panose="020B0604020202020204" pitchFamily="34" charset="0"/>
              </a:rPr>
              <a:t>scanned copies of all original signatures or an electronic signature and a confirmation email from the line manager </a:t>
            </a:r>
            <a:r>
              <a:rPr lang="en-GB" sz="1600" dirty="0">
                <a:latin typeface="Arial" panose="020B0604020202020204" pitchFamily="34" charset="0"/>
                <a:cs typeface="Arial" panose="020B0604020202020204" pitchFamily="34" charset="0"/>
              </a:rPr>
              <a:t>and should be submitted as one document (please copy and paste into the scanned document). </a:t>
            </a:r>
          </a:p>
          <a:p>
            <a:endParaRPr lang="en-US"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p:txBody>
          <a:bodyPr/>
          <a:lstStyle/>
          <a:p>
            <a:pPr>
              <a:defRPr/>
            </a:pPr>
            <a:fld id="{E07D619C-9A2E-4280-B9DB-349F82AE6CEA}" type="slidenum">
              <a:rPr lang="en-GB" altLang="en-US" smtClean="0"/>
              <a:pPr>
                <a:defRPr/>
              </a:pPr>
              <a:t>25</a:t>
            </a:fld>
            <a:endParaRPr lang="en-GB" altLang="en-US"/>
          </a:p>
        </p:txBody>
      </p:sp>
    </p:spTree>
    <p:extLst>
      <p:ext uri="{BB962C8B-B14F-4D97-AF65-F5344CB8AC3E}">
        <p14:creationId xmlns:p14="http://schemas.microsoft.com/office/powerpoint/2010/main" val="2195650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611188" y="1012825"/>
            <a:ext cx="78486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a:latin typeface="Arial" panose="020B0604020202020204" pitchFamily="34" charset="0"/>
            </a:endParaRPr>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973" y="4829175"/>
            <a:ext cx="213981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1115616" y="981075"/>
            <a:ext cx="7344172" cy="5876925"/>
          </a:xfrm>
        </p:spPr>
        <p:txBody>
          <a:bodyPr/>
          <a:lstStyle/>
          <a:p>
            <a:pPr>
              <a:lnSpc>
                <a:spcPct val="90000"/>
              </a:lnSpc>
              <a:buFont typeface="Arial" panose="020B0604020202020204" pitchFamily="34" charset="0"/>
              <a:buChar char="•"/>
            </a:pPr>
            <a:r>
              <a:rPr lang="en-GB" altLang="en-US" sz="2400" dirty="0">
                <a:latin typeface="+mj-lt"/>
              </a:rPr>
              <a:t>Have you booked your study days? If not get them booked in. </a:t>
            </a:r>
          </a:p>
          <a:p>
            <a:pPr>
              <a:lnSpc>
                <a:spcPct val="90000"/>
              </a:lnSpc>
              <a:buFont typeface="Arial" panose="020B0604020202020204" pitchFamily="34" charset="0"/>
              <a:buChar char="•"/>
            </a:pPr>
            <a:r>
              <a:rPr lang="en-GB" altLang="en-US" sz="2400" dirty="0">
                <a:latin typeface="+mj-lt"/>
              </a:rPr>
              <a:t>The procedure regarding extenuating circumstances and suspension of studies is in the programme handbook and on Moodle</a:t>
            </a:r>
          </a:p>
          <a:p>
            <a:pPr>
              <a:lnSpc>
                <a:spcPct val="90000"/>
              </a:lnSpc>
              <a:buFont typeface="Arial" panose="020B0604020202020204" pitchFamily="34" charset="0"/>
              <a:buChar char="•"/>
            </a:pPr>
            <a:r>
              <a:rPr lang="en-GB" altLang="en-US" sz="2400" dirty="0">
                <a:latin typeface="+mj-lt"/>
              </a:rPr>
              <a:t>Please get in touch with the training department if you are having any problems</a:t>
            </a:r>
          </a:p>
          <a:p>
            <a:pPr>
              <a:lnSpc>
                <a:spcPct val="90000"/>
              </a:lnSpc>
              <a:buFont typeface="Arial" panose="020B0604020202020204" pitchFamily="34" charset="0"/>
              <a:buChar char="•"/>
            </a:pPr>
            <a:r>
              <a:rPr lang="en-GB" altLang="en-US" sz="2400" dirty="0">
                <a:latin typeface="+mj-lt"/>
              </a:rPr>
              <a:t>Please fill in and return the evaluation questionaries' you will receive on completion of the programme</a:t>
            </a:r>
          </a:p>
          <a:p>
            <a:pPr>
              <a:lnSpc>
                <a:spcPct val="90000"/>
              </a:lnSpc>
              <a:buFont typeface="Arial" panose="020B0604020202020204" pitchFamily="34" charset="0"/>
              <a:buChar char="•"/>
            </a:pPr>
            <a:r>
              <a:rPr lang="en-GB" altLang="en-US" sz="2400" dirty="0">
                <a:latin typeface="+mj-lt"/>
              </a:rPr>
              <a:t>Don’t leave it till the last minute!</a:t>
            </a:r>
          </a:p>
          <a:p>
            <a:pPr marL="109537" indent="0">
              <a:lnSpc>
                <a:spcPct val="90000"/>
              </a:lnSpc>
              <a:buNone/>
            </a:pPr>
            <a:r>
              <a:rPr lang="en-GB" altLang="en-US" sz="2400" b="1" dirty="0"/>
              <a:t>Rest of the day</a:t>
            </a:r>
            <a:endParaRPr lang="en-GB" altLang="en-US" sz="2400" b="1" dirty="0">
              <a:latin typeface="+mj-lt"/>
            </a:endParaRPr>
          </a:p>
          <a:p>
            <a:pPr marL="342900" indent="-342900">
              <a:lnSpc>
                <a:spcPct val="90000"/>
              </a:lnSpc>
              <a:defRPr/>
            </a:pPr>
            <a:r>
              <a:rPr lang="en-GB" altLang="en-US" sz="2400" dirty="0"/>
              <a:t>Individual time with trainers to  </a:t>
            </a:r>
          </a:p>
          <a:p>
            <a:pPr marL="342900" indent="-342900">
              <a:lnSpc>
                <a:spcPct val="90000"/>
              </a:lnSpc>
              <a:defRPr/>
            </a:pPr>
            <a:r>
              <a:rPr lang="en-GB" altLang="en-US" sz="2400" dirty="0"/>
              <a:t>discuss your work</a:t>
            </a:r>
          </a:p>
          <a:p>
            <a:pPr marL="342900" indent="-342900">
              <a:lnSpc>
                <a:spcPct val="90000"/>
              </a:lnSpc>
              <a:defRPr/>
            </a:pPr>
            <a:r>
              <a:rPr lang="en-GB" altLang="en-US" sz="2400" dirty="0"/>
              <a:t>Time to do work on portfolios.</a:t>
            </a:r>
          </a:p>
          <a:p>
            <a:pPr>
              <a:lnSpc>
                <a:spcPct val="90000"/>
              </a:lnSpc>
              <a:buFont typeface="Arial" panose="020B0604020202020204" pitchFamily="34" charset="0"/>
              <a:buChar char="•"/>
            </a:pPr>
            <a:endParaRPr lang="en-GB" altLang="en-US" dirty="0">
              <a:latin typeface="+mj-lt"/>
            </a:endParaRPr>
          </a:p>
          <a:p>
            <a:endParaRPr lang="en-GB" altLang="en-US" dirty="0"/>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457200" y="274638"/>
            <a:ext cx="8229600" cy="792162"/>
          </a:xfrm>
        </p:spPr>
        <p:txBody>
          <a:bodyPr/>
          <a:lstStyle/>
          <a:p>
            <a:pPr algn="ctr">
              <a:defRPr/>
            </a:pPr>
            <a:r>
              <a:rPr lang="en-GB" dirty="0"/>
              <a:t>Finishing</a:t>
            </a:r>
          </a:p>
        </p:txBody>
      </p:sp>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B476DB-4C19-4552-A388-C691721820D8}" type="slidenum">
              <a:rPr lang="en-GB" altLang="en-US" smtClean="0"/>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fontScale="92500" lnSpcReduction="1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27</a:t>
            </a:fld>
            <a:endParaRPr lang="en-GB"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1091</TotalTime>
  <Words>2645</Words>
  <Application>Microsoft Macintosh PowerPoint</Application>
  <PresentationFormat>On-screen Show (4:3)</PresentationFormat>
  <Paragraphs>259</Paragraphs>
  <Slides>27</Slides>
  <Notes>26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Arial</vt:lpstr>
      <vt:lpstr>Calibri</vt:lpstr>
      <vt:lpstr>Cavolini</vt:lpstr>
      <vt:lpstr>Lucida Sans Unicode</vt:lpstr>
      <vt:lpstr>Symbol</vt:lpstr>
      <vt:lpstr>Times New Roman</vt:lpstr>
      <vt:lpstr>Verdana</vt:lpstr>
      <vt:lpstr>Wingdings</vt:lpstr>
      <vt:lpstr>Wingdings 2</vt:lpstr>
      <vt:lpstr>Wingdings 3</vt:lpstr>
      <vt:lpstr>Theme1</vt:lpstr>
      <vt:lpstr> Porth Agored Graduate Certificate Consolidation  Workshop 4</vt:lpstr>
      <vt:lpstr> Workshop 4 Programme</vt:lpstr>
      <vt:lpstr> Expectations/Ground rules for virtual workshops</vt:lpstr>
      <vt:lpstr>Developmental Review  Task 1 part b</vt:lpstr>
      <vt:lpstr>Personal Development Planning</vt:lpstr>
      <vt:lpstr>What Does PDP Involve </vt:lpstr>
      <vt:lpstr>Professional Development Review</vt:lpstr>
      <vt:lpstr>Task 1Part b  Professional Development Review</vt:lpstr>
      <vt:lpstr>The Importance of Continuous Professional Development &amp; Learning </vt:lpstr>
      <vt:lpstr>PowerPoint Presentation</vt:lpstr>
      <vt:lpstr>Group exercise </vt:lpstr>
      <vt:lpstr>Why is the feedback we receive from individuals we work with so important </vt:lpstr>
      <vt:lpstr>What do the people we work with say? </vt:lpstr>
      <vt:lpstr> Exercise 3  Task 1 b – question 2  </vt:lpstr>
      <vt:lpstr>Completion of the Portfolio  </vt:lpstr>
      <vt:lpstr>Marking Scheme</vt:lpstr>
      <vt:lpstr>Learning Outcomes</vt:lpstr>
      <vt:lpstr> Completion of the Portfolio </vt:lpstr>
      <vt:lpstr> Checklist - Common Mistakes</vt:lpstr>
      <vt:lpstr>PowerPoint Presentation</vt:lpstr>
      <vt:lpstr>Checklist</vt:lpstr>
      <vt:lpstr>Checklist</vt:lpstr>
      <vt:lpstr>Checklist</vt:lpstr>
      <vt:lpstr>PowerPoint Presentation</vt:lpstr>
      <vt:lpstr>Submission Process There are  2 submission points for your portfolio </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38</cp:revision>
  <cp:lastPrinted>2020-10-06T07:31:18Z</cp:lastPrinted>
  <dcterms:created xsi:type="dcterms:W3CDTF">2020-09-26T13:20:37Z</dcterms:created>
  <dcterms:modified xsi:type="dcterms:W3CDTF">2023-10-08T16:07:00Z</dcterms:modified>
</cp:coreProperties>
</file>