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E08B5D-5CD2-4808-AB46-41E5FA5110A4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6448589-751C-45B3-AA2E-E82A1D991406}">
      <dgm:prSet/>
      <dgm:spPr/>
      <dgm:t>
        <a:bodyPr/>
        <a:lstStyle/>
        <a:p>
          <a:pPr>
            <a:defRPr b="1"/>
          </a:pPr>
          <a:r>
            <a:rPr lang="en-GB" b="1"/>
            <a:t>Why it’s Essential:</a:t>
          </a:r>
          <a:endParaRPr lang="en-US"/>
        </a:p>
      </dgm:t>
    </dgm:pt>
    <dgm:pt modelId="{511A7AA3-C813-476D-AB02-5610762A23C0}" type="parTrans" cxnId="{C41E0431-8748-41D8-9E25-DA34B32021FF}">
      <dgm:prSet/>
      <dgm:spPr/>
      <dgm:t>
        <a:bodyPr/>
        <a:lstStyle/>
        <a:p>
          <a:endParaRPr lang="en-US"/>
        </a:p>
      </dgm:t>
    </dgm:pt>
    <dgm:pt modelId="{8136E6F4-815F-4ABE-8411-B38D4C557DC4}" type="sibTrans" cxnId="{C41E0431-8748-41D8-9E25-DA34B32021FF}">
      <dgm:prSet/>
      <dgm:spPr/>
      <dgm:t>
        <a:bodyPr/>
        <a:lstStyle/>
        <a:p>
          <a:endParaRPr lang="en-US"/>
        </a:p>
      </dgm:t>
    </dgm:pt>
    <dgm:pt modelId="{972E46B4-8061-46AE-8386-4B89D124B55A}">
      <dgm:prSet/>
      <dgm:spPr/>
      <dgm:t>
        <a:bodyPr/>
        <a:lstStyle/>
        <a:p>
          <a:r>
            <a:rPr lang="en-GB"/>
            <a:t>Reduces misunderstandings and misinterpretations (Meyer, 2014).</a:t>
          </a:r>
          <a:endParaRPr lang="en-US"/>
        </a:p>
      </dgm:t>
    </dgm:pt>
    <dgm:pt modelId="{C9BF8153-5E2A-4647-BD04-EB8DF63747B8}" type="parTrans" cxnId="{2FADAB2A-9841-4361-A723-C95C3732A2A0}">
      <dgm:prSet/>
      <dgm:spPr/>
      <dgm:t>
        <a:bodyPr/>
        <a:lstStyle/>
        <a:p>
          <a:endParaRPr lang="en-US"/>
        </a:p>
      </dgm:t>
    </dgm:pt>
    <dgm:pt modelId="{6DD86DB5-EC83-406E-8BE7-2EE4FDCFB5B9}" type="sibTrans" cxnId="{2FADAB2A-9841-4361-A723-C95C3732A2A0}">
      <dgm:prSet/>
      <dgm:spPr/>
      <dgm:t>
        <a:bodyPr/>
        <a:lstStyle/>
        <a:p>
          <a:endParaRPr lang="en-US"/>
        </a:p>
      </dgm:t>
    </dgm:pt>
    <dgm:pt modelId="{4B8E6E8C-8ECE-45DD-8D77-305E9DF614D9}">
      <dgm:prSet/>
      <dgm:spPr/>
      <dgm:t>
        <a:bodyPr/>
        <a:lstStyle/>
        <a:p>
          <a:r>
            <a:rPr lang="en-GB"/>
            <a:t>Builds trust and rapport, facilitating smoother negotiations (Hofstede et al., 2010).</a:t>
          </a:r>
          <a:endParaRPr lang="en-US"/>
        </a:p>
      </dgm:t>
    </dgm:pt>
    <dgm:pt modelId="{F373E09C-63ED-4EB4-9CD4-6E5BEF436A45}" type="parTrans" cxnId="{21B56EBD-C4CB-4AAE-AE27-6471391A3DE8}">
      <dgm:prSet/>
      <dgm:spPr/>
      <dgm:t>
        <a:bodyPr/>
        <a:lstStyle/>
        <a:p>
          <a:endParaRPr lang="en-US"/>
        </a:p>
      </dgm:t>
    </dgm:pt>
    <dgm:pt modelId="{23F12941-F116-406F-A610-280DC9E079D7}" type="sibTrans" cxnId="{21B56EBD-C4CB-4AAE-AE27-6471391A3DE8}">
      <dgm:prSet/>
      <dgm:spPr/>
      <dgm:t>
        <a:bodyPr/>
        <a:lstStyle/>
        <a:p>
          <a:endParaRPr lang="en-US"/>
        </a:p>
      </dgm:t>
    </dgm:pt>
    <dgm:pt modelId="{93977A88-A11A-4AB7-9478-D42C0B2B5321}">
      <dgm:prSet/>
      <dgm:spPr/>
      <dgm:t>
        <a:bodyPr/>
        <a:lstStyle/>
        <a:p>
          <a:r>
            <a:rPr lang="en-GB"/>
            <a:t>Improves long-term partnership prospects by respecting cultural differences (Chen &amp; Starosta, 2000).</a:t>
          </a:r>
          <a:endParaRPr lang="en-US"/>
        </a:p>
      </dgm:t>
    </dgm:pt>
    <dgm:pt modelId="{9196C707-1639-4F56-ADC5-83B0F492723E}" type="parTrans" cxnId="{1BD2A135-7CE8-401C-B032-526C9A745C7D}">
      <dgm:prSet/>
      <dgm:spPr/>
      <dgm:t>
        <a:bodyPr/>
        <a:lstStyle/>
        <a:p>
          <a:endParaRPr lang="en-US"/>
        </a:p>
      </dgm:t>
    </dgm:pt>
    <dgm:pt modelId="{72B4AB43-4952-4959-AD2B-2F28D169B51C}" type="sibTrans" cxnId="{1BD2A135-7CE8-401C-B032-526C9A745C7D}">
      <dgm:prSet/>
      <dgm:spPr/>
      <dgm:t>
        <a:bodyPr/>
        <a:lstStyle/>
        <a:p>
          <a:endParaRPr lang="en-US"/>
        </a:p>
      </dgm:t>
    </dgm:pt>
    <dgm:pt modelId="{D834D576-E13A-43AB-8AE3-D1502C9287DC}">
      <dgm:prSet/>
      <dgm:spPr/>
      <dgm:t>
        <a:bodyPr/>
        <a:lstStyle/>
        <a:p>
          <a:pPr>
            <a:defRPr b="1"/>
          </a:pPr>
          <a:r>
            <a:rPr lang="en-GB" b="1"/>
            <a:t>How to Develop It:</a:t>
          </a:r>
          <a:endParaRPr lang="en-US"/>
        </a:p>
      </dgm:t>
    </dgm:pt>
    <dgm:pt modelId="{57EFC9EC-C1DC-4BE8-9178-778EA6538DD1}" type="parTrans" cxnId="{2B62D5D2-16E6-4125-BB59-94EDF385C8C2}">
      <dgm:prSet/>
      <dgm:spPr/>
      <dgm:t>
        <a:bodyPr/>
        <a:lstStyle/>
        <a:p>
          <a:endParaRPr lang="en-US"/>
        </a:p>
      </dgm:t>
    </dgm:pt>
    <dgm:pt modelId="{9618F977-701A-4000-9514-A84D70F82D13}" type="sibTrans" cxnId="{2B62D5D2-16E6-4125-BB59-94EDF385C8C2}">
      <dgm:prSet/>
      <dgm:spPr/>
      <dgm:t>
        <a:bodyPr/>
        <a:lstStyle/>
        <a:p>
          <a:endParaRPr lang="en-US"/>
        </a:p>
      </dgm:t>
    </dgm:pt>
    <dgm:pt modelId="{10923ADE-32B5-4599-97EB-ECE4EC4A5F1E}">
      <dgm:prSet/>
      <dgm:spPr/>
      <dgm:t>
        <a:bodyPr/>
        <a:lstStyle/>
        <a:p>
          <a:r>
            <a:rPr lang="en-GB"/>
            <a:t>Provide cultural awareness training to teams involved in negotiations.</a:t>
          </a:r>
          <a:endParaRPr lang="en-US"/>
        </a:p>
      </dgm:t>
    </dgm:pt>
    <dgm:pt modelId="{E1FEEE15-2E70-4E99-9795-957F49C5FE48}" type="parTrans" cxnId="{F66DD625-4B31-4ADC-920D-F65059D0C827}">
      <dgm:prSet/>
      <dgm:spPr/>
      <dgm:t>
        <a:bodyPr/>
        <a:lstStyle/>
        <a:p>
          <a:endParaRPr lang="en-US"/>
        </a:p>
      </dgm:t>
    </dgm:pt>
    <dgm:pt modelId="{C1C69932-8CE9-4D40-86C6-2AA1CE661127}" type="sibTrans" cxnId="{F66DD625-4B31-4ADC-920D-F65059D0C827}">
      <dgm:prSet/>
      <dgm:spPr/>
      <dgm:t>
        <a:bodyPr/>
        <a:lstStyle/>
        <a:p>
          <a:endParaRPr lang="en-US"/>
        </a:p>
      </dgm:t>
    </dgm:pt>
    <dgm:pt modelId="{B92E2B50-19C9-421E-8487-1A0CCD36489D}">
      <dgm:prSet/>
      <dgm:spPr/>
      <dgm:t>
        <a:bodyPr/>
        <a:lstStyle/>
        <a:p>
          <a:r>
            <a:rPr lang="en-GB"/>
            <a:t>Engage local cultural consultants or interpreters to bridge gaps.</a:t>
          </a:r>
          <a:endParaRPr lang="en-US"/>
        </a:p>
      </dgm:t>
    </dgm:pt>
    <dgm:pt modelId="{C229BEEE-9DBD-4E94-BEC3-70B87C69272A}" type="parTrans" cxnId="{7C6CEE94-CE51-491F-9F93-1E2EF08CE85D}">
      <dgm:prSet/>
      <dgm:spPr/>
      <dgm:t>
        <a:bodyPr/>
        <a:lstStyle/>
        <a:p>
          <a:endParaRPr lang="en-US"/>
        </a:p>
      </dgm:t>
    </dgm:pt>
    <dgm:pt modelId="{1A94CCA5-B5ED-424E-A79D-2B77DD4CE164}" type="sibTrans" cxnId="{7C6CEE94-CE51-491F-9F93-1E2EF08CE85D}">
      <dgm:prSet/>
      <dgm:spPr/>
      <dgm:t>
        <a:bodyPr/>
        <a:lstStyle/>
        <a:p>
          <a:endParaRPr lang="en-US"/>
        </a:p>
      </dgm:t>
    </dgm:pt>
    <dgm:pt modelId="{259CD314-B8BB-48C1-969F-E934F2464479}">
      <dgm:prSet/>
      <dgm:spPr/>
      <dgm:t>
        <a:bodyPr/>
        <a:lstStyle/>
        <a:p>
          <a:r>
            <a:rPr lang="en-GB"/>
            <a:t>Demonstrate genuine interest in Chinese customs and values (Meyer, 2014)</a:t>
          </a:r>
          <a:endParaRPr lang="en-US"/>
        </a:p>
      </dgm:t>
    </dgm:pt>
    <dgm:pt modelId="{6553FF1D-1090-4997-9885-98CE71D03FE0}" type="parTrans" cxnId="{3C84AC8A-5FC7-4587-BEDD-828C18168364}">
      <dgm:prSet/>
      <dgm:spPr/>
      <dgm:t>
        <a:bodyPr/>
        <a:lstStyle/>
        <a:p>
          <a:endParaRPr lang="en-US"/>
        </a:p>
      </dgm:t>
    </dgm:pt>
    <dgm:pt modelId="{389FDFA1-9912-4458-A0CC-640EE98A96DB}" type="sibTrans" cxnId="{3C84AC8A-5FC7-4587-BEDD-828C18168364}">
      <dgm:prSet/>
      <dgm:spPr/>
      <dgm:t>
        <a:bodyPr/>
        <a:lstStyle/>
        <a:p>
          <a:endParaRPr lang="en-US"/>
        </a:p>
      </dgm:t>
    </dgm:pt>
    <dgm:pt modelId="{A3D34732-6B3F-47B5-BFA3-015482FE08FA}" type="pres">
      <dgm:prSet presAssocID="{D0E08B5D-5CD2-4808-AB46-41E5FA5110A4}" presName="root" presStyleCnt="0">
        <dgm:presLayoutVars>
          <dgm:dir/>
          <dgm:resizeHandles val="exact"/>
        </dgm:presLayoutVars>
      </dgm:prSet>
      <dgm:spPr/>
    </dgm:pt>
    <dgm:pt modelId="{48F09AF5-579C-4340-A529-62C619CE4FB7}" type="pres">
      <dgm:prSet presAssocID="{26448589-751C-45B3-AA2E-E82A1D991406}" presName="compNode" presStyleCnt="0"/>
      <dgm:spPr/>
    </dgm:pt>
    <dgm:pt modelId="{BDFAFEC8-1C30-4EAF-8BAE-46BC9A39F996}" type="pres">
      <dgm:prSet presAssocID="{26448589-751C-45B3-AA2E-E82A1D99140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05F01A1C-2311-4862-BBC3-F6D23715B63A}" type="pres">
      <dgm:prSet presAssocID="{26448589-751C-45B3-AA2E-E82A1D991406}" presName="iconSpace" presStyleCnt="0"/>
      <dgm:spPr/>
    </dgm:pt>
    <dgm:pt modelId="{FEC5202D-C9CD-4132-9ACE-D397C515C58D}" type="pres">
      <dgm:prSet presAssocID="{26448589-751C-45B3-AA2E-E82A1D991406}" presName="parTx" presStyleLbl="revTx" presStyleIdx="0" presStyleCnt="4">
        <dgm:presLayoutVars>
          <dgm:chMax val="0"/>
          <dgm:chPref val="0"/>
        </dgm:presLayoutVars>
      </dgm:prSet>
      <dgm:spPr/>
    </dgm:pt>
    <dgm:pt modelId="{45384BCB-E7C0-46AF-8FFA-BD0F9031F1F5}" type="pres">
      <dgm:prSet presAssocID="{26448589-751C-45B3-AA2E-E82A1D991406}" presName="txSpace" presStyleCnt="0"/>
      <dgm:spPr/>
    </dgm:pt>
    <dgm:pt modelId="{6071C020-4A5B-4656-888A-5DBCBA81729A}" type="pres">
      <dgm:prSet presAssocID="{26448589-751C-45B3-AA2E-E82A1D991406}" presName="desTx" presStyleLbl="revTx" presStyleIdx="1" presStyleCnt="4">
        <dgm:presLayoutVars/>
      </dgm:prSet>
      <dgm:spPr/>
    </dgm:pt>
    <dgm:pt modelId="{3ED1E8E3-4B4B-476C-AFEB-FFDFC11D49A7}" type="pres">
      <dgm:prSet presAssocID="{8136E6F4-815F-4ABE-8411-B38D4C557DC4}" presName="sibTrans" presStyleCnt="0"/>
      <dgm:spPr/>
    </dgm:pt>
    <dgm:pt modelId="{ADE54E86-3647-43F5-948B-21E5495F5917}" type="pres">
      <dgm:prSet presAssocID="{D834D576-E13A-43AB-8AE3-D1502C9287DC}" presName="compNode" presStyleCnt="0"/>
      <dgm:spPr/>
    </dgm:pt>
    <dgm:pt modelId="{D0C463C5-C108-4706-BF45-BD0E75F7FED7}" type="pres">
      <dgm:prSet presAssocID="{D834D576-E13A-43AB-8AE3-D1502C9287D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DC073D4-0313-4B3E-B3AB-BCF5199E71CD}" type="pres">
      <dgm:prSet presAssocID="{D834D576-E13A-43AB-8AE3-D1502C9287DC}" presName="iconSpace" presStyleCnt="0"/>
      <dgm:spPr/>
    </dgm:pt>
    <dgm:pt modelId="{5C8C1737-B4A2-4F17-88DC-75A3FA57C22D}" type="pres">
      <dgm:prSet presAssocID="{D834D576-E13A-43AB-8AE3-D1502C9287DC}" presName="parTx" presStyleLbl="revTx" presStyleIdx="2" presStyleCnt="4">
        <dgm:presLayoutVars>
          <dgm:chMax val="0"/>
          <dgm:chPref val="0"/>
        </dgm:presLayoutVars>
      </dgm:prSet>
      <dgm:spPr/>
    </dgm:pt>
    <dgm:pt modelId="{C1FDCAE4-6C02-4E79-9F1A-A337FC0DAB5F}" type="pres">
      <dgm:prSet presAssocID="{D834D576-E13A-43AB-8AE3-D1502C9287DC}" presName="txSpace" presStyleCnt="0"/>
      <dgm:spPr/>
    </dgm:pt>
    <dgm:pt modelId="{7D825DD5-0155-4254-8F00-9D46A92044DD}" type="pres">
      <dgm:prSet presAssocID="{D834D576-E13A-43AB-8AE3-D1502C9287DC}" presName="desTx" presStyleLbl="revTx" presStyleIdx="3" presStyleCnt="4">
        <dgm:presLayoutVars/>
      </dgm:prSet>
      <dgm:spPr/>
    </dgm:pt>
  </dgm:ptLst>
  <dgm:cxnLst>
    <dgm:cxn modelId="{4F67CD01-4A92-4002-9E38-DA14F1E8A4AD}" type="presOf" srcId="{10923ADE-32B5-4599-97EB-ECE4EC4A5F1E}" destId="{7D825DD5-0155-4254-8F00-9D46A92044DD}" srcOrd="0" destOrd="0" presId="urn:microsoft.com/office/officeart/2018/2/layout/IconLabelDescriptionList"/>
    <dgm:cxn modelId="{F66DD625-4B31-4ADC-920D-F65059D0C827}" srcId="{D834D576-E13A-43AB-8AE3-D1502C9287DC}" destId="{10923ADE-32B5-4599-97EB-ECE4EC4A5F1E}" srcOrd="0" destOrd="0" parTransId="{E1FEEE15-2E70-4E99-9795-957F49C5FE48}" sibTransId="{C1C69932-8CE9-4D40-86C6-2AA1CE661127}"/>
    <dgm:cxn modelId="{2FADAB2A-9841-4361-A723-C95C3732A2A0}" srcId="{26448589-751C-45B3-AA2E-E82A1D991406}" destId="{972E46B4-8061-46AE-8386-4B89D124B55A}" srcOrd="0" destOrd="0" parTransId="{C9BF8153-5E2A-4647-BD04-EB8DF63747B8}" sibTransId="{6DD86DB5-EC83-406E-8BE7-2EE4FDCFB5B9}"/>
    <dgm:cxn modelId="{C41E0431-8748-41D8-9E25-DA34B32021FF}" srcId="{D0E08B5D-5CD2-4808-AB46-41E5FA5110A4}" destId="{26448589-751C-45B3-AA2E-E82A1D991406}" srcOrd="0" destOrd="0" parTransId="{511A7AA3-C813-476D-AB02-5610762A23C0}" sibTransId="{8136E6F4-815F-4ABE-8411-B38D4C557DC4}"/>
    <dgm:cxn modelId="{1BD2A135-7CE8-401C-B032-526C9A745C7D}" srcId="{26448589-751C-45B3-AA2E-E82A1D991406}" destId="{93977A88-A11A-4AB7-9478-D42C0B2B5321}" srcOrd="2" destOrd="0" parTransId="{9196C707-1639-4F56-ADC5-83B0F492723E}" sibTransId="{72B4AB43-4952-4959-AD2B-2F28D169B51C}"/>
    <dgm:cxn modelId="{778A5365-239F-48C6-818B-F7175192B591}" type="presOf" srcId="{26448589-751C-45B3-AA2E-E82A1D991406}" destId="{FEC5202D-C9CD-4132-9ACE-D397C515C58D}" srcOrd="0" destOrd="0" presId="urn:microsoft.com/office/officeart/2018/2/layout/IconLabelDescriptionList"/>
    <dgm:cxn modelId="{D7A83F76-F1B3-4A3A-A10D-1925728C123D}" type="presOf" srcId="{93977A88-A11A-4AB7-9478-D42C0B2B5321}" destId="{6071C020-4A5B-4656-888A-5DBCBA81729A}" srcOrd="0" destOrd="2" presId="urn:microsoft.com/office/officeart/2018/2/layout/IconLabelDescriptionList"/>
    <dgm:cxn modelId="{C48BA276-206D-41C7-891E-5E1F0CA4DAB1}" type="presOf" srcId="{259CD314-B8BB-48C1-969F-E934F2464479}" destId="{7D825DD5-0155-4254-8F00-9D46A92044DD}" srcOrd="0" destOrd="2" presId="urn:microsoft.com/office/officeart/2018/2/layout/IconLabelDescriptionList"/>
    <dgm:cxn modelId="{6AF2DF7C-5DE2-40EF-B82E-4B6B41831FB2}" type="presOf" srcId="{4B8E6E8C-8ECE-45DD-8D77-305E9DF614D9}" destId="{6071C020-4A5B-4656-888A-5DBCBA81729A}" srcOrd="0" destOrd="1" presId="urn:microsoft.com/office/officeart/2018/2/layout/IconLabelDescriptionList"/>
    <dgm:cxn modelId="{3C84AC8A-5FC7-4587-BEDD-828C18168364}" srcId="{D834D576-E13A-43AB-8AE3-D1502C9287DC}" destId="{259CD314-B8BB-48C1-969F-E934F2464479}" srcOrd="2" destOrd="0" parTransId="{6553FF1D-1090-4997-9885-98CE71D03FE0}" sibTransId="{389FDFA1-9912-4458-A0CC-640EE98A96DB}"/>
    <dgm:cxn modelId="{88AA458F-A014-4897-A571-7F91F213C137}" type="presOf" srcId="{D0E08B5D-5CD2-4808-AB46-41E5FA5110A4}" destId="{A3D34732-6B3F-47B5-BFA3-015482FE08FA}" srcOrd="0" destOrd="0" presId="urn:microsoft.com/office/officeart/2018/2/layout/IconLabelDescriptionList"/>
    <dgm:cxn modelId="{7C6CEE94-CE51-491F-9F93-1E2EF08CE85D}" srcId="{D834D576-E13A-43AB-8AE3-D1502C9287DC}" destId="{B92E2B50-19C9-421E-8487-1A0CCD36489D}" srcOrd="1" destOrd="0" parTransId="{C229BEEE-9DBD-4E94-BEC3-70B87C69272A}" sibTransId="{1A94CCA5-B5ED-424E-A79D-2B77DD4CE164}"/>
    <dgm:cxn modelId="{3670B5BA-70DA-4484-A987-18395703F3A4}" type="presOf" srcId="{D834D576-E13A-43AB-8AE3-D1502C9287DC}" destId="{5C8C1737-B4A2-4F17-88DC-75A3FA57C22D}" srcOrd="0" destOrd="0" presId="urn:microsoft.com/office/officeart/2018/2/layout/IconLabelDescriptionList"/>
    <dgm:cxn modelId="{21B56EBD-C4CB-4AAE-AE27-6471391A3DE8}" srcId="{26448589-751C-45B3-AA2E-E82A1D991406}" destId="{4B8E6E8C-8ECE-45DD-8D77-305E9DF614D9}" srcOrd="1" destOrd="0" parTransId="{F373E09C-63ED-4EB4-9CD4-6E5BEF436A45}" sibTransId="{23F12941-F116-406F-A610-280DC9E079D7}"/>
    <dgm:cxn modelId="{EFD94EC6-7826-42DA-9C81-6BF41F5A739B}" type="presOf" srcId="{B92E2B50-19C9-421E-8487-1A0CCD36489D}" destId="{7D825DD5-0155-4254-8F00-9D46A92044DD}" srcOrd="0" destOrd="1" presId="urn:microsoft.com/office/officeart/2018/2/layout/IconLabelDescriptionList"/>
    <dgm:cxn modelId="{2B62D5D2-16E6-4125-BB59-94EDF385C8C2}" srcId="{D0E08B5D-5CD2-4808-AB46-41E5FA5110A4}" destId="{D834D576-E13A-43AB-8AE3-D1502C9287DC}" srcOrd="1" destOrd="0" parTransId="{57EFC9EC-C1DC-4BE8-9178-778EA6538DD1}" sibTransId="{9618F977-701A-4000-9514-A84D70F82D13}"/>
    <dgm:cxn modelId="{B89995E5-27AF-4485-9E77-2CEE82811889}" type="presOf" srcId="{972E46B4-8061-46AE-8386-4B89D124B55A}" destId="{6071C020-4A5B-4656-888A-5DBCBA81729A}" srcOrd="0" destOrd="0" presId="urn:microsoft.com/office/officeart/2018/2/layout/IconLabelDescriptionList"/>
    <dgm:cxn modelId="{E9718C9B-0325-498B-9E8A-F7488359C01E}" type="presParOf" srcId="{A3D34732-6B3F-47B5-BFA3-015482FE08FA}" destId="{48F09AF5-579C-4340-A529-62C619CE4FB7}" srcOrd="0" destOrd="0" presId="urn:microsoft.com/office/officeart/2018/2/layout/IconLabelDescriptionList"/>
    <dgm:cxn modelId="{98B132EF-6708-4C70-813E-D0435F95BF0D}" type="presParOf" srcId="{48F09AF5-579C-4340-A529-62C619CE4FB7}" destId="{BDFAFEC8-1C30-4EAF-8BAE-46BC9A39F996}" srcOrd="0" destOrd="0" presId="urn:microsoft.com/office/officeart/2018/2/layout/IconLabelDescriptionList"/>
    <dgm:cxn modelId="{A8CD7E2C-94C9-43F1-9DAD-C56ED6725A42}" type="presParOf" srcId="{48F09AF5-579C-4340-A529-62C619CE4FB7}" destId="{05F01A1C-2311-4862-BBC3-F6D23715B63A}" srcOrd="1" destOrd="0" presId="urn:microsoft.com/office/officeart/2018/2/layout/IconLabelDescriptionList"/>
    <dgm:cxn modelId="{1AAFF5DE-795F-4D58-BFB6-170C306E2759}" type="presParOf" srcId="{48F09AF5-579C-4340-A529-62C619CE4FB7}" destId="{FEC5202D-C9CD-4132-9ACE-D397C515C58D}" srcOrd="2" destOrd="0" presId="urn:microsoft.com/office/officeart/2018/2/layout/IconLabelDescriptionList"/>
    <dgm:cxn modelId="{7927A57D-FE12-425D-A6FB-FE1D2289ECC7}" type="presParOf" srcId="{48F09AF5-579C-4340-A529-62C619CE4FB7}" destId="{45384BCB-E7C0-46AF-8FFA-BD0F9031F1F5}" srcOrd="3" destOrd="0" presId="urn:microsoft.com/office/officeart/2018/2/layout/IconLabelDescriptionList"/>
    <dgm:cxn modelId="{3A10DC44-3575-4FAF-B6E6-F883726B45AD}" type="presParOf" srcId="{48F09AF5-579C-4340-A529-62C619CE4FB7}" destId="{6071C020-4A5B-4656-888A-5DBCBA81729A}" srcOrd="4" destOrd="0" presId="urn:microsoft.com/office/officeart/2018/2/layout/IconLabelDescriptionList"/>
    <dgm:cxn modelId="{ED7E9B08-CDB7-4A9C-B017-E0BE58DF2089}" type="presParOf" srcId="{A3D34732-6B3F-47B5-BFA3-015482FE08FA}" destId="{3ED1E8E3-4B4B-476C-AFEB-FFDFC11D49A7}" srcOrd="1" destOrd="0" presId="urn:microsoft.com/office/officeart/2018/2/layout/IconLabelDescriptionList"/>
    <dgm:cxn modelId="{A15E52F7-5403-454F-B00E-AC330E08DC6B}" type="presParOf" srcId="{A3D34732-6B3F-47B5-BFA3-015482FE08FA}" destId="{ADE54E86-3647-43F5-948B-21E5495F5917}" srcOrd="2" destOrd="0" presId="urn:microsoft.com/office/officeart/2018/2/layout/IconLabelDescriptionList"/>
    <dgm:cxn modelId="{F57FD11A-DE78-41EA-925B-7CF4FC369621}" type="presParOf" srcId="{ADE54E86-3647-43F5-948B-21E5495F5917}" destId="{D0C463C5-C108-4706-BF45-BD0E75F7FED7}" srcOrd="0" destOrd="0" presId="urn:microsoft.com/office/officeart/2018/2/layout/IconLabelDescriptionList"/>
    <dgm:cxn modelId="{FA52FDA4-D931-4441-8C8C-958B4A887D6F}" type="presParOf" srcId="{ADE54E86-3647-43F5-948B-21E5495F5917}" destId="{EDC073D4-0313-4B3E-B3AB-BCF5199E71CD}" srcOrd="1" destOrd="0" presId="urn:microsoft.com/office/officeart/2018/2/layout/IconLabelDescriptionList"/>
    <dgm:cxn modelId="{4A8F7A81-2F52-4A6A-8FD0-8F77F95C2766}" type="presParOf" srcId="{ADE54E86-3647-43F5-948B-21E5495F5917}" destId="{5C8C1737-B4A2-4F17-88DC-75A3FA57C22D}" srcOrd="2" destOrd="0" presId="urn:microsoft.com/office/officeart/2018/2/layout/IconLabelDescriptionList"/>
    <dgm:cxn modelId="{9C4344DA-722A-47F7-9B0C-0F4C2F77A2A4}" type="presParOf" srcId="{ADE54E86-3647-43F5-948B-21E5495F5917}" destId="{C1FDCAE4-6C02-4E79-9F1A-A337FC0DAB5F}" srcOrd="3" destOrd="0" presId="urn:microsoft.com/office/officeart/2018/2/layout/IconLabelDescriptionList"/>
    <dgm:cxn modelId="{3C94E45D-7F69-4015-AA14-3EE38150E4E5}" type="presParOf" srcId="{ADE54E86-3647-43F5-948B-21E5495F5917}" destId="{7D825DD5-0155-4254-8F00-9D46A92044DD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FAFEC8-1C30-4EAF-8BAE-46BC9A39F996}">
      <dsp:nvSpPr>
        <dsp:cNvPr id="0" name=""/>
        <dsp:cNvSpPr/>
      </dsp:nvSpPr>
      <dsp:spPr>
        <a:xfrm>
          <a:off x="8083" y="0"/>
          <a:ext cx="1380712" cy="12623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C5202D-C9CD-4132-9ACE-D397C515C58D}">
      <dsp:nvSpPr>
        <dsp:cNvPr id="0" name=""/>
        <dsp:cNvSpPr/>
      </dsp:nvSpPr>
      <dsp:spPr>
        <a:xfrm>
          <a:off x="8083" y="1414890"/>
          <a:ext cx="3944893" cy="5409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500" b="1" kern="1200"/>
            <a:t>Why it’s Essential:</a:t>
          </a:r>
          <a:endParaRPr lang="en-US" sz="3500" kern="1200"/>
        </a:p>
      </dsp:txBody>
      <dsp:txXfrm>
        <a:off x="8083" y="1414890"/>
        <a:ext cx="3944893" cy="540986"/>
      </dsp:txXfrm>
    </dsp:sp>
    <dsp:sp modelId="{6071C020-4A5B-4656-888A-5DBCBA81729A}">
      <dsp:nvSpPr>
        <dsp:cNvPr id="0" name=""/>
        <dsp:cNvSpPr/>
      </dsp:nvSpPr>
      <dsp:spPr>
        <a:xfrm>
          <a:off x="8083" y="2026847"/>
          <a:ext cx="3944893" cy="18545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Reduces misunderstandings and misinterpretations (Meyer, 2014).</a:t>
          </a:r>
          <a:endParaRPr lang="en-US" sz="1700" kern="120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Builds trust and rapport, facilitating smoother negotiations (Hofstede et al., 2010).</a:t>
          </a:r>
          <a:endParaRPr lang="en-US" sz="1700" kern="120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Improves long-term partnership prospects by respecting cultural differences (Chen &amp; Starosta, 2000).</a:t>
          </a:r>
          <a:endParaRPr lang="en-US" sz="1700" kern="1200"/>
        </a:p>
      </dsp:txBody>
      <dsp:txXfrm>
        <a:off x="8083" y="2026847"/>
        <a:ext cx="3944893" cy="1854589"/>
      </dsp:txXfrm>
    </dsp:sp>
    <dsp:sp modelId="{D0C463C5-C108-4706-BF45-BD0E75F7FED7}">
      <dsp:nvSpPr>
        <dsp:cNvPr id="0" name=""/>
        <dsp:cNvSpPr/>
      </dsp:nvSpPr>
      <dsp:spPr>
        <a:xfrm>
          <a:off x="4643334" y="0"/>
          <a:ext cx="1380712" cy="12623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8C1737-B4A2-4F17-88DC-75A3FA57C22D}">
      <dsp:nvSpPr>
        <dsp:cNvPr id="0" name=""/>
        <dsp:cNvSpPr/>
      </dsp:nvSpPr>
      <dsp:spPr>
        <a:xfrm>
          <a:off x="4643334" y="1414890"/>
          <a:ext cx="3944893" cy="5409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500" b="1" kern="1200"/>
            <a:t>How to Develop It:</a:t>
          </a:r>
          <a:endParaRPr lang="en-US" sz="3500" kern="1200"/>
        </a:p>
      </dsp:txBody>
      <dsp:txXfrm>
        <a:off x="4643334" y="1414890"/>
        <a:ext cx="3944893" cy="540986"/>
      </dsp:txXfrm>
    </dsp:sp>
    <dsp:sp modelId="{7D825DD5-0155-4254-8F00-9D46A92044DD}">
      <dsp:nvSpPr>
        <dsp:cNvPr id="0" name=""/>
        <dsp:cNvSpPr/>
      </dsp:nvSpPr>
      <dsp:spPr>
        <a:xfrm>
          <a:off x="4643334" y="2026847"/>
          <a:ext cx="3944893" cy="18545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Provide cultural awareness training to teams involved in negotiations.</a:t>
          </a:r>
          <a:endParaRPr lang="en-US" sz="1700" kern="120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Engage local cultural consultants or interpreters to bridge gaps.</a:t>
          </a:r>
          <a:endParaRPr lang="en-US" sz="1700" kern="120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Demonstrate genuine interest in Chinese customs and values (Meyer, 2014)</a:t>
          </a:r>
          <a:endParaRPr lang="en-US" sz="1700" kern="1200"/>
        </a:p>
      </dsp:txBody>
      <dsp:txXfrm>
        <a:off x="4643334" y="2026847"/>
        <a:ext cx="3944893" cy="18545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7/12/2025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1626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7/12/2025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7736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7/12/2025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0262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7/12/2025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94868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7/12/2025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843019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7/12/2025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446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7/12/2025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868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7/12/2025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70780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7/12/2025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836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7/12/2025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69132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7/12/2025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6569878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7/12/2025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9453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7/12/2025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9793246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7/12/2025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41894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7/12/2025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944680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7/12/2025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345011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7/12/2025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403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  <p:sldLayoutId id="2147483740" r:id="rId12"/>
    <p:sldLayoutId id="2147483741" r:id="rId13"/>
    <p:sldLayoutId id="2147483742" r:id="rId14"/>
    <p:sldLayoutId id="2147483743" r:id="rId15"/>
    <p:sldLayoutId id="2147483744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oonylabs.org/2020/03/31/day225-365doa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B3FF74A-8813-3E96-6D85-60A2B2BA4D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673" t="9091" r="17491" b="-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CB11B8-153B-87AA-6807-26660D1DCA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867" y="1678666"/>
            <a:ext cx="4088190" cy="236909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300" b="1" dirty="0"/>
              <a:t>Title:</a:t>
            </a:r>
            <a:r>
              <a:rPr lang="en-GB" sz="2300" dirty="0"/>
              <a:t> Cross-Cultural Negotiations: UK &amp; China</a:t>
            </a:r>
            <a:br>
              <a:rPr lang="en-GB" sz="2300" dirty="0"/>
            </a:br>
            <a:r>
              <a:rPr lang="en-GB" sz="2300" b="1" dirty="0"/>
              <a:t>Presented by:</a:t>
            </a:r>
            <a:r>
              <a:rPr lang="en-GB" sz="2300" dirty="0"/>
              <a:t> Lavinia Adriana Mandache </a:t>
            </a:r>
            <a:br>
              <a:rPr lang="en-GB" sz="2300" dirty="0"/>
            </a:br>
            <a:r>
              <a:rPr lang="en-GB" sz="2300" b="1" dirty="0"/>
              <a:t>Student Number:</a:t>
            </a:r>
            <a:r>
              <a:rPr lang="en-GB" sz="2300" dirty="0"/>
              <a:t> 22443640</a:t>
            </a:r>
            <a:br>
              <a:rPr lang="en-GB" sz="2300" dirty="0"/>
            </a:br>
            <a:endParaRPr lang="en-GB" sz="2300" dirty="0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937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55674-E656-F6F2-99F6-220010045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Presentation Outline</a:t>
            </a:r>
            <a:br>
              <a:rPr lang="en-GB" sz="3400" b="0"/>
            </a:br>
            <a:endParaRPr lang="en-GB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2753C-0D1A-346F-EC52-B4FC0C0BF2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633236"/>
            <a:ext cx="6034187" cy="3664687"/>
          </a:xfrm>
        </p:spPr>
        <p:txBody>
          <a:bodyPr>
            <a:normAutofit/>
          </a:bodyPr>
          <a:lstStyle/>
          <a:p>
            <a:r>
              <a:rPr lang="en-GB"/>
              <a:t>Introduction to Culture and Its Elements</a:t>
            </a:r>
          </a:p>
          <a:p>
            <a:r>
              <a:rPr lang="en-GB"/>
              <a:t>Theoretical Foundations of Cross-Cultural Impact</a:t>
            </a:r>
          </a:p>
          <a:p>
            <a:r>
              <a:rPr lang="en-GB"/>
              <a:t>Key Cultural Elements to Overcome in China</a:t>
            </a:r>
          </a:p>
          <a:p>
            <a:r>
              <a:rPr lang="en-GB"/>
              <a:t>Negotiation Strategies for Success</a:t>
            </a:r>
          </a:p>
          <a:p>
            <a:r>
              <a:rPr lang="en-GB"/>
              <a:t>The Role of Cultural Awareness &amp; Adaptability</a:t>
            </a:r>
          </a:p>
          <a:p>
            <a:r>
              <a:rPr lang="en-GB"/>
              <a:t>Summary &amp; Final Recommendations</a:t>
            </a:r>
          </a:p>
          <a:p>
            <a:r>
              <a:rPr lang="en-GB"/>
              <a:t>Refrences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C1B6AA-1A7B-DB8E-BC25-4FE4AEC611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7495" r="18140" b="1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448A426-FC15-529C-FF79-E73811721053}"/>
              </a:ext>
            </a:extLst>
          </p:cNvPr>
          <p:cNvSpPr txBox="1"/>
          <p:nvPr/>
        </p:nvSpPr>
        <p:spPr>
          <a:xfrm>
            <a:off x="2199792" y="6657945"/>
            <a:ext cx="265809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loonylabs.org/2020/03/31/day225-365doa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00964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Isosceles Triangle 4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" name="Isosceles Triangle 4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EE048E-A7A8-17CF-5B17-4CD9B830F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3843375" cy="554566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What is Culture?</a:t>
            </a:r>
            <a:br>
              <a:rPr lang="en-GB" b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GB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808DBD91-D4BF-9B6A-84F6-1A0290CD73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0"/>
            <a:ext cx="5511296" cy="554566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b="1">
                <a:solidFill>
                  <a:srgbClr val="FFFFFF"/>
                </a:solidFill>
              </a:rPr>
              <a:t>Definition:</a:t>
            </a:r>
            <a:br>
              <a:rPr lang="en-GB" sz="1500">
                <a:solidFill>
                  <a:srgbClr val="FFFFFF"/>
                </a:solidFill>
              </a:rPr>
            </a:br>
            <a:r>
              <a:rPr lang="en-GB" sz="1500">
                <a:solidFill>
                  <a:srgbClr val="FFFFFF"/>
                </a:solidFill>
              </a:rPr>
              <a:t>Culture is the shared set of values, beliefs, customs, behaviors, and artifacts that characterize a society or group. It shapes how individuals think, communicate, and behave within their community (Hofstede, 2001).</a:t>
            </a:r>
          </a:p>
          <a:p>
            <a:pPr>
              <a:lnSpc>
                <a:spcPct val="90000"/>
              </a:lnSpc>
            </a:pPr>
            <a:r>
              <a:rPr lang="en-GB" sz="1500" b="1">
                <a:solidFill>
                  <a:srgbClr val="FFFFFF"/>
                </a:solidFill>
              </a:rPr>
              <a:t>Elements of Culture:</a:t>
            </a:r>
            <a:endParaRPr lang="en-GB" sz="1500">
              <a:solidFill>
                <a:srgbClr val="FFFFFF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GB" sz="1500" b="1">
                <a:solidFill>
                  <a:srgbClr val="FFFFFF"/>
                </a:solidFill>
              </a:rPr>
              <a:t>Language:</a:t>
            </a:r>
            <a:r>
              <a:rPr lang="en-GB" sz="1500">
                <a:solidFill>
                  <a:srgbClr val="FFFFFF"/>
                </a:solidFill>
              </a:rPr>
              <a:t> Verbal and non-verbal communication styles influence understanding and interpretation (Liu &amp; Wang, 2014).</a:t>
            </a:r>
          </a:p>
          <a:p>
            <a:pPr lvl="1">
              <a:lnSpc>
                <a:spcPct val="90000"/>
              </a:lnSpc>
            </a:pPr>
            <a:r>
              <a:rPr lang="en-GB" sz="1500" b="1">
                <a:solidFill>
                  <a:srgbClr val="FFFFFF"/>
                </a:solidFill>
              </a:rPr>
              <a:t>Values &amp; Beliefs:</a:t>
            </a:r>
            <a:r>
              <a:rPr lang="en-GB" sz="1500">
                <a:solidFill>
                  <a:srgbClr val="FFFFFF"/>
                </a:solidFill>
              </a:rPr>
              <a:t> Core principles such as collectivism or individualism determine priorities and motivations (Hofstede et al., 2010).</a:t>
            </a:r>
          </a:p>
          <a:p>
            <a:pPr lvl="1">
              <a:lnSpc>
                <a:spcPct val="90000"/>
              </a:lnSpc>
            </a:pPr>
            <a:r>
              <a:rPr lang="en-GB" sz="1500" b="1">
                <a:solidFill>
                  <a:srgbClr val="FFFFFF"/>
                </a:solidFill>
              </a:rPr>
              <a:t>Norms &amp; Customs:</a:t>
            </a:r>
            <a:r>
              <a:rPr lang="en-GB" sz="1500">
                <a:solidFill>
                  <a:srgbClr val="FFFFFF"/>
                </a:solidFill>
              </a:rPr>
              <a:t> Social expectations guide everyday interactions and business practices (Chen &amp; Starosta, 2000).</a:t>
            </a:r>
          </a:p>
          <a:p>
            <a:pPr lvl="1">
              <a:lnSpc>
                <a:spcPct val="90000"/>
              </a:lnSpc>
            </a:pPr>
            <a:r>
              <a:rPr lang="en-GB" sz="1500" b="1">
                <a:solidFill>
                  <a:srgbClr val="FFFFFF"/>
                </a:solidFill>
              </a:rPr>
              <a:t>Communication Styles:</a:t>
            </a:r>
            <a:r>
              <a:rPr lang="en-GB" sz="1500">
                <a:solidFill>
                  <a:srgbClr val="FFFFFF"/>
                </a:solidFill>
              </a:rPr>
              <a:t> Some cultures favor directness, others prefer indirect, subtle messaging (Liu &amp; Wang, 2014).</a:t>
            </a:r>
          </a:p>
          <a:p>
            <a:pPr lvl="1">
              <a:lnSpc>
                <a:spcPct val="90000"/>
              </a:lnSpc>
            </a:pPr>
            <a:r>
              <a:rPr lang="en-GB" sz="1500" b="1">
                <a:solidFill>
                  <a:srgbClr val="FFFFFF"/>
                </a:solidFill>
              </a:rPr>
              <a:t>Business Etiquette:</a:t>
            </a:r>
            <a:r>
              <a:rPr lang="en-GB" sz="1500">
                <a:solidFill>
                  <a:srgbClr val="FFFFFF"/>
                </a:solidFill>
              </a:rPr>
              <a:t> Formalities such as greetings, gift-giving, and dress codes are culturally specific (Meyer, 2014).</a:t>
            </a:r>
          </a:p>
          <a:p>
            <a:pPr>
              <a:lnSpc>
                <a:spcPct val="90000"/>
              </a:lnSpc>
            </a:pPr>
            <a:endParaRPr lang="en-GB" sz="15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78026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7FBC49-F285-953E-CD98-22A01B57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/>
              <a:t>The Impact of Culture in Business</a:t>
            </a:r>
            <a:br>
              <a:rPr lang="en-GB" b="0"/>
            </a:br>
            <a:endParaRPr lang="en-GB" dirty="0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8F3DF-6204-D939-642E-A595FFA4D5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1554827"/>
            <a:ext cx="10133284" cy="503515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dirty="0"/>
              <a:t>Culture influences numerous aspects of business interactions:</a:t>
            </a:r>
          </a:p>
          <a:p>
            <a:pPr lvl="1">
              <a:lnSpc>
                <a:spcPct val="90000"/>
              </a:lnSpc>
            </a:pPr>
            <a:r>
              <a:rPr lang="en-GB" b="1" dirty="0"/>
              <a:t>Negotiation Style:</a:t>
            </a:r>
            <a:r>
              <a:rPr lang="en-GB" dirty="0"/>
              <a:t> Some cultures prefer confrontational approaches, others </a:t>
            </a:r>
            <a:r>
              <a:rPr lang="en-GB" dirty="0" err="1"/>
              <a:t>favor</a:t>
            </a:r>
            <a:r>
              <a:rPr lang="en-GB" dirty="0"/>
              <a:t> harmony and consensus (Hofstede, 2001).</a:t>
            </a:r>
          </a:p>
          <a:p>
            <a:pPr lvl="1">
              <a:lnSpc>
                <a:spcPct val="90000"/>
              </a:lnSpc>
            </a:pPr>
            <a:r>
              <a:rPr lang="en-GB" b="1" dirty="0"/>
              <a:t>Decision-Making:</a:t>
            </a:r>
            <a:r>
              <a:rPr lang="en-GB" dirty="0"/>
              <a:t> Hierarchical cultures centralize authority; egalitarian cultures involve team consensus (Hofstede et al., 2010).</a:t>
            </a:r>
          </a:p>
          <a:p>
            <a:pPr lvl="1">
              <a:lnSpc>
                <a:spcPct val="90000"/>
              </a:lnSpc>
            </a:pPr>
            <a:r>
              <a:rPr lang="en-GB" b="1" dirty="0"/>
              <a:t>Trust &amp; Relationship Building:</a:t>
            </a:r>
            <a:r>
              <a:rPr lang="en-GB" dirty="0"/>
              <a:t> Cultures like China prioritize personal relationships (guanxi) over contractual agreements (Redding, 1990).</a:t>
            </a:r>
          </a:p>
          <a:p>
            <a:pPr lvl="1">
              <a:lnSpc>
                <a:spcPct val="90000"/>
              </a:lnSpc>
            </a:pPr>
            <a:r>
              <a:rPr lang="en-GB" b="1" dirty="0"/>
              <a:t>Conflict Resolution:</a:t>
            </a:r>
            <a:r>
              <a:rPr lang="en-GB" dirty="0"/>
              <a:t> Indirect communication may mask disagreements, requiring sensitivity and reading between the lines (Liu &amp; Wang, 2014).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b="1" dirty="0"/>
              <a:t>Theoretical Underpinning:</a:t>
            </a:r>
            <a:endParaRPr lang="en-GB" sz="1600" dirty="0"/>
          </a:p>
          <a:p>
            <a:pPr lvl="1">
              <a:lnSpc>
                <a:spcPct val="90000"/>
              </a:lnSpc>
            </a:pPr>
            <a:r>
              <a:rPr lang="en-GB" dirty="0"/>
              <a:t>Hofstede’s </a:t>
            </a:r>
            <a:r>
              <a:rPr lang="en-GB" b="1" dirty="0"/>
              <a:t>Cultural Dimensions Theory</a:t>
            </a:r>
            <a:r>
              <a:rPr lang="en-GB" dirty="0"/>
              <a:t> explains how cultural differences impact workplace </a:t>
            </a:r>
            <a:r>
              <a:rPr lang="en-GB" dirty="0" err="1"/>
              <a:t>behaviors</a:t>
            </a:r>
            <a:r>
              <a:rPr lang="en-GB" dirty="0"/>
              <a:t> and negotiation processes (Hofstede et al., 2010).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For example, high </a:t>
            </a:r>
            <a:r>
              <a:rPr lang="en-GB" b="1" dirty="0"/>
              <a:t>Power Distance</a:t>
            </a:r>
            <a:r>
              <a:rPr lang="en-GB" dirty="0"/>
              <a:t> cultures accept hierarchy; low </a:t>
            </a:r>
            <a:r>
              <a:rPr lang="en-GB" b="1" dirty="0"/>
              <a:t>Uncertainty Avoidance</a:t>
            </a:r>
            <a:r>
              <a:rPr lang="en-GB" dirty="0"/>
              <a:t> prefer risk-taking (Hofstede, 2001).</a:t>
            </a: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47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614E2-1F0F-6B88-C86D-A0B020919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Cultural Elements to Overcome in China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B589A-971A-1B47-B687-C8E53ACBC8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65007"/>
            <a:ext cx="8596668" cy="4576356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Hierarchy &amp; Respect for Authority:</a:t>
            </a:r>
            <a:br>
              <a:rPr lang="en-GB" dirty="0"/>
            </a:br>
            <a:r>
              <a:rPr lang="en-GB" dirty="0"/>
              <a:t>Decision-making is often centralized with senior leaders; challenging their authority may damage trust (Chen &amp; Starosta, 2000).</a:t>
            </a:r>
          </a:p>
          <a:p>
            <a:r>
              <a:rPr lang="en-GB" b="1" dirty="0"/>
              <a:t>Collectivism &amp; Group Harmony:</a:t>
            </a:r>
            <a:br>
              <a:rPr lang="en-GB" dirty="0"/>
            </a:br>
            <a:r>
              <a:rPr lang="en-GB" dirty="0"/>
              <a:t>Emphasis on maintaining group cohesion and avoiding conflict; individual interests are secondary (Hofstede, 2001).</a:t>
            </a:r>
          </a:p>
          <a:p>
            <a:r>
              <a:rPr lang="en-GB" b="1" dirty="0"/>
              <a:t>Face &amp; Respect:</a:t>
            </a:r>
            <a:br>
              <a:rPr lang="en-GB" dirty="0"/>
            </a:br>
            <a:r>
              <a:rPr lang="en-GB" dirty="0"/>
              <a:t>Protecting dignity is crucial; public criticism or embarrassment can harm relationships (Bond, 1991).</a:t>
            </a:r>
          </a:p>
          <a:p>
            <a:r>
              <a:rPr lang="en-GB" b="1" dirty="0"/>
              <a:t>Indirect Communication:</a:t>
            </a:r>
            <a:br>
              <a:rPr lang="en-GB" dirty="0"/>
            </a:br>
            <a:r>
              <a:rPr lang="en-GB" dirty="0"/>
              <a:t>Messages are often implied rather than explicitly stated; understanding subtleties is important (Liu &amp; Wang, 2014).</a:t>
            </a:r>
          </a:p>
          <a:p>
            <a:r>
              <a:rPr lang="en-GB" b="1" dirty="0"/>
              <a:t>Guanxi (Relationships):</a:t>
            </a:r>
            <a:br>
              <a:rPr lang="en-GB" dirty="0"/>
            </a:br>
            <a:r>
              <a:rPr lang="en-GB" dirty="0"/>
              <a:t>Building networks and trust over time is essential for effective negotiations and future collaborations (Redding, 1990).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73189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FB6BA-E6A0-3C18-7C02-82A16FA48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/>
              <a:t>Strategies for Successful Cross-Cultural Negotiations</a:t>
            </a:r>
            <a:br>
              <a:rPr lang="en-GB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B6924-BE8D-037C-A9FE-EEE209FC2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028497"/>
            <a:ext cx="8596668" cy="4012865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Thorough Cultural Research:</a:t>
            </a:r>
            <a:br>
              <a:rPr lang="en-GB" dirty="0"/>
            </a:br>
            <a:r>
              <a:rPr lang="en-GB" dirty="0"/>
              <a:t>Study Chinese business customs, etiquette, and societal values before engaging (Meyer, 2014).</a:t>
            </a:r>
          </a:p>
          <a:p>
            <a:r>
              <a:rPr lang="en-GB" b="1" dirty="0"/>
              <a:t>Prioritize Relationship-Building (Guanxi):</a:t>
            </a:r>
            <a:br>
              <a:rPr lang="en-GB" dirty="0"/>
            </a:br>
            <a:r>
              <a:rPr lang="en-GB" dirty="0"/>
              <a:t>Invest time in social activities, gift-giving, and informal interactions to foster trust (Redding, 1990).</a:t>
            </a:r>
          </a:p>
          <a:p>
            <a:r>
              <a:rPr lang="en-GB" b="1" dirty="0"/>
              <a:t>Adapt Communication Style:</a:t>
            </a:r>
            <a:br>
              <a:rPr lang="en-GB" dirty="0"/>
            </a:br>
            <a:r>
              <a:rPr lang="en-GB" dirty="0"/>
              <a:t>Use patience, active listening, and interpret indirect cues; avoid rushing or confrontational tactics (Liu &amp; Wang, 2014).</a:t>
            </a:r>
          </a:p>
          <a:p>
            <a:r>
              <a:rPr lang="en-GB" b="1" dirty="0"/>
              <a:t>Show Respect &amp; Politeness:</a:t>
            </a:r>
            <a:br>
              <a:rPr lang="en-GB" dirty="0"/>
            </a:br>
            <a:r>
              <a:rPr lang="en-GB" dirty="0"/>
              <a:t>Use formal titles, observe proper etiquette, and be mindful of cultural taboos (Chen &amp; Starosta, 2000).</a:t>
            </a:r>
          </a:p>
          <a:p>
            <a:r>
              <a:rPr lang="en-GB" b="1" dirty="0"/>
              <a:t>Remain Flexible &amp; Patient:</a:t>
            </a:r>
            <a:br>
              <a:rPr lang="en-GB" dirty="0"/>
            </a:br>
            <a:r>
              <a:rPr lang="en-GB" dirty="0"/>
              <a:t>Negotiation processes may take longer; demonstrate willingness to compromise and understand cultural pacing (Meyer, 2014).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2046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4C4AD-2B2C-18F8-FC35-24BA7463A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/>
              <a:t>The Role of Cultural Awareness &amp; Adaptability</a:t>
            </a:r>
            <a:br>
              <a:rPr lang="en-GB" sz="2800"/>
            </a:br>
            <a:endParaRPr lang="en-GB" sz="28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E9DA9B-8916-2C82-DF03-D27BEE4EA8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6855735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953341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85468363-35AD-922F-72C3-2EA6FC8075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b="23391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2A4588C6-4069-4731-BFB4-10F1E6D37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Parallelogram 31">
            <a:extLst>
              <a:ext uri="{FF2B5EF4-FFF2-40B4-BE49-F238E27FC236}">
                <a16:creationId xmlns:a16="http://schemas.microsoft.com/office/drawing/2014/main" id="{23370524-0FE7-41B4-ABCF-7FB26B6CF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4188" y="0"/>
            <a:ext cx="93726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9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E0A9CA40-1F57-4A6D-ACDA-F720AA468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B2A94EDB-B0FE-4678-8E69-0F137AE3B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Rectangle 23">
            <a:extLst>
              <a:ext uri="{FF2B5EF4-FFF2-40B4-BE49-F238E27FC236}">
                <a16:creationId xmlns:a16="http://schemas.microsoft.com/office/drawing/2014/main" id="{4E93B92B-0DD5-4277-9D69-972ABADC3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6B462A-896A-7148-95D0-987049A8C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47" y="609600"/>
            <a:ext cx="6487955" cy="132080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dirty="0"/>
              <a:t>Summary &amp; Final Recommendations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40" name="Rectangle 25">
            <a:extLst>
              <a:ext uri="{FF2B5EF4-FFF2-40B4-BE49-F238E27FC236}">
                <a16:creationId xmlns:a16="http://schemas.microsoft.com/office/drawing/2014/main" id="{7CE87768-354E-4E3F-8202-9F387CF50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Isosceles Triangle 41">
            <a:extLst>
              <a:ext uri="{FF2B5EF4-FFF2-40B4-BE49-F238E27FC236}">
                <a16:creationId xmlns:a16="http://schemas.microsoft.com/office/drawing/2014/main" id="{09E5B98F-BD75-4A30-BF72-0A9107470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5539A4-63D3-3F10-95D8-49605DAF6E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47" y="2159000"/>
            <a:ext cx="6487955" cy="3882362"/>
          </a:xfrm>
        </p:spPr>
        <p:txBody>
          <a:bodyPr>
            <a:normAutofit/>
          </a:bodyPr>
          <a:lstStyle/>
          <a:p>
            <a:r>
              <a:rPr lang="en-GB"/>
              <a:t>Cultural differences deeply impact negotiation dynamics.</a:t>
            </a:r>
          </a:p>
          <a:p>
            <a:r>
              <a:rPr lang="en-GB"/>
              <a:t>Key barriers in China include hierarchy, face, and guanxi; overcoming these requires understanding and respect.</a:t>
            </a:r>
          </a:p>
          <a:p>
            <a:r>
              <a:rPr lang="en-GB"/>
              <a:t>Building relationship capital, practicing cultural awareness, and remaining adaptable are crucial for success.</a:t>
            </a:r>
          </a:p>
          <a:p>
            <a:r>
              <a:rPr lang="en-GB"/>
              <a:t>An investment in cultural competence fosters stronger, mutually beneficial partnerships that can sustain long-term growth (Hofstede et al., 2010).</a:t>
            </a:r>
          </a:p>
          <a:p>
            <a:endParaRPr lang="en-GB"/>
          </a:p>
        </p:txBody>
      </p:sp>
      <p:sp>
        <p:nvSpPr>
          <p:cNvPr id="44" name="Rectangle 27">
            <a:extLst>
              <a:ext uri="{FF2B5EF4-FFF2-40B4-BE49-F238E27FC236}">
                <a16:creationId xmlns:a16="http://schemas.microsoft.com/office/drawing/2014/main" id="{8AAB91E3-41BE-4478-BF23-A24D43E14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" name="Rectangle 28">
            <a:extLst>
              <a:ext uri="{FF2B5EF4-FFF2-40B4-BE49-F238E27FC236}">
                <a16:creationId xmlns:a16="http://schemas.microsoft.com/office/drawing/2014/main" id="{96DFC7EA-8516-41F1-8ED9-C0A8E1E08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8" name="Rectangle 29">
            <a:extLst>
              <a:ext uri="{FF2B5EF4-FFF2-40B4-BE49-F238E27FC236}">
                <a16:creationId xmlns:a16="http://schemas.microsoft.com/office/drawing/2014/main" id="{E24E972C-8744-4CFA-B783-41EA3CC38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0" name="Isosceles Triangle 49">
            <a:extLst>
              <a:ext uri="{FF2B5EF4-FFF2-40B4-BE49-F238E27FC236}">
                <a16:creationId xmlns:a16="http://schemas.microsoft.com/office/drawing/2014/main" id="{C7C88F2E-E233-48BA-B85F-D06BA522B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9789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DF4D7F6-81B5-452A-9CE6-76D81F91D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B5B975-9933-077B-A709-DD4281D7A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 dirty="0"/>
              <a:t> References</a:t>
            </a:r>
            <a:br>
              <a:rPr lang="en-GB" dirty="0"/>
            </a:br>
            <a:endParaRPr lang="en-GB" dirty="0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4600514D-20FB-4559-97DC-D1DC39E6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266F638A-E405-4AC0-B984-72E5813B0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D1CBE93-B17D-4509-843C-82287C380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E6277B4-6A43-48AB-89B2-344222161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A4EF9-6203-3D0C-45BF-A5B1A5593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2160590"/>
            <a:ext cx="8470898" cy="34292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/>
              <a:t>Bond, M. H. (1991). The Cultural Logic of Chinese American Negotiation. </a:t>
            </a:r>
            <a:r>
              <a:rPr lang="en-GB" sz="1400" i="1"/>
              <a:t>Journal of International Business Studies</a:t>
            </a:r>
            <a:r>
              <a:rPr lang="en-GB" sz="1400"/>
              <a:t>, 22(3), 515-533.</a:t>
            </a:r>
          </a:p>
          <a:p>
            <a:pPr>
              <a:lnSpc>
                <a:spcPct val="90000"/>
              </a:lnSpc>
            </a:pPr>
            <a:r>
              <a:rPr lang="en-GB" sz="1400"/>
              <a:t>Chen, G.-M., &amp; Starosta, W. J. (2000). Communication Competence and Cross-Cultural Negotiation. </a:t>
            </a:r>
            <a:r>
              <a:rPr lang="en-GB" sz="1400" i="1"/>
              <a:t>International Journal of Intercultural Relations</a:t>
            </a:r>
            <a:r>
              <a:rPr lang="en-GB" sz="1400"/>
              <a:t>, 24(3), 319-341.</a:t>
            </a:r>
          </a:p>
          <a:p>
            <a:pPr>
              <a:lnSpc>
                <a:spcPct val="90000"/>
              </a:lnSpc>
            </a:pPr>
            <a:r>
              <a:rPr lang="en-GB" sz="1400"/>
              <a:t>Hofstede, G. (2001). </a:t>
            </a:r>
            <a:r>
              <a:rPr lang="en-GB" sz="1400" i="1"/>
              <a:t>Culture's Consequences: Comparing Values, </a:t>
            </a:r>
            <a:r>
              <a:rPr lang="en-GB" sz="1400" i="1" err="1"/>
              <a:t>Behaviors</a:t>
            </a:r>
            <a:r>
              <a:rPr lang="en-GB" sz="1400" i="1"/>
              <a:t>, Institutions and Organizations Across Nations</a:t>
            </a:r>
            <a:r>
              <a:rPr lang="en-GB" sz="1400"/>
              <a:t>. Sage Publications.</a:t>
            </a:r>
          </a:p>
          <a:p>
            <a:pPr>
              <a:lnSpc>
                <a:spcPct val="90000"/>
              </a:lnSpc>
            </a:pPr>
            <a:r>
              <a:rPr lang="en-GB" sz="1400"/>
              <a:t>Hofstede, G., Hofstede, G. J., &amp; Minkov, M. (2010). </a:t>
            </a:r>
            <a:r>
              <a:rPr lang="en-GB" sz="1400" i="1"/>
              <a:t>Cultures and Organizations: Software of the Mind</a:t>
            </a:r>
            <a:r>
              <a:rPr lang="en-GB" sz="1400"/>
              <a:t>. McGraw-Hill.</a:t>
            </a:r>
          </a:p>
          <a:p>
            <a:pPr>
              <a:lnSpc>
                <a:spcPct val="90000"/>
              </a:lnSpc>
            </a:pPr>
            <a:r>
              <a:rPr lang="en-GB" sz="1400"/>
              <a:t>Liu, W., &amp; Wang, S. (2014). Understanding Indirect Communication in China. </a:t>
            </a:r>
            <a:r>
              <a:rPr lang="en-GB" sz="1400" i="1"/>
              <a:t>Journal of Business Communication</a:t>
            </a:r>
            <a:r>
              <a:rPr lang="en-GB" sz="1400"/>
              <a:t>, 51(4), 325-342.</a:t>
            </a:r>
          </a:p>
          <a:p>
            <a:pPr>
              <a:lnSpc>
                <a:spcPct val="90000"/>
              </a:lnSpc>
            </a:pPr>
            <a:r>
              <a:rPr lang="en-GB" sz="1400"/>
              <a:t>Meyer, E. (2014). </a:t>
            </a:r>
            <a:r>
              <a:rPr lang="en-GB" sz="1400" i="1"/>
              <a:t>The Culture Map: Breaking Through the Invisible Boundaries of Global Business</a:t>
            </a:r>
            <a:r>
              <a:rPr lang="en-GB" sz="1400"/>
              <a:t>. PublicAffairs.</a:t>
            </a:r>
          </a:p>
          <a:p>
            <a:pPr>
              <a:lnSpc>
                <a:spcPct val="90000"/>
              </a:lnSpc>
            </a:pPr>
            <a:r>
              <a:rPr lang="en-GB" sz="1400"/>
              <a:t>Redding, G. (1990). </a:t>
            </a:r>
            <a:r>
              <a:rPr lang="en-GB" sz="1400" i="1"/>
              <a:t>The Spirit of Chinese Capitalism</a:t>
            </a:r>
            <a:r>
              <a:rPr lang="en-GB" sz="1400"/>
              <a:t>. Walter de Gruyter.</a:t>
            </a:r>
          </a:p>
          <a:p>
            <a:pPr>
              <a:lnSpc>
                <a:spcPct val="90000"/>
              </a:lnSpc>
            </a:pPr>
            <a:endParaRPr lang="en-GB" sz="1400"/>
          </a:p>
        </p:txBody>
      </p:sp>
      <p:sp>
        <p:nvSpPr>
          <p:cNvPr id="18" name="Rectangle 27">
            <a:extLst>
              <a:ext uri="{FF2B5EF4-FFF2-40B4-BE49-F238E27FC236}">
                <a16:creationId xmlns:a16="http://schemas.microsoft.com/office/drawing/2014/main" id="{27B538D5-95DB-47ED-9CB4-34AE5BF78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790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A5AFB369-4673-4727-A7CD-D86AFE0AE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44" name="Freeform 14">
              <a:extLst>
                <a:ext uri="{FF2B5EF4-FFF2-40B4-BE49-F238E27FC236}">
                  <a16:creationId xmlns:a16="http://schemas.microsoft.com/office/drawing/2014/main" id="{50709826-4D6B-4A97-8DB3-5DA166626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7263F58-6EE6-45B3-9BF2-C0BD5D30A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5197CE03-EB81-4718-BEA1-C2D488961E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Rectangle 23">
              <a:extLst>
                <a:ext uri="{FF2B5EF4-FFF2-40B4-BE49-F238E27FC236}">
                  <a16:creationId xmlns:a16="http://schemas.microsoft.com/office/drawing/2014/main" id="{A3451629-72D6-4E33-A99A-40FAF7445D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8" name="Rectangle 25">
              <a:extLst>
                <a:ext uri="{FF2B5EF4-FFF2-40B4-BE49-F238E27FC236}">
                  <a16:creationId xmlns:a16="http://schemas.microsoft.com/office/drawing/2014/main" id="{E04F0FD4-BCD5-4435-A6B5-A2E69303B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Isosceles Triangle 48">
              <a:extLst>
                <a:ext uri="{FF2B5EF4-FFF2-40B4-BE49-F238E27FC236}">
                  <a16:creationId xmlns:a16="http://schemas.microsoft.com/office/drawing/2014/main" id="{DE110F09-1C81-4E73-B5E9-D857CD879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0" name="Rectangle 27">
              <a:extLst>
                <a:ext uri="{FF2B5EF4-FFF2-40B4-BE49-F238E27FC236}">
                  <a16:creationId xmlns:a16="http://schemas.microsoft.com/office/drawing/2014/main" id="{273A9C01-06BD-4E8E-8BBF-2E2A9ECF4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" name="Rectangle 28">
              <a:extLst>
                <a:ext uri="{FF2B5EF4-FFF2-40B4-BE49-F238E27FC236}">
                  <a16:creationId xmlns:a16="http://schemas.microsoft.com/office/drawing/2014/main" id="{B206C9B2-27BE-4B6F-A4D0-485FBBEB5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Rectangle 29">
              <a:extLst>
                <a:ext uri="{FF2B5EF4-FFF2-40B4-BE49-F238E27FC236}">
                  <a16:creationId xmlns:a16="http://schemas.microsoft.com/office/drawing/2014/main" id="{2E7D673E-0C5C-4F2B-B46E-3E9286B9E8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3" name="Isosceles Triangle 52">
              <a:extLst>
                <a:ext uri="{FF2B5EF4-FFF2-40B4-BE49-F238E27FC236}">
                  <a16:creationId xmlns:a16="http://schemas.microsoft.com/office/drawing/2014/main" id="{F0F78B34-9B26-4CA9-B8F0-B9638730F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6" name="Picture 5" descr="Aerial view of a highway near the ocean">
            <a:extLst>
              <a:ext uri="{FF2B5EF4-FFF2-40B4-BE49-F238E27FC236}">
                <a16:creationId xmlns:a16="http://schemas.microsoft.com/office/drawing/2014/main" id="{DC849445-15B7-079C-8579-15DD7362FFB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9091" t="9945" b="21874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55" name="Isosceles Triangle 54">
            <a:extLst>
              <a:ext uri="{FF2B5EF4-FFF2-40B4-BE49-F238E27FC236}">
                <a16:creationId xmlns:a16="http://schemas.microsoft.com/office/drawing/2014/main" id="{7B1E8B16-F0E6-422E-A6A6-0422A7733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7" name="Parallelogram 56">
            <a:extLst>
              <a:ext uri="{FF2B5EF4-FFF2-40B4-BE49-F238E27FC236}">
                <a16:creationId xmlns:a16="http://schemas.microsoft.com/office/drawing/2014/main" id="{30CBBCD0-ED2A-4FC8-AB71-E3C2738F9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33800" y="0"/>
            <a:ext cx="7315200" cy="6858000"/>
          </a:xfrm>
          <a:prstGeom prst="parallelogram">
            <a:avLst>
              <a:gd name="adj" fmla="val 15925"/>
            </a:avLst>
          </a:prstGeom>
          <a:solidFill>
            <a:schemeClr val="bg1">
              <a:alpha val="8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D7C7B311-D760-4C87-BE5E-921FFB4E8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C1913202-1810-4FA2-987B-A7B98049C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3" name="Rectangle 23">
            <a:extLst>
              <a:ext uri="{FF2B5EF4-FFF2-40B4-BE49-F238E27FC236}">
                <a16:creationId xmlns:a16="http://schemas.microsoft.com/office/drawing/2014/main" id="{95EFBC61-02DC-4AEA-AA2D-A9EABA467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5" name="Rectangle 25">
            <a:extLst>
              <a:ext uri="{FF2B5EF4-FFF2-40B4-BE49-F238E27FC236}">
                <a16:creationId xmlns:a16="http://schemas.microsoft.com/office/drawing/2014/main" id="{5637DFC4-70BC-4CB4-85D2-651A7C6A5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7" name="Isosceles Triangle 66">
            <a:extLst>
              <a:ext uri="{FF2B5EF4-FFF2-40B4-BE49-F238E27FC236}">
                <a16:creationId xmlns:a16="http://schemas.microsoft.com/office/drawing/2014/main" id="{58F1E9F4-66ED-4E73-8C2E-51B11EA77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217AFA1-17D8-BF73-CAA7-AB0FD4B3F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1450" y="1678665"/>
            <a:ext cx="4482553" cy="23691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Thank you </a:t>
            </a:r>
          </a:p>
        </p:txBody>
      </p:sp>
      <p:sp>
        <p:nvSpPr>
          <p:cNvPr id="69" name="Rectangle 27">
            <a:extLst>
              <a:ext uri="{FF2B5EF4-FFF2-40B4-BE49-F238E27FC236}">
                <a16:creationId xmlns:a16="http://schemas.microsoft.com/office/drawing/2014/main" id="{0795E7D3-D974-4307-92D4-E3ECEFDF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1" name="Rectangle 28">
            <a:extLst>
              <a:ext uri="{FF2B5EF4-FFF2-40B4-BE49-F238E27FC236}">
                <a16:creationId xmlns:a16="http://schemas.microsoft.com/office/drawing/2014/main" id="{90443617-0A78-4C2C-9996-D143BCDB90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Rectangle 29">
            <a:extLst>
              <a:ext uri="{FF2B5EF4-FFF2-40B4-BE49-F238E27FC236}">
                <a16:creationId xmlns:a16="http://schemas.microsoft.com/office/drawing/2014/main" id="{ACFC544A-BD13-4C3C-8C9E-C35DEE8A4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5" name="Isosceles Triangle 74">
            <a:extLst>
              <a:ext uri="{FF2B5EF4-FFF2-40B4-BE49-F238E27FC236}">
                <a16:creationId xmlns:a16="http://schemas.microsoft.com/office/drawing/2014/main" id="{729A9DD4-BE93-4516-8B95-26B91B44B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053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968</Words>
  <Application>Microsoft Office PowerPoint</Application>
  <PresentationFormat>Widescreen</PresentationFormat>
  <Paragraphs>62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Trebuchet MS</vt:lpstr>
      <vt:lpstr>Wingdings 3</vt:lpstr>
      <vt:lpstr>Facet</vt:lpstr>
      <vt:lpstr>Title: Cross-Cultural Negotiations: UK &amp; China Presented by: Lavinia Adriana Mandache  Student Number: 22443640 </vt:lpstr>
      <vt:lpstr>Presentation Outline </vt:lpstr>
      <vt:lpstr>What is Culture? </vt:lpstr>
      <vt:lpstr>The Impact of Culture in Business </vt:lpstr>
      <vt:lpstr>Cultural Elements to Overcome in China </vt:lpstr>
      <vt:lpstr>Strategies for Successful Cross-Cultural Negotiations </vt:lpstr>
      <vt:lpstr>The Role of Cultural Awareness &amp; Adaptability </vt:lpstr>
      <vt:lpstr>Summary &amp; Final Recommendations </vt:lpstr>
      <vt:lpstr> References 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adriana mandache</dc:creator>
  <cp:lastModifiedBy>adriana mandache</cp:lastModifiedBy>
  <cp:revision>1</cp:revision>
  <dcterms:created xsi:type="dcterms:W3CDTF">2025-07-12T13:40:55Z</dcterms:created>
  <dcterms:modified xsi:type="dcterms:W3CDTF">2025-07-12T14:15:54Z</dcterms:modified>
</cp:coreProperties>
</file>