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78" r:id="rId1"/>
  </p:sldMasterIdLst>
  <p:sldIdLst>
    <p:sldId id="256" r:id="rId2"/>
    <p:sldId id="268" r:id="rId3"/>
    <p:sldId id="258" r:id="rId4"/>
    <p:sldId id="259" r:id="rId5"/>
    <p:sldId id="260" r:id="rId6"/>
    <p:sldId id="263" r:id="rId7"/>
    <p:sldId id="261" r:id="rId8"/>
    <p:sldId id="262" r:id="rId9"/>
    <p:sldId id="271" r:id="rId10"/>
    <p:sldId id="269" r:id="rId11"/>
    <p:sldId id="264" r:id="rId12"/>
    <p:sldId id="270"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575"/>
  </p:normalViewPr>
  <p:slideViewPr>
    <p:cSldViewPr snapToGrid="0">
      <p:cViewPr varScale="1">
        <p:scale>
          <a:sx n="93" d="100"/>
          <a:sy n="93" d="100"/>
        </p:scale>
        <p:origin x="216"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1C22C2-EA7C-4000-9A85-79A41ED7DC39}" type="doc">
      <dgm:prSet loTypeId="urn:microsoft.com/office/officeart/2005/8/layout/hierarchy1" loCatId="hierarchy" qsTypeId="urn:microsoft.com/office/officeart/2005/8/quickstyle/simple1" qsCatId="simple" csTypeId="urn:microsoft.com/office/officeart/2005/8/colors/accent1_1" csCatId="accent1" phldr="1"/>
      <dgm:spPr/>
      <dgm:t>
        <a:bodyPr/>
        <a:lstStyle/>
        <a:p>
          <a:endParaRPr lang="en-US"/>
        </a:p>
      </dgm:t>
    </dgm:pt>
    <dgm:pt modelId="{84B4AF66-B510-40DA-AD4C-5681198A31CC}">
      <dgm:prSet/>
      <dgm:spPr/>
      <dgm:t>
        <a:bodyPr/>
        <a:lstStyle/>
        <a:p>
          <a:r>
            <a:rPr lang="en-GB" b="1" dirty="0">
              <a:latin typeface="Arial" panose="020B0604020202020204" pitchFamily="34" charset="0"/>
              <a:cs typeface="Arial" panose="020B0604020202020204" pitchFamily="34" charset="0"/>
            </a:rPr>
            <a:t>Today's Presentation</a:t>
          </a:r>
          <a:r>
            <a:rPr lang="en-GB" b="1" dirty="0"/>
            <a:t>:</a:t>
          </a:r>
          <a:endParaRPr lang="en-US" b="1" dirty="0"/>
        </a:p>
      </dgm:t>
    </dgm:pt>
    <dgm:pt modelId="{7C0111CC-4DCF-4549-848A-A89B6EC1965A}" type="parTrans" cxnId="{B759659A-94A1-449E-A8F1-236859F560EE}">
      <dgm:prSet/>
      <dgm:spPr/>
      <dgm:t>
        <a:bodyPr/>
        <a:lstStyle/>
        <a:p>
          <a:endParaRPr lang="en-US"/>
        </a:p>
      </dgm:t>
    </dgm:pt>
    <dgm:pt modelId="{C07919D4-495F-4797-A6C2-C0A4D9983487}" type="sibTrans" cxnId="{B759659A-94A1-449E-A8F1-236859F560EE}">
      <dgm:prSet/>
      <dgm:spPr/>
      <dgm:t>
        <a:bodyPr/>
        <a:lstStyle/>
        <a:p>
          <a:endParaRPr lang="en-US"/>
        </a:p>
      </dgm:t>
    </dgm:pt>
    <dgm:pt modelId="{7FCC5A58-B229-46E5-A0DF-52F20DE6DB94}">
      <dgm:prSet/>
      <dgm:spPr/>
      <dgm:t>
        <a:bodyPr/>
        <a:lstStyle/>
        <a:p>
          <a:r>
            <a:rPr lang="en-GB" b="1" dirty="0">
              <a:latin typeface="Arial" panose="020B0604020202020204" pitchFamily="34" charset="0"/>
              <a:cs typeface="Arial" panose="020B0604020202020204" pitchFamily="34" charset="0"/>
            </a:rPr>
            <a:t>Overview of the NHS App and its features</a:t>
          </a:r>
          <a:endParaRPr lang="en-US" b="1" dirty="0">
            <a:latin typeface="Arial" panose="020B0604020202020204" pitchFamily="34" charset="0"/>
            <a:cs typeface="Arial" panose="020B0604020202020204" pitchFamily="34" charset="0"/>
          </a:endParaRPr>
        </a:p>
      </dgm:t>
    </dgm:pt>
    <dgm:pt modelId="{B7BE3AAF-B933-4B3C-AFC5-27F438F29FD8}" type="parTrans" cxnId="{02BBE3C9-1A2E-4897-A0BC-85A904080CC6}">
      <dgm:prSet/>
      <dgm:spPr/>
      <dgm:t>
        <a:bodyPr/>
        <a:lstStyle/>
        <a:p>
          <a:endParaRPr lang="en-US"/>
        </a:p>
      </dgm:t>
    </dgm:pt>
    <dgm:pt modelId="{8805EA18-8174-46E4-B2DB-DDD95B17C4C3}" type="sibTrans" cxnId="{02BBE3C9-1A2E-4897-A0BC-85A904080CC6}">
      <dgm:prSet/>
      <dgm:spPr/>
      <dgm:t>
        <a:bodyPr/>
        <a:lstStyle/>
        <a:p>
          <a:endParaRPr lang="en-US"/>
        </a:p>
      </dgm:t>
    </dgm:pt>
    <dgm:pt modelId="{78ACB8A0-A3DE-4DB9-A297-54F4D8F45627}">
      <dgm:prSet/>
      <dgm:spPr/>
      <dgm:t>
        <a:bodyPr/>
        <a:lstStyle/>
        <a:p>
          <a:r>
            <a:rPr lang="en-GB" b="1" dirty="0">
              <a:latin typeface="Arial" panose="020B0604020202020204" pitchFamily="34" charset="0"/>
              <a:cs typeface="Arial" panose="020B0604020202020204" pitchFamily="34" charset="0"/>
            </a:rPr>
            <a:t>Why the app is important</a:t>
          </a:r>
          <a:endParaRPr lang="en-US" b="1" dirty="0">
            <a:latin typeface="Arial" panose="020B0604020202020204" pitchFamily="34" charset="0"/>
            <a:cs typeface="Arial" panose="020B0604020202020204" pitchFamily="34" charset="0"/>
          </a:endParaRPr>
        </a:p>
      </dgm:t>
    </dgm:pt>
    <dgm:pt modelId="{D8BF48D4-C425-43E1-B37C-906BC0092A1E}" type="parTrans" cxnId="{E164DF88-1991-4083-BF24-CE12F1C82E8F}">
      <dgm:prSet/>
      <dgm:spPr/>
      <dgm:t>
        <a:bodyPr/>
        <a:lstStyle/>
        <a:p>
          <a:endParaRPr lang="en-US"/>
        </a:p>
      </dgm:t>
    </dgm:pt>
    <dgm:pt modelId="{5822AA8C-6B20-418D-811E-A6B922493C02}" type="sibTrans" cxnId="{E164DF88-1991-4083-BF24-CE12F1C82E8F}">
      <dgm:prSet/>
      <dgm:spPr/>
      <dgm:t>
        <a:bodyPr/>
        <a:lstStyle/>
        <a:p>
          <a:endParaRPr lang="en-US"/>
        </a:p>
      </dgm:t>
    </dgm:pt>
    <dgm:pt modelId="{C3F60D1E-10DA-410F-B58F-38BADE011B72}">
      <dgm:prSet/>
      <dgm:spPr/>
      <dgm:t>
        <a:bodyPr/>
        <a:lstStyle/>
        <a:p>
          <a:r>
            <a:rPr lang="en-GB" b="1" dirty="0">
              <a:latin typeface="Arial" panose="020B0604020202020204" pitchFamily="34" charset="0"/>
              <a:cs typeface="Arial" panose="020B0604020202020204" pitchFamily="34" charset="0"/>
            </a:rPr>
            <a:t>How it has improved patient care and workforce</a:t>
          </a:r>
          <a:endParaRPr lang="en-US" b="1" dirty="0">
            <a:latin typeface="Arial" panose="020B0604020202020204" pitchFamily="34" charset="0"/>
            <a:cs typeface="Arial" panose="020B0604020202020204" pitchFamily="34" charset="0"/>
          </a:endParaRPr>
        </a:p>
      </dgm:t>
    </dgm:pt>
    <dgm:pt modelId="{BC396395-A2CB-42DE-B922-A84392BE5CEF}" type="parTrans" cxnId="{1E775DBC-7504-4E54-9234-323A5CA221E5}">
      <dgm:prSet/>
      <dgm:spPr/>
      <dgm:t>
        <a:bodyPr/>
        <a:lstStyle/>
        <a:p>
          <a:endParaRPr lang="en-US"/>
        </a:p>
      </dgm:t>
    </dgm:pt>
    <dgm:pt modelId="{2CA16EF4-CA31-4B7E-B788-A91C4DBEC9AD}" type="sibTrans" cxnId="{1E775DBC-7504-4E54-9234-323A5CA221E5}">
      <dgm:prSet/>
      <dgm:spPr/>
      <dgm:t>
        <a:bodyPr/>
        <a:lstStyle/>
        <a:p>
          <a:endParaRPr lang="en-US"/>
        </a:p>
      </dgm:t>
    </dgm:pt>
    <dgm:pt modelId="{512AA1CC-B1A4-4418-BFE5-A341E561958B}">
      <dgm:prSet/>
      <dgm:spPr/>
      <dgm:t>
        <a:bodyPr/>
        <a:lstStyle/>
        <a:p>
          <a:r>
            <a:rPr lang="en-GB" b="1" dirty="0">
              <a:latin typeface="Arial" panose="020B0604020202020204" pitchFamily="34" charset="0"/>
              <a:cs typeface="Arial" panose="020B0604020202020204" pitchFamily="34" charset="0"/>
            </a:rPr>
            <a:t>Examining the advantages and disadvantages of the app</a:t>
          </a:r>
          <a:endParaRPr lang="en-US" b="1" dirty="0">
            <a:latin typeface="Arial" panose="020B0604020202020204" pitchFamily="34" charset="0"/>
            <a:cs typeface="Arial" panose="020B0604020202020204" pitchFamily="34" charset="0"/>
          </a:endParaRPr>
        </a:p>
      </dgm:t>
    </dgm:pt>
    <dgm:pt modelId="{771B83D5-974F-42C4-96AF-913DD355DB5B}" type="parTrans" cxnId="{1A6370CF-6CF8-4660-85A6-D9BBF318CDAD}">
      <dgm:prSet/>
      <dgm:spPr/>
      <dgm:t>
        <a:bodyPr/>
        <a:lstStyle/>
        <a:p>
          <a:endParaRPr lang="en-US"/>
        </a:p>
      </dgm:t>
    </dgm:pt>
    <dgm:pt modelId="{11804438-E861-4390-BEAF-03300FE2EB55}" type="sibTrans" cxnId="{1A6370CF-6CF8-4660-85A6-D9BBF318CDAD}">
      <dgm:prSet/>
      <dgm:spPr/>
      <dgm:t>
        <a:bodyPr/>
        <a:lstStyle/>
        <a:p>
          <a:endParaRPr lang="en-US"/>
        </a:p>
      </dgm:t>
    </dgm:pt>
    <dgm:pt modelId="{44643E67-7317-774C-B490-9639E21D4F14}" type="pres">
      <dgm:prSet presAssocID="{301C22C2-EA7C-4000-9A85-79A41ED7DC39}" presName="hierChild1" presStyleCnt="0">
        <dgm:presLayoutVars>
          <dgm:chPref val="1"/>
          <dgm:dir/>
          <dgm:animOne val="branch"/>
          <dgm:animLvl val="lvl"/>
          <dgm:resizeHandles/>
        </dgm:presLayoutVars>
      </dgm:prSet>
      <dgm:spPr/>
    </dgm:pt>
    <dgm:pt modelId="{46D51420-09D6-F749-99E8-5C42628B9124}" type="pres">
      <dgm:prSet presAssocID="{84B4AF66-B510-40DA-AD4C-5681198A31CC}" presName="hierRoot1" presStyleCnt="0"/>
      <dgm:spPr/>
    </dgm:pt>
    <dgm:pt modelId="{7996B928-CDDB-704F-9655-40A848D7D14C}" type="pres">
      <dgm:prSet presAssocID="{84B4AF66-B510-40DA-AD4C-5681198A31CC}" presName="composite" presStyleCnt="0"/>
      <dgm:spPr/>
    </dgm:pt>
    <dgm:pt modelId="{5644D10F-85F4-5841-A969-62F63A9F49CE}" type="pres">
      <dgm:prSet presAssocID="{84B4AF66-B510-40DA-AD4C-5681198A31CC}" presName="background" presStyleLbl="node0" presStyleIdx="0" presStyleCnt="1"/>
      <dgm:spPr/>
    </dgm:pt>
    <dgm:pt modelId="{888A40F1-DFA8-0B47-A2FE-86DADA84ED69}" type="pres">
      <dgm:prSet presAssocID="{84B4AF66-B510-40DA-AD4C-5681198A31CC}" presName="text" presStyleLbl="fgAcc0" presStyleIdx="0" presStyleCnt="1">
        <dgm:presLayoutVars>
          <dgm:chPref val="3"/>
        </dgm:presLayoutVars>
      </dgm:prSet>
      <dgm:spPr/>
    </dgm:pt>
    <dgm:pt modelId="{AFF93140-0F7C-FD45-9A50-3334F3ABA8F5}" type="pres">
      <dgm:prSet presAssocID="{84B4AF66-B510-40DA-AD4C-5681198A31CC}" presName="hierChild2" presStyleCnt="0"/>
      <dgm:spPr/>
    </dgm:pt>
    <dgm:pt modelId="{7EDC199E-CFC2-F942-A8E8-701CD57C41E4}" type="pres">
      <dgm:prSet presAssocID="{B7BE3AAF-B933-4B3C-AFC5-27F438F29FD8}" presName="Name10" presStyleLbl="parChTrans1D2" presStyleIdx="0" presStyleCnt="4"/>
      <dgm:spPr/>
    </dgm:pt>
    <dgm:pt modelId="{BF815F6C-1F17-C946-9566-CC1B4C6D75F9}" type="pres">
      <dgm:prSet presAssocID="{7FCC5A58-B229-46E5-A0DF-52F20DE6DB94}" presName="hierRoot2" presStyleCnt="0"/>
      <dgm:spPr/>
    </dgm:pt>
    <dgm:pt modelId="{4E9C4FEE-7D26-FC47-9FD5-E49601AB54A6}" type="pres">
      <dgm:prSet presAssocID="{7FCC5A58-B229-46E5-A0DF-52F20DE6DB94}" presName="composite2" presStyleCnt="0"/>
      <dgm:spPr/>
    </dgm:pt>
    <dgm:pt modelId="{D884C213-8E95-CB41-A84E-6CACC559889D}" type="pres">
      <dgm:prSet presAssocID="{7FCC5A58-B229-46E5-A0DF-52F20DE6DB94}" presName="background2" presStyleLbl="node2" presStyleIdx="0" presStyleCnt="4"/>
      <dgm:spPr/>
    </dgm:pt>
    <dgm:pt modelId="{77BDA8BE-B2CA-F840-959D-DA3EA5F26DC1}" type="pres">
      <dgm:prSet presAssocID="{7FCC5A58-B229-46E5-A0DF-52F20DE6DB94}" presName="text2" presStyleLbl="fgAcc2" presStyleIdx="0" presStyleCnt="4">
        <dgm:presLayoutVars>
          <dgm:chPref val="3"/>
        </dgm:presLayoutVars>
      </dgm:prSet>
      <dgm:spPr/>
    </dgm:pt>
    <dgm:pt modelId="{59FBCA97-C21B-AF4E-9B33-1E408A5FB5F1}" type="pres">
      <dgm:prSet presAssocID="{7FCC5A58-B229-46E5-A0DF-52F20DE6DB94}" presName="hierChild3" presStyleCnt="0"/>
      <dgm:spPr/>
    </dgm:pt>
    <dgm:pt modelId="{4023E2F5-4C1D-394F-8A07-9C59EBF10EBD}" type="pres">
      <dgm:prSet presAssocID="{D8BF48D4-C425-43E1-B37C-906BC0092A1E}" presName="Name10" presStyleLbl="parChTrans1D2" presStyleIdx="1" presStyleCnt="4"/>
      <dgm:spPr/>
    </dgm:pt>
    <dgm:pt modelId="{32EBAA95-3223-EA41-AE25-2897F8E5538C}" type="pres">
      <dgm:prSet presAssocID="{78ACB8A0-A3DE-4DB9-A297-54F4D8F45627}" presName="hierRoot2" presStyleCnt="0"/>
      <dgm:spPr/>
    </dgm:pt>
    <dgm:pt modelId="{4A6E9F9F-86F8-4D47-BB04-601DE70866E8}" type="pres">
      <dgm:prSet presAssocID="{78ACB8A0-A3DE-4DB9-A297-54F4D8F45627}" presName="composite2" presStyleCnt="0"/>
      <dgm:spPr/>
    </dgm:pt>
    <dgm:pt modelId="{62D58C88-F7D6-9A46-B7BD-8E69500905D8}" type="pres">
      <dgm:prSet presAssocID="{78ACB8A0-A3DE-4DB9-A297-54F4D8F45627}" presName="background2" presStyleLbl="node2" presStyleIdx="1" presStyleCnt="4"/>
      <dgm:spPr/>
    </dgm:pt>
    <dgm:pt modelId="{58D517F9-23AC-014A-BB37-25432D62B936}" type="pres">
      <dgm:prSet presAssocID="{78ACB8A0-A3DE-4DB9-A297-54F4D8F45627}" presName="text2" presStyleLbl="fgAcc2" presStyleIdx="1" presStyleCnt="4">
        <dgm:presLayoutVars>
          <dgm:chPref val="3"/>
        </dgm:presLayoutVars>
      </dgm:prSet>
      <dgm:spPr/>
    </dgm:pt>
    <dgm:pt modelId="{F27D7DD5-C6FD-284A-8B4D-979BF4449A41}" type="pres">
      <dgm:prSet presAssocID="{78ACB8A0-A3DE-4DB9-A297-54F4D8F45627}" presName="hierChild3" presStyleCnt="0"/>
      <dgm:spPr/>
    </dgm:pt>
    <dgm:pt modelId="{3D352169-B777-0948-B10B-9456FF9B1C48}" type="pres">
      <dgm:prSet presAssocID="{BC396395-A2CB-42DE-B922-A84392BE5CEF}" presName="Name10" presStyleLbl="parChTrans1D2" presStyleIdx="2" presStyleCnt="4"/>
      <dgm:spPr/>
    </dgm:pt>
    <dgm:pt modelId="{7FB7F2F5-B1D3-DA46-831D-BFC999C1503C}" type="pres">
      <dgm:prSet presAssocID="{C3F60D1E-10DA-410F-B58F-38BADE011B72}" presName="hierRoot2" presStyleCnt="0"/>
      <dgm:spPr/>
    </dgm:pt>
    <dgm:pt modelId="{575D2C22-E099-A447-8732-910B29393BB4}" type="pres">
      <dgm:prSet presAssocID="{C3F60D1E-10DA-410F-B58F-38BADE011B72}" presName="composite2" presStyleCnt="0"/>
      <dgm:spPr/>
    </dgm:pt>
    <dgm:pt modelId="{B19FE546-BF48-DE49-B5E0-E1818A5AF138}" type="pres">
      <dgm:prSet presAssocID="{C3F60D1E-10DA-410F-B58F-38BADE011B72}" presName="background2" presStyleLbl="node2" presStyleIdx="2" presStyleCnt="4"/>
      <dgm:spPr/>
    </dgm:pt>
    <dgm:pt modelId="{D837F48C-9376-5D4C-AC22-309260E09D11}" type="pres">
      <dgm:prSet presAssocID="{C3F60D1E-10DA-410F-B58F-38BADE011B72}" presName="text2" presStyleLbl="fgAcc2" presStyleIdx="2" presStyleCnt="4">
        <dgm:presLayoutVars>
          <dgm:chPref val="3"/>
        </dgm:presLayoutVars>
      </dgm:prSet>
      <dgm:spPr/>
    </dgm:pt>
    <dgm:pt modelId="{8919F03F-E4B0-1640-8B2E-50184C75EF36}" type="pres">
      <dgm:prSet presAssocID="{C3F60D1E-10DA-410F-B58F-38BADE011B72}" presName="hierChild3" presStyleCnt="0"/>
      <dgm:spPr/>
    </dgm:pt>
    <dgm:pt modelId="{9801C7E6-DE34-C043-B96E-091F96924172}" type="pres">
      <dgm:prSet presAssocID="{771B83D5-974F-42C4-96AF-913DD355DB5B}" presName="Name10" presStyleLbl="parChTrans1D2" presStyleIdx="3" presStyleCnt="4"/>
      <dgm:spPr/>
    </dgm:pt>
    <dgm:pt modelId="{4046680E-AA7D-4E48-9195-B8339BFC583B}" type="pres">
      <dgm:prSet presAssocID="{512AA1CC-B1A4-4418-BFE5-A341E561958B}" presName="hierRoot2" presStyleCnt="0"/>
      <dgm:spPr/>
    </dgm:pt>
    <dgm:pt modelId="{7C493054-4CEA-1E43-AA17-C4EA1A087DFC}" type="pres">
      <dgm:prSet presAssocID="{512AA1CC-B1A4-4418-BFE5-A341E561958B}" presName="composite2" presStyleCnt="0"/>
      <dgm:spPr/>
    </dgm:pt>
    <dgm:pt modelId="{E9AC881E-E81C-4841-8F9C-8DE5257D8E39}" type="pres">
      <dgm:prSet presAssocID="{512AA1CC-B1A4-4418-BFE5-A341E561958B}" presName="background2" presStyleLbl="node2" presStyleIdx="3" presStyleCnt="4"/>
      <dgm:spPr/>
    </dgm:pt>
    <dgm:pt modelId="{D1986673-2127-E741-8AF2-15DEACC60E2D}" type="pres">
      <dgm:prSet presAssocID="{512AA1CC-B1A4-4418-BFE5-A341E561958B}" presName="text2" presStyleLbl="fgAcc2" presStyleIdx="3" presStyleCnt="4">
        <dgm:presLayoutVars>
          <dgm:chPref val="3"/>
        </dgm:presLayoutVars>
      </dgm:prSet>
      <dgm:spPr/>
    </dgm:pt>
    <dgm:pt modelId="{17707774-C037-CB4A-923E-BA588757B3AD}" type="pres">
      <dgm:prSet presAssocID="{512AA1CC-B1A4-4418-BFE5-A341E561958B}" presName="hierChild3" presStyleCnt="0"/>
      <dgm:spPr/>
    </dgm:pt>
  </dgm:ptLst>
  <dgm:cxnLst>
    <dgm:cxn modelId="{41B7081D-0F8E-1C45-8CD4-94DD33E761D0}" type="presOf" srcId="{78ACB8A0-A3DE-4DB9-A297-54F4D8F45627}" destId="{58D517F9-23AC-014A-BB37-25432D62B936}" srcOrd="0" destOrd="0" presId="urn:microsoft.com/office/officeart/2005/8/layout/hierarchy1"/>
    <dgm:cxn modelId="{3185D51D-6B82-0645-9837-9C0140E8CDA8}" type="presOf" srcId="{BC396395-A2CB-42DE-B922-A84392BE5CEF}" destId="{3D352169-B777-0948-B10B-9456FF9B1C48}" srcOrd="0" destOrd="0" presId="urn:microsoft.com/office/officeart/2005/8/layout/hierarchy1"/>
    <dgm:cxn modelId="{2A0DDD20-152F-D146-8072-5445266827EC}" type="presOf" srcId="{771B83D5-974F-42C4-96AF-913DD355DB5B}" destId="{9801C7E6-DE34-C043-B96E-091F96924172}" srcOrd="0" destOrd="0" presId="urn:microsoft.com/office/officeart/2005/8/layout/hierarchy1"/>
    <dgm:cxn modelId="{8D68376E-BBFB-7345-A2C4-9C95D12EF03C}" type="presOf" srcId="{B7BE3AAF-B933-4B3C-AFC5-27F438F29FD8}" destId="{7EDC199E-CFC2-F942-A8E8-701CD57C41E4}" srcOrd="0" destOrd="0" presId="urn:microsoft.com/office/officeart/2005/8/layout/hierarchy1"/>
    <dgm:cxn modelId="{E164DF88-1991-4083-BF24-CE12F1C82E8F}" srcId="{84B4AF66-B510-40DA-AD4C-5681198A31CC}" destId="{78ACB8A0-A3DE-4DB9-A297-54F4D8F45627}" srcOrd="1" destOrd="0" parTransId="{D8BF48D4-C425-43E1-B37C-906BC0092A1E}" sibTransId="{5822AA8C-6B20-418D-811E-A6B922493C02}"/>
    <dgm:cxn modelId="{B333C78E-B79C-E24A-B435-62359815547D}" type="presOf" srcId="{301C22C2-EA7C-4000-9A85-79A41ED7DC39}" destId="{44643E67-7317-774C-B490-9639E21D4F14}" srcOrd="0" destOrd="0" presId="urn:microsoft.com/office/officeart/2005/8/layout/hierarchy1"/>
    <dgm:cxn modelId="{D7828094-4B98-7849-BD18-FFBFE4712FC7}" type="presOf" srcId="{C3F60D1E-10DA-410F-B58F-38BADE011B72}" destId="{D837F48C-9376-5D4C-AC22-309260E09D11}" srcOrd="0" destOrd="0" presId="urn:microsoft.com/office/officeart/2005/8/layout/hierarchy1"/>
    <dgm:cxn modelId="{B759659A-94A1-449E-A8F1-236859F560EE}" srcId="{301C22C2-EA7C-4000-9A85-79A41ED7DC39}" destId="{84B4AF66-B510-40DA-AD4C-5681198A31CC}" srcOrd="0" destOrd="0" parTransId="{7C0111CC-4DCF-4549-848A-A89B6EC1965A}" sibTransId="{C07919D4-495F-4797-A6C2-C0A4D9983487}"/>
    <dgm:cxn modelId="{003AC59E-9ADB-3E47-8C12-E5B094A42BCF}" type="presOf" srcId="{84B4AF66-B510-40DA-AD4C-5681198A31CC}" destId="{888A40F1-DFA8-0B47-A2FE-86DADA84ED69}" srcOrd="0" destOrd="0" presId="urn:microsoft.com/office/officeart/2005/8/layout/hierarchy1"/>
    <dgm:cxn modelId="{1E775DBC-7504-4E54-9234-323A5CA221E5}" srcId="{84B4AF66-B510-40DA-AD4C-5681198A31CC}" destId="{C3F60D1E-10DA-410F-B58F-38BADE011B72}" srcOrd="2" destOrd="0" parTransId="{BC396395-A2CB-42DE-B922-A84392BE5CEF}" sibTransId="{2CA16EF4-CA31-4B7E-B788-A91C4DBEC9AD}"/>
    <dgm:cxn modelId="{02BBE3C9-1A2E-4897-A0BC-85A904080CC6}" srcId="{84B4AF66-B510-40DA-AD4C-5681198A31CC}" destId="{7FCC5A58-B229-46E5-A0DF-52F20DE6DB94}" srcOrd="0" destOrd="0" parTransId="{B7BE3AAF-B933-4B3C-AFC5-27F438F29FD8}" sibTransId="{8805EA18-8174-46E4-B2DB-DDD95B17C4C3}"/>
    <dgm:cxn modelId="{1A6370CF-6CF8-4660-85A6-D9BBF318CDAD}" srcId="{84B4AF66-B510-40DA-AD4C-5681198A31CC}" destId="{512AA1CC-B1A4-4418-BFE5-A341E561958B}" srcOrd="3" destOrd="0" parTransId="{771B83D5-974F-42C4-96AF-913DD355DB5B}" sibTransId="{11804438-E861-4390-BEAF-03300FE2EB55}"/>
    <dgm:cxn modelId="{3DF704D3-A459-6648-A22E-0C110E31CF25}" type="presOf" srcId="{7FCC5A58-B229-46E5-A0DF-52F20DE6DB94}" destId="{77BDA8BE-B2CA-F840-959D-DA3EA5F26DC1}" srcOrd="0" destOrd="0" presId="urn:microsoft.com/office/officeart/2005/8/layout/hierarchy1"/>
    <dgm:cxn modelId="{9F264FEB-303C-4B46-881B-645820C7EE02}" type="presOf" srcId="{D8BF48D4-C425-43E1-B37C-906BC0092A1E}" destId="{4023E2F5-4C1D-394F-8A07-9C59EBF10EBD}" srcOrd="0" destOrd="0" presId="urn:microsoft.com/office/officeart/2005/8/layout/hierarchy1"/>
    <dgm:cxn modelId="{EE6BC6F6-4B0B-3246-86E6-6B25C0778B49}" type="presOf" srcId="{512AA1CC-B1A4-4418-BFE5-A341E561958B}" destId="{D1986673-2127-E741-8AF2-15DEACC60E2D}" srcOrd="0" destOrd="0" presId="urn:microsoft.com/office/officeart/2005/8/layout/hierarchy1"/>
    <dgm:cxn modelId="{858C579E-D742-A944-B58E-4457C968FF16}" type="presParOf" srcId="{44643E67-7317-774C-B490-9639E21D4F14}" destId="{46D51420-09D6-F749-99E8-5C42628B9124}" srcOrd="0" destOrd="0" presId="urn:microsoft.com/office/officeart/2005/8/layout/hierarchy1"/>
    <dgm:cxn modelId="{9C874FC0-BAF1-D84C-918B-B4F3DBFA572F}" type="presParOf" srcId="{46D51420-09D6-F749-99E8-5C42628B9124}" destId="{7996B928-CDDB-704F-9655-40A848D7D14C}" srcOrd="0" destOrd="0" presId="urn:microsoft.com/office/officeart/2005/8/layout/hierarchy1"/>
    <dgm:cxn modelId="{5BF38150-5353-1A4A-A260-AE44666C1083}" type="presParOf" srcId="{7996B928-CDDB-704F-9655-40A848D7D14C}" destId="{5644D10F-85F4-5841-A969-62F63A9F49CE}" srcOrd="0" destOrd="0" presId="urn:microsoft.com/office/officeart/2005/8/layout/hierarchy1"/>
    <dgm:cxn modelId="{02407D90-31DA-CF4A-AC78-5C8D02AA4B74}" type="presParOf" srcId="{7996B928-CDDB-704F-9655-40A848D7D14C}" destId="{888A40F1-DFA8-0B47-A2FE-86DADA84ED69}" srcOrd="1" destOrd="0" presId="urn:microsoft.com/office/officeart/2005/8/layout/hierarchy1"/>
    <dgm:cxn modelId="{75B8F910-AB68-014A-83EE-C5FA86C77E6F}" type="presParOf" srcId="{46D51420-09D6-F749-99E8-5C42628B9124}" destId="{AFF93140-0F7C-FD45-9A50-3334F3ABA8F5}" srcOrd="1" destOrd="0" presId="urn:microsoft.com/office/officeart/2005/8/layout/hierarchy1"/>
    <dgm:cxn modelId="{9A08BE5C-0A83-2B4C-A7AA-7D6D44F81A26}" type="presParOf" srcId="{AFF93140-0F7C-FD45-9A50-3334F3ABA8F5}" destId="{7EDC199E-CFC2-F942-A8E8-701CD57C41E4}" srcOrd="0" destOrd="0" presId="urn:microsoft.com/office/officeart/2005/8/layout/hierarchy1"/>
    <dgm:cxn modelId="{746BC54F-8AF0-444F-915C-5234CA2BC5DF}" type="presParOf" srcId="{AFF93140-0F7C-FD45-9A50-3334F3ABA8F5}" destId="{BF815F6C-1F17-C946-9566-CC1B4C6D75F9}" srcOrd="1" destOrd="0" presId="urn:microsoft.com/office/officeart/2005/8/layout/hierarchy1"/>
    <dgm:cxn modelId="{D4ADF06C-12B3-5F40-97A0-15BC4CF31EDC}" type="presParOf" srcId="{BF815F6C-1F17-C946-9566-CC1B4C6D75F9}" destId="{4E9C4FEE-7D26-FC47-9FD5-E49601AB54A6}" srcOrd="0" destOrd="0" presId="urn:microsoft.com/office/officeart/2005/8/layout/hierarchy1"/>
    <dgm:cxn modelId="{EFE2FBC5-9810-5D47-82AE-C225BFB891BB}" type="presParOf" srcId="{4E9C4FEE-7D26-FC47-9FD5-E49601AB54A6}" destId="{D884C213-8E95-CB41-A84E-6CACC559889D}" srcOrd="0" destOrd="0" presId="urn:microsoft.com/office/officeart/2005/8/layout/hierarchy1"/>
    <dgm:cxn modelId="{B39CE383-8BC3-E443-88F0-6A599C5B8A4B}" type="presParOf" srcId="{4E9C4FEE-7D26-FC47-9FD5-E49601AB54A6}" destId="{77BDA8BE-B2CA-F840-959D-DA3EA5F26DC1}" srcOrd="1" destOrd="0" presId="urn:microsoft.com/office/officeart/2005/8/layout/hierarchy1"/>
    <dgm:cxn modelId="{54CEC0D1-374F-B34E-8314-A49A2C7E9B86}" type="presParOf" srcId="{BF815F6C-1F17-C946-9566-CC1B4C6D75F9}" destId="{59FBCA97-C21B-AF4E-9B33-1E408A5FB5F1}" srcOrd="1" destOrd="0" presId="urn:microsoft.com/office/officeart/2005/8/layout/hierarchy1"/>
    <dgm:cxn modelId="{72F81C72-B8B9-8440-9DE4-94E97D9F3592}" type="presParOf" srcId="{AFF93140-0F7C-FD45-9A50-3334F3ABA8F5}" destId="{4023E2F5-4C1D-394F-8A07-9C59EBF10EBD}" srcOrd="2" destOrd="0" presId="urn:microsoft.com/office/officeart/2005/8/layout/hierarchy1"/>
    <dgm:cxn modelId="{93F7944D-B717-834C-9CE1-0DCA6BCC629E}" type="presParOf" srcId="{AFF93140-0F7C-FD45-9A50-3334F3ABA8F5}" destId="{32EBAA95-3223-EA41-AE25-2897F8E5538C}" srcOrd="3" destOrd="0" presId="urn:microsoft.com/office/officeart/2005/8/layout/hierarchy1"/>
    <dgm:cxn modelId="{2E370877-37B5-4341-BD5E-C9D3F3A52F5E}" type="presParOf" srcId="{32EBAA95-3223-EA41-AE25-2897F8E5538C}" destId="{4A6E9F9F-86F8-4D47-BB04-601DE70866E8}" srcOrd="0" destOrd="0" presId="urn:microsoft.com/office/officeart/2005/8/layout/hierarchy1"/>
    <dgm:cxn modelId="{CABA04F1-5AA9-1841-953A-BAEF71B2BF92}" type="presParOf" srcId="{4A6E9F9F-86F8-4D47-BB04-601DE70866E8}" destId="{62D58C88-F7D6-9A46-B7BD-8E69500905D8}" srcOrd="0" destOrd="0" presId="urn:microsoft.com/office/officeart/2005/8/layout/hierarchy1"/>
    <dgm:cxn modelId="{E7347C5A-ED9A-E74B-9E7D-EE8F309E264A}" type="presParOf" srcId="{4A6E9F9F-86F8-4D47-BB04-601DE70866E8}" destId="{58D517F9-23AC-014A-BB37-25432D62B936}" srcOrd="1" destOrd="0" presId="urn:microsoft.com/office/officeart/2005/8/layout/hierarchy1"/>
    <dgm:cxn modelId="{8AA57F44-3420-3A4B-81C8-91132A62E3D5}" type="presParOf" srcId="{32EBAA95-3223-EA41-AE25-2897F8E5538C}" destId="{F27D7DD5-C6FD-284A-8B4D-979BF4449A41}" srcOrd="1" destOrd="0" presId="urn:microsoft.com/office/officeart/2005/8/layout/hierarchy1"/>
    <dgm:cxn modelId="{57EC68D7-7E1F-4A40-9416-42D646BEB07E}" type="presParOf" srcId="{AFF93140-0F7C-FD45-9A50-3334F3ABA8F5}" destId="{3D352169-B777-0948-B10B-9456FF9B1C48}" srcOrd="4" destOrd="0" presId="urn:microsoft.com/office/officeart/2005/8/layout/hierarchy1"/>
    <dgm:cxn modelId="{A7639AB9-2E46-214B-90B8-973E29CC56A1}" type="presParOf" srcId="{AFF93140-0F7C-FD45-9A50-3334F3ABA8F5}" destId="{7FB7F2F5-B1D3-DA46-831D-BFC999C1503C}" srcOrd="5" destOrd="0" presId="urn:microsoft.com/office/officeart/2005/8/layout/hierarchy1"/>
    <dgm:cxn modelId="{67A0A697-8367-314E-B5D7-F1BE7F469BD2}" type="presParOf" srcId="{7FB7F2F5-B1D3-DA46-831D-BFC999C1503C}" destId="{575D2C22-E099-A447-8732-910B29393BB4}" srcOrd="0" destOrd="0" presId="urn:microsoft.com/office/officeart/2005/8/layout/hierarchy1"/>
    <dgm:cxn modelId="{FDD68AF3-8195-8744-8DBC-A1F7388554D6}" type="presParOf" srcId="{575D2C22-E099-A447-8732-910B29393BB4}" destId="{B19FE546-BF48-DE49-B5E0-E1818A5AF138}" srcOrd="0" destOrd="0" presId="urn:microsoft.com/office/officeart/2005/8/layout/hierarchy1"/>
    <dgm:cxn modelId="{BC30C8A9-AB34-7840-B529-630917672794}" type="presParOf" srcId="{575D2C22-E099-A447-8732-910B29393BB4}" destId="{D837F48C-9376-5D4C-AC22-309260E09D11}" srcOrd="1" destOrd="0" presId="urn:microsoft.com/office/officeart/2005/8/layout/hierarchy1"/>
    <dgm:cxn modelId="{E52F3F9D-5518-654C-8330-8A59E1BC51F4}" type="presParOf" srcId="{7FB7F2F5-B1D3-DA46-831D-BFC999C1503C}" destId="{8919F03F-E4B0-1640-8B2E-50184C75EF36}" srcOrd="1" destOrd="0" presId="urn:microsoft.com/office/officeart/2005/8/layout/hierarchy1"/>
    <dgm:cxn modelId="{194451F9-DA83-4C42-B53C-148932098E16}" type="presParOf" srcId="{AFF93140-0F7C-FD45-9A50-3334F3ABA8F5}" destId="{9801C7E6-DE34-C043-B96E-091F96924172}" srcOrd="6" destOrd="0" presId="urn:microsoft.com/office/officeart/2005/8/layout/hierarchy1"/>
    <dgm:cxn modelId="{4FF0CC7D-9665-CC42-8C6F-9AD66023B8AD}" type="presParOf" srcId="{AFF93140-0F7C-FD45-9A50-3334F3ABA8F5}" destId="{4046680E-AA7D-4E48-9195-B8339BFC583B}" srcOrd="7" destOrd="0" presId="urn:microsoft.com/office/officeart/2005/8/layout/hierarchy1"/>
    <dgm:cxn modelId="{AC7D2869-A60A-6641-8DAC-DE5B3ACBD6A0}" type="presParOf" srcId="{4046680E-AA7D-4E48-9195-B8339BFC583B}" destId="{7C493054-4CEA-1E43-AA17-C4EA1A087DFC}" srcOrd="0" destOrd="0" presId="urn:microsoft.com/office/officeart/2005/8/layout/hierarchy1"/>
    <dgm:cxn modelId="{9D284586-8E47-B843-A434-3D6C2CB2AA00}" type="presParOf" srcId="{7C493054-4CEA-1E43-AA17-C4EA1A087DFC}" destId="{E9AC881E-E81C-4841-8F9C-8DE5257D8E39}" srcOrd="0" destOrd="0" presId="urn:microsoft.com/office/officeart/2005/8/layout/hierarchy1"/>
    <dgm:cxn modelId="{09137A3C-9D59-2744-B990-B05B7DE638A1}" type="presParOf" srcId="{7C493054-4CEA-1E43-AA17-C4EA1A087DFC}" destId="{D1986673-2127-E741-8AF2-15DEACC60E2D}" srcOrd="1" destOrd="0" presId="urn:microsoft.com/office/officeart/2005/8/layout/hierarchy1"/>
    <dgm:cxn modelId="{ED58B1B9-1C69-1045-A0E8-5E6F7AF3A03E}" type="presParOf" srcId="{4046680E-AA7D-4E48-9195-B8339BFC583B}" destId="{17707774-C037-CB4A-923E-BA588757B3A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83483C-ACBD-4D46-A65A-1819895B319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4901AD35-A6C6-44CC-BE66-3E344E4A3D39}">
      <dgm:prSet/>
      <dgm:spPr/>
      <dgm:t>
        <a:bodyPr/>
        <a:lstStyle/>
        <a:p>
          <a:r>
            <a:rPr lang="en-US" b="1" i="0" dirty="0"/>
            <a:t>The NHS App is an official digital service provided by the National Health Service (NHS) in England.</a:t>
          </a:r>
          <a:endParaRPr lang="en-US" dirty="0"/>
        </a:p>
      </dgm:t>
    </dgm:pt>
    <dgm:pt modelId="{26A85081-F459-478B-8DD8-8BF96E3387EB}" type="parTrans" cxnId="{608E386B-40F7-4263-A38B-97032FF49A56}">
      <dgm:prSet/>
      <dgm:spPr/>
      <dgm:t>
        <a:bodyPr/>
        <a:lstStyle/>
        <a:p>
          <a:endParaRPr lang="en-US"/>
        </a:p>
      </dgm:t>
    </dgm:pt>
    <dgm:pt modelId="{D57B8F16-2355-4205-94AA-A78E5635485C}" type="sibTrans" cxnId="{608E386B-40F7-4263-A38B-97032FF49A56}">
      <dgm:prSet/>
      <dgm:spPr/>
      <dgm:t>
        <a:bodyPr/>
        <a:lstStyle/>
        <a:p>
          <a:endParaRPr lang="en-US"/>
        </a:p>
      </dgm:t>
    </dgm:pt>
    <dgm:pt modelId="{FEC96E50-9759-44C7-9339-C38FBE75178D}">
      <dgm:prSet/>
      <dgm:spPr/>
      <dgm:t>
        <a:bodyPr/>
        <a:lstStyle/>
        <a:p>
          <a:r>
            <a:rPr lang="en-US" b="1" i="0" dirty="0"/>
            <a:t>It acts as a “front door” to NHS digital services, allowing patients to access healthcare information and services online.</a:t>
          </a:r>
          <a:endParaRPr lang="en-US" dirty="0"/>
        </a:p>
      </dgm:t>
    </dgm:pt>
    <dgm:pt modelId="{A0CFD369-E367-4072-A691-E0B84AD260A2}" type="parTrans" cxnId="{21C0C451-12F6-4A68-9756-FB3DAEDEF329}">
      <dgm:prSet/>
      <dgm:spPr/>
      <dgm:t>
        <a:bodyPr/>
        <a:lstStyle/>
        <a:p>
          <a:endParaRPr lang="en-US"/>
        </a:p>
      </dgm:t>
    </dgm:pt>
    <dgm:pt modelId="{19FDF605-81CD-4D08-A3CF-84E63FDD383D}" type="sibTrans" cxnId="{21C0C451-12F6-4A68-9756-FB3DAEDEF329}">
      <dgm:prSet/>
      <dgm:spPr/>
      <dgm:t>
        <a:bodyPr/>
        <a:lstStyle/>
        <a:p>
          <a:endParaRPr lang="en-US"/>
        </a:p>
      </dgm:t>
    </dgm:pt>
    <dgm:pt modelId="{1B7F92AE-F166-4B83-B558-7F9A17F8BAE8}">
      <dgm:prSet/>
      <dgm:spPr/>
      <dgm:t>
        <a:bodyPr/>
        <a:lstStyle/>
        <a:p>
          <a:r>
            <a:rPr lang="en-US" b="1" i="0" dirty="0"/>
            <a:t>The app is free to download and is available on both iOS and Android devices</a:t>
          </a:r>
          <a:endParaRPr lang="en-US" dirty="0"/>
        </a:p>
      </dgm:t>
    </dgm:pt>
    <dgm:pt modelId="{0D8D9A87-E0AF-4BBB-BF61-BAA6C799D29D}" type="parTrans" cxnId="{84CC3761-2D66-4368-A092-556101831F4D}">
      <dgm:prSet/>
      <dgm:spPr/>
      <dgm:t>
        <a:bodyPr/>
        <a:lstStyle/>
        <a:p>
          <a:endParaRPr lang="en-US"/>
        </a:p>
      </dgm:t>
    </dgm:pt>
    <dgm:pt modelId="{98254269-AA3A-444D-BBDD-3CA3766F13CF}" type="sibTrans" cxnId="{84CC3761-2D66-4368-A092-556101831F4D}">
      <dgm:prSet/>
      <dgm:spPr/>
      <dgm:t>
        <a:bodyPr/>
        <a:lstStyle/>
        <a:p>
          <a:endParaRPr lang="en-US"/>
        </a:p>
      </dgm:t>
    </dgm:pt>
    <dgm:pt modelId="{6BB6C7C4-E910-47CA-B9D7-12F814AF70EB}">
      <dgm:prSet/>
      <dgm:spPr/>
      <dgm:t>
        <a:bodyPr/>
        <a:lstStyle/>
        <a:p>
          <a:r>
            <a:rPr lang="en-US" b="1" dirty="0"/>
            <a:t> Who Can Use It?</a:t>
          </a:r>
          <a:endParaRPr lang="en-US" dirty="0"/>
        </a:p>
      </dgm:t>
    </dgm:pt>
    <dgm:pt modelId="{B20468CC-E131-458D-8670-A4F3B1491E43}" type="parTrans" cxnId="{59C5F1D0-8EAD-411D-B26E-7A1828AF0E0D}">
      <dgm:prSet/>
      <dgm:spPr/>
      <dgm:t>
        <a:bodyPr/>
        <a:lstStyle/>
        <a:p>
          <a:endParaRPr lang="en-US"/>
        </a:p>
      </dgm:t>
    </dgm:pt>
    <dgm:pt modelId="{C9A047E9-742D-44AD-91A2-2E1554FC53BB}" type="sibTrans" cxnId="{59C5F1D0-8EAD-411D-B26E-7A1828AF0E0D}">
      <dgm:prSet/>
      <dgm:spPr/>
      <dgm:t>
        <a:bodyPr/>
        <a:lstStyle/>
        <a:p>
          <a:endParaRPr lang="en-US"/>
        </a:p>
      </dgm:t>
    </dgm:pt>
    <dgm:pt modelId="{2A705A88-18A1-4711-871D-497BDD3E6D9E}">
      <dgm:prSet/>
      <dgm:spPr/>
      <dgm:t>
        <a:bodyPr/>
        <a:lstStyle/>
        <a:p>
          <a:r>
            <a:rPr lang="en-US" b="1" dirty="0"/>
            <a:t>People aged 13 and over.</a:t>
          </a:r>
          <a:endParaRPr lang="en-US" dirty="0"/>
        </a:p>
      </dgm:t>
    </dgm:pt>
    <dgm:pt modelId="{59B3C97D-C484-45CE-B63C-A45E721E5696}" type="parTrans" cxnId="{54DE8F82-D61A-4918-A98A-5A285BDA13F7}">
      <dgm:prSet/>
      <dgm:spPr/>
      <dgm:t>
        <a:bodyPr/>
        <a:lstStyle/>
        <a:p>
          <a:endParaRPr lang="en-US"/>
        </a:p>
      </dgm:t>
    </dgm:pt>
    <dgm:pt modelId="{3F2E351D-CBE2-4BA5-908A-499983F74509}" type="sibTrans" cxnId="{54DE8F82-D61A-4918-A98A-5A285BDA13F7}">
      <dgm:prSet/>
      <dgm:spPr/>
      <dgm:t>
        <a:bodyPr/>
        <a:lstStyle/>
        <a:p>
          <a:endParaRPr lang="en-US"/>
        </a:p>
      </dgm:t>
    </dgm:pt>
    <dgm:pt modelId="{AFE34B1D-9E99-F24B-B50A-7D3AA15BC906}" type="pres">
      <dgm:prSet presAssocID="{4B83483C-ACBD-4D46-A65A-1819895B3190}" presName="outerComposite" presStyleCnt="0">
        <dgm:presLayoutVars>
          <dgm:chMax val="5"/>
          <dgm:dir/>
          <dgm:resizeHandles val="exact"/>
        </dgm:presLayoutVars>
      </dgm:prSet>
      <dgm:spPr/>
    </dgm:pt>
    <dgm:pt modelId="{F9225EC5-D2C6-9F45-A6DA-EEEF3E79B4EC}" type="pres">
      <dgm:prSet presAssocID="{4B83483C-ACBD-4D46-A65A-1819895B3190}" presName="dummyMaxCanvas" presStyleCnt="0">
        <dgm:presLayoutVars/>
      </dgm:prSet>
      <dgm:spPr/>
    </dgm:pt>
    <dgm:pt modelId="{EDA661FC-1730-A846-A3A7-A97417703823}" type="pres">
      <dgm:prSet presAssocID="{4B83483C-ACBD-4D46-A65A-1819895B3190}" presName="FiveNodes_1" presStyleLbl="node1" presStyleIdx="0" presStyleCnt="5">
        <dgm:presLayoutVars>
          <dgm:bulletEnabled val="1"/>
        </dgm:presLayoutVars>
      </dgm:prSet>
      <dgm:spPr/>
    </dgm:pt>
    <dgm:pt modelId="{D1A2927F-F417-5542-BA3D-132DF4D9C5C5}" type="pres">
      <dgm:prSet presAssocID="{4B83483C-ACBD-4D46-A65A-1819895B3190}" presName="FiveNodes_2" presStyleLbl="node1" presStyleIdx="1" presStyleCnt="5">
        <dgm:presLayoutVars>
          <dgm:bulletEnabled val="1"/>
        </dgm:presLayoutVars>
      </dgm:prSet>
      <dgm:spPr/>
    </dgm:pt>
    <dgm:pt modelId="{611691BE-1595-664C-AFA1-6DB496B9EAF8}" type="pres">
      <dgm:prSet presAssocID="{4B83483C-ACBD-4D46-A65A-1819895B3190}" presName="FiveNodes_3" presStyleLbl="node1" presStyleIdx="2" presStyleCnt="5">
        <dgm:presLayoutVars>
          <dgm:bulletEnabled val="1"/>
        </dgm:presLayoutVars>
      </dgm:prSet>
      <dgm:spPr/>
    </dgm:pt>
    <dgm:pt modelId="{88628D4F-E05A-D549-BB43-C39B119B94E8}" type="pres">
      <dgm:prSet presAssocID="{4B83483C-ACBD-4D46-A65A-1819895B3190}" presName="FiveNodes_4" presStyleLbl="node1" presStyleIdx="3" presStyleCnt="5">
        <dgm:presLayoutVars>
          <dgm:bulletEnabled val="1"/>
        </dgm:presLayoutVars>
      </dgm:prSet>
      <dgm:spPr/>
    </dgm:pt>
    <dgm:pt modelId="{0144CE73-8BB4-D548-AF58-9C816E3271D6}" type="pres">
      <dgm:prSet presAssocID="{4B83483C-ACBD-4D46-A65A-1819895B3190}" presName="FiveNodes_5" presStyleLbl="node1" presStyleIdx="4" presStyleCnt="5" custLinFactNeighborX="-2946" custLinFactNeighborY="15818">
        <dgm:presLayoutVars>
          <dgm:bulletEnabled val="1"/>
        </dgm:presLayoutVars>
      </dgm:prSet>
      <dgm:spPr/>
    </dgm:pt>
    <dgm:pt modelId="{73832EB9-2575-F24C-93B4-AD06EEF54162}" type="pres">
      <dgm:prSet presAssocID="{4B83483C-ACBD-4D46-A65A-1819895B3190}" presName="FiveConn_1-2" presStyleLbl="fgAccFollowNode1" presStyleIdx="0" presStyleCnt="4">
        <dgm:presLayoutVars>
          <dgm:bulletEnabled val="1"/>
        </dgm:presLayoutVars>
      </dgm:prSet>
      <dgm:spPr/>
    </dgm:pt>
    <dgm:pt modelId="{BADD01A2-000E-DC48-8F21-2742E2F4E301}" type="pres">
      <dgm:prSet presAssocID="{4B83483C-ACBD-4D46-A65A-1819895B3190}" presName="FiveConn_2-3" presStyleLbl="fgAccFollowNode1" presStyleIdx="1" presStyleCnt="4">
        <dgm:presLayoutVars>
          <dgm:bulletEnabled val="1"/>
        </dgm:presLayoutVars>
      </dgm:prSet>
      <dgm:spPr/>
    </dgm:pt>
    <dgm:pt modelId="{3E4A4700-A60F-9D40-BB25-21953A7B6283}" type="pres">
      <dgm:prSet presAssocID="{4B83483C-ACBD-4D46-A65A-1819895B3190}" presName="FiveConn_3-4" presStyleLbl="fgAccFollowNode1" presStyleIdx="2" presStyleCnt="4">
        <dgm:presLayoutVars>
          <dgm:bulletEnabled val="1"/>
        </dgm:presLayoutVars>
      </dgm:prSet>
      <dgm:spPr/>
    </dgm:pt>
    <dgm:pt modelId="{B76B31E9-5DBB-234D-A489-59D2FA475B2C}" type="pres">
      <dgm:prSet presAssocID="{4B83483C-ACBD-4D46-A65A-1819895B3190}" presName="FiveConn_4-5" presStyleLbl="fgAccFollowNode1" presStyleIdx="3" presStyleCnt="4">
        <dgm:presLayoutVars>
          <dgm:bulletEnabled val="1"/>
        </dgm:presLayoutVars>
      </dgm:prSet>
      <dgm:spPr/>
    </dgm:pt>
    <dgm:pt modelId="{2D903535-0008-6A40-B5EE-7E701F1B0453}" type="pres">
      <dgm:prSet presAssocID="{4B83483C-ACBD-4D46-A65A-1819895B3190}" presName="FiveNodes_1_text" presStyleLbl="node1" presStyleIdx="4" presStyleCnt="5">
        <dgm:presLayoutVars>
          <dgm:bulletEnabled val="1"/>
        </dgm:presLayoutVars>
      </dgm:prSet>
      <dgm:spPr/>
    </dgm:pt>
    <dgm:pt modelId="{709F278F-D569-F240-B920-4078CA6077F2}" type="pres">
      <dgm:prSet presAssocID="{4B83483C-ACBD-4D46-A65A-1819895B3190}" presName="FiveNodes_2_text" presStyleLbl="node1" presStyleIdx="4" presStyleCnt="5">
        <dgm:presLayoutVars>
          <dgm:bulletEnabled val="1"/>
        </dgm:presLayoutVars>
      </dgm:prSet>
      <dgm:spPr/>
    </dgm:pt>
    <dgm:pt modelId="{48A0312A-C743-2146-9C01-4C8E61A9D611}" type="pres">
      <dgm:prSet presAssocID="{4B83483C-ACBD-4D46-A65A-1819895B3190}" presName="FiveNodes_3_text" presStyleLbl="node1" presStyleIdx="4" presStyleCnt="5">
        <dgm:presLayoutVars>
          <dgm:bulletEnabled val="1"/>
        </dgm:presLayoutVars>
      </dgm:prSet>
      <dgm:spPr/>
    </dgm:pt>
    <dgm:pt modelId="{6AEA7F2F-87C1-7242-9C0D-1A248DA5DEBB}" type="pres">
      <dgm:prSet presAssocID="{4B83483C-ACBD-4D46-A65A-1819895B3190}" presName="FiveNodes_4_text" presStyleLbl="node1" presStyleIdx="4" presStyleCnt="5">
        <dgm:presLayoutVars>
          <dgm:bulletEnabled val="1"/>
        </dgm:presLayoutVars>
      </dgm:prSet>
      <dgm:spPr/>
    </dgm:pt>
    <dgm:pt modelId="{D88916D5-A053-2A43-B1D0-9E0C211F0426}" type="pres">
      <dgm:prSet presAssocID="{4B83483C-ACBD-4D46-A65A-1819895B3190}" presName="FiveNodes_5_text" presStyleLbl="node1" presStyleIdx="4" presStyleCnt="5">
        <dgm:presLayoutVars>
          <dgm:bulletEnabled val="1"/>
        </dgm:presLayoutVars>
      </dgm:prSet>
      <dgm:spPr/>
    </dgm:pt>
  </dgm:ptLst>
  <dgm:cxnLst>
    <dgm:cxn modelId="{BC8B2100-D0BD-B040-ABE5-0C421475D68B}" type="presOf" srcId="{C9A047E9-742D-44AD-91A2-2E1554FC53BB}" destId="{B76B31E9-5DBB-234D-A489-59D2FA475B2C}" srcOrd="0" destOrd="0" presId="urn:microsoft.com/office/officeart/2005/8/layout/vProcess5"/>
    <dgm:cxn modelId="{DB3A1A03-233D-9D4F-AC37-ED12A9333A3D}" type="presOf" srcId="{98254269-AA3A-444D-BBDD-3CA3766F13CF}" destId="{3E4A4700-A60F-9D40-BB25-21953A7B6283}" srcOrd="0" destOrd="0" presId="urn:microsoft.com/office/officeart/2005/8/layout/vProcess5"/>
    <dgm:cxn modelId="{0CF82A10-4CF7-5E45-86E7-9AC081EEFAE8}" type="presOf" srcId="{4901AD35-A6C6-44CC-BE66-3E344E4A3D39}" destId="{EDA661FC-1730-A846-A3A7-A97417703823}" srcOrd="0" destOrd="0" presId="urn:microsoft.com/office/officeart/2005/8/layout/vProcess5"/>
    <dgm:cxn modelId="{D0A60C26-75A0-6445-ACBF-F4C2BBC85398}" type="presOf" srcId="{19FDF605-81CD-4D08-A3CF-84E63FDD383D}" destId="{BADD01A2-000E-DC48-8F21-2742E2F4E301}" srcOrd="0" destOrd="0" presId="urn:microsoft.com/office/officeart/2005/8/layout/vProcess5"/>
    <dgm:cxn modelId="{CABC3241-84B3-C947-AD82-2C324D53BCC3}" type="presOf" srcId="{6BB6C7C4-E910-47CA-B9D7-12F814AF70EB}" destId="{6AEA7F2F-87C1-7242-9C0D-1A248DA5DEBB}" srcOrd="1" destOrd="0" presId="urn:microsoft.com/office/officeart/2005/8/layout/vProcess5"/>
    <dgm:cxn modelId="{9DCC7441-C89B-434C-96D7-18C7BBFB81B1}" type="presOf" srcId="{4B83483C-ACBD-4D46-A65A-1819895B3190}" destId="{AFE34B1D-9E99-F24B-B50A-7D3AA15BC906}" srcOrd="0" destOrd="0" presId="urn:microsoft.com/office/officeart/2005/8/layout/vProcess5"/>
    <dgm:cxn modelId="{835E3846-FCE0-284A-AFB5-017BE20FA186}" type="presOf" srcId="{D57B8F16-2355-4205-94AA-A78E5635485C}" destId="{73832EB9-2575-F24C-93B4-AD06EEF54162}" srcOrd="0" destOrd="0" presId="urn:microsoft.com/office/officeart/2005/8/layout/vProcess5"/>
    <dgm:cxn modelId="{40987346-E5F6-AE46-B640-3C6B976F2DCB}" type="presOf" srcId="{FEC96E50-9759-44C7-9339-C38FBE75178D}" destId="{D1A2927F-F417-5542-BA3D-132DF4D9C5C5}" srcOrd="0" destOrd="0" presId="urn:microsoft.com/office/officeart/2005/8/layout/vProcess5"/>
    <dgm:cxn modelId="{21C0C451-12F6-4A68-9756-FB3DAEDEF329}" srcId="{4B83483C-ACBD-4D46-A65A-1819895B3190}" destId="{FEC96E50-9759-44C7-9339-C38FBE75178D}" srcOrd="1" destOrd="0" parTransId="{A0CFD369-E367-4072-A691-E0B84AD260A2}" sibTransId="{19FDF605-81CD-4D08-A3CF-84E63FDD383D}"/>
    <dgm:cxn modelId="{84CC3761-2D66-4368-A092-556101831F4D}" srcId="{4B83483C-ACBD-4D46-A65A-1819895B3190}" destId="{1B7F92AE-F166-4B83-B558-7F9A17F8BAE8}" srcOrd="2" destOrd="0" parTransId="{0D8D9A87-E0AF-4BBB-BF61-BAA6C799D29D}" sibTransId="{98254269-AA3A-444D-BBDD-3CA3766F13CF}"/>
    <dgm:cxn modelId="{71578B61-6031-5F42-AD9D-D199104F585C}" type="presOf" srcId="{1B7F92AE-F166-4B83-B558-7F9A17F8BAE8}" destId="{48A0312A-C743-2146-9C01-4C8E61A9D611}" srcOrd="1" destOrd="0" presId="urn:microsoft.com/office/officeart/2005/8/layout/vProcess5"/>
    <dgm:cxn modelId="{ED4E5867-87C1-6946-9CC9-745281207FF7}" type="presOf" srcId="{6BB6C7C4-E910-47CA-B9D7-12F814AF70EB}" destId="{88628D4F-E05A-D549-BB43-C39B119B94E8}" srcOrd="0" destOrd="0" presId="urn:microsoft.com/office/officeart/2005/8/layout/vProcess5"/>
    <dgm:cxn modelId="{608E386B-40F7-4263-A38B-97032FF49A56}" srcId="{4B83483C-ACBD-4D46-A65A-1819895B3190}" destId="{4901AD35-A6C6-44CC-BE66-3E344E4A3D39}" srcOrd="0" destOrd="0" parTransId="{26A85081-F459-478B-8DD8-8BF96E3387EB}" sibTransId="{D57B8F16-2355-4205-94AA-A78E5635485C}"/>
    <dgm:cxn modelId="{BE6B2C6F-D27E-6A4F-B5E1-3C9F368EAE98}" type="presOf" srcId="{1B7F92AE-F166-4B83-B558-7F9A17F8BAE8}" destId="{611691BE-1595-664C-AFA1-6DB496B9EAF8}" srcOrd="0" destOrd="0" presId="urn:microsoft.com/office/officeart/2005/8/layout/vProcess5"/>
    <dgm:cxn modelId="{54DE8F82-D61A-4918-A98A-5A285BDA13F7}" srcId="{4B83483C-ACBD-4D46-A65A-1819895B3190}" destId="{2A705A88-18A1-4711-871D-497BDD3E6D9E}" srcOrd="4" destOrd="0" parTransId="{59B3C97D-C484-45CE-B63C-A45E721E5696}" sibTransId="{3F2E351D-CBE2-4BA5-908A-499983F74509}"/>
    <dgm:cxn modelId="{A6E07A8F-5B36-A945-B3D3-DBD743809844}" type="presOf" srcId="{2A705A88-18A1-4711-871D-497BDD3E6D9E}" destId="{D88916D5-A053-2A43-B1D0-9E0C211F0426}" srcOrd="1" destOrd="0" presId="urn:microsoft.com/office/officeart/2005/8/layout/vProcess5"/>
    <dgm:cxn modelId="{5AD396CC-8BCA-C94C-B33D-43A4F53F7D9B}" type="presOf" srcId="{2A705A88-18A1-4711-871D-497BDD3E6D9E}" destId="{0144CE73-8BB4-D548-AF58-9C816E3271D6}" srcOrd="0" destOrd="0" presId="urn:microsoft.com/office/officeart/2005/8/layout/vProcess5"/>
    <dgm:cxn modelId="{59C5F1D0-8EAD-411D-B26E-7A1828AF0E0D}" srcId="{4B83483C-ACBD-4D46-A65A-1819895B3190}" destId="{6BB6C7C4-E910-47CA-B9D7-12F814AF70EB}" srcOrd="3" destOrd="0" parTransId="{B20468CC-E131-458D-8670-A4F3B1491E43}" sibTransId="{C9A047E9-742D-44AD-91A2-2E1554FC53BB}"/>
    <dgm:cxn modelId="{9399B2F0-D8D5-7D4C-A71C-F6F2A09EEA96}" type="presOf" srcId="{FEC96E50-9759-44C7-9339-C38FBE75178D}" destId="{709F278F-D569-F240-B920-4078CA6077F2}" srcOrd="1" destOrd="0" presId="urn:microsoft.com/office/officeart/2005/8/layout/vProcess5"/>
    <dgm:cxn modelId="{C5A994FE-42C4-6247-A556-45C595DD88CE}" type="presOf" srcId="{4901AD35-A6C6-44CC-BE66-3E344E4A3D39}" destId="{2D903535-0008-6A40-B5EE-7E701F1B0453}" srcOrd="1" destOrd="0" presId="urn:microsoft.com/office/officeart/2005/8/layout/vProcess5"/>
    <dgm:cxn modelId="{3D3961B6-2E67-E945-A273-DD45BA14E166}" type="presParOf" srcId="{AFE34B1D-9E99-F24B-B50A-7D3AA15BC906}" destId="{F9225EC5-D2C6-9F45-A6DA-EEEF3E79B4EC}" srcOrd="0" destOrd="0" presId="urn:microsoft.com/office/officeart/2005/8/layout/vProcess5"/>
    <dgm:cxn modelId="{FA447FE9-3789-A240-AEA7-37FCF746B122}" type="presParOf" srcId="{AFE34B1D-9E99-F24B-B50A-7D3AA15BC906}" destId="{EDA661FC-1730-A846-A3A7-A97417703823}" srcOrd="1" destOrd="0" presId="urn:microsoft.com/office/officeart/2005/8/layout/vProcess5"/>
    <dgm:cxn modelId="{2836CA00-F20B-9349-9397-7406131FC727}" type="presParOf" srcId="{AFE34B1D-9E99-F24B-B50A-7D3AA15BC906}" destId="{D1A2927F-F417-5542-BA3D-132DF4D9C5C5}" srcOrd="2" destOrd="0" presId="urn:microsoft.com/office/officeart/2005/8/layout/vProcess5"/>
    <dgm:cxn modelId="{AA015504-654E-3848-BCE2-7582227D0468}" type="presParOf" srcId="{AFE34B1D-9E99-F24B-B50A-7D3AA15BC906}" destId="{611691BE-1595-664C-AFA1-6DB496B9EAF8}" srcOrd="3" destOrd="0" presId="urn:microsoft.com/office/officeart/2005/8/layout/vProcess5"/>
    <dgm:cxn modelId="{E5C555D4-8D1A-0C49-84FF-5DEEE77429F3}" type="presParOf" srcId="{AFE34B1D-9E99-F24B-B50A-7D3AA15BC906}" destId="{88628D4F-E05A-D549-BB43-C39B119B94E8}" srcOrd="4" destOrd="0" presId="urn:microsoft.com/office/officeart/2005/8/layout/vProcess5"/>
    <dgm:cxn modelId="{60291690-6E09-154D-B855-144DCCBF3237}" type="presParOf" srcId="{AFE34B1D-9E99-F24B-B50A-7D3AA15BC906}" destId="{0144CE73-8BB4-D548-AF58-9C816E3271D6}" srcOrd="5" destOrd="0" presId="urn:microsoft.com/office/officeart/2005/8/layout/vProcess5"/>
    <dgm:cxn modelId="{DCD95824-0955-9E48-A39A-30823AE03DD0}" type="presParOf" srcId="{AFE34B1D-9E99-F24B-B50A-7D3AA15BC906}" destId="{73832EB9-2575-F24C-93B4-AD06EEF54162}" srcOrd="6" destOrd="0" presId="urn:microsoft.com/office/officeart/2005/8/layout/vProcess5"/>
    <dgm:cxn modelId="{93BC6C59-33A4-1C4E-8738-72E7E6668A79}" type="presParOf" srcId="{AFE34B1D-9E99-F24B-B50A-7D3AA15BC906}" destId="{BADD01A2-000E-DC48-8F21-2742E2F4E301}" srcOrd="7" destOrd="0" presId="urn:microsoft.com/office/officeart/2005/8/layout/vProcess5"/>
    <dgm:cxn modelId="{3C8F963A-4AC6-2042-BF89-0EEBFC1D6267}" type="presParOf" srcId="{AFE34B1D-9E99-F24B-B50A-7D3AA15BC906}" destId="{3E4A4700-A60F-9D40-BB25-21953A7B6283}" srcOrd="8" destOrd="0" presId="urn:microsoft.com/office/officeart/2005/8/layout/vProcess5"/>
    <dgm:cxn modelId="{8E5D20A0-80C3-014F-97F8-40C006EFB42D}" type="presParOf" srcId="{AFE34B1D-9E99-F24B-B50A-7D3AA15BC906}" destId="{B76B31E9-5DBB-234D-A489-59D2FA475B2C}" srcOrd="9" destOrd="0" presId="urn:microsoft.com/office/officeart/2005/8/layout/vProcess5"/>
    <dgm:cxn modelId="{74A5D2D3-8C7F-B946-BEB8-488470663420}" type="presParOf" srcId="{AFE34B1D-9E99-F24B-B50A-7D3AA15BC906}" destId="{2D903535-0008-6A40-B5EE-7E701F1B0453}" srcOrd="10" destOrd="0" presId="urn:microsoft.com/office/officeart/2005/8/layout/vProcess5"/>
    <dgm:cxn modelId="{A27ADE8D-1519-2044-97A6-297A62AB09B8}" type="presParOf" srcId="{AFE34B1D-9E99-F24B-B50A-7D3AA15BC906}" destId="{709F278F-D569-F240-B920-4078CA6077F2}" srcOrd="11" destOrd="0" presId="urn:microsoft.com/office/officeart/2005/8/layout/vProcess5"/>
    <dgm:cxn modelId="{C2F0B1B1-A9A5-724B-9A88-EEE7F59C2B49}" type="presParOf" srcId="{AFE34B1D-9E99-F24B-B50A-7D3AA15BC906}" destId="{48A0312A-C743-2146-9C01-4C8E61A9D611}" srcOrd="12" destOrd="0" presId="urn:microsoft.com/office/officeart/2005/8/layout/vProcess5"/>
    <dgm:cxn modelId="{F75B3265-6300-8048-96C4-FCDA45F53C43}" type="presParOf" srcId="{AFE34B1D-9E99-F24B-B50A-7D3AA15BC906}" destId="{6AEA7F2F-87C1-7242-9C0D-1A248DA5DEBB}" srcOrd="13" destOrd="0" presId="urn:microsoft.com/office/officeart/2005/8/layout/vProcess5"/>
    <dgm:cxn modelId="{3D5503D9-92CF-4540-9600-2B19EF65D10C}" type="presParOf" srcId="{AFE34B1D-9E99-F24B-B50A-7D3AA15BC906}" destId="{D88916D5-A053-2A43-B1D0-9E0C211F0426}"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9C2257-62EF-4A67-A7ED-9E0DB763F42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B09BA1-C73F-43AF-A9DC-C4B8DD9D45A4}">
      <dgm:prSet/>
      <dgm:spPr/>
      <dgm:t>
        <a:bodyPr/>
        <a:lstStyle/>
        <a:p>
          <a:pPr>
            <a:lnSpc>
              <a:spcPct val="100000"/>
            </a:lnSpc>
          </a:pPr>
          <a:r>
            <a:rPr lang="en-US" b="0" i="0" baseline="0" dirty="0"/>
            <a:t>Secure digital access to NHS services</a:t>
          </a:r>
          <a:endParaRPr lang="en-US" dirty="0"/>
        </a:p>
      </dgm:t>
    </dgm:pt>
    <dgm:pt modelId="{7C0BDDE4-3E38-4C27-876D-8D128F05A6EC}" type="parTrans" cxnId="{AD037875-9CAF-4AFE-B44F-FC71B2CAC5C2}">
      <dgm:prSet/>
      <dgm:spPr/>
      <dgm:t>
        <a:bodyPr/>
        <a:lstStyle/>
        <a:p>
          <a:endParaRPr lang="en-US"/>
        </a:p>
      </dgm:t>
    </dgm:pt>
    <dgm:pt modelId="{C410C9A7-5A8C-4E60-A5DC-B498A3135751}" type="sibTrans" cxnId="{AD037875-9CAF-4AFE-B44F-FC71B2CAC5C2}">
      <dgm:prSet/>
      <dgm:spPr/>
      <dgm:t>
        <a:bodyPr/>
        <a:lstStyle/>
        <a:p>
          <a:endParaRPr lang="en-US"/>
        </a:p>
      </dgm:t>
    </dgm:pt>
    <dgm:pt modelId="{FAABD42A-609C-4892-9B03-2483EB0BA9D6}">
      <dgm:prSet/>
      <dgm:spPr/>
      <dgm:t>
        <a:bodyPr/>
        <a:lstStyle/>
        <a:p>
          <a:pPr>
            <a:lnSpc>
              <a:spcPct val="100000"/>
            </a:lnSpc>
          </a:pPr>
          <a:r>
            <a:rPr lang="en-US" b="0" i="0" baseline="0" dirty="0"/>
            <a:t>Order repeat prescriptions</a:t>
          </a:r>
          <a:endParaRPr lang="en-US" dirty="0"/>
        </a:p>
      </dgm:t>
    </dgm:pt>
    <dgm:pt modelId="{FB52704C-2CF8-4DFD-BFEF-872A0301FD97}" type="parTrans" cxnId="{3F6A779C-7A99-4B1C-B99C-C85262B83A78}">
      <dgm:prSet/>
      <dgm:spPr/>
      <dgm:t>
        <a:bodyPr/>
        <a:lstStyle/>
        <a:p>
          <a:endParaRPr lang="en-US"/>
        </a:p>
      </dgm:t>
    </dgm:pt>
    <dgm:pt modelId="{8D2632A3-D089-4E26-A24D-038DF11F75DF}" type="sibTrans" cxnId="{3F6A779C-7A99-4B1C-B99C-C85262B83A78}">
      <dgm:prSet/>
      <dgm:spPr/>
      <dgm:t>
        <a:bodyPr/>
        <a:lstStyle/>
        <a:p>
          <a:endParaRPr lang="en-US"/>
        </a:p>
      </dgm:t>
    </dgm:pt>
    <dgm:pt modelId="{F08D78D4-67BF-4BD9-8E2E-0FDED77AFA70}">
      <dgm:prSet/>
      <dgm:spPr/>
      <dgm:t>
        <a:bodyPr/>
        <a:lstStyle/>
        <a:p>
          <a:pPr>
            <a:lnSpc>
              <a:spcPct val="100000"/>
            </a:lnSpc>
          </a:pPr>
          <a:r>
            <a:rPr lang="en-US" b="0" i="0" baseline="0" dirty="0"/>
            <a:t>Book and manage GP/hospital appointments</a:t>
          </a:r>
          <a:endParaRPr lang="en-US" dirty="0"/>
        </a:p>
      </dgm:t>
    </dgm:pt>
    <dgm:pt modelId="{D5A46B1B-F349-470E-B0A5-A31EB4023C07}" type="parTrans" cxnId="{E4C364A7-F53B-4E01-BAE5-BB139B0A59B9}">
      <dgm:prSet/>
      <dgm:spPr/>
      <dgm:t>
        <a:bodyPr/>
        <a:lstStyle/>
        <a:p>
          <a:endParaRPr lang="en-US"/>
        </a:p>
      </dgm:t>
    </dgm:pt>
    <dgm:pt modelId="{79D6A2D7-EDDB-49A0-AB5E-F5CB53A5DE68}" type="sibTrans" cxnId="{E4C364A7-F53B-4E01-BAE5-BB139B0A59B9}">
      <dgm:prSet/>
      <dgm:spPr/>
      <dgm:t>
        <a:bodyPr/>
        <a:lstStyle/>
        <a:p>
          <a:endParaRPr lang="en-US"/>
        </a:p>
      </dgm:t>
    </dgm:pt>
    <dgm:pt modelId="{2A6A8FB3-0A2B-4CCB-9086-689143DFAB9A}">
      <dgm:prSet/>
      <dgm:spPr/>
      <dgm:t>
        <a:bodyPr/>
        <a:lstStyle/>
        <a:p>
          <a:pPr>
            <a:lnSpc>
              <a:spcPct val="100000"/>
            </a:lnSpc>
          </a:pPr>
          <a:r>
            <a:rPr lang="en-US" b="0" i="0" baseline="0" dirty="0"/>
            <a:t>View personal health records and test results</a:t>
          </a:r>
          <a:endParaRPr lang="en-US" dirty="0"/>
        </a:p>
      </dgm:t>
    </dgm:pt>
    <dgm:pt modelId="{18A2ACF7-80FD-4AFB-95A6-440066814FC6}" type="parTrans" cxnId="{404CAE32-D47D-47F4-9B80-FFBA22A9466E}">
      <dgm:prSet/>
      <dgm:spPr/>
      <dgm:t>
        <a:bodyPr/>
        <a:lstStyle/>
        <a:p>
          <a:endParaRPr lang="en-US"/>
        </a:p>
      </dgm:t>
    </dgm:pt>
    <dgm:pt modelId="{7D86BE38-1E66-4794-8BFE-6D942408155A}" type="sibTrans" cxnId="{404CAE32-D47D-47F4-9B80-FFBA22A9466E}">
      <dgm:prSet/>
      <dgm:spPr/>
      <dgm:t>
        <a:bodyPr/>
        <a:lstStyle/>
        <a:p>
          <a:endParaRPr lang="en-US"/>
        </a:p>
      </dgm:t>
    </dgm:pt>
    <dgm:pt modelId="{D57B65AD-AE2C-4188-A8AE-4537B07CD839}">
      <dgm:prSet/>
      <dgm:spPr/>
      <dgm:t>
        <a:bodyPr/>
        <a:lstStyle/>
        <a:p>
          <a:pPr>
            <a:lnSpc>
              <a:spcPct val="100000"/>
            </a:lnSpc>
          </a:pPr>
          <a:r>
            <a:rPr lang="en-US" b="0" i="0" baseline="0" dirty="0"/>
            <a:t>Message your healthcare providers</a:t>
          </a:r>
          <a:endParaRPr lang="en-US" dirty="0"/>
        </a:p>
      </dgm:t>
    </dgm:pt>
    <dgm:pt modelId="{E7D32CD8-CBA6-410C-A7EB-4B6DD8113B41}" type="parTrans" cxnId="{A0460673-AE22-4886-A2F9-8F004399AD7D}">
      <dgm:prSet/>
      <dgm:spPr/>
      <dgm:t>
        <a:bodyPr/>
        <a:lstStyle/>
        <a:p>
          <a:endParaRPr lang="en-US"/>
        </a:p>
      </dgm:t>
    </dgm:pt>
    <dgm:pt modelId="{D765EB56-D317-4474-852A-901CE567B06E}" type="sibTrans" cxnId="{A0460673-AE22-4886-A2F9-8F004399AD7D}">
      <dgm:prSet/>
      <dgm:spPr/>
      <dgm:t>
        <a:bodyPr/>
        <a:lstStyle/>
        <a:p>
          <a:endParaRPr lang="en-US"/>
        </a:p>
      </dgm:t>
    </dgm:pt>
    <dgm:pt modelId="{D15421DF-8AB7-4719-BC2F-044AC1377787}">
      <dgm:prSet/>
      <dgm:spPr/>
      <dgm:t>
        <a:bodyPr/>
        <a:lstStyle/>
        <a:p>
          <a:pPr>
            <a:lnSpc>
              <a:spcPct val="100000"/>
            </a:lnSpc>
          </a:pPr>
          <a:r>
            <a:rPr lang="en-US" b="0" i="0" baseline="0" dirty="0"/>
            <a:t>Verified NHS account required (email + ID proof)</a:t>
          </a:r>
          <a:endParaRPr lang="en-US" dirty="0"/>
        </a:p>
      </dgm:t>
    </dgm:pt>
    <dgm:pt modelId="{0C896238-4D53-4E18-8227-0E6F24369D4B}" type="parTrans" cxnId="{49260C80-B77C-4BA5-9333-725365EB1567}">
      <dgm:prSet/>
      <dgm:spPr/>
      <dgm:t>
        <a:bodyPr/>
        <a:lstStyle/>
        <a:p>
          <a:endParaRPr lang="en-US"/>
        </a:p>
      </dgm:t>
    </dgm:pt>
    <dgm:pt modelId="{5913EC04-EAED-49B5-8A52-75DFB76342E0}" type="sibTrans" cxnId="{49260C80-B77C-4BA5-9333-725365EB1567}">
      <dgm:prSet/>
      <dgm:spPr/>
      <dgm:t>
        <a:bodyPr/>
        <a:lstStyle/>
        <a:p>
          <a:endParaRPr lang="en-US"/>
        </a:p>
      </dgm:t>
    </dgm:pt>
    <dgm:pt modelId="{D2317AC4-4C17-4325-85C7-00931D2136D4}" type="pres">
      <dgm:prSet presAssocID="{749C2257-62EF-4A67-A7ED-9E0DB763F425}" presName="root" presStyleCnt="0">
        <dgm:presLayoutVars>
          <dgm:dir/>
          <dgm:resizeHandles val="exact"/>
        </dgm:presLayoutVars>
      </dgm:prSet>
      <dgm:spPr/>
    </dgm:pt>
    <dgm:pt modelId="{65B643E2-46EF-484E-96A6-E897238B6250}" type="pres">
      <dgm:prSet presAssocID="{C0B09BA1-C73F-43AF-A9DC-C4B8DD9D45A4}" presName="compNode" presStyleCnt="0"/>
      <dgm:spPr/>
    </dgm:pt>
    <dgm:pt modelId="{71F8FC71-2C27-42A4-9E82-31CA272CD626}" type="pres">
      <dgm:prSet presAssocID="{C0B09BA1-C73F-43AF-A9DC-C4B8DD9D45A4}" presName="bgRect" presStyleLbl="bgShp" presStyleIdx="0" presStyleCnt="6"/>
      <dgm:spPr/>
    </dgm:pt>
    <dgm:pt modelId="{0176E0DD-826A-41A3-928F-0E7E2A776253}" type="pres">
      <dgm:prSet presAssocID="{C0B09BA1-C73F-43AF-A9DC-C4B8DD9D45A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60E2417A-1C7D-4648-807D-BE9BB2F70BB5}" type="pres">
      <dgm:prSet presAssocID="{C0B09BA1-C73F-43AF-A9DC-C4B8DD9D45A4}" presName="spaceRect" presStyleCnt="0"/>
      <dgm:spPr/>
    </dgm:pt>
    <dgm:pt modelId="{083F63A0-9AE6-4A2A-8AD1-C6E121FF651D}" type="pres">
      <dgm:prSet presAssocID="{C0B09BA1-C73F-43AF-A9DC-C4B8DD9D45A4}" presName="parTx" presStyleLbl="revTx" presStyleIdx="0" presStyleCnt="6">
        <dgm:presLayoutVars>
          <dgm:chMax val="0"/>
          <dgm:chPref val="0"/>
        </dgm:presLayoutVars>
      </dgm:prSet>
      <dgm:spPr/>
    </dgm:pt>
    <dgm:pt modelId="{A33462C8-2EDF-49A0-A79A-9D360A0A4713}" type="pres">
      <dgm:prSet presAssocID="{C410C9A7-5A8C-4E60-A5DC-B498A3135751}" presName="sibTrans" presStyleCnt="0"/>
      <dgm:spPr/>
    </dgm:pt>
    <dgm:pt modelId="{738706B4-540A-4751-A2C5-B1778C82ACF6}" type="pres">
      <dgm:prSet presAssocID="{FAABD42A-609C-4892-9B03-2483EB0BA9D6}" presName="compNode" presStyleCnt="0"/>
      <dgm:spPr/>
    </dgm:pt>
    <dgm:pt modelId="{80761FAC-E02F-4908-A2A9-2742B3C7843F}" type="pres">
      <dgm:prSet presAssocID="{FAABD42A-609C-4892-9B03-2483EB0BA9D6}" presName="bgRect" presStyleLbl="bgShp" presStyleIdx="1" presStyleCnt="6"/>
      <dgm:spPr/>
    </dgm:pt>
    <dgm:pt modelId="{BBC173B7-66CB-4A2B-9D43-CD6D5927C11E}" type="pres">
      <dgm:prSet presAssocID="{FAABD42A-609C-4892-9B03-2483EB0BA9D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502103E4-A2A4-4B8A-9346-9CAD5B682227}" type="pres">
      <dgm:prSet presAssocID="{FAABD42A-609C-4892-9B03-2483EB0BA9D6}" presName="spaceRect" presStyleCnt="0"/>
      <dgm:spPr/>
    </dgm:pt>
    <dgm:pt modelId="{FD2B1DEF-4AE8-4B85-B47D-3C7CD48794FA}" type="pres">
      <dgm:prSet presAssocID="{FAABD42A-609C-4892-9B03-2483EB0BA9D6}" presName="parTx" presStyleLbl="revTx" presStyleIdx="1" presStyleCnt="6">
        <dgm:presLayoutVars>
          <dgm:chMax val="0"/>
          <dgm:chPref val="0"/>
        </dgm:presLayoutVars>
      </dgm:prSet>
      <dgm:spPr/>
    </dgm:pt>
    <dgm:pt modelId="{8A05F247-4593-4DE2-BF93-5A44C1E307DE}" type="pres">
      <dgm:prSet presAssocID="{8D2632A3-D089-4E26-A24D-038DF11F75DF}" presName="sibTrans" presStyleCnt="0"/>
      <dgm:spPr/>
    </dgm:pt>
    <dgm:pt modelId="{756B49BE-C0D9-4A81-B871-A50EA5517FFE}" type="pres">
      <dgm:prSet presAssocID="{F08D78D4-67BF-4BD9-8E2E-0FDED77AFA70}" presName="compNode" presStyleCnt="0"/>
      <dgm:spPr/>
    </dgm:pt>
    <dgm:pt modelId="{7A022274-6C61-4117-BFAC-FAAD5DC66B59}" type="pres">
      <dgm:prSet presAssocID="{F08D78D4-67BF-4BD9-8E2E-0FDED77AFA70}" presName="bgRect" presStyleLbl="bgShp" presStyleIdx="2" presStyleCnt="6"/>
      <dgm:spPr/>
    </dgm:pt>
    <dgm:pt modelId="{5AA5E716-9A26-4AD0-B52E-47F80F5ED51A}" type="pres">
      <dgm:prSet presAssocID="{F08D78D4-67BF-4BD9-8E2E-0FDED77AFA7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18496860-BDE4-4F6F-A6A2-B17A30D74D4A}" type="pres">
      <dgm:prSet presAssocID="{F08D78D4-67BF-4BD9-8E2E-0FDED77AFA70}" presName="spaceRect" presStyleCnt="0"/>
      <dgm:spPr/>
    </dgm:pt>
    <dgm:pt modelId="{60A1F79B-7213-44BD-A71B-23AF6F795B7B}" type="pres">
      <dgm:prSet presAssocID="{F08D78D4-67BF-4BD9-8E2E-0FDED77AFA70}" presName="parTx" presStyleLbl="revTx" presStyleIdx="2" presStyleCnt="6">
        <dgm:presLayoutVars>
          <dgm:chMax val="0"/>
          <dgm:chPref val="0"/>
        </dgm:presLayoutVars>
      </dgm:prSet>
      <dgm:spPr/>
    </dgm:pt>
    <dgm:pt modelId="{AB53CDBE-CFAE-4C2D-9D0A-4E127757A8B6}" type="pres">
      <dgm:prSet presAssocID="{79D6A2D7-EDDB-49A0-AB5E-F5CB53A5DE68}" presName="sibTrans" presStyleCnt="0"/>
      <dgm:spPr/>
    </dgm:pt>
    <dgm:pt modelId="{C54995DC-E145-4998-B6BA-B929133AD9A3}" type="pres">
      <dgm:prSet presAssocID="{2A6A8FB3-0A2B-4CCB-9086-689143DFAB9A}" presName="compNode" presStyleCnt="0"/>
      <dgm:spPr/>
    </dgm:pt>
    <dgm:pt modelId="{2533E5D4-3D8A-4A06-A78D-88165EC64A89}" type="pres">
      <dgm:prSet presAssocID="{2A6A8FB3-0A2B-4CCB-9086-689143DFAB9A}" presName="bgRect" presStyleLbl="bgShp" presStyleIdx="3" presStyleCnt="6"/>
      <dgm:spPr/>
    </dgm:pt>
    <dgm:pt modelId="{E3D828EA-B0BE-4B80-84B6-2A709BFA5AF1}" type="pres">
      <dgm:prSet presAssocID="{2A6A8FB3-0A2B-4CCB-9086-689143DFAB9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A16CF53F-33D1-4AB3-8A55-5AE112D770DB}" type="pres">
      <dgm:prSet presAssocID="{2A6A8FB3-0A2B-4CCB-9086-689143DFAB9A}" presName="spaceRect" presStyleCnt="0"/>
      <dgm:spPr/>
    </dgm:pt>
    <dgm:pt modelId="{408616E1-00FC-4B60-8B16-5736010575B9}" type="pres">
      <dgm:prSet presAssocID="{2A6A8FB3-0A2B-4CCB-9086-689143DFAB9A}" presName="parTx" presStyleLbl="revTx" presStyleIdx="3" presStyleCnt="6">
        <dgm:presLayoutVars>
          <dgm:chMax val="0"/>
          <dgm:chPref val="0"/>
        </dgm:presLayoutVars>
      </dgm:prSet>
      <dgm:spPr/>
    </dgm:pt>
    <dgm:pt modelId="{BC4208CC-2D68-4C71-ADBF-EEC5B410BF8F}" type="pres">
      <dgm:prSet presAssocID="{7D86BE38-1E66-4794-8BFE-6D942408155A}" presName="sibTrans" presStyleCnt="0"/>
      <dgm:spPr/>
    </dgm:pt>
    <dgm:pt modelId="{24564B8C-106A-412F-80E7-CA4E9FB12871}" type="pres">
      <dgm:prSet presAssocID="{D57B65AD-AE2C-4188-A8AE-4537B07CD839}" presName="compNode" presStyleCnt="0"/>
      <dgm:spPr/>
    </dgm:pt>
    <dgm:pt modelId="{E7A1B913-2E87-4996-A225-255A0CA9DAEB}" type="pres">
      <dgm:prSet presAssocID="{D57B65AD-AE2C-4188-A8AE-4537B07CD839}" presName="bgRect" presStyleLbl="bgShp" presStyleIdx="4" presStyleCnt="6"/>
      <dgm:spPr/>
    </dgm:pt>
    <dgm:pt modelId="{DE80756A-63BB-4C41-988D-693FDBB417D3}" type="pres">
      <dgm:prSet presAssocID="{D57B65AD-AE2C-4188-A8AE-4537B07CD83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dical"/>
        </a:ext>
      </dgm:extLst>
    </dgm:pt>
    <dgm:pt modelId="{A71DE095-520A-4DD5-8BA0-EC0203572618}" type="pres">
      <dgm:prSet presAssocID="{D57B65AD-AE2C-4188-A8AE-4537B07CD839}" presName="spaceRect" presStyleCnt="0"/>
      <dgm:spPr/>
    </dgm:pt>
    <dgm:pt modelId="{8354FE96-39AD-4B09-8F53-8C432D854091}" type="pres">
      <dgm:prSet presAssocID="{D57B65AD-AE2C-4188-A8AE-4537B07CD839}" presName="parTx" presStyleLbl="revTx" presStyleIdx="4" presStyleCnt="6">
        <dgm:presLayoutVars>
          <dgm:chMax val="0"/>
          <dgm:chPref val="0"/>
        </dgm:presLayoutVars>
      </dgm:prSet>
      <dgm:spPr/>
    </dgm:pt>
    <dgm:pt modelId="{0281D442-7B01-4652-B4A0-DBBDED83EDB8}" type="pres">
      <dgm:prSet presAssocID="{D765EB56-D317-4474-852A-901CE567B06E}" presName="sibTrans" presStyleCnt="0"/>
      <dgm:spPr/>
    </dgm:pt>
    <dgm:pt modelId="{266209EA-26A2-4CD2-A817-B125F09BEB82}" type="pres">
      <dgm:prSet presAssocID="{D15421DF-8AB7-4719-BC2F-044AC1377787}" presName="compNode" presStyleCnt="0"/>
      <dgm:spPr/>
    </dgm:pt>
    <dgm:pt modelId="{EB48DC46-8B9E-45E9-96CF-341B9634CE46}" type="pres">
      <dgm:prSet presAssocID="{D15421DF-8AB7-4719-BC2F-044AC1377787}" presName="bgRect" presStyleLbl="bgShp" presStyleIdx="5" presStyleCnt="6"/>
      <dgm:spPr/>
    </dgm:pt>
    <dgm:pt modelId="{33AD41E7-CDAA-41E1-B79B-D0BE1020145A}" type="pres">
      <dgm:prSet presAssocID="{D15421DF-8AB7-4719-BC2F-044AC137778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mployee Badge"/>
        </a:ext>
      </dgm:extLst>
    </dgm:pt>
    <dgm:pt modelId="{6D12A7C0-9C23-4E76-89FB-E76DC0EE8123}" type="pres">
      <dgm:prSet presAssocID="{D15421DF-8AB7-4719-BC2F-044AC1377787}" presName="spaceRect" presStyleCnt="0"/>
      <dgm:spPr/>
    </dgm:pt>
    <dgm:pt modelId="{DA813852-4E50-483B-B791-3BFD973C94B4}" type="pres">
      <dgm:prSet presAssocID="{D15421DF-8AB7-4719-BC2F-044AC1377787}" presName="parTx" presStyleLbl="revTx" presStyleIdx="5" presStyleCnt="6">
        <dgm:presLayoutVars>
          <dgm:chMax val="0"/>
          <dgm:chPref val="0"/>
        </dgm:presLayoutVars>
      </dgm:prSet>
      <dgm:spPr/>
    </dgm:pt>
  </dgm:ptLst>
  <dgm:cxnLst>
    <dgm:cxn modelId="{4AAEEC27-B97F-2B4C-A1BA-3116606E2985}" type="presOf" srcId="{2A6A8FB3-0A2B-4CCB-9086-689143DFAB9A}" destId="{408616E1-00FC-4B60-8B16-5736010575B9}" srcOrd="0" destOrd="0" presId="urn:microsoft.com/office/officeart/2018/2/layout/IconVerticalSolidList"/>
    <dgm:cxn modelId="{404CAE32-D47D-47F4-9B80-FFBA22A9466E}" srcId="{749C2257-62EF-4A67-A7ED-9E0DB763F425}" destId="{2A6A8FB3-0A2B-4CCB-9086-689143DFAB9A}" srcOrd="3" destOrd="0" parTransId="{18A2ACF7-80FD-4AFB-95A6-440066814FC6}" sibTransId="{7D86BE38-1E66-4794-8BFE-6D942408155A}"/>
    <dgm:cxn modelId="{C20F7552-C6C5-414C-BF5C-B7958F05A206}" type="presOf" srcId="{D57B65AD-AE2C-4188-A8AE-4537B07CD839}" destId="{8354FE96-39AD-4B09-8F53-8C432D854091}" srcOrd="0" destOrd="0" presId="urn:microsoft.com/office/officeart/2018/2/layout/IconVerticalSolidList"/>
    <dgm:cxn modelId="{A0460673-AE22-4886-A2F9-8F004399AD7D}" srcId="{749C2257-62EF-4A67-A7ED-9E0DB763F425}" destId="{D57B65AD-AE2C-4188-A8AE-4537B07CD839}" srcOrd="4" destOrd="0" parTransId="{E7D32CD8-CBA6-410C-A7EB-4B6DD8113B41}" sibTransId="{D765EB56-D317-4474-852A-901CE567B06E}"/>
    <dgm:cxn modelId="{AD037875-9CAF-4AFE-B44F-FC71B2CAC5C2}" srcId="{749C2257-62EF-4A67-A7ED-9E0DB763F425}" destId="{C0B09BA1-C73F-43AF-A9DC-C4B8DD9D45A4}" srcOrd="0" destOrd="0" parTransId="{7C0BDDE4-3E38-4C27-876D-8D128F05A6EC}" sibTransId="{C410C9A7-5A8C-4E60-A5DC-B498A3135751}"/>
    <dgm:cxn modelId="{49260C80-B77C-4BA5-9333-725365EB1567}" srcId="{749C2257-62EF-4A67-A7ED-9E0DB763F425}" destId="{D15421DF-8AB7-4719-BC2F-044AC1377787}" srcOrd="5" destOrd="0" parTransId="{0C896238-4D53-4E18-8227-0E6F24369D4B}" sibTransId="{5913EC04-EAED-49B5-8A52-75DFB76342E0}"/>
    <dgm:cxn modelId="{1BFF8B98-9B8B-CC48-8CFA-E429FC7552DA}" type="presOf" srcId="{C0B09BA1-C73F-43AF-A9DC-C4B8DD9D45A4}" destId="{083F63A0-9AE6-4A2A-8AD1-C6E121FF651D}" srcOrd="0" destOrd="0" presId="urn:microsoft.com/office/officeart/2018/2/layout/IconVerticalSolidList"/>
    <dgm:cxn modelId="{3F6A779C-7A99-4B1C-B99C-C85262B83A78}" srcId="{749C2257-62EF-4A67-A7ED-9E0DB763F425}" destId="{FAABD42A-609C-4892-9B03-2483EB0BA9D6}" srcOrd="1" destOrd="0" parTransId="{FB52704C-2CF8-4DFD-BFEF-872A0301FD97}" sibTransId="{8D2632A3-D089-4E26-A24D-038DF11F75DF}"/>
    <dgm:cxn modelId="{E4C364A7-F53B-4E01-BAE5-BB139B0A59B9}" srcId="{749C2257-62EF-4A67-A7ED-9E0DB763F425}" destId="{F08D78D4-67BF-4BD9-8E2E-0FDED77AFA70}" srcOrd="2" destOrd="0" parTransId="{D5A46B1B-F349-470E-B0A5-A31EB4023C07}" sibTransId="{79D6A2D7-EDDB-49A0-AB5E-F5CB53A5DE68}"/>
    <dgm:cxn modelId="{894FA3AF-8D50-8D4D-A5E7-B96541734D11}" type="presOf" srcId="{FAABD42A-609C-4892-9B03-2483EB0BA9D6}" destId="{FD2B1DEF-4AE8-4B85-B47D-3C7CD48794FA}" srcOrd="0" destOrd="0" presId="urn:microsoft.com/office/officeart/2018/2/layout/IconVerticalSolidList"/>
    <dgm:cxn modelId="{47D87CC2-6189-4C48-B42E-AB763B8FAD55}" type="presOf" srcId="{D15421DF-8AB7-4719-BC2F-044AC1377787}" destId="{DA813852-4E50-483B-B791-3BFD973C94B4}" srcOrd="0" destOrd="0" presId="urn:microsoft.com/office/officeart/2018/2/layout/IconVerticalSolidList"/>
    <dgm:cxn modelId="{A84EE8CA-A528-3845-8C49-D94C574E18DF}" type="presOf" srcId="{749C2257-62EF-4A67-A7ED-9E0DB763F425}" destId="{D2317AC4-4C17-4325-85C7-00931D2136D4}" srcOrd="0" destOrd="0" presId="urn:microsoft.com/office/officeart/2018/2/layout/IconVerticalSolidList"/>
    <dgm:cxn modelId="{D03F06D4-1121-3546-907C-9985E6291C92}" type="presOf" srcId="{F08D78D4-67BF-4BD9-8E2E-0FDED77AFA70}" destId="{60A1F79B-7213-44BD-A71B-23AF6F795B7B}" srcOrd="0" destOrd="0" presId="urn:microsoft.com/office/officeart/2018/2/layout/IconVerticalSolidList"/>
    <dgm:cxn modelId="{5A6E0482-FC21-DF4F-A429-51234070F681}" type="presParOf" srcId="{D2317AC4-4C17-4325-85C7-00931D2136D4}" destId="{65B643E2-46EF-484E-96A6-E897238B6250}" srcOrd="0" destOrd="0" presId="urn:microsoft.com/office/officeart/2018/2/layout/IconVerticalSolidList"/>
    <dgm:cxn modelId="{D9310FF0-3F83-7F46-9201-B7D3C9314332}" type="presParOf" srcId="{65B643E2-46EF-484E-96A6-E897238B6250}" destId="{71F8FC71-2C27-42A4-9E82-31CA272CD626}" srcOrd="0" destOrd="0" presId="urn:microsoft.com/office/officeart/2018/2/layout/IconVerticalSolidList"/>
    <dgm:cxn modelId="{6592716D-882A-EB49-8225-FE7870E60845}" type="presParOf" srcId="{65B643E2-46EF-484E-96A6-E897238B6250}" destId="{0176E0DD-826A-41A3-928F-0E7E2A776253}" srcOrd="1" destOrd="0" presId="urn:microsoft.com/office/officeart/2018/2/layout/IconVerticalSolidList"/>
    <dgm:cxn modelId="{7743A751-0C17-654D-842A-EADE766ECFE1}" type="presParOf" srcId="{65B643E2-46EF-484E-96A6-E897238B6250}" destId="{60E2417A-1C7D-4648-807D-BE9BB2F70BB5}" srcOrd="2" destOrd="0" presId="urn:microsoft.com/office/officeart/2018/2/layout/IconVerticalSolidList"/>
    <dgm:cxn modelId="{7F415D26-E387-974E-86D7-A4E47D8B80D4}" type="presParOf" srcId="{65B643E2-46EF-484E-96A6-E897238B6250}" destId="{083F63A0-9AE6-4A2A-8AD1-C6E121FF651D}" srcOrd="3" destOrd="0" presId="urn:microsoft.com/office/officeart/2018/2/layout/IconVerticalSolidList"/>
    <dgm:cxn modelId="{056B6B58-D206-DE45-9864-E10C33548E46}" type="presParOf" srcId="{D2317AC4-4C17-4325-85C7-00931D2136D4}" destId="{A33462C8-2EDF-49A0-A79A-9D360A0A4713}" srcOrd="1" destOrd="0" presId="urn:microsoft.com/office/officeart/2018/2/layout/IconVerticalSolidList"/>
    <dgm:cxn modelId="{13655932-2916-004A-BEDE-8DF4D15F75AF}" type="presParOf" srcId="{D2317AC4-4C17-4325-85C7-00931D2136D4}" destId="{738706B4-540A-4751-A2C5-B1778C82ACF6}" srcOrd="2" destOrd="0" presId="urn:microsoft.com/office/officeart/2018/2/layout/IconVerticalSolidList"/>
    <dgm:cxn modelId="{BDCED5C2-73B2-034F-89A6-24F21964F450}" type="presParOf" srcId="{738706B4-540A-4751-A2C5-B1778C82ACF6}" destId="{80761FAC-E02F-4908-A2A9-2742B3C7843F}" srcOrd="0" destOrd="0" presId="urn:microsoft.com/office/officeart/2018/2/layout/IconVerticalSolidList"/>
    <dgm:cxn modelId="{C9DFB80E-0787-F043-9BDE-FCE694AD0C7D}" type="presParOf" srcId="{738706B4-540A-4751-A2C5-B1778C82ACF6}" destId="{BBC173B7-66CB-4A2B-9D43-CD6D5927C11E}" srcOrd="1" destOrd="0" presId="urn:microsoft.com/office/officeart/2018/2/layout/IconVerticalSolidList"/>
    <dgm:cxn modelId="{D6729D7D-25DD-BD4C-A3BD-1A2F89187787}" type="presParOf" srcId="{738706B4-540A-4751-A2C5-B1778C82ACF6}" destId="{502103E4-A2A4-4B8A-9346-9CAD5B682227}" srcOrd="2" destOrd="0" presId="urn:microsoft.com/office/officeart/2018/2/layout/IconVerticalSolidList"/>
    <dgm:cxn modelId="{2D2EE160-1B78-E048-81D5-A8AEEFF6940E}" type="presParOf" srcId="{738706B4-540A-4751-A2C5-B1778C82ACF6}" destId="{FD2B1DEF-4AE8-4B85-B47D-3C7CD48794FA}" srcOrd="3" destOrd="0" presId="urn:microsoft.com/office/officeart/2018/2/layout/IconVerticalSolidList"/>
    <dgm:cxn modelId="{8EFDF271-2216-EE4E-B430-04876011A5E4}" type="presParOf" srcId="{D2317AC4-4C17-4325-85C7-00931D2136D4}" destId="{8A05F247-4593-4DE2-BF93-5A44C1E307DE}" srcOrd="3" destOrd="0" presId="urn:microsoft.com/office/officeart/2018/2/layout/IconVerticalSolidList"/>
    <dgm:cxn modelId="{618EAC3D-F54B-D940-B2FA-E907038A3A64}" type="presParOf" srcId="{D2317AC4-4C17-4325-85C7-00931D2136D4}" destId="{756B49BE-C0D9-4A81-B871-A50EA5517FFE}" srcOrd="4" destOrd="0" presId="urn:microsoft.com/office/officeart/2018/2/layout/IconVerticalSolidList"/>
    <dgm:cxn modelId="{70EB6995-1CFE-B44D-B9E5-59A1842ACA48}" type="presParOf" srcId="{756B49BE-C0D9-4A81-B871-A50EA5517FFE}" destId="{7A022274-6C61-4117-BFAC-FAAD5DC66B59}" srcOrd="0" destOrd="0" presId="urn:microsoft.com/office/officeart/2018/2/layout/IconVerticalSolidList"/>
    <dgm:cxn modelId="{9A417B9F-9B24-B147-95CE-2AF4DF018743}" type="presParOf" srcId="{756B49BE-C0D9-4A81-B871-A50EA5517FFE}" destId="{5AA5E716-9A26-4AD0-B52E-47F80F5ED51A}" srcOrd="1" destOrd="0" presId="urn:microsoft.com/office/officeart/2018/2/layout/IconVerticalSolidList"/>
    <dgm:cxn modelId="{A5018CED-C96D-BF42-BBA8-704B6730D98F}" type="presParOf" srcId="{756B49BE-C0D9-4A81-B871-A50EA5517FFE}" destId="{18496860-BDE4-4F6F-A6A2-B17A30D74D4A}" srcOrd="2" destOrd="0" presId="urn:microsoft.com/office/officeart/2018/2/layout/IconVerticalSolidList"/>
    <dgm:cxn modelId="{71BB1250-C6C0-F34B-B487-0FA82A4C3184}" type="presParOf" srcId="{756B49BE-C0D9-4A81-B871-A50EA5517FFE}" destId="{60A1F79B-7213-44BD-A71B-23AF6F795B7B}" srcOrd="3" destOrd="0" presId="urn:microsoft.com/office/officeart/2018/2/layout/IconVerticalSolidList"/>
    <dgm:cxn modelId="{89333B80-8083-F14A-AAB0-C1F3B3CBE9AA}" type="presParOf" srcId="{D2317AC4-4C17-4325-85C7-00931D2136D4}" destId="{AB53CDBE-CFAE-4C2D-9D0A-4E127757A8B6}" srcOrd="5" destOrd="0" presId="urn:microsoft.com/office/officeart/2018/2/layout/IconVerticalSolidList"/>
    <dgm:cxn modelId="{3A8DBB8E-7DE1-8E44-ABEF-8CDB0EA1A0EE}" type="presParOf" srcId="{D2317AC4-4C17-4325-85C7-00931D2136D4}" destId="{C54995DC-E145-4998-B6BA-B929133AD9A3}" srcOrd="6" destOrd="0" presId="urn:microsoft.com/office/officeart/2018/2/layout/IconVerticalSolidList"/>
    <dgm:cxn modelId="{77A6746B-2CBE-7B43-80C6-D43B85DE5BCF}" type="presParOf" srcId="{C54995DC-E145-4998-B6BA-B929133AD9A3}" destId="{2533E5D4-3D8A-4A06-A78D-88165EC64A89}" srcOrd="0" destOrd="0" presId="urn:microsoft.com/office/officeart/2018/2/layout/IconVerticalSolidList"/>
    <dgm:cxn modelId="{297EF85C-A85B-BB4E-9BE8-7AD3DE636A66}" type="presParOf" srcId="{C54995DC-E145-4998-B6BA-B929133AD9A3}" destId="{E3D828EA-B0BE-4B80-84B6-2A709BFA5AF1}" srcOrd="1" destOrd="0" presId="urn:microsoft.com/office/officeart/2018/2/layout/IconVerticalSolidList"/>
    <dgm:cxn modelId="{18861200-0F7B-AE40-B2D4-14B3CB20144D}" type="presParOf" srcId="{C54995DC-E145-4998-B6BA-B929133AD9A3}" destId="{A16CF53F-33D1-4AB3-8A55-5AE112D770DB}" srcOrd="2" destOrd="0" presId="urn:microsoft.com/office/officeart/2018/2/layout/IconVerticalSolidList"/>
    <dgm:cxn modelId="{2C07C4DB-8CBF-7F49-AD91-2648F75C9130}" type="presParOf" srcId="{C54995DC-E145-4998-B6BA-B929133AD9A3}" destId="{408616E1-00FC-4B60-8B16-5736010575B9}" srcOrd="3" destOrd="0" presId="urn:microsoft.com/office/officeart/2018/2/layout/IconVerticalSolidList"/>
    <dgm:cxn modelId="{1E9F6593-7E55-FB47-888A-A9A0BCE9717F}" type="presParOf" srcId="{D2317AC4-4C17-4325-85C7-00931D2136D4}" destId="{BC4208CC-2D68-4C71-ADBF-EEC5B410BF8F}" srcOrd="7" destOrd="0" presId="urn:microsoft.com/office/officeart/2018/2/layout/IconVerticalSolidList"/>
    <dgm:cxn modelId="{3FA407B3-37EE-4D4E-B6BE-F8045F0AB41A}" type="presParOf" srcId="{D2317AC4-4C17-4325-85C7-00931D2136D4}" destId="{24564B8C-106A-412F-80E7-CA4E9FB12871}" srcOrd="8" destOrd="0" presId="urn:microsoft.com/office/officeart/2018/2/layout/IconVerticalSolidList"/>
    <dgm:cxn modelId="{E6710575-8A97-1B4A-B1F6-07FA14E867EB}" type="presParOf" srcId="{24564B8C-106A-412F-80E7-CA4E9FB12871}" destId="{E7A1B913-2E87-4996-A225-255A0CA9DAEB}" srcOrd="0" destOrd="0" presId="urn:microsoft.com/office/officeart/2018/2/layout/IconVerticalSolidList"/>
    <dgm:cxn modelId="{48CB8A43-6B3E-464C-8EC3-A38384DBEB33}" type="presParOf" srcId="{24564B8C-106A-412F-80E7-CA4E9FB12871}" destId="{DE80756A-63BB-4C41-988D-693FDBB417D3}" srcOrd="1" destOrd="0" presId="urn:microsoft.com/office/officeart/2018/2/layout/IconVerticalSolidList"/>
    <dgm:cxn modelId="{BC7CE585-6811-9041-B39B-54D3FF97FA12}" type="presParOf" srcId="{24564B8C-106A-412F-80E7-CA4E9FB12871}" destId="{A71DE095-520A-4DD5-8BA0-EC0203572618}" srcOrd="2" destOrd="0" presId="urn:microsoft.com/office/officeart/2018/2/layout/IconVerticalSolidList"/>
    <dgm:cxn modelId="{1CC2A4B7-E086-3A4F-A14A-78C8EEBD7009}" type="presParOf" srcId="{24564B8C-106A-412F-80E7-CA4E9FB12871}" destId="{8354FE96-39AD-4B09-8F53-8C432D854091}" srcOrd="3" destOrd="0" presId="urn:microsoft.com/office/officeart/2018/2/layout/IconVerticalSolidList"/>
    <dgm:cxn modelId="{8B11FB70-553B-2D43-B426-25079A5E1195}" type="presParOf" srcId="{D2317AC4-4C17-4325-85C7-00931D2136D4}" destId="{0281D442-7B01-4652-B4A0-DBBDED83EDB8}" srcOrd="9" destOrd="0" presId="urn:microsoft.com/office/officeart/2018/2/layout/IconVerticalSolidList"/>
    <dgm:cxn modelId="{ADB17CA9-97A3-8E4E-9E10-FF00B869D681}" type="presParOf" srcId="{D2317AC4-4C17-4325-85C7-00931D2136D4}" destId="{266209EA-26A2-4CD2-A817-B125F09BEB82}" srcOrd="10" destOrd="0" presId="urn:microsoft.com/office/officeart/2018/2/layout/IconVerticalSolidList"/>
    <dgm:cxn modelId="{92E7C766-9785-9141-9004-0882DF27280B}" type="presParOf" srcId="{266209EA-26A2-4CD2-A817-B125F09BEB82}" destId="{EB48DC46-8B9E-45E9-96CF-341B9634CE46}" srcOrd="0" destOrd="0" presId="urn:microsoft.com/office/officeart/2018/2/layout/IconVerticalSolidList"/>
    <dgm:cxn modelId="{06B0F937-EADB-AE43-B953-BBD3734F3987}" type="presParOf" srcId="{266209EA-26A2-4CD2-A817-B125F09BEB82}" destId="{33AD41E7-CDAA-41E1-B79B-D0BE1020145A}" srcOrd="1" destOrd="0" presId="urn:microsoft.com/office/officeart/2018/2/layout/IconVerticalSolidList"/>
    <dgm:cxn modelId="{2CB8FA5E-72D1-DE48-B8EF-C3ED722523B4}" type="presParOf" srcId="{266209EA-26A2-4CD2-A817-B125F09BEB82}" destId="{6D12A7C0-9C23-4E76-89FB-E76DC0EE8123}" srcOrd="2" destOrd="0" presId="urn:microsoft.com/office/officeart/2018/2/layout/IconVerticalSolidList"/>
    <dgm:cxn modelId="{8E3150CD-1820-C049-9ED4-FAA665BE4317}" type="presParOf" srcId="{266209EA-26A2-4CD2-A817-B125F09BEB82}" destId="{DA813852-4E50-483B-B791-3BFD973C94B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92519E-C3F5-411C-8405-26BC3E6BAC76}" type="doc">
      <dgm:prSet loTypeId="urn:microsoft.com/office/officeart/2005/8/layout/default" loCatId="list" qsTypeId="urn:microsoft.com/office/officeart/2005/8/quickstyle/simple5" qsCatId="simple" csTypeId="urn:microsoft.com/office/officeart/2005/8/colors/colorful2" csCatId="colorful" phldr="1"/>
      <dgm:spPr/>
      <dgm:t>
        <a:bodyPr/>
        <a:lstStyle/>
        <a:p>
          <a:endParaRPr lang="en-US"/>
        </a:p>
      </dgm:t>
    </dgm:pt>
    <dgm:pt modelId="{18226A6F-8D71-4747-A66F-1EFB563A4594}">
      <dgm:prSet/>
      <dgm:spPr/>
      <dgm:t>
        <a:bodyPr/>
        <a:lstStyle/>
        <a:p>
          <a:r>
            <a:rPr lang="en-GB" dirty="0"/>
            <a:t>Provides convenient digital access to appointments, prescriptions, and health records, reducing the need for phone or in-person contact (NHS, 2023; NHS Digital, 2023).</a:t>
          </a:r>
          <a:endParaRPr lang="en-US" dirty="0"/>
        </a:p>
      </dgm:t>
    </dgm:pt>
    <dgm:pt modelId="{EA45EE5F-4331-4554-B789-B38249E38BA5}" type="parTrans" cxnId="{BFD18C0A-0579-4F0D-B175-1E6C7C9618A6}">
      <dgm:prSet/>
      <dgm:spPr/>
      <dgm:t>
        <a:bodyPr/>
        <a:lstStyle/>
        <a:p>
          <a:endParaRPr lang="en-US"/>
        </a:p>
      </dgm:t>
    </dgm:pt>
    <dgm:pt modelId="{8C63371F-94AB-4825-81E9-7DC06A33BD0D}" type="sibTrans" cxnId="{BFD18C0A-0579-4F0D-B175-1E6C7C9618A6}">
      <dgm:prSet/>
      <dgm:spPr/>
      <dgm:t>
        <a:bodyPr/>
        <a:lstStyle/>
        <a:p>
          <a:endParaRPr lang="en-US"/>
        </a:p>
      </dgm:t>
    </dgm:pt>
    <dgm:pt modelId="{06BEED6E-46B2-407D-AC8D-13CF23AB3954}">
      <dgm:prSet/>
      <dgm:spPr/>
      <dgm:t>
        <a:bodyPr/>
        <a:lstStyle/>
        <a:p>
          <a:r>
            <a:rPr lang="en-GB" dirty="0"/>
            <a:t>Supports medication adherence through repeat prescription requests and reminders (NHS Digital, 2023).</a:t>
          </a:r>
          <a:endParaRPr lang="en-US" dirty="0"/>
        </a:p>
      </dgm:t>
    </dgm:pt>
    <dgm:pt modelId="{A6B6B90A-8356-4805-A09E-B1E18B17E452}" type="parTrans" cxnId="{40D8EE27-8D9E-4799-BA43-BD6F918D6601}">
      <dgm:prSet/>
      <dgm:spPr/>
      <dgm:t>
        <a:bodyPr/>
        <a:lstStyle/>
        <a:p>
          <a:endParaRPr lang="en-US"/>
        </a:p>
      </dgm:t>
    </dgm:pt>
    <dgm:pt modelId="{51CF8F27-0464-41DA-8A9F-8F76EDC7841E}" type="sibTrans" cxnId="{40D8EE27-8D9E-4799-BA43-BD6F918D6601}">
      <dgm:prSet/>
      <dgm:spPr/>
      <dgm:t>
        <a:bodyPr/>
        <a:lstStyle/>
        <a:p>
          <a:endParaRPr lang="en-US"/>
        </a:p>
      </dgm:t>
    </dgm:pt>
    <dgm:pt modelId="{E88FD40C-7500-472D-BBF7-A1C4A0FB0783}">
      <dgm:prSet/>
      <dgm:spPr/>
      <dgm:t>
        <a:bodyPr/>
        <a:lstStyle/>
        <a:p>
          <a:r>
            <a:rPr lang="en-GB" dirty="0"/>
            <a:t>Enables proactive and preventive care through vaccination alerts and health notifications (NHS Digital, 2023).</a:t>
          </a:r>
          <a:endParaRPr lang="en-US" dirty="0"/>
        </a:p>
      </dgm:t>
    </dgm:pt>
    <dgm:pt modelId="{240F6362-3003-4867-8683-AC4FB2AEDA00}" type="parTrans" cxnId="{A360E10A-5DFB-48A4-83A4-8BF432ED8520}">
      <dgm:prSet/>
      <dgm:spPr/>
      <dgm:t>
        <a:bodyPr/>
        <a:lstStyle/>
        <a:p>
          <a:endParaRPr lang="en-US"/>
        </a:p>
      </dgm:t>
    </dgm:pt>
    <dgm:pt modelId="{48528934-86DC-4774-9753-CBE369922BDD}" type="sibTrans" cxnId="{A360E10A-5DFB-48A4-83A4-8BF432ED8520}">
      <dgm:prSet/>
      <dgm:spPr/>
      <dgm:t>
        <a:bodyPr/>
        <a:lstStyle/>
        <a:p>
          <a:endParaRPr lang="en-US"/>
        </a:p>
      </dgm:t>
    </dgm:pt>
    <dgm:pt modelId="{0FD65363-FA83-47C0-9D53-E4C32EC62CD3}">
      <dgm:prSet/>
      <dgm:spPr/>
      <dgm:t>
        <a:bodyPr/>
        <a:lstStyle/>
        <a:p>
          <a:r>
            <a:rPr lang="en-GB" dirty="0"/>
            <a:t>Encourages self-management of long-term conditions such as diabetes, hypertension, and asthma (NHS Digital, 2023).</a:t>
          </a:r>
          <a:endParaRPr lang="en-US" dirty="0"/>
        </a:p>
      </dgm:t>
    </dgm:pt>
    <dgm:pt modelId="{3C0BF397-8DD3-4B25-B4EB-7BEA15BE5CCF}" type="parTrans" cxnId="{3EAADB96-CD86-4D26-B77E-A51A821016E5}">
      <dgm:prSet/>
      <dgm:spPr/>
      <dgm:t>
        <a:bodyPr/>
        <a:lstStyle/>
        <a:p>
          <a:endParaRPr lang="en-US"/>
        </a:p>
      </dgm:t>
    </dgm:pt>
    <dgm:pt modelId="{3A709F57-4ACF-46A6-B919-125D2F582990}" type="sibTrans" cxnId="{3EAADB96-CD86-4D26-B77E-A51A821016E5}">
      <dgm:prSet/>
      <dgm:spPr/>
      <dgm:t>
        <a:bodyPr/>
        <a:lstStyle/>
        <a:p>
          <a:endParaRPr lang="en-US"/>
        </a:p>
      </dgm:t>
    </dgm:pt>
    <dgm:pt modelId="{551D7B6D-BBB4-4786-AA5B-1A55AF64CE35}">
      <dgm:prSet/>
      <dgm:spPr/>
      <dgm:t>
        <a:bodyPr/>
        <a:lstStyle/>
        <a:p>
          <a:r>
            <a:rPr lang="en-GB" dirty="0"/>
            <a:t>Most users report positive experiences: 81% find it easy to use and 70% say it improves their healthcare experience (Digital Coalition, 2024).</a:t>
          </a:r>
          <a:endParaRPr lang="en-US" dirty="0"/>
        </a:p>
      </dgm:t>
    </dgm:pt>
    <dgm:pt modelId="{AC3A9D66-9EDF-490A-B8E5-AA10D6743BF3}" type="parTrans" cxnId="{C22CD8F3-C19A-4FDE-BA16-114509AC9860}">
      <dgm:prSet/>
      <dgm:spPr/>
      <dgm:t>
        <a:bodyPr/>
        <a:lstStyle/>
        <a:p>
          <a:endParaRPr lang="en-US"/>
        </a:p>
      </dgm:t>
    </dgm:pt>
    <dgm:pt modelId="{D76ED4E7-02EF-4B4C-89D9-E7CEC0D743E5}" type="sibTrans" cxnId="{C22CD8F3-C19A-4FDE-BA16-114509AC9860}">
      <dgm:prSet/>
      <dgm:spPr/>
      <dgm:t>
        <a:bodyPr/>
        <a:lstStyle/>
        <a:p>
          <a:endParaRPr lang="en-US"/>
        </a:p>
      </dgm:t>
    </dgm:pt>
    <dgm:pt modelId="{161E8055-099B-8143-86DA-93FAB4528055}" type="pres">
      <dgm:prSet presAssocID="{7292519E-C3F5-411C-8405-26BC3E6BAC76}" presName="diagram" presStyleCnt="0">
        <dgm:presLayoutVars>
          <dgm:dir/>
          <dgm:resizeHandles val="exact"/>
        </dgm:presLayoutVars>
      </dgm:prSet>
      <dgm:spPr/>
    </dgm:pt>
    <dgm:pt modelId="{B5FD5F50-36A3-AF4B-A83C-BE5CF059A93D}" type="pres">
      <dgm:prSet presAssocID="{18226A6F-8D71-4747-A66F-1EFB563A4594}" presName="node" presStyleLbl="node1" presStyleIdx="0" presStyleCnt="5">
        <dgm:presLayoutVars>
          <dgm:bulletEnabled val="1"/>
        </dgm:presLayoutVars>
      </dgm:prSet>
      <dgm:spPr/>
    </dgm:pt>
    <dgm:pt modelId="{B8EEA9B7-4927-C24D-9635-C40A3C03FF93}" type="pres">
      <dgm:prSet presAssocID="{8C63371F-94AB-4825-81E9-7DC06A33BD0D}" presName="sibTrans" presStyleCnt="0"/>
      <dgm:spPr/>
    </dgm:pt>
    <dgm:pt modelId="{6AA7022E-ECD1-1146-9798-1499AFBA06CA}" type="pres">
      <dgm:prSet presAssocID="{06BEED6E-46B2-407D-AC8D-13CF23AB3954}" presName="node" presStyleLbl="node1" presStyleIdx="1" presStyleCnt="5">
        <dgm:presLayoutVars>
          <dgm:bulletEnabled val="1"/>
        </dgm:presLayoutVars>
      </dgm:prSet>
      <dgm:spPr/>
    </dgm:pt>
    <dgm:pt modelId="{A85714D7-516F-2049-992F-06F636ABD56A}" type="pres">
      <dgm:prSet presAssocID="{51CF8F27-0464-41DA-8A9F-8F76EDC7841E}" presName="sibTrans" presStyleCnt="0"/>
      <dgm:spPr/>
    </dgm:pt>
    <dgm:pt modelId="{EEE645A4-0934-744C-B585-83BE2E964773}" type="pres">
      <dgm:prSet presAssocID="{E88FD40C-7500-472D-BBF7-A1C4A0FB0783}" presName="node" presStyleLbl="node1" presStyleIdx="2" presStyleCnt="5">
        <dgm:presLayoutVars>
          <dgm:bulletEnabled val="1"/>
        </dgm:presLayoutVars>
      </dgm:prSet>
      <dgm:spPr/>
    </dgm:pt>
    <dgm:pt modelId="{C7998720-8D24-5547-8684-F36FA78B89F3}" type="pres">
      <dgm:prSet presAssocID="{48528934-86DC-4774-9753-CBE369922BDD}" presName="sibTrans" presStyleCnt="0"/>
      <dgm:spPr/>
    </dgm:pt>
    <dgm:pt modelId="{149ACBBA-2019-A04B-B295-054087704549}" type="pres">
      <dgm:prSet presAssocID="{0FD65363-FA83-47C0-9D53-E4C32EC62CD3}" presName="node" presStyleLbl="node1" presStyleIdx="3" presStyleCnt="5">
        <dgm:presLayoutVars>
          <dgm:bulletEnabled val="1"/>
        </dgm:presLayoutVars>
      </dgm:prSet>
      <dgm:spPr/>
    </dgm:pt>
    <dgm:pt modelId="{C19FF62C-B290-6542-A99F-4E0D5086A427}" type="pres">
      <dgm:prSet presAssocID="{3A709F57-4ACF-46A6-B919-125D2F582990}" presName="sibTrans" presStyleCnt="0"/>
      <dgm:spPr/>
    </dgm:pt>
    <dgm:pt modelId="{3C91AAD5-5AD7-534E-BA6C-91D887E126C0}" type="pres">
      <dgm:prSet presAssocID="{551D7B6D-BBB4-4786-AA5B-1A55AF64CE35}" presName="node" presStyleLbl="node1" presStyleIdx="4" presStyleCnt="5">
        <dgm:presLayoutVars>
          <dgm:bulletEnabled val="1"/>
        </dgm:presLayoutVars>
      </dgm:prSet>
      <dgm:spPr/>
    </dgm:pt>
  </dgm:ptLst>
  <dgm:cxnLst>
    <dgm:cxn modelId="{BFD18C0A-0579-4F0D-B175-1E6C7C9618A6}" srcId="{7292519E-C3F5-411C-8405-26BC3E6BAC76}" destId="{18226A6F-8D71-4747-A66F-1EFB563A4594}" srcOrd="0" destOrd="0" parTransId="{EA45EE5F-4331-4554-B789-B38249E38BA5}" sibTransId="{8C63371F-94AB-4825-81E9-7DC06A33BD0D}"/>
    <dgm:cxn modelId="{A360E10A-5DFB-48A4-83A4-8BF432ED8520}" srcId="{7292519E-C3F5-411C-8405-26BC3E6BAC76}" destId="{E88FD40C-7500-472D-BBF7-A1C4A0FB0783}" srcOrd="2" destOrd="0" parTransId="{240F6362-3003-4867-8683-AC4FB2AEDA00}" sibTransId="{48528934-86DC-4774-9753-CBE369922BDD}"/>
    <dgm:cxn modelId="{575E2810-5769-6A4B-A64D-44ED5AC0AAC1}" type="presOf" srcId="{0FD65363-FA83-47C0-9D53-E4C32EC62CD3}" destId="{149ACBBA-2019-A04B-B295-054087704549}" srcOrd="0" destOrd="0" presId="urn:microsoft.com/office/officeart/2005/8/layout/default"/>
    <dgm:cxn modelId="{40D8EE27-8D9E-4799-BA43-BD6F918D6601}" srcId="{7292519E-C3F5-411C-8405-26BC3E6BAC76}" destId="{06BEED6E-46B2-407D-AC8D-13CF23AB3954}" srcOrd="1" destOrd="0" parTransId="{A6B6B90A-8356-4805-A09E-B1E18B17E452}" sibTransId="{51CF8F27-0464-41DA-8A9F-8F76EDC7841E}"/>
    <dgm:cxn modelId="{470C582E-76AA-F647-B5DF-5531E9687D3B}" type="presOf" srcId="{18226A6F-8D71-4747-A66F-1EFB563A4594}" destId="{B5FD5F50-36A3-AF4B-A83C-BE5CF059A93D}" srcOrd="0" destOrd="0" presId="urn:microsoft.com/office/officeart/2005/8/layout/default"/>
    <dgm:cxn modelId="{CE60FB44-F62C-294E-8EAD-7D6C72C644E4}" type="presOf" srcId="{E88FD40C-7500-472D-BBF7-A1C4A0FB0783}" destId="{EEE645A4-0934-744C-B585-83BE2E964773}" srcOrd="0" destOrd="0" presId="urn:microsoft.com/office/officeart/2005/8/layout/default"/>
    <dgm:cxn modelId="{8BE7BC7D-88C7-FB40-A0FF-6F21C7C84F0E}" type="presOf" srcId="{06BEED6E-46B2-407D-AC8D-13CF23AB3954}" destId="{6AA7022E-ECD1-1146-9798-1499AFBA06CA}" srcOrd="0" destOrd="0" presId="urn:microsoft.com/office/officeart/2005/8/layout/default"/>
    <dgm:cxn modelId="{3EAADB96-CD86-4D26-B77E-A51A821016E5}" srcId="{7292519E-C3F5-411C-8405-26BC3E6BAC76}" destId="{0FD65363-FA83-47C0-9D53-E4C32EC62CD3}" srcOrd="3" destOrd="0" parTransId="{3C0BF397-8DD3-4B25-B4EB-7BEA15BE5CCF}" sibTransId="{3A709F57-4ACF-46A6-B919-125D2F582990}"/>
    <dgm:cxn modelId="{CC8E16AA-DB64-874B-8CA6-6DB600CA29DD}" type="presOf" srcId="{551D7B6D-BBB4-4786-AA5B-1A55AF64CE35}" destId="{3C91AAD5-5AD7-534E-BA6C-91D887E126C0}" srcOrd="0" destOrd="0" presId="urn:microsoft.com/office/officeart/2005/8/layout/default"/>
    <dgm:cxn modelId="{09A9E2D7-0875-E14B-8908-07042A5CA556}" type="presOf" srcId="{7292519E-C3F5-411C-8405-26BC3E6BAC76}" destId="{161E8055-099B-8143-86DA-93FAB4528055}" srcOrd="0" destOrd="0" presId="urn:microsoft.com/office/officeart/2005/8/layout/default"/>
    <dgm:cxn modelId="{C22CD8F3-C19A-4FDE-BA16-114509AC9860}" srcId="{7292519E-C3F5-411C-8405-26BC3E6BAC76}" destId="{551D7B6D-BBB4-4786-AA5B-1A55AF64CE35}" srcOrd="4" destOrd="0" parTransId="{AC3A9D66-9EDF-490A-B8E5-AA10D6743BF3}" sibTransId="{D76ED4E7-02EF-4B4C-89D9-E7CEC0D743E5}"/>
    <dgm:cxn modelId="{0E2411A4-ADF5-1B47-8406-76F8A60518A1}" type="presParOf" srcId="{161E8055-099B-8143-86DA-93FAB4528055}" destId="{B5FD5F50-36A3-AF4B-A83C-BE5CF059A93D}" srcOrd="0" destOrd="0" presId="urn:microsoft.com/office/officeart/2005/8/layout/default"/>
    <dgm:cxn modelId="{D537A320-B1D7-1D47-8E45-088DFF2AB01C}" type="presParOf" srcId="{161E8055-099B-8143-86DA-93FAB4528055}" destId="{B8EEA9B7-4927-C24D-9635-C40A3C03FF93}" srcOrd="1" destOrd="0" presId="urn:microsoft.com/office/officeart/2005/8/layout/default"/>
    <dgm:cxn modelId="{6E5EE14F-AA2B-B84F-B68C-17B49860B2DB}" type="presParOf" srcId="{161E8055-099B-8143-86DA-93FAB4528055}" destId="{6AA7022E-ECD1-1146-9798-1499AFBA06CA}" srcOrd="2" destOrd="0" presId="urn:microsoft.com/office/officeart/2005/8/layout/default"/>
    <dgm:cxn modelId="{96082CB3-BFD2-934E-A65B-64394C87A967}" type="presParOf" srcId="{161E8055-099B-8143-86DA-93FAB4528055}" destId="{A85714D7-516F-2049-992F-06F636ABD56A}" srcOrd="3" destOrd="0" presId="urn:microsoft.com/office/officeart/2005/8/layout/default"/>
    <dgm:cxn modelId="{F8A16021-557E-3B42-ADBA-CDC8525B7B12}" type="presParOf" srcId="{161E8055-099B-8143-86DA-93FAB4528055}" destId="{EEE645A4-0934-744C-B585-83BE2E964773}" srcOrd="4" destOrd="0" presId="urn:microsoft.com/office/officeart/2005/8/layout/default"/>
    <dgm:cxn modelId="{4374BD19-071B-DD4A-9935-7CDE233BD1AA}" type="presParOf" srcId="{161E8055-099B-8143-86DA-93FAB4528055}" destId="{C7998720-8D24-5547-8684-F36FA78B89F3}" srcOrd="5" destOrd="0" presId="urn:microsoft.com/office/officeart/2005/8/layout/default"/>
    <dgm:cxn modelId="{5B71D9B6-852A-B248-9A20-46B3ACBE1C51}" type="presParOf" srcId="{161E8055-099B-8143-86DA-93FAB4528055}" destId="{149ACBBA-2019-A04B-B295-054087704549}" srcOrd="6" destOrd="0" presId="urn:microsoft.com/office/officeart/2005/8/layout/default"/>
    <dgm:cxn modelId="{F0BF00C7-D325-4047-B847-5F44B978AA30}" type="presParOf" srcId="{161E8055-099B-8143-86DA-93FAB4528055}" destId="{C19FF62C-B290-6542-A99F-4E0D5086A427}" srcOrd="7" destOrd="0" presId="urn:microsoft.com/office/officeart/2005/8/layout/default"/>
    <dgm:cxn modelId="{5B05760A-1A57-BE45-B82B-E65E4099DBCD}" type="presParOf" srcId="{161E8055-099B-8143-86DA-93FAB4528055}" destId="{3C91AAD5-5AD7-534E-BA6C-91D887E126C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498314A-4558-453C-B254-B261C863C9EF}"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648A8A9-F888-4FCF-9D93-8E6F243DDBB9}">
      <dgm:prSet/>
      <dgm:spPr/>
      <dgm:t>
        <a:bodyPr/>
        <a:lstStyle/>
        <a:p>
          <a:r>
            <a:rPr lang="en-GB" dirty="0"/>
            <a:t>The NHS App has helped reduce travel‑related carbon emissions by saving an estimated </a:t>
          </a:r>
          <a:r>
            <a:rPr lang="en-GB" b="0" dirty="0"/>
            <a:t>22,000 car journeys per month, with over 200,000 appointments and repeat prescriptions</a:t>
          </a:r>
          <a:r>
            <a:rPr lang="en-GB" dirty="0"/>
            <a:t> managed digitally that would otherwise have involved travel, contributing to the NHS’s net‑zero goals  (Open Access Government,2022). </a:t>
          </a:r>
          <a:endParaRPr lang="en-US" dirty="0"/>
        </a:p>
      </dgm:t>
    </dgm:pt>
    <dgm:pt modelId="{6DB31100-6B16-40FE-9B0E-16EC617EE771}" type="parTrans" cxnId="{934CA6CF-D586-4D03-8908-D14A8B0415F0}">
      <dgm:prSet/>
      <dgm:spPr/>
      <dgm:t>
        <a:bodyPr/>
        <a:lstStyle/>
        <a:p>
          <a:endParaRPr lang="en-US"/>
        </a:p>
      </dgm:t>
    </dgm:pt>
    <dgm:pt modelId="{B8FC61CD-B742-4830-9A0D-20211AE71F6D}" type="sibTrans" cxnId="{934CA6CF-D586-4D03-8908-D14A8B0415F0}">
      <dgm:prSet/>
      <dgm:spPr/>
      <dgm:t>
        <a:bodyPr/>
        <a:lstStyle/>
        <a:p>
          <a:endParaRPr lang="en-US"/>
        </a:p>
      </dgm:t>
    </dgm:pt>
    <dgm:pt modelId="{8317E7DD-76EB-4B92-8931-57EE806D9EBC}">
      <dgm:prSet/>
      <dgm:spPr/>
      <dgm:t>
        <a:bodyPr/>
        <a:lstStyle/>
        <a:p>
          <a:r>
            <a:rPr lang="en-GB" dirty="0"/>
            <a:t>The NHS App is designed to be accessible for as many people as possible, supporting features like zoom, screen readers, and keyboard navigation, while following official accessibility standards to make it simple and inclusive.</a:t>
          </a:r>
          <a:endParaRPr lang="en-US" dirty="0"/>
        </a:p>
      </dgm:t>
    </dgm:pt>
    <dgm:pt modelId="{B797322F-B834-4BB4-9540-9FBD516034CD}" type="parTrans" cxnId="{5CE3002D-35BB-439E-A32B-BDA1927F9559}">
      <dgm:prSet/>
      <dgm:spPr/>
      <dgm:t>
        <a:bodyPr/>
        <a:lstStyle/>
        <a:p>
          <a:endParaRPr lang="en-US"/>
        </a:p>
      </dgm:t>
    </dgm:pt>
    <dgm:pt modelId="{D4C41580-F06F-4D40-9991-24814429A5B6}" type="sibTrans" cxnId="{5CE3002D-35BB-439E-A32B-BDA1927F9559}">
      <dgm:prSet/>
      <dgm:spPr/>
      <dgm:t>
        <a:bodyPr/>
        <a:lstStyle/>
        <a:p>
          <a:endParaRPr lang="en-US"/>
        </a:p>
      </dgm:t>
    </dgm:pt>
    <dgm:pt modelId="{6AC24473-A1F9-FF44-AC04-521B5A1FE709}">
      <dgm:prSet/>
      <dgm:spPr/>
      <dgm:t>
        <a:bodyPr/>
        <a:lstStyle/>
        <a:p>
          <a:pPr>
            <a:buNone/>
          </a:pPr>
          <a:r>
            <a:rPr lang="en-GB" b="0" i="0" dirty="0"/>
            <a:t>You can find out your NHS number and access NHS 111 online to get instant advice or medical help near you when your practice is closed.</a:t>
          </a:r>
          <a:endParaRPr lang="en-GB" dirty="0"/>
        </a:p>
      </dgm:t>
    </dgm:pt>
    <dgm:pt modelId="{83F11F86-9398-FC41-BBC5-03EBB253BAD7}" type="parTrans" cxnId="{CA81AD7C-2257-B54A-946A-014A3EDB654E}">
      <dgm:prSet/>
      <dgm:spPr/>
      <dgm:t>
        <a:bodyPr/>
        <a:lstStyle/>
        <a:p>
          <a:endParaRPr lang="en-GB"/>
        </a:p>
      </dgm:t>
    </dgm:pt>
    <dgm:pt modelId="{BADA16CF-B680-1743-98E9-BC7A8324B36E}" type="sibTrans" cxnId="{CA81AD7C-2257-B54A-946A-014A3EDB654E}">
      <dgm:prSet/>
      <dgm:spPr/>
      <dgm:t>
        <a:bodyPr/>
        <a:lstStyle/>
        <a:p>
          <a:endParaRPr lang="en-GB"/>
        </a:p>
      </dgm:t>
    </dgm:pt>
    <dgm:pt modelId="{4D3452B9-50F2-CC45-BDFC-DBE7F66C9B28}" type="pres">
      <dgm:prSet presAssocID="{2498314A-4558-453C-B254-B261C863C9EF}" presName="outerComposite" presStyleCnt="0">
        <dgm:presLayoutVars>
          <dgm:chMax val="5"/>
          <dgm:dir/>
          <dgm:resizeHandles val="exact"/>
        </dgm:presLayoutVars>
      </dgm:prSet>
      <dgm:spPr/>
    </dgm:pt>
    <dgm:pt modelId="{636630C7-278E-834D-8764-5D34EEEA1B88}" type="pres">
      <dgm:prSet presAssocID="{2498314A-4558-453C-B254-B261C863C9EF}" presName="dummyMaxCanvas" presStyleCnt="0">
        <dgm:presLayoutVars/>
      </dgm:prSet>
      <dgm:spPr/>
    </dgm:pt>
    <dgm:pt modelId="{A372347D-6129-CC41-AF7B-0E7306D380A4}" type="pres">
      <dgm:prSet presAssocID="{2498314A-4558-453C-B254-B261C863C9EF}" presName="ThreeNodes_1" presStyleLbl="node1" presStyleIdx="0" presStyleCnt="3">
        <dgm:presLayoutVars>
          <dgm:bulletEnabled val="1"/>
        </dgm:presLayoutVars>
      </dgm:prSet>
      <dgm:spPr/>
    </dgm:pt>
    <dgm:pt modelId="{F926543C-4609-C645-B5DA-F6EFC679F5A0}" type="pres">
      <dgm:prSet presAssocID="{2498314A-4558-453C-B254-B261C863C9EF}" presName="ThreeNodes_2" presStyleLbl="node1" presStyleIdx="1" presStyleCnt="3">
        <dgm:presLayoutVars>
          <dgm:bulletEnabled val="1"/>
        </dgm:presLayoutVars>
      </dgm:prSet>
      <dgm:spPr/>
    </dgm:pt>
    <dgm:pt modelId="{E7705946-C373-D04C-84C3-713BEE67F997}" type="pres">
      <dgm:prSet presAssocID="{2498314A-4558-453C-B254-B261C863C9EF}" presName="ThreeNodes_3" presStyleLbl="node1" presStyleIdx="2" presStyleCnt="3">
        <dgm:presLayoutVars>
          <dgm:bulletEnabled val="1"/>
        </dgm:presLayoutVars>
      </dgm:prSet>
      <dgm:spPr/>
    </dgm:pt>
    <dgm:pt modelId="{F23885AC-4B88-934C-B752-0E8321BC813B}" type="pres">
      <dgm:prSet presAssocID="{2498314A-4558-453C-B254-B261C863C9EF}" presName="ThreeConn_1-2" presStyleLbl="fgAccFollowNode1" presStyleIdx="0" presStyleCnt="2">
        <dgm:presLayoutVars>
          <dgm:bulletEnabled val="1"/>
        </dgm:presLayoutVars>
      </dgm:prSet>
      <dgm:spPr/>
    </dgm:pt>
    <dgm:pt modelId="{6B9327BE-4804-D249-9FC5-91A898B45680}" type="pres">
      <dgm:prSet presAssocID="{2498314A-4558-453C-B254-B261C863C9EF}" presName="ThreeConn_2-3" presStyleLbl="fgAccFollowNode1" presStyleIdx="1" presStyleCnt="2">
        <dgm:presLayoutVars>
          <dgm:bulletEnabled val="1"/>
        </dgm:presLayoutVars>
      </dgm:prSet>
      <dgm:spPr/>
    </dgm:pt>
    <dgm:pt modelId="{EC58CAB0-D20C-144F-9680-691B0EE3728B}" type="pres">
      <dgm:prSet presAssocID="{2498314A-4558-453C-B254-B261C863C9EF}" presName="ThreeNodes_1_text" presStyleLbl="node1" presStyleIdx="2" presStyleCnt="3">
        <dgm:presLayoutVars>
          <dgm:bulletEnabled val="1"/>
        </dgm:presLayoutVars>
      </dgm:prSet>
      <dgm:spPr/>
    </dgm:pt>
    <dgm:pt modelId="{67EDB1DE-D5D8-4344-8619-2D1A8BAC9AB1}" type="pres">
      <dgm:prSet presAssocID="{2498314A-4558-453C-B254-B261C863C9EF}" presName="ThreeNodes_2_text" presStyleLbl="node1" presStyleIdx="2" presStyleCnt="3">
        <dgm:presLayoutVars>
          <dgm:bulletEnabled val="1"/>
        </dgm:presLayoutVars>
      </dgm:prSet>
      <dgm:spPr/>
    </dgm:pt>
    <dgm:pt modelId="{A70C5163-F6DE-0949-8D5E-01F4E0316F0A}" type="pres">
      <dgm:prSet presAssocID="{2498314A-4558-453C-B254-B261C863C9EF}" presName="ThreeNodes_3_text" presStyleLbl="node1" presStyleIdx="2" presStyleCnt="3">
        <dgm:presLayoutVars>
          <dgm:bulletEnabled val="1"/>
        </dgm:presLayoutVars>
      </dgm:prSet>
      <dgm:spPr/>
    </dgm:pt>
  </dgm:ptLst>
  <dgm:cxnLst>
    <dgm:cxn modelId="{39E70B1A-2377-EA48-BCD5-BE9F0D72AA80}" type="presOf" srcId="{D4C41580-F06F-4D40-9991-24814429A5B6}" destId="{6B9327BE-4804-D249-9FC5-91A898B45680}" srcOrd="0" destOrd="0" presId="urn:microsoft.com/office/officeart/2005/8/layout/vProcess5"/>
    <dgm:cxn modelId="{F9A29C2B-4E9B-6743-BBC3-AB30F21DC4E5}" type="presOf" srcId="{7648A8A9-F888-4FCF-9D93-8E6F243DDBB9}" destId="{A372347D-6129-CC41-AF7B-0E7306D380A4}" srcOrd="0" destOrd="0" presId="urn:microsoft.com/office/officeart/2005/8/layout/vProcess5"/>
    <dgm:cxn modelId="{5CE3002D-35BB-439E-A32B-BDA1927F9559}" srcId="{2498314A-4558-453C-B254-B261C863C9EF}" destId="{8317E7DD-76EB-4B92-8931-57EE806D9EBC}" srcOrd="1" destOrd="0" parTransId="{B797322F-B834-4BB4-9540-9FBD516034CD}" sibTransId="{D4C41580-F06F-4D40-9991-24814429A5B6}"/>
    <dgm:cxn modelId="{9163BC4D-C1FB-EC49-8EFD-1EA38154E74B}" type="presOf" srcId="{8317E7DD-76EB-4B92-8931-57EE806D9EBC}" destId="{67EDB1DE-D5D8-4344-8619-2D1A8BAC9AB1}" srcOrd="1" destOrd="0" presId="urn:microsoft.com/office/officeart/2005/8/layout/vProcess5"/>
    <dgm:cxn modelId="{A90EF072-9DC2-1545-B93F-7DDEAF3A6E0E}" type="presOf" srcId="{7648A8A9-F888-4FCF-9D93-8E6F243DDBB9}" destId="{EC58CAB0-D20C-144F-9680-691B0EE3728B}" srcOrd="1" destOrd="0" presId="urn:microsoft.com/office/officeart/2005/8/layout/vProcess5"/>
    <dgm:cxn modelId="{CA81AD7C-2257-B54A-946A-014A3EDB654E}" srcId="{2498314A-4558-453C-B254-B261C863C9EF}" destId="{6AC24473-A1F9-FF44-AC04-521B5A1FE709}" srcOrd="2" destOrd="0" parTransId="{83F11F86-9398-FC41-BBC5-03EBB253BAD7}" sibTransId="{BADA16CF-B680-1743-98E9-BC7A8324B36E}"/>
    <dgm:cxn modelId="{15CE2989-458D-F942-B380-797D0C928F10}" type="presOf" srcId="{6AC24473-A1F9-FF44-AC04-521B5A1FE709}" destId="{A70C5163-F6DE-0949-8D5E-01F4E0316F0A}" srcOrd="1" destOrd="0" presId="urn:microsoft.com/office/officeart/2005/8/layout/vProcess5"/>
    <dgm:cxn modelId="{54950499-4D77-1746-BBA2-5D4168F6E68C}" type="presOf" srcId="{6AC24473-A1F9-FF44-AC04-521B5A1FE709}" destId="{E7705946-C373-D04C-84C3-713BEE67F997}" srcOrd="0" destOrd="0" presId="urn:microsoft.com/office/officeart/2005/8/layout/vProcess5"/>
    <dgm:cxn modelId="{5D3FC0A2-4911-0A49-8ADB-04F18D911B43}" type="presOf" srcId="{2498314A-4558-453C-B254-B261C863C9EF}" destId="{4D3452B9-50F2-CC45-BDFC-DBE7F66C9B28}" srcOrd="0" destOrd="0" presId="urn:microsoft.com/office/officeart/2005/8/layout/vProcess5"/>
    <dgm:cxn modelId="{934CA6CF-D586-4D03-8908-D14A8B0415F0}" srcId="{2498314A-4558-453C-B254-B261C863C9EF}" destId="{7648A8A9-F888-4FCF-9D93-8E6F243DDBB9}" srcOrd="0" destOrd="0" parTransId="{6DB31100-6B16-40FE-9B0E-16EC617EE771}" sibTransId="{B8FC61CD-B742-4830-9A0D-20211AE71F6D}"/>
    <dgm:cxn modelId="{B2815DE0-4E05-304F-AE71-A6639476A29C}" type="presOf" srcId="{B8FC61CD-B742-4830-9A0D-20211AE71F6D}" destId="{F23885AC-4B88-934C-B752-0E8321BC813B}" srcOrd="0" destOrd="0" presId="urn:microsoft.com/office/officeart/2005/8/layout/vProcess5"/>
    <dgm:cxn modelId="{CA86E0E9-5DB3-F74D-B3C9-0EB1407FDE10}" type="presOf" srcId="{8317E7DD-76EB-4B92-8931-57EE806D9EBC}" destId="{F926543C-4609-C645-B5DA-F6EFC679F5A0}" srcOrd="0" destOrd="0" presId="urn:microsoft.com/office/officeart/2005/8/layout/vProcess5"/>
    <dgm:cxn modelId="{F9C68420-2081-5847-966D-35ABED122369}" type="presParOf" srcId="{4D3452B9-50F2-CC45-BDFC-DBE7F66C9B28}" destId="{636630C7-278E-834D-8764-5D34EEEA1B88}" srcOrd="0" destOrd="0" presId="urn:microsoft.com/office/officeart/2005/8/layout/vProcess5"/>
    <dgm:cxn modelId="{981B5C4C-C5C2-C54B-81BB-9959A206B36D}" type="presParOf" srcId="{4D3452B9-50F2-CC45-BDFC-DBE7F66C9B28}" destId="{A372347D-6129-CC41-AF7B-0E7306D380A4}" srcOrd="1" destOrd="0" presId="urn:microsoft.com/office/officeart/2005/8/layout/vProcess5"/>
    <dgm:cxn modelId="{C4F98191-5B96-644B-A821-DCEBC2365A2E}" type="presParOf" srcId="{4D3452B9-50F2-CC45-BDFC-DBE7F66C9B28}" destId="{F926543C-4609-C645-B5DA-F6EFC679F5A0}" srcOrd="2" destOrd="0" presId="urn:microsoft.com/office/officeart/2005/8/layout/vProcess5"/>
    <dgm:cxn modelId="{4703829C-F22A-FC46-AA83-EA88B080BD73}" type="presParOf" srcId="{4D3452B9-50F2-CC45-BDFC-DBE7F66C9B28}" destId="{E7705946-C373-D04C-84C3-713BEE67F997}" srcOrd="3" destOrd="0" presId="urn:microsoft.com/office/officeart/2005/8/layout/vProcess5"/>
    <dgm:cxn modelId="{75FBBED4-B562-6449-B350-AF6C96AE6298}" type="presParOf" srcId="{4D3452B9-50F2-CC45-BDFC-DBE7F66C9B28}" destId="{F23885AC-4B88-934C-B752-0E8321BC813B}" srcOrd="4" destOrd="0" presId="urn:microsoft.com/office/officeart/2005/8/layout/vProcess5"/>
    <dgm:cxn modelId="{C18CD63F-E239-0B43-84B8-407B3B0825BB}" type="presParOf" srcId="{4D3452B9-50F2-CC45-BDFC-DBE7F66C9B28}" destId="{6B9327BE-4804-D249-9FC5-91A898B45680}" srcOrd="5" destOrd="0" presId="urn:microsoft.com/office/officeart/2005/8/layout/vProcess5"/>
    <dgm:cxn modelId="{412060EA-1DE9-344E-8CEC-F63DE8C5CB3B}" type="presParOf" srcId="{4D3452B9-50F2-CC45-BDFC-DBE7F66C9B28}" destId="{EC58CAB0-D20C-144F-9680-691B0EE3728B}" srcOrd="6" destOrd="0" presId="urn:microsoft.com/office/officeart/2005/8/layout/vProcess5"/>
    <dgm:cxn modelId="{816313E9-004F-3245-ACBB-CD6F82347535}" type="presParOf" srcId="{4D3452B9-50F2-CC45-BDFC-DBE7F66C9B28}" destId="{67EDB1DE-D5D8-4344-8619-2D1A8BAC9AB1}" srcOrd="7" destOrd="0" presId="urn:microsoft.com/office/officeart/2005/8/layout/vProcess5"/>
    <dgm:cxn modelId="{52852415-A510-CB41-9C69-286F8BD31CB8}" type="presParOf" srcId="{4D3452B9-50F2-CC45-BDFC-DBE7F66C9B28}" destId="{A70C5163-F6DE-0949-8D5E-01F4E0316F0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1C7E6-DE34-C043-B96E-091F96924172}">
      <dsp:nvSpPr>
        <dsp:cNvPr id="0" name=""/>
        <dsp:cNvSpPr/>
      </dsp:nvSpPr>
      <dsp:spPr>
        <a:xfrm>
          <a:off x="5001219" y="1623928"/>
          <a:ext cx="3927172" cy="622992"/>
        </a:xfrm>
        <a:custGeom>
          <a:avLst/>
          <a:gdLst/>
          <a:ahLst/>
          <a:cxnLst/>
          <a:rect l="0" t="0" r="0" b="0"/>
          <a:pathLst>
            <a:path>
              <a:moveTo>
                <a:pt x="0" y="0"/>
              </a:moveTo>
              <a:lnTo>
                <a:pt x="0" y="424551"/>
              </a:lnTo>
              <a:lnTo>
                <a:pt x="3927172" y="424551"/>
              </a:lnTo>
              <a:lnTo>
                <a:pt x="3927172" y="62299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352169-B777-0948-B10B-9456FF9B1C48}">
      <dsp:nvSpPr>
        <dsp:cNvPr id="0" name=""/>
        <dsp:cNvSpPr/>
      </dsp:nvSpPr>
      <dsp:spPr>
        <a:xfrm>
          <a:off x="5001219" y="1623928"/>
          <a:ext cx="1309057" cy="622992"/>
        </a:xfrm>
        <a:custGeom>
          <a:avLst/>
          <a:gdLst/>
          <a:ahLst/>
          <a:cxnLst/>
          <a:rect l="0" t="0" r="0" b="0"/>
          <a:pathLst>
            <a:path>
              <a:moveTo>
                <a:pt x="0" y="0"/>
              </a:moveTo>
              <a:lnTo>
                <a:pt x="0" y="424551"/>
              </a:lnTo>
              <a:lnTo>
                <a:pt x="1309057" y="424551"/>
              </a:lnTo>
              <a:lnTo>
                <a:pt x="1309057" y="62299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023E2F5-4C1D-394F-8A07-9C59EBF10EBD}">
      <dsp:nvSpPr>
        <dsp:cNvPr id="0" name=""/>
        <dsp:cNvSpPr/>
      </dsp:nvSpPr>
      <dsp:spPr>
        <a:xfrm>
          <a:off x="3692161" y="1623928"/>
          <a:ext cx="1309057" cy="622992"/>
        </a:xfrm>
        <a:custGeom>
          <a:avLst/>
          <a:gdLst/>
          <a:ahLst/>
          <a:cxnLst/>
          <a:rect l="0" t="0" r="0" b="0"/>
          <a:pathLst>
            <a:path>
              <a:moveTo>
                <a:pt x="1309057" y="0"/>
              </a:moveTo>
              <a:lnTo>
                <a:pt x="1309057" y="424551"/>
              </a:lnTo>
              <a:lnTo>
                <a:pt x="0" y="424551"/>
              </a:lnTo>
              <a:lnTo>
                <a:pt x="0" y="62299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EDC199E-CFC2-F942-A8E8-701CD57C41E4}">
      <dsp:nvSpPr>
        <dsp:cNvPr id="0" name=""/>
        <dsp:cNvSpPr/>
      </dsp:nvSpPr>
      <dsp:spPr>
        <a:xfrm>
          <a:off x="1074047" y="1623928"/>
          <a:ext cx="3927172" cy="622992"/>
        </a:xfrm>
        <a:custGeom>
          <a:avLst/>
          <a:gdLst/>
          <a:ahLst/>
          <a:cxnLst/>
          <a:rect l="0" t="0" r="0" b="0"/>
          <a:pathLst>
            <a:path>
              <a:moveTo>
                <a:pt x="3927172" y="0"/>
              </a:moveTo>
              <a:lnTo>
                <a:pt x="3927172" y="424551"/>
              </a:lnTo>
              <a:lnTo>
                <a:pt x="0" y="424551"/>
              </a:lnTo>
              <a:lnTo>
                <a:pt x="0" y="62299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644D10F-85F4-5841-A969-62F63A9F49CE}">
      <dsp:nvSpPr>
        <dsp:cNvPr id="0" name=""/>
        <dsp:cNvSpPr/>
      </dsp:nvSpPr>
      <dsp:spPr>
        <a:xfrm>
          <a:off x="3930172" y="263698"/>
          <a:ext cx="2142093" cy="1360229"/>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8A40F1-DFA8-0B47-A2FE-86DADA84ED69}">
      <dsp:nvSpPr>
        <dsp:cNvPr id="0" name=""/>
        <dsp:cNvSpPr/>
      </dsp:nvSpPr>
      <dsp:spPr>
        <a:xfrm>
          <a:off x="4168182" y="489808"/>
          <a:ext cx="2142093" cy="1360229"/>
        </a:xfrm>
        <a:prstGeom prst="roundRect">
          <a:avLst>
            <a:gd name="adj" fmla="val 10000"/>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Today's Presentation</a:t>
          </a:r>
          <a:r>
            <a:rPr lang="en-GB" sz="1700" b="1" kern="1200" dirty="0"/>
            <a:t>:</a:t>
          </a:r>
          <a:endParaRPr lang="en-US" sz="1700" b="1" kern="1200" dirty="0"/>
        </a:p>
      </dsp:txBody>
      <dsp:txXfrm>
        <a:off x="4208022" y="529648"/>
        <a:ext cx="2062413" cy="1280549"/>
      </dsp:txXfrm>
    </dsp:sp>
    <dsp:sp modelId="{D884C213-8E95-CB41-A84E-6CACC559889D}">
      <dsp:nvSpPr>
        <dsp:cNvPr id="0" name=""/>
        <dsp:cNvSpPr/>
      </dsp:nvSpPr>
      <dsp:spPr>
        <a:xfrm>
          <a:off x="3000" y="2246920"/>
          <a:ext cx="2142093" cy="1360229"/>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BDA8BE-B2CA-F840-959D-DA3EA5F26DC1}">
      <dsp:nvSpPr>
        <dsp:cNvPr id="0" name=""/>
        <dsp:cNvSpPr/>
      </dsp:nvSpPr>
      <dsp:spPr>
        <a:xfrm>
          <a:off x="241010" y="2473030"/>
          <a:ext cx="2142093" cy="1360229"/>
        </a:xfrm>
        <a:prstGeom prst="roundRect">
          <a:avLst>
            <a:gd name="adj" fmla="val 10000"/>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Overview of the NHS App and its features</a:t>
          </a:r>
          <a:endParaRPr lang="en-US" sz="1700" b="1" kern="1200" dirty="0">
            <a:latin typeface="Arial" panose="020B0604020202020204" pitchFamily="34" charset="0"/>
            <a:cs typeface="Arial" panose="020B0604020202020204" pitchFamily="34" charset="0"/>
          </a:endParaRPr>
        </a:p>
      </dsp:txBody>
      <dsp:txXfrm>
        <a:off x="280850" y="2512870"/>
        <a:ext cx="2062413" cy="1280549"/>
      </dsp:txXfrm>
    </dsp:sp>
    <dsp:sp modelId="{62D58C88-F7D6-9A46-B7BD-8E69500905D8}">
      <dsp:nvSpPr>
        <dsp:cNvPr id="0" name=""/>
        <dsp:cNvSpPr/>
      </dsp:nvSpPr>
      <dsp:spPr>
        <a:xfrm>
          <a:off x="2621114" y="2246920"/>
          <a:ext cx="2142093" cy="1360229"/>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D517F9-23AC-014A-BB37-25432D62B936}">
      <dsp:nvSpPr>
        <dsp:cNvPr id="0" name=""/>
        <dsp:cNvSpPr/>
      </dsp:nvSpPr>
      <dsp:spPr>
        <a:xfrm>
          <a:off x="2859125" y="2473030"/>
          <a:ext cx="2142093" cy="1360229"/>
        </a:xfrm>
        <a:prstGeom prst="roundRect">
          <a:avLst>
            <a:gd name="adj" fmla="val 10000"/>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Why the app is important</a:t>
          </a:r>
          <a:endParaRPr lang="en-US" sz="1700" b="1" kern="1200" dirty="0">
            <a:latin typeface="Arial" panose="020B0604020202020204" pitchFamily="34" charset="0"/>
            <a:cs typeface="Arial" panose="020B0604020202020204" pitchFamily="34" charset="0"/>
          </a:endParaRPr>
        </a:p>
      </dsp:txBody>
      <dsp:txXfrm>
        <a:off x="2898965" y="2512870"/>
        <a:ext cx="2062413" cy="1280549"/>
      </dsp:txXfrm>
    </dsp:sp>
    <dsp:sp modelId="{B19FE546-BF48-DE49-B5E0-E1818A5AF138}">
      <dsp:nvSpPr>
        <dsp:cNvPr id="0" name=""/>
        <dsp:cNvSpPr/>
      </dsp:nvSpPr>
      <dsp:spPr>
        <a:xfrm>
          <a:off x="5239229" y="2246920"/>
          <a:ext cx="2142093" cy="1360229"/>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37F48C-9376-5D4C-AC22-309260E09D11}">
      <dsp:nvSpPr>
        <dsp:cNvPr id="0" name=""/>
        <dsp:cNvSpPr/>
      </dsp:nvSpPr>
      <dsp:spPr>
        <a:xfrm>
          <a:off x="5477240" y="2473030"/>
          <a:ext cx="2142093" cy="1360229"/>
        </a:xfrm>
        <a:prstGeom prst="roundRect">
          <a:avLst>
            <a:gd name="adj" fmla="val 10000"/>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How it has improved patient care and workforce</a:t>
          </a:r>
          <a:endParaRPr lang="en-US" sz="1700" b="1" kern="1200" dirty="0">
            <a:latin typeface="Arial" panose="020B0604020202020204" pitchFamily="34" charset="0"/>
            <a:cs typeface="Arial" panose="020B0604020202020204" pitchFamily="34" charset="0"/>
          </a:endParaRPr>
        </a:p>
      </dsp:txBody>
      <dsp:txXfrm>
        <a:off x="5517080" y="2512870"/>
        <a:ext cx="2062413" cy="1280549"/>
      </dsp:txXfrm>
    </dsp:sp>
    <dsp:sp modelId="{E9AC881E-E81C-4841-8F9C-8DE5257D8E39}">
      <dsp:nvSpPr>
        <dsp:cNvPr id="0" name=""/>
        <dsp:cNvSpPr/>
      </dsp:nvSpPr>
      <dsp:spPr>
        <a:xfrm>
          <a:off x="7857344" y="2246920"/>
          <a:ext cx="2142093" cy="1360229"/>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986673-2127-E741-8AF2-15DEACC60E2D}">
      <dsp:nvSpPr>
        <dsp:cNvPr id="0" name=""/>
        <dsp:cNvSpPr/>
      </dsp:nvSpPr>
      <dsp:spPr>
        <a:xfrm>
          <a:off x="8095354" y="2473030"/>
          <a:ext cx="2142093" cy="1360229"/>
        </a:xfrm>
        <a:prstGeom prst="roundRect">
          <a:avLst>
            <a:gd name="adj" fmla="val 10000"/>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Examining the advantages and disadvantages of the app</a:t>
          </a:r>
          <a:endParaRPr lang="en-US" sz="1700" b="1" kern="1200" dirty="0">
            <a:latin typeface="Arial" panose="020B0604020202020204" pitchFamily="34" charset="0"/>
            <a:cs typeface="Arial" panose="020B0604020202020204" pitchFamily="34" charset="0"/>
          </a:endParaRPr>
        </a:p>
      </dsp:txBody>
      <dsp:txXfrm>
        <a:off x="8135194" y="2512870"/>
        <a:ext cx="2062413" cy="12805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A661FC-1730-A846-A3A7-A97417703823}">
      <dsp:nvSpPr>
        <dsp:cNvPr id="0" name=""/>
        <dsp:cNvSpPr/>
      </dsp:nvSpPr>
      <dsp:spPr>
        <a:xfrm>
          <a:off x="0" y="0"/>
          <a:ext cx="4533479" cy="6757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dirty="0"/>
            <a:t>The NHS App is an official digital service provided by the National Health Service (NHS) in England.</a:t>
          </a:r>
          <a:endParaRPr lang="en-US" sz="1300" kern="1200" dirty="0"/>
        </a:p>
      </dsp:txBody>
      <dsp:txXfrm>
        <a:off x="19792" y="19792"/>
        <a:ext cx="3725246" cy="636151"/>
      </dsp:txXfrm>
    </dsp:sp>
    <dsp:sp modelId="{D1A2927F-F417-5542-BA3D-132DF4D9C5C5}">
      <dsp:nvSpPr>
        <dsp:cNvPr id="0" name=""/>
        <dsp:cNvSpPr/>
      </dsp:nvSpPr>
      <dsp:spPr>
        <a:xfrm>
          <a:off x="338539" y="769588"/>
          <a:ext cx="4533479" cy="6757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dirty="0"/>
            <a:t>It acts as a “front door” to NHS digital services, allowing patients to access healthcare information and services online.</a:t>
          </a:r>
          <a:endParaRPr lang="en-US" sz="1300" kern="1200" dirty="0"/>
        </a:p>
      </dsp:txBody>
      <dsp:txXfrm>
        <a:off x="358331" y="789380"/>
        <a:ext cx="3716128" cy="636151"/>
      </dsp:txXfrm>
    </dsp:sp>
    <dsp:sp modelId="{611691BE-1595-664C-AFA1-6DB496B9EAF8}">
      <dsp:nvSpPr>
        <dsp:cNvPr id="0" name=""/>
        <dsp:cNvSpPr/>
      </dsp:nvSpPr>
      <dsp:spPr>
        <a:xfrm>
          <a:off x="677078" y="1539176"/>
          <a:ext cx="4533479" cy="6757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dirty="0"/>
            <a:t>The app is free to download and is available on both iOS and Android devices</a:t>
          </a:r>
          <a:endParaRPr lang="en-US" sz="1300" kern="1200" dirty="0"/>
        </a:p>
      </dsp:txBody>
      <dsp:txXfrm>
        <a:off x="696870" y="1558968"/>
        <a:ext cx="3716128" cy="636151"/>
      </dsp:txXfrm>
    </dsp:sp>
    <dsp:sp modelId="{88628D4F-E05A-D549-BB43-C39B119B94E8}">
      <dsp:nvSpPr>
        <dsp:cNvPr id="0" name=""/>
        <dsp:cNvSpPr/>
      </dsp:nvSpPr>
      <dsp:spPr>
        <a:xfrm>
          <a:off x="1015617" y="2308764"/>
          <a:ext cx="4533479" cy="6757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t> Who Can Use It?</a:t>
          </a:r>
          <a:endParaRPr lang="en-US" sz="1300" kern="1200" dirty="0"/>
        </a:p>
      </dsp:txBody>
      <dsp:txXfrm>
        <a:off x="1035409" y="2328556"/>
        <a:ext cx="3716128" cy="636151"/>
      </dsp:txXfrm>
    </dsp:sp>
    <dsp:sp modelId="{0144CE73-8BB4-D548-AF58-9C816E3271D6}">
      <dsp:nvSpPr>
        <dsp:cNvPr id="0" name=""/>
        <dsp:cNvSpPr/>
      </dsp:nvSpPr>
      <dsp:spPr>
        <a:xfrm>
          <a:off x="1220599" y="3078352"/>
          <a:ext cx="4533479" cy="6757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dirty="0"/>
            <a:t>People aged 13 and over.</a:t>
          </a:r>
          <a:endParaRPr lang="en-US" sz="1300" kern="1200" dirty="0"/>
        </a:p>
      </dsp:txBody>
      <dsp:txXfrm>
        <a:off x="1240391" y="3098144"/>
        <a:ext cx="3716128" cy="636151"/>
      </dsp:txXfrm>
    </dsp:sp>
    <dsp:sp modelId="{73832EB9-2575-F24C-93B4-AD06EEF54162}">
      <dsp:nvSpPr>
        <dsp:cNvPr id="0" name=""/>
        <dsp:cNvSpPr/>
      </dsp:nvSpPr>
      <dsp:spPr>
        <a:xfrm>
          <a:off x="4094251" y="493662"/>
          <a:ext cx="439228" cy="439228"/>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193077" y="493662"/>
        <a:ext cx="241576" cy="330519"/>
      </dsp:txXfrm>
    </dsp:sp>
    <dsp:sp modelId="{BADD01A2-000E-DC48-8F21-2742E2F4E301}">
      <dsp:nvSpPr>
        <dsp:cNvPr id="0" name=""/>
        <dsp:cNvSpPr/>
      </dsp:nvSpPr>
      <dsp:spPr>
        <a:xfrm>
          <a:off x="4432790" y="1263250"/>
          <a:ext cx="439228" cy="439228"/>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531616" y="1263250"/>
        <a:ext cx="241576" cy="330519"/>
      </dsp:txXfrm>
    </dsp:sp>
    <dsp:sp modelId="{3E4A4700-A60F-9D40-BB25-21953A7B6283}">
      <dsp:nvSpPr>
        <dsp:cNvPr id="0" name=""/>
        <dsp:cNvSpPr/>
      </dsp:nvSpPr>
      <dsp:spPr>
        <a:xfrm>
          <a:off x="4771329" y="2021576"/>
          <a:ext cx="439228" cy="439228"/>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870155" y="2021576"/>
        <a:ext cx="241576" cy="330519"/>
      </dsp:txXfrm>
    </dsp:sp>
    <dsp:sp modelId="{B76B31E9-5DBB-234D-A489-59D2FA475B2C}">
      <dsp:nvSpPr>
        <dsp:cNvPr id="0" name=""/>
        <dsp:cNvSpPr/>
      </dsp:nvSpPr>
      <dsp:spPr>
        <a:xfrm>
          <a:off x="5109868" y="2798672"/>
          <a:ext cx="439228" cy="439228"/>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5208694" y="2798672"/>
        <a:ext cx="241576" cy="3305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F8FC71-2C27-42A4-9E82-31CA272CD626}">
      <dsp:nvSpPr>
        <dsp:cNvPr id="0" name=""/>
        <dsp:cNvSpPr/>
      </dsp:nvSpPr>
      <dsp:spPr>
        <a:xfrm>
          <a:off x="0" y="1610"/>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76E0DD-826A-41A3-928F-0E7E2A776253}">
      <dsp:nvSpPr>
        <dsp:cNvPr id="0" name=""/>
        <dsp:cNvSpPr/>
      </dsp:nvSpPr>
      <dsp:spPr>
        <a:xfrm>
          <a:off x="207634" y="156049"/>
          <a:ext cx="377516" cy="3775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3F63A0-9AE6-4A2A-8AD1-C6E121FF651D}">
      <dsp:nvSpPr>
        <dsp:cNvPr id="0" name=""/>
        <dsp:cNvSpPr/>
      </dsp:nvSpPr>
      <dsp:spPr>
        <a:xfrm>
          <a:off x="792785" y="1610"/>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US" sz="1900" b="0" i="0" kern="1200" baseline="0" dirty="0"/>
            <a:t>Secure digital access to NHS services</a:t>
          </a:r>
          <a:endParaRPr lang="en-US" sz="1900" kern="1200" dirty="0"/>
        </a:p>
      </dsp:txBody>
      <dsp:txXfrm>
        <a:off x="792785" y="1610"/>
        <a:ext cx="5836018" cy="686394"/>
      </dsp:txXfrm>
    </dsp:sp>
    <dsp:sp modelId="{80761FAC-E02F-4908-A2A9-2742B3C7843F}">
      <dsp:nvSpPr>
        <dsp:cNvPr id="0" name=""/>
        <dsp:cNvSpPr/>
      </dsp:nvSpPr>
      <dsp:spPr>
        <a:xfrm>
          <a:off x="0" y="859603"/>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C173B7-66CB-4A2B-9D43-CD6D5927C11E}">
      <dsp:nvSpPr>
        <dsp:cNvPr id="0" name=""/>
        <dsp:cNvSpPr/>
      </dsp:nvSpPr>
      <dsp:spPr>
        <a:xfrm>
          <a:off x="207634" y="1014042"/>
          <a:ext cx="377516" cy="3775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D2B1DEF-4AE8-4B85-B47D-3C7CD48794FA}">
      <dsp:nvSpPr>
        <dsp:cNvPr id="0" name=""/>
        <dsp:cNvSpPr/>
      </dsp:nvSpPr>
      <dsp:spPr>
        <a:xfrm>
          <a:off x="792785" y="859603"/>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US" sz="1900" b="0" i="0" kern="1200" baseline="0" dirty="0"/>
            <a:t>Order repeat prescriptions</a:t>
          </a:r>
          <a:endParaRPr lang="en-US" sz="1900" kern="1200" dirty="0"/>
        </a:p>
      </dsp:txBody>
      <dsp:txXfrm>
        <a:off x="792785" y="859603"/>
        <a:ext cx="5836018" cy="686394"/>
      </dsp:txXfrm>
    </dsp:sp>
    <dsp:sp modelId="{7A022274-6C61-4117-BFAC-FAAD5DC66B59}">
      <dsp:nvSpPr>
        <dsp:cNvPr id="0" name=""/>
        <dsp:cNvSpPr/>
      </dsp:nvSpPr>
      <dsp:spPr>
        <a:xfrm>
          <a:off x="0" y="1717596"/>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A5E716-9A26-4AD0-B52E-47F80F5ED51A}">
      <dsp:nvSpPr>
        <dsp:cNvPr id="0" name=""/>
        <dsp:cNvSpPr/>
      </dsp:nvSpPr>
      <dsp:spPr>
        <a:xfrm>
          <a:off x="207634" y="1872035"/>
          <a:ext cx="377516" cy="3775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A1F79B-7213-44BD-A71B-23AF6F795B7B}">
      <dsp:nvSpPr>
        <dsp:cNvPr id="0" name=""/>
        <dsp:cNvSpPr/>
      </dsp:nvSpPr>
      <dsp:spPr>
        <a:xfrm>
          <a:off x="792785" y="1717596"/>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US" sz="1900" b="0" i="0" kern="1200" baseline="0" dirty="0"/>
            <a:t>Book and manage GP/hospital appointments</a:t>
          </a:r>
          <a:endParaRPr lang="en-US" sz="1900" kern="1200" dirty="0"/>
        </a:p>
      </dsp:txBody>
      <dsp:txXfrm>
        <a:off x="792785" y="1717596"/>
        <a:ext cx="5836018" cy="686394"/>
      </dsp:txXfrm>
    </dsp:sp>
    <dsp:sp modelId="{2533E5D4-3D8A-4A06-A78D-88165EC64A89}">
      <dsp:nvSpPr>
        <dsp:cNvPr id="0" name=""/>
        <dsp:cNvSpPr/>
      </dsp:nvSpPr>
      <dsp:spPr>
        <a:xfrm>
          <a:off x="0" y="2575589"/>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D828EA-B0BE-4B80-84B6-2A709BFA5AF1}">
      <dsp:nvSpPr>
        <dsp:cNvPr id="0" name=""/>
        <dsp:cNvSpPr/>
      </dsp:nvSpPr>
      <dsp:spPr>
        <a:xfrm>
          <a:off x="207634" y="2730028"/>
          <a:ext cx="377516" cy="3775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8616E1-00FC-4B60-8B16-5736010575B9}">
      <dsp:nvSpPr>
        <dsp:cNvPr id="0" name=""/>
        <dsp:cNvSpPr/>
      </dsp:nvSpPr>
      <dsp:spPr>
        <a:xfrm>
          <a:off x="792785" y="2575589"/>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US" sz="1900" b="0" i="0" kern="1200" baseline="0" dirty="0"/>
            <a:t>View personal health records and test results</a:t>
          </a:r>
          <a:endParaRPr lang="en-US" sz="1900" kern="1200" dirty="0"/>
        </a:p>
      </dsp:txBody>
      <dsp:txXfrm>
        <a:off x="792785" y="2575589"/>
        <a:ext cx="5836018" cy="686394"/>
      </dsp:txXfrm>
    </dsp:sp>
    <dsp:sp modelId="{E7A1B913-2E87-4996-A225-255A0CA9DAEB}">
      <dsp:nvSpPr>
        <dsp:cNvPr id="0" name=""/>
        <dsp:cNvSpPr/>
      </dsp:nvSpPr>
      <dsp:spPr>
        <a:xfrm>
          <a:off x="0" y="3433582"/>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80756A-63BB-4C41-988D-693FDBB417D3}">
      <dsp:nvSpPr>
        <dsp:cNvPr id="0" name=""/>
        <dsp:cNvSpPr/>
      </dsp:nvSpPr>
      <dsp:spPr>
        <a:xfrm>
          <a:off x="207634" y="3588021"/>
          <a:ext cx="377516" cy="3775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354FE96-39AD-4B09-8F53-8C432D854091}">
      <dsp:nvSpPr>
        <dsp:cNvPr id="0" name=""/>
        <dsp:cNvSpPr/>
      </dsp:nvSpPr>
      <dsp:spPr>
        <a:xfrm>
          <a:off x="792785" y="3433582"/>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US" sz="1900" b="0" i="0" kern="1200" baseline="0" dirty="0"/>
            <a:t>Message your healthcare providers</a:t>
          </a:r>
          <a:endParaRPr lang="en-US" sz="1900" kern="1200" dirty="0"/>
        </a:p>
      </dsp:txBody>
      <dsp:txXfrm>
        <a:off x="792785" y="3433582"/>
        <a:ext cx="5836018" cy="686394"/>
      </dsp:txXfrm>
    </dsp:sp>
    <dsp:sp modelId="{EB48DC46-8B9E-45E9-96CF-341B9634CE46}">
      <dsp:nvSpPr>
        <dsp:cNvPr id="0" name=""/>
        <dsp:cNvSpPr/>
      </dsp:nvSpPr>
      <dsp:spPr>
        <a:xfrm>
          <a:off x="0" y="4291575"/>
          <a:ext cx="6628804" cy="686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AD41E7-CDAA-41E1-B79B-D0BE1020145A}">
      <dsp:nvSpPr>
        <dsp:cNvPr id="0" name=""/>
        <dsp:cNvSpPr/>
      </dsp:nvSpPr>
      <dsp:spPr>
        <a:xfrm>
          <a:off x="207634" y="4446014"/>
          <a:ext cx="377516" cy="37751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813852-4E50-483B-B791-3BFD973C94B4}">
      <dsp:nvSpPr>
        <dsp:cNvPr id="0" name=""/>
        <dsp:cNvSpPr/>
      </dsp:nvSpPr>
      <dsp:spPr>
        <a:xfrm>
          <a:off x="792785" y="4291575"/>
          <a:ext cx="5836018" cy="686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43" tIns="72643" rIns="72643" bIns="72643" numCol="1" spcCol="1270" anchor="ctr" anchorCtr="0">
          <a:noAutofit/>
        </a:bodyPr>
        <a:lstStyle/>
        <a:p>
          <a:pPr marL="0" lvl="0" indent="0" algn="l" defTabSz="844550">
            <a:lnSpc>
              <a:spcPct val="100000"/>
            </a:lnSpc>
            <a:spcBef>
              <a:spcPct val="0"/>
            </a:spcBef>
            <a:spcAft>
              <a:spcPct val="35000"/>
            </a:spcAft>
            <a:buNone/>
          </a:pPr>
          <a:r>
            <a:rPr lang="en-US" sz="1900" b="0" i="0" kern="1200" baseline="0" dirty="0"/>
            <a:t>Verified NHS account required (email + ID proof)</a:t>
          </a:r>
          <a:endParaRPr lang="en-US" sz="1900" kern="1200" dirty="0"/>
        </a:p>
      </dsp:txBody>
      <dsp:txXfrm>
        <a:off x="792785" y="4291575"/>
        <a:ext cx="5836018" cy="6863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D5F50-36A3-AF4B-A83C-BE5CF059A93D}">
      <dsp:nvSpPr>
        <dsp:cNvPr id="0" name=""/>
        <dsp:cNvSpPr/>
      </dsp:nvSpPr>
      <dsp:spPr>
        <a:xfrm>
          <a:off x="0" y="194592"/>
          <a:ext cx="2686347" cy="1611808"/>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Provides convenient digital access to appointments, prescriptions, and health records, reducing the need for phone or in-person contact (NHS, 2023; NHS Digital, 2023).</a:t>
          </a:r>
          <a:endParaRPr lang="en-US" sz="1600" kern="1200" dirty="0"/>
        </a:p>
      </dsp:txBody>
      <dsp:txXfrm>
        <a:off x="0" y="194592"/>
        <a:ext cx="2686347" cy="1611808"/>
      </dsp:txXfrm>
    </dsp:sp>
    <dsp:sp modelId="{6AA7022E-ECD1-1146-9798-1499AFBA06CA}">
      <dsp:nvSpPr>
        <dsp:cNvPr id="0" name=""/>
        <dsp:cNvSpPr/>
      </dsp:nvSpPr>
      <dsp:spPr>
        <a:xfrm>
          <a:off x="2954982" y="194592"/>
          <a:ext cx="2686347" cy="1611808"/>
        </a:xfrm>
        <a:prstGeom prst="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Supports medication adherence through repeat prescription requests and reminders (NHS Digital, 2023).</a:t>
          </a:r>
          <a:endParaRPr lang="en-US" sz="1600" kern="1200" dirty="0"/>
        </a:p>
      </dsp:txBody>
      <dsp:txXfrm>
        <a:off x="2954982" y="194592"/>
        <a:ext cx="2686347" cy="1611808"/>
      </dsp:txXfrm>
    </dsp:sp>
    <dsp:sp modelId="{EEE645A4-0934-744C-B585-83BE2E964773}">
      <dsp:nvSpPr>
        <dsp:cNvPr id="0" name=""/>
        <dsp:cNvSpPr/>
      </dsp:nvSpPr>
      <dsp:spPr>
        <a:xfrm>
          <a:off x="5909964" y="194592"/>
          <a:ext cx="2686347" cy="1611808"/>
        </a:xfrm>
        <a:prstGeom prst="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Enables proactive and preventive care through vaccination alerts and health notifications (NHS Digital, 2023).</a:t>
          </a:r>
          <a:endParaRPr lang="en-US" sz="1600" kern="1200" dirty="0"/>
        </a:p>
      </dsp:txBody>
      <dsp:txXfrm>
        <a:off x="5909964" y="194592"/>
        <a:ext cx="2686347" cy="1611808"/>
      </dsp:txXfrm>
    </dsp:sp>
    <dsp:sp modelId="{149ACBBA-2019-A04B-B295-054087704549}">
      <dsp:nvSpPr>
        <dsp:cNvPr id="0" name=""/>
        <dsp:cNvSpPr/>
      </dsp:nvSpPr>
      <dsp:spPr>
        <a:xfrm>
          <a:off x="1477491" y="2075035"/>
          <a:ext cx="2686347" cy="1611808"/>
        </a:xfrm>
        <a:prstGeom prst="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Encourages self-management of long-term conditions such as diabetes, hypertension, and asthma (NHS Digital, 2023).</a:t>
          </a:r>
          <a:endParaRPr lang="en-US" sz="1600" kern="1200" dirty="0"/>
        </a:p>
      </dsp:txBody>
      <dsp:txXfrm>
        <a:off x="1477491" y="2075035"/>
        <a:ext cx="2686347" cy="1611808"/>
      </dsp:txXfrm>
    </dsp:sp>
    <dsp:sp modelId="{3C91AAD5-5AD7-534E-BA6C-91D887E126C0}">
      <dsp:nvSpPr>
        <dsp:cNvPr id="0" name=""/>
        <dsp:cNvSpPr/>
      </dsp:nvSpPr>
      <dsp:spPr>
        <a:xfrm>
          <a:off x="4432473" y="2075035"/>
          <a:ext cx="2686347" cy="1611808"/>
        </a:xfrm>
        <a:prstGeom prst="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Most users report positive experiences: 81% find it easy to use and 70% say it improves their healthcare experience (Digital Coalition, 2024).</a:t>
          </a:r>
          <a:endParaRPr lang="en-US" sz="1600" kern="1200" dirty="0"/>
        </a:p>
      </dsp:txBody>
      <dsp:txXfrm>
        <a:off x="4432473" y="2075035"/>
        <a:ext cx="2686347" cy="16118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2347D-6129-CC41-AF7B-0E7306D380A4}">
      <dsp:nvSpPr>
        <dsp:cNvPr id="0" name=""/>
        <dsp:cNvSpPr/>
      </dsp:nvSpPr>
      <dsp:spPr>
        <a:xfrm>
          <a:off x="0" y="0"/>
          <a:ext cx="8175413"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NHS App has helped reduce travel‑related carbon emissions by saving an estimated </a:t>
          </a:r>
          <a:r>
            <a:rPr lang="en-GB" sz="1500" b="0" kern="1200" dirty="0"/>
            <a:t>22,000 car journeys per month, with over 200,000 appointments and repeat prescriptions</a:t>
          </a:r>
          <a:r>
            <a:rPr lang="en-GB" sz="1500" kern="1200" dirty="0"/>
            <a:t> managed digitally that would otherwise have involved travel, contributing to the NHS’s net‑zero goals  (Open Access Government,2022). </a:t>
          </a:r>
          <a:endParaRPr lang="en-US" sz="1500" kern="1200" dirty="0"/>
        </a:p>
      </dsp:txBody>
      <dsp:txXfrm>
        <a:off x="35968" y="35968"/>
        <a:ext cx="6850257" cy="1156108"/>
      </dsp:txXfrm>
    </dsp:sp>
    <dsp:sp modelId="{F926543C-4609-C645-B5DA-F6EFC679F5A0}">
      <dsp:nvSpPr>
        <dsp:cNvPr id="0" name=""/>
        <dsp:cNvSpPr/>
      </dsp:nvSpPr>
      <dsp:spPr>
        <a:xfrm>
          <a:off x="721359" y="1432718"/>
          <a:ext cx="8175413" cy="1228044"/>
        </a:xfrm>
        <a:prstGeom prst="roundRect">
          <a:avLst>
            <a:gd name="adj" fmla="val 10000"/>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NHS App is designed to be accessible for as many people as possible, supporting features like zoom, screen readers, and keyboard navigation, while following official accessibility standards to make it simple and inclusive.</a:t>
          </a:r>
          <a:endParaRPr lang="en-US" sz="1500" kern="1200" dirty="0"/>
        </a:p>
      </dsp:txBody>
      <dsp:txXfrm>
        <a:off x="757327" y="1468686"/>
        <a:ext cx="6583888" cy="1156108"/>
      </dsp:txXfrm>
    </dsp:sp>
    <dsp:sp modelId="{E7705946-C373-D04C-84C3-713BEE67F997}">
      <dsp:nvSpPr>
        <dsp:cNvPr id="0" name=""/>
        <dsp:cNvSpPr/>
      </dsp:nvSpPr>
      <dsp:spPr>
        <a:xfrm>
          <a:off x="1442719" y="2865437"/>
          <a:ext cx="8175413" cy="1228044"/>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dirty="0"/>
            <a:t>You can find out your NHS number and access NHS 111 online to get instant advice or medical help near you when your practice is closed.</a:t>
          </a:r>
          <a:endParaRPr lang="en-GB" sz="1500" kern="1200" dirty="0"/>
        </a:p>
      </dsp:txBody>
      <dsp:txXfrm>
        <a:off x="1478687" y="2901405"/>
        <a:ext cx="6583888" cy="1156108"/>
      </dsp:txXfrm>
    </dsp:sp>
    <dsp:sp modelId="{F23885AC-4B88-934C-B752-0E8321BC813B}">
      <dsp:nvSpPr>
        <dsp:cNvPr id="0" name=""/>
        <dsp:cNvSpPr/>
      </dsp:nvSpPr>
      <dsp:spPr>
        <a:xfrm>
          <a:off x="7377184"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56785" y="931267"/>
        <a:ext cx="439026" cy="600667"/>
      </dsp:txXfrm>
    </dsp:sp>
    <dsp:sp modelId="{6B9327BE-4804-D249-9FC5-91A898B45680}">
      <dsp:nvSpPr>
        <dsp:cNvPr id="0" name=""/>
        <dsp:cNvSpPr/>
      </dsp:nvSpPr>
      <dsp:spPr>
        <a:xfrm>
          <a:off x="8098544" y="2355798"/>
          <a:ext cx="798228" cy="798228"/>
        </a:xfrm>
        <a:prstGeom prst="downArrow">
          <a:avLst>
            <a:gd name="adj1" fmla="val 55000"/>
            <a:gd name="adj2" fmla="val 45000"/>
          </a:avLst>
        </a:prstGeom>
        <a:solidFill>
          <a:schemeClr val="accent2">
            <a:tint val="40000"/>
            <a:alpha val="90000"/>
            <a:hueOff val="-4091836"/>
            <a:satOff val="45107"/>
            <a:lumOff val="4296"/>
            <a:alphaOff val="0"/>
          </a:schemeClr>
        </a:solidFill>
        <a:ln w="19050" cap="rnd" cmpd="sng" algn="ctr">
          <a:solidFill>
            <a:schemeClr val="accent2">
              <a:tint val="40000"/>
              <a:alpha val="90000"/>
              <a:hueOff val="-4091836"/>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78145" y="2355798"/>
        <a:ext cx="439026" cy="60066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5821D7E-A9E5-6747-B272-FF9F0B8E5734}"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467593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821D7E-A9E5-6747-B272-FF9F0B8E5734}"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361637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821D7E-A9E5-6747-B272-FF9F0B8E5734}"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1307647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821D7E-A9E5-6747-B272-FF9F0B8E5734}"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2165702183"/>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5821D7E-A9E5-6747-B272-FF9F0B8E5734}"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125977749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5821D7E-A9E5-6747-B272-FF9F0B8E5734}" type="datetimeFigureOut">
              <a:rPr lang="en-GB" smtClean="0"/>
              <a:t>08/03/2026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871633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821D7E-A9E5-6747-B272-FF9F0B8E5734}" type="datetimeFigureOut">
              <a:rPr lang="en-GB" smtClean="0"/>
              <a:t>08/03/2026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532801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821D7E-A9E5-6747-B272-FF9F0B8E5734}"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129320920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5821D7E-A9E5-6747-B272-FF9F0B8E5734}"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2342589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821D7E-A9E5-6747-B272-FF9F0B8E5734}"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657057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821D7E-A9E5-6747-B272-FF9F0B8E5734}"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550336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821D7E-A9E5-6747-B272-FF9F0B8E5734}"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3420845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821D7E-A9E5-6747-B272-FF9F0B8E5734}"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95806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821D7E-A9E5-6747-B272-FF9F0B8E5734}"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16537547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821D7E-A9E5-6747-B272-FF9F0B8E5734}"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12883128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821D7E-A9E5-6747-B272-FF9F0B8E5734}"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29FCB-B127-7E45-A70A-7A3B4568CDEC}" type="slidenum">
              <a:rPr lang="en-GB" smtClean="0"/>
              <a:t>‹#›</a:t>
            </a:fld>
            <a:endParaRPr lang="en-GB"/>
          </a:p>
        </p:txBody>
      </p:sp>
    </p:spTree>
    <p:extLst>
      <p:ext uri="{BB962C8B-B14F-4D97-AF65-F5344CB8AC3E}">
        <p14:creationId xmlns:p14="http://schemas.microsoft.com/office/powerpoint/2010/main" val="18055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5821D7E-A9E5-6747-B272-FF9F0B8E5734}" type="datetimeFigureOut">
              <a:rPr lang="en-GB" smtClean="0"/>
              <a:t>08/03/2026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0229FCB-B127-7E45-A70A-7A3B4568CDEC}" type="slidenum">
              <a:rPr lang="en-GB" smtClean="0"/>
              <a:t>‹#›</a:t>
            </a:fld>
            <a:endParaRPr lang="en-GB"/>
          </a:p>
        </p:txBody>
      </p:sp>
    </p:spTree>
    <p:extLst>
      <p:ext uri="{BB962C8B-B14F-4D97-AF65-F5344CB8AC3E}">
        <p14:creationId xmlns:p14="http://schemas.microsoft.com/office/powerpoint/2010/main" val="3101518807"/>
      </p:ext>
    </p:extLst>
  </p:cSld>
  <p:clrMap bg1="lt1" tx1="dk1" bg2="lt2" tx2="dk2" accent1="accent1" accent2="accent2" accent3="accent3" accent4="accent4" accent5="accent5" accent6="accent6" hlink="hlink" folHlink="folHlink"/>
  <p:sldLayoutIdLst>
    <p:sldLayoutId id="2147484079" r:id="rId1"/>
    <p:sldLayoutId id="2147484080" r:id="rId2"/>
    <p:sldLayoutId id="2147484081" r:id="rId3"/>
    <p:sldLayoutId id="2147484082" r:id="rId4"/>
    <p:sldLayoutId id="2147484083" r:id="rId5"/>
    <p:sldLayoutId id="2147484084" r:id="rId6"/>
    <p:sldLayoutId id="2147484085" r:id="rId7"/>
    <p:sldLayoutId id="2147484086" r:id="rId8"/>
    <p:sldLayoutId id="2147484087" r:id="rId9"/>
    <p:sldLayoutId id="2147484088" r:id="rId10"/>
    <p:sldLayoutId id="2147484089" r:id="rId11"/>
    <p:sldLayoutId id="2147484090" r:id="rId12"/>
    <p:sldLayoutId id="2147484091" r:id="rId13"/>
    <p:sldLayoutId id="2147484092" r:id="rId14"/>
    <p:sldLayoutId id="2147484093" r:id="rId15"/>
    <p:sldLayoutId id="21474840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emf"/><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www.facebook.com/FormbyMedicalGroup/photos/-nhs-app-notificationsin-the-nhs-app-you-can-see-messages-from-your-healthcare-p/122145647012420631/" TargetMode="Externa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hyperlink" Target="https://www.facebook.com/FormbyMedicalGroup/photos/-nhs-app-notificationsin-the-nhs-app-you-can-see-messages-from-your-healthcare-p/122145647012420631/" TargetMode="External"/><Relationship Id="rId7" Type="http://schemas.openxmlformats.org/officeDocument/2006/relationships/diagramColors" Target="../diagrams/colors3.xml"/><Relationship Id="rId2" Type="http://schemas.openxmlformats.org/officeDocument/2006/relationships/image" Target="../media/image3.emf"/><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healthcareleadernews.com/news/nhs-app-prevents-1-5-million-missed-appointments" TargetMode="External"/><Relationship Id="rId3" Type="http://schemas.openxmlformats.org/officeDocument/2006/relationships/hyperlink" Target="https://www.patients-association.org.uk/news/patients-value-nhs-app-but-not-all-users-able-to-access-information-they-want-finds-new-report-from-the-digital-coalition" TargetMode="External"/><Relationship Id="rId7" Type="http://schemas.openxmlformats.org/officeDocument/2006/relationships/hyperlink" Target="https://www.hsj.co.uk/technology-and-innovation/tackling-health-inequalities-in-a-digital-nhs-making-inclusion-the-national-priority/7040370.article" TargetMode="External"/><Relationship Id="rId2" Type="http://schemas.openxmlformats.org/officeDocument/2006/relationships/hyperlink" Target="https://www.ageuk.org.uk/latest-press/articles/age-uk-warns-22.4-million-digitally-excluded-older-people-are-at-risk-of-being-left-behind-in-an-increasingly-digital-world/" TargetMode="External"/><Relationship Id="rId1" Type="http://schemas.openxmlformats.org/officeDocument/2006/relationships/slideLayout" Target="../slideLayouts/slideLayout2.xml"/><Relationship Id="rId6" Type="http://schemas.openxmlformats.org/officeDocument/2006/relationships/hyperlink" Target="https://www.gov.uk/government/news/major-nhs-app-expansion-cuts-waiting-times" TargetMode="External"/><Relationship Id="rId5" Type="http://schemas.openxmlformats.org/officeDocument/2006/relationships/hyperlink" Target="https://www.goodthingsfoundation.org/" TargetMode="External"/><Relationship Id="rId4" Type="http://schemas.openxmlformats.org/officeDocument/2006/relationships/hyperlink" Target="https://www.digitalhealth.net/" TargetMode="External"/><Relationship Id="rId9" Type="http://schemas.openxmlformats.org/officeDocument/2006/relationships/hyperlink" Target="https://www.phc.ox.ac.uk/publications/1495917"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pifonline.org.uk/news/public-patient-experience-nhs-app/" TargetMode="External"/><Relationship Id="rId3" Type="http://schemas.openxmlformats.org/officeDocument/2006/relationships/hyperlink" Target="https://www.nhs.uk/nhs-app/" TargetMode="External"/><Relationship Id="rId7" Type="http://schemas.openxmlformats.org/officeDocument/2006/relationships/hyperlink" Target="https://www.openaccessgovernment.org/nhs-app-services-cut-emissions-from-over-20000-car-journeys/134844/" TargetMode="External"/><Relationship Id="rId2" Type="http://schemas.openxmlformats.org/officeDocument/2006/relationships/hyperlink" Target="https://medtechnews.uk/research-reports/digital-maturity-in-the-nhs-assessing-the-landscape-challenges-and-strategies-for-transformation" TargetMode="External"/><Relationship Id="rId1" Type="http://schemas.openxmlformats.org/officeDocument/2006/relationships/slideLayout" Target="../slideLayouts/slideLayout2.xml"/><Relationship Id="rId6" Type="http://schemas.openxmlformats.org/officeDocument/2006/relationships/hyperlink" Target="https://www.brunel.ac.uk/news-and-events/news/articles/Overhauling-the-NHS-app-is-at-the-heart-of-UK-healthcare-plans" TargetMode="External"/><Relationship Id="rId5" Type="http://schemas.openxmlformats.org/officeDocument/2006/relationships/hyperlink" Target="https://digital.nhs.uk/services/nhs-app/roadmap" TargetMode="External"/><Relationship Id="rId4" Type="http://schemas.openxmlformats.org/officeDocument/2006/relationships/hyperlink" Target="https://digital.nhs.uk/services/nhs-app?utm_source=chatgpt.com" TargetMode="External"/><Relationship Id="rId9" Type="http://schemas.openxmlformats.org/officeDocument/2006/relationships/hyperlink" Target="https://link.springer.com/article/10.1186/s12916-024-03842-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4" name="Straight Connector 23">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13">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15">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FF11C7E-922F-A9A0-7890-68A48C084837}"/>
              </a:ext>
            </a:extLst>
          </p:cNvPr>
          <p:cNvSpPr>
            <a:spLocks noGrp="1"/>
          </p:cNvSpPr>
          <p:nvPr>
            <p:ph type="ctrTitle"/>
          </p:nvPr>
        </p:nvSpPr>
        <p:spPr>
          <a:xfrm>
            <a:off x="677335" y="1282701"/>
            <a:ext cx="5096060" cy="4307148"/>
          </a:xfrm>
        </p:spPr>
        <p:txBody>
          <a:bodyPr anchor="ctr">
            <a:normAutofit fontScale="90000"/>
          </a:bodyPr>
          <a:lstStyle/>
          <a:p>
            <a:pPr algn="ctr">
              <a:lnSpc>
                <a:spcPct val="90000"/>
              </a:lnSpc>
            </a:pP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Digital Transformation in the Health and Care Professions</a:t>
            </a: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BMHP6026 </a:t>
            </a: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Student Name: Iqra Mohammad</a:t>
            </a: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 Student number: 2325946</a:t>
            </a: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Lecturer’s name: Joanne Davies</a:t>
            </a: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 </a:t>
            </a:r>
            <a:br>
              <a:rPr lang="en-GB" sz="2200" dirty="0">
                <a:solidFill>
                  <a:schemeClr val="tx1"/>
                </a:solidFill>
              </a:rPr>
            </a:br>
            <a:endParaRPr lang="en-GB" sz="2200" dirty="0">
              <a:solidFill>
                <a:schemeClr val="tx1"/>
              </a:solidFill>
            </a:endParaRPr>
          </a:p>
        </p:txBody>
      </p:sp>
      <p:sp>
        <p:nvSpPr>
          <p:cNvPr id="40" name="Freeform: Shape 17">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69068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graphicFrame>
        <p:nvGraphicFramePr>
          <p:cNvPr id="4" name="TextBox 10">
            <a:extLst>
              <a:ext uri="{FF2B5EF4-FFF2-40B4-BE49-F238E27FC236}">
                <a16:creationId xmlns:a16="http://schemas.microsoft.com/office/drawing/2014/main" id="{ED183BA4-8070-EA53-63DE-564DA7931844}"/>
              </a:ext>
            </a:extLst>
          </p:cNvPr>
          <p:cNvGraphicFramePr>
            <a:graphicFrameLocks noGrp="1"/>
          </p:cNvGraphicFramePr>
          <p:nvPr>
            <p:ph idx="1"/>
            <p:extLst>
              <p:ext uri="{D42A27DB-BD31-4B8C-83A1-F6EECF244321}">
                <p14:modId xmlns:p14="http://schemas.microsoft.com/office/powerpoint/2010/main" val="2801095245"/>
              </p:ext>
            </p:extLst>
          </p:nvPr>
        </p:nvGraphicFramePr>
        <p:xfrm>
          <a:off x="128043" y="1126974"/>
          <a:ext cx="10240449" cy="40969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5427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7" name="Picture 3" descr="NHS app">
            <a:extLst>
              <a:ext uri="{FF2B5EF4-FFF2-40B4-BE49-F238E27FC236}">
                <a16:creationId xmlns:a16="http://schemas.microsoft.com/office/drawing/2014/main" id="{E91DF429-C64E-B096-A3FF-9CA6DF9F52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974" r="20026"/>
          <a:stretch>
            <a:fillRect/>
          </a:stretch>
        </p:blipFill>
        <p:spPr bwMode="auto">
          <a:xfrm>
            <a:off x="0" y="83038"/>
            <a:ext cx="4737105" cy="6858002"/>
          </a:xfrm>
          <a:prstGeom prst="rect">
            <a:avLst/>
          </a:prstGeom>
          <a:noFill/>
          <a:ln w="57150">
            <a:solidFill>
              <a:schemeClr val="accent1"/>
            </a:solidFill>
            <a:prstDash val="dash"/>
          </a:ln>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A4A4D26-EEC8-FEA5-1AA5-B74FF26B50F6}"/>
              </a:ext>
            </a:extLst>
          </p:cNvPr>
          <p:cNvSpPr>
            <a:spLocks noGrp="1"/>
          </p:cNvSpPr>
          <p:nvPr>
            <p:ph type="title"/>
          </p:nvPr>
        </p:nvSpPr>
        <p:spPr>
          <a:xfrm>
            <a:off x="6115317" y="405685"/>
            <a:ext cx="5464968" cy="1559301"/>
          </a:xfrm>
        </p:spPr>
        <p:txBody>
          <a:bodyPr vert="horz" lIns="91440" tIns="45720" rIns="91440" bIns="45720" rtlCol="0" anchor="ctr">
            <a:normAutofit/>
          </a:bodyPr>
          <a:lstStyle/>
          <a:p>
            <a:br>
              <a:rPr lang="en-US" sz="4000" dirty="0"/>
            </a:br>
            <a:endParaRPr lang="en-US" sz="4000" dirty="0"/>
          </a:p>
        </p:txBody>
      </p:sp>
      <p:pic>
        <p:nvPicPr>
          <p:cNvPr id="7" name="Picture 6">
            <a:extLst>
              <a:ext uri="{FF2B5EF4-FFF2-40B4-BE49-F238E27FC236}">
                <a16:creationId xmlns:a16="http://schemas.microsoft.com/office/drawing/2014/main" id="{FAB90D75-D4B7-12E2-5715-1391500EB0F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96000" y="3429000"/>
            <a:ext cx="0" cy="0"/>
          </a:xfrm>
          <a:prstGeom prst="rect">
            <a:avLst/>
          </a:prstGeom>
        </p:spPr>
      </p:pic>
      <p:sp>
        <p:nvSpPr>
          <p:cNvPr id="15" name="TextBox 14">
            <a:extLst>
              <a:ext uri="{FF2B5EF4-FFF2-40B4-BE49-F238E27FC236}">
                <a16:creationId xmlns:a16="http://schemas.microsoft.com/office/drawing/2014/main" id="{5844D9FE-3371-22AD-865A-DD1E9F2C92B2}"/>
              </a:ext>
            </a:extLst>
          </p:cNvPr>
          <p:cNvSpPr txBox="1"/>
          <p:nvPr/>
        </p:nvSpPr>
        <p:spPr>
          <a:xfrm>
            <a:off x="6115317" y="1185335"/>
            <a:ext cx="4153191" cy="369332"/>
          </a:xfrm>
          <a:prstGeom prst="rect">
            <a:avLst/>
          </a:prstGeom>
          <a:noFill/>
        </p:spPr>
        <p:txBody>
          <a:bodyPr wrap="square" rtlCol="0">
            <a:spAutoFit/>
          </a:bodyPr>
          <a:lstStyle/>
          <a:p>
            <a:r>
              <a:rPr lang="en-GB" b="1" dirty="0">
                <a:ln w="0"/>
                <a:effectLst>
                  <a:outerShdw blurRad="38100" dist="19050" dir="2700000" algn="tl" rotWithShape="0">
                    <a:schemeClr val="dk1">
                      <a:alpha val="40000"/>
                    </a:schemeClr>
                  </a:outerShdw>
                </a:effectLst>
              </a:rPr>
              <a:t>What is the NHS App ?  </a:t>
            </a:r>
          </a:p>
        </p:txBody>
      </p:sp>
      <p:graphicFrame>
        <p:nvGraphicFramePr>
          <p:cNvPr id="1052" name="TextBox 12">
            <a:extLst>
              <a:ext uri="{FF2B5EF4-FFF2-40B4-BE49-F238E27FC236}">
                <a16:creationId xmlns:a16="http://schemas.microsoft.com/office/drawing/2014/main" id="{838BAE37-A946-D96E-8FDC-E95997BC3148}"/>
              </a:ext>
            </a:extLst>
          </p:cNvPr>
          <p:cNvGraphicFramePr/>
          <p:nvPr>
            <p:extLst>
              <p:ext uri="{D42A27DB-BD31-4B8C-83A1-F6EECF244321}">
                <p14:modId xmlns:p14="http://schemas.microsoft.com/office/powerpoint/2010/main" val="2180376701"/>
              </p:ext>
            </p:extLst>
          </p:nvPr>
        </p:nvGraphicFramePr>
        <p:xfrm>
          <a:off x="4894729" y="1707776"/>
          <a:ext cx="5887636" cy="37540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E14A5E54-EFAB-343C-753F-A9EB4973704D}"/>
              </a:ext>
            </a:extLst>
          </p:cNvPr>
          <p:cNvSpPr txBox="1"/>
          <p:nvPr/>
        </p:nvSpPr>
        <p:spPr>
          <a:xfrm>
            <a:off x="9774195" y="6388443"/>
            <a:ext cx="2619632" cy="646331"/>
          </a:xfrm>
          <a:prstGeom prst="rect">
            <a:avLst/>
          </a:prstGeom>
          <a:noFill/>
        </p:spPr>
        <p:txBody>
          <a:bodyPr wrap="square" rtlCol="0">
            <a:spAutoFit/>
          </a:bodyPr>
          <a:lstStyle/>
          <a:p>
            <a:r>
              <a:rPr lang="en-US" b="1" dirty="0"/>
              <a:t>(NHS Digital , 2026)</a:t>
            </a:r>
            <a:endParaRPr lang="en-US" dirty="0"/>
          </a:p>
          <a:p>
            <a:endParaRPr lang="en-GB" dirty="0"/>
          </a:p>
        </p:txBody>
      </p:sp>
    </p:spTree>
    <p:extLst>
      <p:ext uri="{BB962C8B-B14F-4D97-AF65-F5344CB8AC3E}">
        <p14:creationId xmlns:p14="http://schemas.microsoft.com/office/powerpoint/2010/main" val="3738261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357599-3870-1B26-D501-57EF579641C1}"/>
              </a:ext>
            </a:extLst>
          </p:cNvPr>
          <p:cNvSpPr>
            <a:spLocks noGrp="1"/>
          </p:cNvSpPr>
          <p:nvPr>
            <p:ph type="title"/>
          </p:nvPr>
        </p:nvSpPr>
        <p:spPr>
          <a:xfrm>
            <a:off x="652481" y="1382486"/>
            <a:ext cx="3547581" cy="4093028"/>
          </a:xfrm>
        </p:spPr>
        <p:txBody>
          <a:bodyPr anchor="ctr">
            <a:normAutofit/>
          </a:bodyPr>
          <a:lstStyle/>
          <a:p>
            <a:r>
              <a:rPr lang="en-GB" sz="4400" dirty="0"/>
              <a:t>NHS App overview </a:t>
            </a:r>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E272C9F3-9D1F-74A5-B034-C8F55EEF12A9}"/>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976019" y="4101306"/>
            <a:ext cx="0" cy="0"/>
          </a:xfrm>
        </p:spPr>
      </p:pic>
      <p:graphicFrame>
        <p:nvGraphicFramePr>
          <p:cNvPr id="5" name="Rectangle 1">
            <a:extLst>
              <a:ext uri="{FF2B5EF4-FFF2-40B4-BE49-F238E27FC236}">
                <a16:creationId xmlns:a16="http://schemas.microsoft.com/office/drawing/2014/main" id="{0FF7A71D-4B56-049F-30E5-7694BC2C9F53}"/>
              </a:ext>
            </a:extLst>
          </p:cNvPr>
          <p:cNvGraphicFramePr>
            <a:graphicFrameLocks/>
          </p:cNvGraphicFramePr>
          <p:nvPr>
            <p:extLst>
              <p:ext uri="{D42A27DB-BD31-4B8C-83A1-F6EECF244321}">
                <p14:modId xmlns:p14="http://schemas.microsoft.com/office/powerpoint/2010/main" val="4113422414"/>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AF3F0885-CAD5-F36E-5390-F41D92C5ABB2}"/>
              </a:ext>
            </a:extLst>
          </p:cNvPr>
          <p:cNvSpPr txBox="1"/>
          <p:nvPr/>
        </p:nvSpPr>
        <p:spPr>
          <a:xfrm>
            <a:off x="7004353" y="6206406"/>
            <a:ext cx="2351314" cy="369332"/>
          </a:xfrm>
          <a:prstGeom prst="rect">
            <a:avLst/>
          </a:prstGeom>
          <a:noFill/>
        </p:spPr>
        <p:txBody>
          <a:bodyPr wrap="square" rtlCol="0">
            <a:spAutoFit/>
          </a:bodyPr>
          <a:lstStyle/>
          <a:p>
            <a:r>
              <a:rPr lang="en-GB" dirty="0"/>
              <a:t>(NHS App, 2026)</a:t>
            </a:r>
          </a:p>
        </p:txBody>
      </p:sp>
    </p:spTree>
    <p:extLst>
      <p:ext uri="{BB962C8B-B14F-4D97-AF65-F5344CB8AC3E}">
        <p14:creationId xmlns:p14="http://schemas.microsoft.com/office/powerpoint/2010/main" val="2777290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Person watching empty phone">
            <a:extLst>
              <a:ext uri="{FF2B5EF4-FFF2-40B4-BE49-F238E27FC236}">
                <a16:creationId xmlns:a16="http://schemas.microsoft.com/office/drawing/2014/main" id="{50D447A3-0533-C859-F7D4-00F31277A2C5}"/>
              </a:ext>
            </a:extLst>
          </p:cNvPr>
          <p:cNvPicPr>
            <a:picLocks noChangeAspect="1"/>
          </p:cNvPicPr>
          <p:nvPr/>
        </p:nvPicPr>
        <p:blipFill>
          <a:blip r:embed="rId2"/>
          <a:srcRect l="55664" t="142" r="17800"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4" name="Isosceles Triangle 13">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Content Placeholder 2">
            <a:extLst>
              <a:ext uri="{FF2B5EF4-FFF2-40B4-BE49-F238E27FC236}">
                <a16:creationId xmlns:a16="http://schemas.microsoft.com/office/drawing/2014/main" id="{99BD2C4D-26EB-8C26-4680-A6D7E11A80AD}"/>
              </a:ext>
            </a:extLst>
          </p:cNvPr>
          <p:cNvSpPr>
            <a:spLocks noGrp="1"/>
          </p:cNvSpPr>
          <p:nvPr>
            <p:ph idx="1"/>
          </p:nvPr>
        </p:nvSpPr>
        <p:spPr>
          <a:xfrm>
            <a:off x="2356342" y="654069"/>
            <a:ext cx="6917833" cy="6050902"/>
          </a:xfrm>
        </p:spPr>
        <p:txBody>
          <a:bodyPr>
            <a:normAutofit/>
          </a:bodyPr>
          <a:lstStyle/>
          <a:p>
            <a:pPr marL="0" indent="0" algn="ctr">
              <a:lnSpc>
                <a:spcPct val="90000"/>
              </a:lnSpc>
              <a:buNone/>
            </a:pPr>
            <a:r>
              <a:rPr lang="en-GB" sz="3200" b="1" dirty="0"/>
              <a:t>Why the NHS App is Important for the Workforce</a:t>
            </a:r>
          </a:p>
          <a:p>
            <a:pPr marL="0" indent="0" algn="just">
              <a:lnSpc>
                <a:spcPct val="90000"/>
              </a:lnSpc>
              <a:buNone/>
            </a:pPr>
            <a:endParaRPr lang="en-GB" sz="3200" b="1" dirty="0"/>
          </a:p>
          <a:p>
            <a:pPr algn="just">
              <a:lnSpc>
                <a:spcPct val="90000"/>
              </a:lnSpc>
            </a:pPr>
            <a:r>
              <a:rPr lang="en-GB" sz="1600" b="1" dirty="0">
                <a:latin typeface="Arial" panose="020B0604020202020204" pitchFamily="34" charset="0"/>
                <a:cs typeface="Arial" panose="020B0604020202020204" pitchFamily="34" charset="0"/>
              </a:rPr>
              <a:t>Saves staff time by reducing routine administrative tasks- NHS App enables patients to manage appointments, prescriptions, and questionnaires digitally, freeing staff for clinical work (Department of Health and Social Care, 2025).</a:t>
            </a:r>
          </a:p>
          <a:p>
            <a:pPr algn="just">
              <a:lnSpc>
                <a:spcPct val="90000"/>
              </a:lnSpc>
            </a:pPr>
            <a:r>
              <a:rPr lang="en-GB" sz="1600" b="1" dirty="0">
                <a:latin typeface="Arial" panose="020B0604020202020204" pitchFamily="34" charset="0"/>
                <a:cs typeface="Arial" panose="020B0604020202020204" pitchFamily="34" charset="0"/>
              </a:rPr>
              <a:t>Reduces missed appointments- Digital appointment management helps prevent missed appointments, lowering administrative follow-up and rescheduling workload (Healthcare Leader, 2025).</a:t>
            </a:r>
          </a:p>
          <a:p>
            <a:pPr algn="just">
              <a:lnSpc>
                <a:spcPct val="90000"/>
              </a:lnSpc>
            </a:pPr>
            <a:r>
              <a:rPr lang="en-GB" sz="1600" b="1" dirty="0">
                <a:latin typeface="Arial" panose="020B0604020202020204" pitchFamily="34" charset="0"/>
                <a:cs typeface="Arial" panose="020B0604020202020204" pitchFamily="34" charset="0"/>
              </a:rPr>
              <a:t>Cuts costs and operational waste - Digital interactions reduce paper letters and SMS notifications, lowering administrative overhead and improving efficiency (Department of Health and Social Care, 2025).</a:t>
            </a:r>
          </a:p>
          <a:p>
            <a:pPr algn="ctr">
              <a:lnSpc>
                <a:spcPct val="90000"/>
              </a:lnSpc>
            </a:pPr>
            <a:endParaRPr lang="en-GB" sz="1500" b="1" dirty="0"/>
          </a:p>
        </p:txBody>
      </p:sp>
      <p:graphicFrame>
        <p:nvGraphicFramePr>
          <p:cNvPr id="2" name="Table 1">
            <a:extLst>
              <a:ext uri="{FF2B5EF4-FFF2-40B4-BE49-F238E27FC236}">
                <a16:creationId xmlns:a16="http://schemas.microsoft.com/office/drawing/2014/main" id="{6D85D598-9A83-129C-B5E8-D92A44BD4059}"/>
              </a:ext>
            </a:extLst>
          </p:cNvPr>
          <p:cNvGraphicFramePr>
            <a:graphicFrameLocks noGrp="1"/>
          </p:cNvGraphicFramePr>
          <p:nvPr/>
        </p:nvGraphicFramePr>
        <p:xfrm>
          <a:off x="677863" y="3918426"/>
          <a:ext cx="8596312" cy="365760"/>
        </p:xfrm>
        <a:graphic>
          <a:graphicData uri="http://schemas.openxmlformats.org/drawingml/2006/table">
            <a:tbl>
              <a:tblPr/>
              <a:tblGrid>
                <a:gridCol w="8596312">
                  <a:extLst>
                    <a:ext uri="{9D8B030D-6E8A-4147-A177-3AD203B41FA5}">
                      <a16:colId xmlns:a16="http://schemas.microsoft.com/office/drawing/2014/main" val="2148822405"/>
                    </a:ext>
                  </a:extLst>
                </a:gridCol>
              </a:tblGrid>
              <a:tr h="0">
                <a:tc>
                  <a:txBody>
                    <a:bodyPr/>
                    <a:lstStyle/>
                    <a:p>
                      <a:pPr>
                        <a:buNone/>
                      </a:pPr>
                      <a:endParaRPr lang="en-GB"/>
                    </a:p>
                  </a:txBody>
                  <a:tcPr anchor="ctr">
                    <a:lnL>
                      <a:noFill/>
                    </a:lnL>
                    <a:lnR>
                      <a:noFill/>
                    </a:lnR>
                    <a:lnT>
                      <a:noFill/>
                    </a:lnT>
                    <a:lnB>
                      <a:noFill/>
                    </a:lnB>
                    <a:noFill/>
                  </a:tcPr>
                </a:tc>
                <a:extLst>
                  <a:ext uri="{0D108BD9-81ED-4DB2-BD59-A6C34878D82A}">
                    <a16:rowId xmlns:a16="http://schemas.microsoft.com/office/drawing/2014/main" val="3775464769"/>
                  </a:ext>
                </a:extLst>
              </a:tr>
            </a:tbl>
          </a:graphicData>
        </a:graphic>
      </p:graphicFrame>
      <p:graphicFrame>
        <p:nvGraphicFramePr>
          <p:cNvPr id="4" name="Table 3">
            <a:extLst>
              <a:ext uri="{FF2B5EF4-FFF2-40B4-BE49-F238E27FC236}">
                <a16:creationId xmlns:a16="http://schemas.microsoft.com/office/drawing/2014/main" id="{9D941332-0504-6052-BB2F-1AD3A903FD9C}"/>
              </a:ext>
            </a:extLst>
          </p:cNvPr>
          <p:cNvGraphicFramePr>
            <a:graphicFrameLocks noGrp="1"/>
          </p:cNvGraphicFramePr>
          <p:nvPr/>
        </p:nvGraphicFramePr>
        <p:xfrm>
          <a:off x="677863" y="3918426"/>
          <a:ext cx="8596312" cy="365760"/>
        </p:xfrm>
        <a:graphic>
          <a:graphicData uri="http://schemas.openxmlformats.org/drawingml/2006/table">
            <a:tbl>
              <a:tblPr/>
              <a:tblGrid>
                <a:gridCol w="8596312">
                  <a:extLst>
                    <a:ext uri="{9D8B030D-6E8A-4147-A177-3AD203B41FA5}">
                      <a16:colId xmlns:a16="http://schemas.microsoft.com/office/drawing/2014/main" val="597056253"/>
                    </a:ext>
                  </a:extLst>
                </a:gridCol>
              </a:tblGrid>
              <a:tr h="0">
                <a:tc>
                  <a:txBody>
                    <a:bodyPr/>
                    <a:lstStyle/>
                    <a:p>
                      <a:pPr>
                        <a:buNone/>
                      </a:pPr>
                      <a:endParaRPr lang="en-GB"/>
                    </a:p>
                  </a:txBody>
                  <a:tcPr anchor="ctr">
                    <a:lnL>
                      <a:noFill/>
                    </a:lnL>
                    <a:lnR>
                      <a:noFill/>
                    </a:lnR>
                    <a:lnT>
                      <a:noFill/>
                    </a:lnT>
                    <a:lnB>
                      <a:noFill/>
                    </a:lnB>
                    <a:noFill/>
                  </a:tcPr>
                </a:tc>
                <a:extLst>
                  <a:ext uri="{0D108BD9-81ED-4DB2-BD59-A6C34878D82A}">
                    <a16:rowId xmlns:a16="http://schemas.microsoft.com/office/drawing/2014/main" val="2168921162"/>
                  </a:ext>
                </a:extLst>
              </a:tr>
            </a:tbl>
          </a:graphicData>
        </a:graphic>
      </p:graphicFrame>
      <p:graphicFrame>
        <p:nvGraphicFramePr>
          <p:cNvPr id="6" name="Table 5">
            <a:extLst>
              <a:ext uri="{FF2B5EF4-FFF2-40B4-BE49-F238E27FC236}">
                <a16:creationId xmlns:a16="http://schemas.microsoft.com/office/drawing/2014/main" id="{C3F8C0D1-CE0D-4EEA-E682-33AF86FA9ADC}"/>
              </a:ext>
            </a:extLst>
          </p:cNvPr>
          <p:cNvGraphicFramePr>
            <a:graphicFrameLocks noGrp="1"/>
          </p:cNvGraphicFramePr>
          <p:nvPr/>
        </p:nvGraphicFramePr>
        <p:xfrm>
          <a:off x="677863" y="3918426"/>
          <a:ext cx="8596312" cy="365760"/>
        </p:xfrm>
        <a:graphic>
          <a:graphicData uri="http://schemas.openxmlformats.org/drawingml/2006/table">
            <a:tbl>
              <a:tblPr/>
              <a:tblGrid>
                <a:gridCol w="8596312">
                  <a:extLst>
                    <a:ext uri="{9D8B030D-6E8A-4147-A177-3AD203B41FA5}">
                      <a16:colId xmlns:a16="http://schemas.microsoft.com/office/drawing/2014/main" val="1481872000"/>
                    </a:ext>
                  </a:extLst>
                </a:gridCol>
              </a:tblGrid>
              <a:tr h="0">
                <a:tc>
                  <a:txBody>
                    <a:bodyPr/>
                    <a:lstStyle/>
                    <a:p>
                      <a:pPr>
                        <a:buNone/>
                      </a:pPr>
                      <a:endParaRPr lang="en-GB"/>
                    </a:p>
                  </a:txBody>
                  <a:tcPr anchor="ctr">
                    <a:lnL>
                      <a:noFill/>
                    </a:lnL>
                    <a:lnR>
                      <a:noFill/>
                    </a:lnR>
                    <a:lnT>
                      <a:noFill/>
                    </a:lnT>
                    <a:lnB>
                      <a:noFill/>
                    </a:lnB>
                    <a:noFill/>
                  </a:tcPr>
                </a:tc>
                <a:extLst>
                  <a:ext uri="{0D108BD9-81ED-4DB2-BD59-A6C34878D82A}">
                    <a16:rowId xmlns:a16="http://schemas.microsoft.com/office/drawing/2014/main" val="3951569814"/>
                  </a:ext>
                </a:extLst>
              </a:tr>
            </a:tbl>
          </a:graphicData>
        </a:graphic>
      </p:graphicFrame>
    </p:spTree>
    <p:extLst>
      <p:ext uri="{BB962C8B-B14F-4D97-AF65-F5344CB8AC3E}">
        <p14:creationId xmlns:p14="http://schemas.microsoft.com/office/powerpoint/2010/main" val="896114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C7E86-090D-6178-1FFB-51A5C58D4693}"/>
              </a:ext>
            </a:extLst>
          </p:cNvPr>
          <p:cNvSpPr>
            <a:spLocks noGrp="1"/>
          </p:cNvSpPr>
          <p:nvPr>
            <p:ph type="title"/>
          </p:nvPr>
        </p:nvSpPr>
        <p:spPr/>
        <p:txBody>
          <a:bodyPr/>
          <a:lstStyle/>
          <a:p>
            <a:pPr algn="ctr"/>
            <a:r>
              <a:rPr lang="en-GB" dirty="0"/>
              <a:t>Pros and cons of NHS App for workforce </a:t>
            </a:r>
          </a:p>
        </p:txBody>
      </p:sp>
      <p:sp>
        <p:nvSpPr>
          <p:cNvPr id="3" name="Content Placeholder 2">
            <a:extLst>
              <a:ext uri="{FF2B5EF4-FFF2-40B4-BE49-F238E27FC236}">
                <a16:creationId xmlns:a16="http://schemas.microsoft.com/office/drawing/2014/main" id="{43D51134-2449-B3BB-D99E-AE54C8BBC781}"/>
              </a:ext>
            </a:extLst>
          </p:cNvPr>
          <p:cNvSpPr>
            <a:spLocks noGrp="1"/>
          </p:cNvSpPr>
          <p:nvPr>
            <p:ph idx="1"/>
          </p:nvPr>
        </p:nvSpPr>
        <p:spPr>
          <a:xfrm>
            <a:off x="1084594" y="1480373"/>
            <a:ext cx="8189408" cy="4583634"/>
          </a:xfrm>
        </p:spPr>
        <p:txBody>
          <a:bodyPr>
            <a:noAutofit/>
          </a:bodyPr>
          <a:lstStyle/>
          <a:p>
            <a:pPr marL="0" indent="0" algn="just">
              <a:buNone/>
            </a:pPr>
            <a:r>
              <a:rPr lang="en-GB" sz="1600" b="1" dirty="0">
                <a:latin typeface="Arial" panose="020B0604020202020204" pitchFamily="34" charset="0"/>
                <a:cs typeface="Arial" panose="020B0604020202020204" pitchFamily="34" charset="0"/>
              </a:rPr>
              <a:t>Pros</a:t>
            </a:r>
          </a:p>
          <a:p>
            <a:pPr algn="just"/>
            <a:r>
              <a:rPr lang="en-GB" sz="1600" b="1" dirty="0">
                <a:latin typeface="Arial" panose="020B0604020202020204" pitchFamily="34" charset="0"/>
                <a:cs typeface="Arial" panose="020B0604020202020204" pitchFamily="34" charset="0"/>
              </a:rPr>
              <a:t>Automation reduces routine administrative workload (NHS Digital, 2023).</a:t>
            </a:r>
          </a:p>
          <a:p>
            <a:pPr algn="just"/>
            <a:r>
              <a:rPr lang="en-GB" sz="1600" b="1" dirty="0">
                <a:latin typeface="Arial" panose="020B0604020202020204" pitchFamily="34" charset="0"/>
                <a:cs typeface="Arial" panose="020B0604020202020204" pitchFamily="34" charset="0"/>
              </a:rPr>
              <a:t>Streamlines appointment booking, prescriptions, and communication.</a:t>
            </a:r>
          </a:p>
          <a:p>
            <a:pPr algn="just"/>
            <a:r>
              <a:rPr lang="en-GB" sz="1600" b="1" dirty="0">
                <a:latin typeface="Arial" panose="020B0604020202020204" pitchFamily="34" charset="0"/>
                <a:cs typeface="Arial" panose="020B0604020202020204" pitchFamily="34" charset="0"/>
              </a:rPr>
              <a:t>Improves workflow efficiency and reduces service delays.</a:t>
            </a:r>
          </a:p>
          <a:p>
            <a:pPr algn="just"/>
            <a:r>
              <a:rPr lang="en-GB" sz="1600" b="1" dirty="0">
                <a:latin typeface="Arial" panose="020B0604020202020204" pitchFamily="34" charset="0"/>
                <a:cs typeface="Arial" panose="020B0604020202020204" pitchFamily="34" charset="0"/>
              </a:rPr>
              <a:t>Enables staff to focus more on complex patient care needs.</a:t>
            </a:r>
          </a:p>
          <a:p>
            <a:pPr marL="0" indent="0" algn="just">
              <a:buNone/>
            </a:pPr>
            <a:r>
              <a:rPr lang="en-GB" sz="1600" b="1" dirty="0">
                <a:latin typeface="Arial" panose="020B0604020202020204" pitchFamily="34" charset="0"/>
                <a:cs typeface="Arial" panose="020B0604020202020204" pitchFamily="34" charset="0"/>
              </a:rPr>
              <a:t>Cons</a:t>
            </a:r>
          </a:p>
          <a:p>
            <a:pPr algn="just"/>
            <a:r>
              <a:rPr lang="en-GB" sz="1600" b="1" dirty="0">
                <a:latin typeface="Arial" panose="020B0604020202020204" pitchFamily="34" charset="0"/>
                <a:cs typeface="Arial" panose="020B0604020202020204" pitchFamily="34" charset="0"/>
              </a:rPr>
              <a:t>Increased responsibility to monitor digital communications and respond promptly (Reidy et al., 2025).</a:t>
            </a:r>
          </a:p>
          <a:p>
            <a:pPr algn="just"/>
            <a:r>
              <a:rPr lang="en-GB" sz="1600" b="1" dirty="0">
                <a:latin typeface="Arial" panose="020B0604020202020204" pitchFamily="34" charset="0"/>
                <a:cs typeface="Arial" panose="020B0604020202020204" pitchFamily="34" charset="0"/>
              </a:rPr>
              <a:t>Requires higher digital literacy and ongoing training (Department of Health and Social Care, 2022).</a:t>
            </a:r>
          </a:p>
          <a:p>
            <a:pPr algn="just"/>
            <a:r>
              <a:rPr lang="en-GB" sz="1600" b="1" dirty="0">
                <a:latin typeface="Arial" panose="020B0604020202020204" pitchFamily="34" charset="0"/>
                <a:cs typeface="Arial" panose="020B0604020202020204" pitchFamily="34" charset="0"/>
              </a:rPr>
              <a:t>Variation in digital readiness between larger and smaller/rural practices (Reidy et al., 2025).</a:t>
            </a:r>
          </a:p>
          <a:p>
            <a:pPr algn="just"/>
            <a:r>
              <a:rPr lang="en-GB" sz="1600" b="1" dirty="0">
                <a:latin typeface="Arial" panose="020B0604020202020204" pitchFamily="34" charset="0"/>
                <a:cs typeface="Arial" panose="020B0604020202020204" pitchFamily="34" charset="0"/>
              </a:rPr>
              <a:t>Risk of increased workload and resistance to change if not properly supported (Department of Health and Social Care, 2022).</a:t>
            </a:r>
          </a:p>
        </p:txBody>
      </p:sp>
    </p:spTree>
    <p:extLst>
      <p:ext uri="{BB962C8B-B14F-4D97-AF65-F5344CB8AC3E}">
        <p14:creationId xmlns:p14="http://schemas.microsoft.com/office/powerpoint/2010/main" val="817641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80A6AD7-E27F-411F-A0F1-6D7763130A43}"/>
              </a:ext>
            </a:extLst>
          </p:cNvPr>
          <p:cNvPicPr>
            <a:picLocks noChangeAspect="1"/>
          </p:cNvPicPr>
          <p:nvPr/>
        </p:nvPicPr>
        <p:blipFill>
          <a:blip r:embed="rId2">
            <a:duotone>
              <a:schemeClr val="bg2">
                <a:shade val="45000"/>
                <a:satMod val="135000"/>
              </a:schemeClr>
              <a:prstClr val="white"/>
            </a:duotone>
          </a:blip>
          <a:srcRect t="10413" b="14587"/>
          <a:stretch>
            <a:fillRect/>
          </a:stretch>
        </p:blipFill>
        <p:spPr>
          <a:xfrm>
            <a:off x="20" y="365125"/>
            <a:ext cx="12191980" cy="6857990"/>
          </a:xfrm>
          <a:prstGeom prst="rect">
            <a:avLst/>
          </a:prstGeom>
        </p:spPr>
      </p:pic>
      <p:sp>
        <p:nvSpPr>
          <p:cNvPr id="2" name="Title 1">
            <a:extLst>
              <a:ext uri="{FF2B5EF4-FFF2-40B4-BE49-F238E27FC236}">
                <a16:creationId xmlns:a16="http://schemas.microsoft.com/office/drawing/2014/main" id="{4A932333-D435-4BB4-7593-FDF0C6253883}"/>
              </a:ext>
            </a:extLst>
          </p:cNvPr>
          <p:cNvSpPr>
            <a:spLocks noGrp="1"/>
          </p:cNvSpPr>
          <p:nvPr>
            <p:ph type="title"/>
          </p:nvPr>
        </p:nvSpPr>
        <p:spPr>
          <a:xfrm>
            <a:off x="2154971" y="1046163"/>
            <a:ext cx="8596668" cy="1320800"/>
          </a:xfrm>
        </p:spPr>
        <p:txBody>
          <a:bodyPr>
            <a:normAutofit fontScale="90000"/>
          </a:bodyPr>
          <a:lstStyle/>
          <a:p>
            <a:pPr algn="ctr"/>
            <a:r>
              <a:rPr lang="en-GB" b="1" dirty="0"/>
              <a:t>Why the NHS App is Important for Patients</a:t>
            </a:r>
            <a:br>
              <a:rPr lang="en-US" dirty="0"/>
            </a:br>
            <a:endParaRPr lang="en-GB" dirty="0"/>
          </a:p>
        </p:txBody>
      </p:sp>
      <p:graphicFrame>
        <p:nvGraphicFramePr>
          <p:cNvPr id="17" name="Content Placeholder 2">
            <a:extLst>
              <a:ext uri="{FF2B5EF4-FFF2-40B4-BE49-F238E27FC236}">
                <a16:creationId xmlns:a16="http://schemas.microsoft.com/office/drawing/2014/main" id="{82D002A9-57FC-CBEF-DF80-99F00E05B142}"/>
              </a:ext>
            </a:extLst>
          </p:cNvPr>
          <p:cNvGraphicFramePr>
            <a:graphicFrameLocks noGrp="1"/>
          </p:cNvGraphicFramePr>
          <p:nvPr>
            <p:ph idx="1"/>
            <p:extLst>
              <p:ext uri="{D42A27DB-BD31-4B8C-83A1-F6EECF244321}">
                <p14:modId xmlns:p14="http://schemas.microsoft.com/office/powerpoint/2010/main" val="3929403299"/>
              </p:ext>
            </p:extLst>
          </p:nvPr>
        </p:nvGraphicFramePr>
        <p:xfrm>
          <a:off x="2154971" y="2366963"/>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2283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23FFE-EE73-3C83-10D6-746B1C8CC099}"/>
              </a:ext>
            </a:extLst>
          </p:cNvPr>
          <p:cNvSpPr>
            <a:spLocks noGrp="1"/>
          </p:cNvSpPr>
          <p:nvPr>
            <p:ph type="title"/>
          </p:nvPr>
        </p:nvSpPr>
        <p:spPr>
          <a:xfrm>
            <a:off x="1704468" y="247136"/>
            <a:ext cx="8596668" cy="1320800"/>
          </a:xfrm>
        </p:spPr>
        <p:txBody>
          <a:bodyPr vert="horz" lIns="91440" tIns="45720" rIns="91440" bIns="45720" rtlCol="0" anchor="t">
            <a:normAutofit/>
          </a:bodyPr>
          <a:lstStyle/>
          <a:p>
            <a:r>
              <a:rPr lang="en-US" kern="1200" dirty="0">
                <a:latin typeface="+mj-lt"/>
                <a:ea typeface="+mj-ea"/>
                <a:cs typeface="+mj-cs"/>
              </a:rPr>
              <a:t>Pros and cons of NHS APP </a:t>
            </a:r>
          </a:p>
        </p:txBody>
      </p:sp>
      <p:pic>
        <p:nvPicPr>
          <p:cNvPr id="15" name="Graphic 14" descr="Doctor">
            <a:extLst>
              <a:ext uri="{FF2B5EF4-FFF2-40B4-BE49-F238E27FC236}">
                <a16:creationId xmlns:a16="http://schemas.microsoft.com/office/drawing/2014/main" id="{88BA07D4-DD7D-155D-5A27-85207191B7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63296" y="4409375"/>
            <a:ext cx="2915973" cy="2915973"/>
          </a:xfrm>
          <a:prstGeom prst="rect">
            <a:avLst/>
          </a:prstGeom>
        </p:spPr>
      </p:pic>
      <p:sp>
        <p:nvSpPr>
          <p:cNvPr id="11" name="Content Placeholder 6">
            <a:extLst>
              <a:ext uri="{FF2B5EF4-FFF2-40B4-BE49-F238E27FC236}">
                <a16:creationId xmlns:a16="http://schemas.microsoft.com/office/drawing/2014/main" id="{B564296C-BE56-AEDB-7AAD-53BF58D4E706}"/>
              </a:ext>
            </a:extLst>
          </p:cNvPr>
          <p:cNvSpPr>
            <a:spLocks noGrp="1"/>
          </p:cNvSpPr>
          <p:nvPr>
            <p:ph idx="1"/>
          </p:nvPr>
        </p:nvSpPr>
        <p:spPr>
          <a:xfrm>
            <a:off x="1363234" y="1022864"/>
            <a:ext cx="8596668" cy="5588000"/>
          </a:xfrm>
        </p:spPr>
        <p:txBody>
          <a:bodyPr vert="horz" lIns="91440" tIns="45720" rIns="91440" bIns="45720" rtlCol="0">
            <a:normAutofit fontScale="40000" lnSpcReduction="20000"/>
          </a:bodyPr>
          <a:lstStyle/>
          <a:p>
            <a:pPr marL="0" indent="0">
              <a:lnSpc>
                <a:spcPct val="90000"/>
              </a:lnSpc>
              <a:buNone/>
            </a:pPr>
            <a:r>
              <a:rPr lang="en-US" sz="4000" b="1" dirty="0">
                <a:latin typeface="Arial" panose="020B0604020202020204" pitchFamily="34" charset="0"/>
                <a:cs typeface="Arial" panose="020B0604020202020204" pitchFamily="34" charset="0"/>
              </a:rPr>
              <a:t>Pros:</a:t>
            </a:r>
          </a:p>
          <a:p>
            <a:pPr>
              <a:lnSpc>
                <a:spcPct val="90000"/>
              </a:lnSpc>
            </a:pPr>
            <a:r>
              <a:rPr lang="en-US" sz="4000" b="1" dirty="0">
                <a:latin typeface="Arial" panose="020B0604020202020204" pitchFamily="34" charset="0"/>
                <a:cs typeface="Arial" panose="020B0604020202020204" pitchFamily="34" charset="0"/>
              </a:rPr>
              <a:t>Saves time for patients and clinicians (NHS Digital, 2023).</a:t>
            </a:r>
          </a:p>
          <a:p>
            <a:pPr>
              <a:lnSpc>
                <a:spcPct val="90000"/>
              </a:lnSpc>
            </a:pPr>
            <a:r>
              <a:rPr lang="en-US" sz="4000" b="1" dirty="0">
                <a:latin typeface="Arial" panose="020B0604020202020204" pitchFamily="34" charset="0"/>
                <a:cs typeface="Arial" panose="020B0604020202020204" pitchFamily="34" charset="0"/>
              </a:rPr>
              <a:t>Improves access to NHS 111 online for quick symptom advice (NHS Digital, 2023).</a:t>
            </a:r>
          </a:p>
          <a:p>
            <a:pPr>
              <a:lnSpc>
                <a:spcPct val="90000"/>
              </a:lnSpc>
            </a:pPr>
            <a:r>
              <a:rPr lang="en-US" sz="4000" b="1" dirty="0">
                <a:latin typeface="Arial" panose="020B0604020202020204" pitchFamily="34" charset="0"/>
                <a:cs typeface="Arial" panose="020B0604020202020204" pitchFamily="34" charset="0"/>
              </a:rPr>
              <a:t>Enhances patient empowerment and involvement in care decisions (NHS Digital, 2023).</a:t>
            </a:r>
          </a:p>
          <a:p>
            <a:pPr>
              <a:lnSpc>
                <a:spcPct val="90000"/>
              </a:lnSpc>
            </a:pPr>
            <a:r>
              <a:rPr lang="en-US" sz="4000" b="1" dirty="0">
                <a:latin typeface="Arial" panose="020B0604020202020204" pitchFamily="34" charset="0"/>
                <a:cs typeface="Arial" panose="020B0604020202020204" pitchFamily="34" charset="0"/>
              </a:rPr>
              <a:t>High engagement levels among registered users (Digital Coalition, 2024).</a:t>
            </a:r>
          </a:p>
          <a:p>
            <a:pPr marL="0" indent="0">
              <a:lnSpc>
                <a:spcPct val="90000"/>
              </a:lnSpc>
              <a:buNone/>
            </a:pPr>
            <a:endParaRPr lang="en-US" sz="4000" b="1" dirty="0">
              <a:latin typeface="Arial" panose="020B0604020202020204" pitchFamily="34" charset="0"/>
              <a:cs typeface="Arial" panose="020B0604020202020204" pitchFamily="34" charset="0"/>
            </a:endParaRPr>
          </a:p>
          <a:p>
            <a:pPr marL="0" indent="0">
              <a:lnSpc>
                <a:spcPct val="90000"/>
              </a:lnSpc>
              <a:buNone/>
            </a:pPr>
            <a:r>
              <a:rPr lang="en-US" sz="4000" b="1" dirty="0">
                <a:latin typeface="Arial" panose="020B0604020202020204" pitchFamily="34" charset="0"/>
                <a:cs typeface="Arial" panose="020B0604020202020204" pitchFamily="34" charset="0"/>
              </a:rPr>
              <a:t>Cons</a:t>
            </a:r>
          </a:p>
          <a:p>
            <a:pPr>
              <a:lnSpc>
                <a:spcPct val="90000"/>
              </a:lnSpc>
            </a:pPr>
            <a:r>
              <a:rPr lang="en-US" sz="4000" b="1" dirty="0">
                <a:latin typeface="Arial" panose="020B0604020202020204" pitchFamily="34" charset="0"/>
                <a:cs typeface="Arial" panose="020B0604020202020204" pitchFamily="34" charset="0"/>
              </a:rPr>
              <a:t>Lower uptake among older adults and socioeconomically deprived groups, risking digital exclusion (NHS England, 2023; Kc et al., 2024).</a:t>
            </a:r>
          </a:p>
          <a:p>
            <a:pPr>
              <a:lnSpc>
                <a:spcPct val="90000"/>
              </a:lnSpc>
            </a:pPr>
            <a:r>
              <a:rPr lang="en-US" sz="4000" b="1" dirty="0">
                <a:latin typeface="Arial" panose="020B0604020202020204" pitchFamily="34" charset="0"/>
                <a:cs typeface="Arial" panose="020B0604020202020204" pitchFamily="34" charset="0"/>
              </a:rPr>
              <a:t>Usability issues for those with low digital literacy (Reidy et al., 2025).</a:t>
            </a:r>
          </a:p>
          <a:p>
            <a:pPr>
              <a:lnSpc>
                <a:spcPct val="90000"/>
              </a:lnSpc>
            </a:pPr>
            <a:r>
              <a:rPr lang="en-US" sz="4000" b="1" dirty="0">
                <a:latin typeface="Arial" panose="020B0604020202020204" pitchFamily="34" charset="0"/>
                <a:cs typeface="Arial" panose="020B0604020202020204" pitchFamily="34" charset="0"/>
              </a:rPr>
              <a:t>Risk of misinterpreting medical information without professional guidance (JMIR, 2024).</a:t>
            </a:r>
          </a:p>
          <a:p>
            <a:pPr>
              <a:lnSpc>
                <a:spcPct val="90000"/>
              </a:lnSpc>
            </a:pPr>
            <a:r>
              <a:rPr lang="en-US" sz="4000" b="1" dirty="0">
                <a:latin typeface="Arial" panose="020B0604020202020204" pitchFamily="34" charset="0"/>
                <a:cs typeface="Arial" panose="020B0604020202020204" pitchFamily="34" charset="0"/>
              </a:rPr>
              <a:t>Ongoing privacy and data security concerns under the Data Protection Act 2018 (UK Parliament, 2018).</a:t>
            </a:r>
          </a:p>
          <a:p>
            <a:pPr>
              <a:lnSpc>
                <a:spcPct val="90000"/>
              </a:lnSpc>
            </a:pPr>
            <a:r>
              <a:rPr lang="en-GB" sz="4000" b="1" dirty="0">
                <a:latin typeface="Arial" panose="020B0604020202020204" pitchFamily="34" charset="0"/>
                <a:cs typeface="Arial" panose="020B0604020202020204" pitchFamily="34" charset="0"/>
              </a:rPr>
              <a:t>According to Nicodemo (2025) Ofcom reported that around 6% of households in the UK still do not have internet access at home . Because of this, it is important that alternative options, such as face-to-face appointments and other traditional methods, remain available so that NHS services can be accessed by everyone who needs them.</a:t>
            </a:r>
            <a:endParaRPr lang="en-US" sz="4000" b="1" dirty="0">
              <a:latin typeface="Arial" panose="020B0604020202020204" pitchFamily="34" charset="0"/>
              <a:cs typeface="Arial" panose="020B0604020202020204" pitchFamily="34" charset="0"/>
            </a:endParaRPr>
          </a:p>
          <a:p>
            <a:pPr>
              <a:lnSpc>
                <a:spcPct val="90000"/>
              </a:lnSpc>
            </a:pPr>
            <a:endParaRPr lang="en-US" sz="1100" dirty="0"/>
          </a:p>
        </p:txBody>
      </p:sp>
      <p:sp>
        <p:nvSpPr>
          <p:cNvPr id="3" name="TextBox 2">
            <a:extLst>
              <a:ext uri="{FF2B5EF4-FFF2-40B4-BE49-F238E27FC236}">
                <a16:creationId xmlns:a16="http://schemas.microsoft.com/office/drawing/2014/main" id="{D447FDA4-02CB-2B85-BCED-13E3A351C0B0}"/>
              </a:ext>
            </a:extLst>
          </p:cNvPr>
          <p:cNvSpPr txBox="1"/>
          <p:nvPr/>
        </p:nvSpPr>
        <p:spPr>
          <a:xfrm>
            <a:off x="6256020" y="1993939"/>
            <a:ext cx="5097780" cy="4616925"/>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916227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95C9C-9DED-FF95-D35A-5946422C2BEE}"/>
              </a:ext>
            </a:extLst>
          </p:cNvPr>
          <p:cNvSpPr>
            <a:spLocks noGrp="1"/>
          </p:cNvSpPr>
          <p:nvPr>
            <p:ph type="title"/>
          </p:nvPr>
        </p:nvSpPr>
        <p:spPr>
          <a:xfrm>
            <a:off x="1286933" y="609600"/>
            <a:ext cx="10197494" cy="1099457"/>
          </a:xfrm>
        </p:spPr>
        <p:txBody>
          <a:bodyPr>
            <a:normAutofit/>
          </a:bodyPr>
          <a:lstStyle/>
          <a:p>
            <a:r>
              <a:rPr lang="en-GB" dirty="0"/>
              <a:t>Did you know ? </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15202D8-E172-5907-587C-35218259F5C1}"/>
              </a:ext>
            </a:extLst>
          </p:cNvPr>
          <p:cNvGraphicFramePr>
            <a:graphicFrameLocks noGrp="1"/>
          </p:cNvGraphicFramePr>
          <p:nvPr>
            <p:ph idx="1"/>
            <p:extLst>
              <p:ext uri="{D42A27DB-BD31-4B8C-83A1-F6EECF244321}">
                <p14:modId xmlns:p14="http://schemas.microsoft.com/office/powerpoint/2010/main" val="933404469"/>
              </p:ext>
            </p:extLst>
          </p:nvPr>
        </p:nvGraphicFramePr>
        <p:xfrm>
          <a:off x="1286934" y="1342118"/>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8984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7BE0C-3E59-D0F4-B6AF-7944DE459EAE}"/>
              </a:ext>
            </a:extLst>
          </p:cNvPr>
          <p:cNvSpPr>
            <a:spLocks noGrp="1"/>
          </p:cNvSpPr>
          <p:nvPr>
            <p:ph type="title"/>
          </p:nvPr>
        </p:nvSpPr>
        <p:spPr/>
        <p:txBody>
          <a:bodyPr/>
          <a:lstStyle/>
          <a:p>
            <a:r>
              <a:rPr lang="en-GB" dirty="0"/>
              <a:t>Future Improvements for the NHS App</a:t>
            </a:r>
            <a:br>
              <a:rPr lang="en-GB" dirty="0"/>
            </a:br>
            <a:endParaRPr lang="en-GB" dirty="0"/>
          </a:p>
        </p:txBody>
      </p:sp>
      <p:sp>
        <p:nvSpPr>
          <p:cNvPr id="3" name="Content Placeholder 2">
            <a:extLst>
              <a:ext uri="{FF2B5EF4-FFF2-40B4-BE49-F238E27FC236}">
                <a16:creationId xmlns:a16="http://schemas.microsoft.com/office/drawing/2014/main" id="{F49EA837-7DBE-B949-BD59-7D9DC22081DB}"/>
              </a:ext>
            </a:extLst>
          </p:cNvPr>
          <p:cNvSpPr>
            <a:spLocks noGrp="1"/>
          </p:cNvSpPr>
          <p:nvPr>
            <p:ph idx="1"/>
          </p:nvPr>
        </p:nvSpPr>
        <p:spPr/>
        <p:txBody>
          <a:bodyPr>
            <a:noAutofit/>
          </a:bodyPr>
          <a:lstStyle/>
          <a:p>
            <a:pPr marL="0" indent="0">
              <a:buNone/>
            </a:pPr>
            <a:r>
              <a:rPr lang="en-GB" sz="2000" b="1" dirty="0">
                <a:latin typeface="Arial" panose="020B0604020202020204" pitchFamily="34" charset="0"/>
                <a:cs typeface="Arial" panose="020B0604020202020204" pitchFamily="34" charset="0"/>
              </a:rPr>
              <a:t>The NHS England roadmap outlines plans to further develop the NHS App by increasing personalisation, improving accessibility, and strengthening integration across NHS services through:</a:t>
            </a:r>
          </a:p>
          <a:p>
            <a:r>
              <a:rPr lang="en-GB" sz="2000" b="1" dirty="0">
                <a:latin typeface="Arial" panose="020B0604020202020204" pitchFamily="34" charset="0"/>
                <a:cs typeface="Arial" panose="020B0604020202020204" pitchFamily="34" charset="0"/>
              </a:rPr>
              <a:t>Optimising the user experience</a:t>
            </a:r>
          </a:p>
          <a:p>
            <a:r>
              <a:rPr lang="en-GB" sz="2000" b="1" dirty="0">
                <a:latin typeface="Arial" panose="020B0604020202020204" pitchFamily="34" charset="0"/>
                <a:cs typeface="Arial" panose="020B0604020202020204" pitchFamily="34" charset="0"/>
              </a:rPr>
              <a:t>Advancing appointment management features</a:t>
            </a:r>
          </a:p>
          <a:p>
            <a:r>
              <a:rPr lang="en-GB" sz="2000" b="1" dirty="0">
                <a:latin typeface="Arial" panose="020B0604020202020204" pitchFamily="34" charset="0"/>
                <a:cs typeface="Arial" panose="020B0604020202020204" pitchFamily="34" charset="0"/>
              </a:rPr>
              <a:t>Enhancing prescription functionality</a:t>
            </a:r>
          </a:p>
          <a:p>
            <a:r>
              <a:rPr lang="en-GB" sz="2000" b="1" dirty="0">
                <a:latin typeface="Arial" panose="020B0604020202020204" pitchFamily="34" charset="0"/>
                <a:cs typeface="Arial" panose="020B0604020202020204" pitchFamily="34" charset="0"/>
              </a:rPr>
              <a:t>Improving clarity and access to health records</a:t>
            </a:r>
          </a:p>
          <a:p>
            <a:r>
              <a:rPr lang="en-GB" sz="2000" b="1" dirty="0">
                <a:latin typeface="Arial" panose="020B0604020202020204" pitchFamily="34" charset="0"/>
                <a:cs typeface="Arial" panose="020B0604020202020204" pitchFamily="34" charset="0"/>
              </a:rPr>
              <a:t>Strengthening patient–service communication</a:t>
            </a:r>
          </a:p>
          <a:p>
            <a:r>
              <a:rPr lang="en-GB" sz="2000" b="1" dirty="0">
                <a:latin typeface="Arial" panose="020B0604020202020204" pitchFamily="34" charset="0"/>
                <a:cs typeface="Arial" panose="020B0604020202020204" pitchFamily="34" charset="0"/>
              </a:rPr>
              <a:t>Promoting ongoing digital innovation </a:t>
            </a:r>
          </a:p>
          <a:p>
            <a:pPr marL="0" indent="0">
              <a:buNone/>
            </a:pPr>
            <a:r>
              <a:rPr lang="en-GB" sz="2000" b="1" dirty="0">
                <a:latin typeface="Arial" panose="020B0604020202020204" pitchFamily="34" charset="0"/>
                <a:cs typeface="Arial" panose="020B0604020202020204" pitchFamily="34" charset="0"/>
              </a:rPr>
              <a:t>                                             (NHS Digital, 2026)</a:t>
            </a:r>
          </a:p>
        </p:txBody>
      </p:sp>
    </p:spTree>
    <p:extLst>
      <p:ext uri="{BB962C8B-B14F-4D97-AF65-F5344CB8AC3E}">
        <p14:creationId xmlns:p14="http://schemas.microsoft.com/office/powerpoint/2010/main" val="2184082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D8937-C797-7494-1C6B-87D780EEFA3C}"/>
              </a:ext>
            </a:extLst>
          </p:cNvPr>
          <p:cNvSpPr>
            <a:spLocks noGrp="1"/>
          </p:cNvSpPr>
          <p:nvPr>
            <p:ph type="title"/>
          </p:nvPr>
        </p:nvSpPr>
        <p:spPr/>
        <p:txBody>
          <a:bodyPr>
            <a:normAutofit/>
          </a:bodyPr>
          <a:lstStyle/>
          <a:p>
            <a:r>
              <a:rPr lang="en-GB" b="1" dirty="0"/>
              <a:t>Challenges and Recommendations</a:t>
            </a:r>
            <a:br>
              <a:rPr lang="en-GB" dirty="0"/>
            </a:br>
            <a:endParaRPr lang="en-GB" dirty="0"/>
          </a:p>
        </p:txBody>
      </p:sp>
      <p:sp>
        <p:nvSpPr>
          <p:cNvPr id="3" name="Content Placeholder 2">
            <a:extLst>
              <a:ext uri="{FF2B5EF4-FFF2-40B4-BE49-F238E27FC236}">
                <a16:creationId xmlns:a16="http://schemas.microsoft.com/office/drawing/2014/main" id="{B338AB83-3216-C1D6-1C94-47C3B7C94382}"/>
              </a:ext>
            </a:extLst>
          </p:cNvPr>
          <p:cNvSpPr>
            <a:spLocks noGrp="1"/>
          </p:cNvSpPr>
          <p:nvPr>
            <p:ph idx="1"/>
          </p:nvPr>
        </p:nvSpPr>
        <p:spPr>
          <a:xfrm>
            <a:off x="302070" y="1514994"/>
            <a:ext cx="9347196" cy="4871846"/>
          </a:xfrm>
        </p:spPr>
        <p:txBody>
          <a:bodyPr>
            <a:normAutofit fontScale="92500"/>
          </a:bodyPr>
          <a:lstStyle/>
          <a:p>
            <a:r>
              <a:rPr lang="en-GB" b="1" dirty="0">
                <a:latin typeface="Arial" panose="020B0604020202020204" pitchFamily="34" charset="0"/>
                <a:cs typeface="Arial" panose="020B0604020202020204" pitchFamily="34" charset="0"/>
              </a:rPr>
              <a:t>Barrier : Digital exclusion &amp; access issues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Many people lack devices, connectivity or digital skills, and some find information hard to use — especially older adults and those with low digital literacy. Reports highlight that digital services risk widening health inequalities without support for these groups (Health Service Journal, 2026)</a:t>
            </a:r>
          </a:p>
          <a:p>
            <a:r>
              <a:rPr lang="en-GB" b="1" dirty="0">
                <a:latin typeface="Arial" panose="020B0604020202020204" pitchFamily="34" charset="0"/>
                <a:cs typeface="Arial" panose="020B0604020202020204" pitchFamily="34" charset="0"/>
              </a:rPr>
              <a:t>Solution : Provide devices, connectivity, and easy-to-use platforms with community support.</a:t>
            </a:r>
          </a:p>
          <a:p>
            <a:r>
              <a:rPr lang="en-GB" b="1" dirty="0">
                <a:latin typeface="Arial" panose="020B0604020202020204" pitchFamily="34" charset="0"/>
                <a:cs typeface="Arial" panose="020B0604020202020204" pitchFamily="34" charset="0"/>
              </a:rPr>
              <a:t>Barrier : Skills &amp; confidence challenges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Surveys show people value the NHS App but still need more training and support to use it effectively, and some prefer non-digital options (Patient Information Forum, 2024).</a:t>
            </a:r>
          </a:p>
          <a:p>
            <a:r>
              <a:rPr lang="en-GB" b="1" dirty="0">
                <a:latin typeface="Arial" panose="020B0604020202020204" pitchFamily="34" charset="0"/>
                <a:cs typeface="Arial" panose="020B0604020202020204" pitchFamily="34" charset="0"/>
              </a:rPr>
              <a:t>Solution : Offer training, tutorials, and hybrid options to boost user confidence.</a:t>
            </a:r>
          </a:p>
          <a:p>
            <a:r>
              <a:rPr lang="en-GB" b="1" dirty="0">
                <a:latin typeface="Arial" panose="020B0604020202020204" pitchFamily="34" charset="0"/>
                <a:cs typeface="Arial" panose="020B0604020202020204" pitchFamily="34" charset="0"/>
              </a:rPr>
              <a:t>Barrier : Data privacy &amp; trust concerns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Research into digital health services notes users worry about who can access their medical information and fear privacy risks (Good Things Foundation (2025).</a:t>
            </a:r>
          </a:p>
          <a:p>
            <a:r>
              <a:rPr lang="en-GB" b="1" dirty="0">
                <a:latin typeface="Arial" panose="020B0604020202020204" pitchFamily="34" charset="0"/>
                <a:cs typeface="Arial" panose="020B0604020202020204" pitchFamily="34" charset="0"/>
              </a:rPr>
              <a:t>Solution : </a:t>
            </a:r>
            <a:r>
              <a:rPr lang="en-US" altLang="en-US" b="1" dirty="0">
                <a:solidFill>
                  <a:srgbClr val="000000"/>
                </a:solidFill>
                <a:latin typeface="Arial" panose="020B0604020202020204" pitchFamily="34" charset="0"/>
                <a:cs typeface="Arial" panose="020B0604020202020204" pitchFamily="34" charset="0"/>
              </a:rPr>
              <a:t>Ensure transparent policies, user control, and strong security measures.</a:t>
            </a:r>
          </a:p>
          <a:p>
            <a:pPr marL="0" indent="0">
              <a:buNone/>
            </a:pPr>
            <a:endParaRPr lang="en-GB" dirty="0"/>
          </a:p>
          <a:p>
            <a:endParaRPr lang="en-GB" dirty="0"/>
          </a:p>
        </p:txBody>
      </p:sp>
      <p:sp>
        <p:nvSpPr>
          <p:cNvPr id="6" name="Rectangle 3">
            <a:extLst>
              <a:ext uri="{FF2B5EF4-FFF2-40B4-BE49-F238E27FC236}">
                <a16:creationId xmlns:a16="http://schemas.microsoft.com/office/drawing/2014/main" id="{D60E27F3-14E6-0939-B8BE-0783F1278FEB}"/>
              </a:ext>
            </a:extLst>
          </p:cNvPr>
          <p:cNvSpPr>
            <a:spLocks noChangeArrowheads="1"/>
          </p:cNvSpPr>
          <p:nvPr/>
        </p:nvSpPr>
        <p:spPr bwMode="auto">
          <a:xfrm>
            <a:off x="0" y="-32316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79037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A62A6-FF76-EB8E-2E3B-B15554AF213B}"/>
              </a:ext>
            </a:extLst>
          </p:cNvPr>
          <p:cNvSpPr>
            <a:spLocks noGrp="1"/>
          </p:cNvSpPr>
          <p:nvPr>
            <p:ph type="title"/>
          </p:nvPr>
        </p:nvSpPr>
        <p:spPr/>
        <p:txBody>
          <a:bodyPr/>
          <a:lstStyle/>
          <a:p>
            <a:r>
              <a:rPr lang="en-GB" b="1" dirty="0"/>
              <a:t>Challenges and Recommendations </a:t>
            </a:r>
            <a:endParaRPr lang="en-GB" dirty="0"/>
          </a:p>
        </p:txBody>
      </p:sp>
      <p:sp>
        <p:nvSpPr>
          <p:cNvPr id="3" name="Content Placeholder 2">
            <a:extLst>
              <a:ext uri="{FF2B5EF4-FFF2-40B4-BE49-F238E27FC236}">
                <a16:creationId xmlns:a16="http://schemas.microsoft.com/office/drawing/2014/main" id="{59166347-DD7A-A894-77FE-003CC821A075}"/>
              </a:ext>
            </a:extLst>
          </p:cNvPr>
          <p:cNvSpPr>
            <a:spLocks noGrp="1"/>
          </p:cNvSpPr>
          <p:nvPr>
            <p:ph idx="1"/>
          </p:nvPr>
        </p:nvSpPr>
        <p:spPr>
          <a:xfrm>
            <a:off x="583204" y="1663048"/>
            <a:ext cx="8596668" cy="3880773"/>
          </a:xfrm>
        </p:spPr>
        <p:txBody>
          <a:bodyPr>
            <a:normAutofit/>
          </a:bodyPr>
          <a:lstStyle/>
          <a:p>
            <a:r>
              <a:rPr lang="en-GB" b="1" dirty="0">
                <a:latin typeface="Arial" panose="020B0604020202020204" pitchFamily="34" charset="0"/>
                <a:cs typeface="Arial" panose="020B0604020202020204" pitchFamily="34" charset="0"/>
              </a:rPr>
              <a:t>Barrier : Funding &amp; infrastructure limitations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Reports on NHS digital maturity discuss funding constraints, legacy systems and slow technology adoption as ongoing hurdles across the NHS (</a:t>
            </a:r>
            <a:r>
              <a:rPr lang="en-GB" b="1" dirty="0" err="1">
                <a:latin typeface="Arial" panose="020B0604020202020204" pitchFamily="34" charset="0"/>
                <a:cs typeface="Arial" panose="020B0604020202020204" pitchFamily="34" charset="0"/>
              </a:rPr>
              <a:t>MedTechNews</a:t>
            </a:r>
            <a:r>
              <a:rPr lang="en-GB" b="1" dirty="0">
                <a:latin typeface="Arial" panose="020B0604020202020204" pitchFamily="34" charset="0"/>
                <a:cs typeface="Arial" panose="020B0604020202020204" pitchFamily="34" charset="0"/>
              </a:rPr>
              <a:t> (2025).</a:t>
            </a:r>
          </a:p>
          <a:p>
            <a:r>
              <a:rPr lang="en-GB" b="1" dirty="0">
                <a:latin typeface="Arial" panose="020B0604020202020204" pitchFamily="34" charset="0"/>
                <a:cs typeface="Arial" panose="020B0604020202020204" pitchFamily="34" charset="0"/>
              </a:rPr>
              <a:t>Solution: Increase targeted investment, modernise legacy systems, and leverage cost-effective technologies.</a:t>
            </a:r>
          </a:p>
          <a:p>
            <a:r>
              <a:rPr lang="en-GB" b="1" dirty="0">
                <a:latin typeface="Arial" panose="020B0604020202020204" pitchFamily="34" charset="0"/>
                <a:cs typeface="Arial" panose="020B0604020202020204" pitchFamily="34" charset="0"/>
              </a:rPr>
              <a:t>Barrier : Integration &amp; IT system challenges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Experts and NHS digital forums identify fragmented systems, lack of standardised data, and difficulties sharing information across services as real barriers to seamless digital care (Digital Health,2025).</a:t>
            </a:r>
          </a:p>
          <a:p>
            <a:r>
              <a:rPr lang="en-GB" b="1" dirty="0">
                <a:latin typeface="Arial" panose="020B0604020202020204" pitchFamily="34" charset="0"/>
                <a:cs typeface="Arial" panose="020B0604020202020204" pitchFamily="34" charset="0"/>
              </a:rPr>
              <a:t>Solution: Implement interoperable systems and standardised data sharing across services.</a:t>
            </a:r>
          </a:p>
          <a:p>
            <a:endParaRPr lang="en-GB" b="1" dirty="0"/>
          </a:p>
        </p:txBody>
      </p:sp>
    </p:spTree>
    <p:extLst>
      <p:ext uri="{BB962C8B-B14F-4D97-AF65-F5344CB8AC3E}">
        <p14:creationId xmlns:p14="http://schemas.microsoft.com/office/powerpoint/2010/main" val="6348109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0F95E-72CB-AD1B-BC24-8CDFA4F8394E}"/>
              </a:ext>
            </a:extLst>
          </p:cNvPr>
          <p:cNvSpPr>
            <a:spLocks noGrp="1"/>
          </p:cNvSpPr>
          <p:nvPr>
            <p:ph type="title"/>
          </p:nvPr>
        </p:nvSpPr>
        <p:spPr/>
        <p:txBody>
          <a:bodyPr>
            <a:normAutofit/>
          </a:bodyPr>
          <a:lstStyle/>
          <a:p>
            <a:r>
              <a:rPr lang="en-GB" b="1" dirty="0"/>
              <a:t>Conclusion</a:t>
            </a:r>
            <a:br>
              <a:rPr lang="en-GB" dirty="0"/>
            </a:br>
            <a:endParaRPr lang="en-GB" dirty="0"/>
          </a:p>
        </p:txBody>
      </p:sp>
      <p:sp>
        <p:nvSpPr>
          <p:cNvPr id="3" name="Content Placeholder 2">
            <a:extLst>
              <a:ext uri="{FF2B5EF4-FFF2-40B4-BE49-F238E27FC236}">
                <a16:creationId xmlns:a16="http://schemas.microsoft.com/office/drawing/2014/main" id="{E796131F-D948-37D6-5601-CD9547F03D56}"/>
              </a:ext>
            </a:extLst>
          </p:cNvPr>
          <p:cNvSpPr>
            <a:spLocks noGrp="1"/>
          </p:cNvSpPr>
          <p:nvPr>
            <p:ph idx="1"/>
          </p:nvPr>
        </p:nvSpPr>
        <p:spPr>
          <a:xfrm>
            <a:off x="677334" y="1661825"/>
            <a:ext cx="8826884" cy="3880773"/>
          </a:xfrm>
        </p:spPr>
        <p:txBody>
          <a:bodyPr>
            <a:normAutofit fontScale="92500" lnSpcReduction="20000"/>
          </a:bodyPr>
          <a:lstStyle/>
          <a:p>
            <a:pPr algn="just"/>
            <a:r>
              <a:rPr lang="en-GB" sz="2000" b="1" dirty="0">
                <a:latin typeface="Arial" panose="020B0604020202020204" pitchFamily="34" charset="0"/>
                <a:cs typeface="Arial" panose="020B0604020202020204" pitchFamily="34" charset="0"/>
              </a:rPr>
              <a:t>The NHS App provides patients with secure digital access to health records, prescriptions, and appointments, enhancing convenience and care management. Although challenges such as digital exclusion, limited skills, privacy concerns, fragmented systems, and funding constraints exist, solutions like user training, accessible design, interoperable platforms, and strategic investment can improve adoption, equity, and trust, supporting a more digitally inclusive and patient-focused NHS (Reidy et al., 2025). </a:t>
            </a:r>
          </a:p>
          <a:p>
            <a:pPr algn="just"/>
            <a:r>
              <a:rPr lang="en-GB" sz="2000" b="1" dirty="0">
                <a:latin typeface="Arial" panose="020B0604020202020204" pitchFamily="34" charset="0"/>
                <a:cs typeface="Arial" panose="020B0604020202020204" pitchFamily="34" charset="0"/>
              </a:rPr>
              <a:t>It is important to ensure that no one is excluded, particularly the many older individuals who do not use the internet and depend on traditional communication methods like telephone services and in-person interactions. Age UK (2025) states that while individuals should be supported in developing digital skills, people who cannot or prefer not to use the internet must still have access to offline services and support that meets their needs.</a:t>
            </a:r>
          </a:p>
          <a:p>
            <a:endParaRPr lang="en-GB" sz="2000" b="1" dirty="0"/>
          </a:p>
        </p:txBody>
      </p:sp>
    </p:spTree>
    <p:extLst>
      <p:ext uri="{BB962C8B-B14F-4D97-AF65-F5344CB8AC3E}">
        <p14:creationId xmlns:p14="http://schemas.microsoft.com/office/powerpoint/2010/main" val="3344514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E63F2-0368-05B9-F435-84A1A869340B}"/>
              </a:ext>
            </a:extLst>
          </p:cNvPr>
          <p:cNvSpPr>
            <a:spLocks noGrp="1"/>
          </p:cNvSpPr>
          <p:nvPr>
            <p:ph type="title"/>
          </p:nvPr>
        </p:nvSpPr>
        <p:spPr/>
        <p:txBody>
          <a:bodyPr>
            <a:normAutofit/>
          </a:bodyPr>
          <a:lstStyle/>
          <a:p>
            <a:r>
              <a:rPr lang="en-GB" b="1" dirty="0"/>
              <a:t>References</a:t>
            </a:r>
            <a:br>
              <a:rPr lang="en-GB" dirty="0"/>
            </a:br>
            <a:endParaRPr lang="en-GB" dirty="0"/>
          </a:p>
        </p:txBody>
      </p:sp>
      <p:sp>
        <p:nvSpPr>
          <p:cNvPr id="3" name="Content Placeholder 2">
            <a:extLst>
              <a:ext uri="{FF2B5EF4-FFF2-40B4-BE49-F238E27FC236}">
                <a16:creationId xmlns:a16="http://schemas.microsoft.com/office/drawing/2014/main" id="{3FDB7544-FD10-4840-4C8E-17EF3ECFED2F}"/>
              </a:ext>
            </a:extLst>
          </p:cNvPr>
          <p:cNvSpPr>
            <a:spLocks noGrp="1"/>
          </p:cNvSpPr>
          <p:nvPr>
            <p:ph idx="1"/>
          </p:nvPr>
        </p:nvSpPr>
        <p:spPr>
          <a:xfrm>
            <a:off x="583205" y="1488613"/>
            <a:ext cx="8690798" cy="4952528"/>
          </a:xfrm>
        </p:spPr>
        <p:txBody>
          <a:bodyPr>
            <a:normAutofit fontScale="70000" lnSpcReduction="20000"/>
          </a:bodyPr>
          <a:lstStyle/>
          <a:p>
            <a:pPr marL="0" indent="0">
              <a:buNone/>
            </a:pPr>
            <a:endParaRPr lang="en-GB" dirty="0"/>
          </a:p>
          <a:p>
            <a:r>
              <a:rPr lang="en-GB" dirty="0"/>
              <a:t>Abrahams, C. (2025) </a:t>
            </a:r>
            <a:r>
              <a:rPr lang="en-GB" i="1" dirty="0"/>
              <a:t>Age UK warns 2.4 million digitally excluded older people are at risk of being left behind in an increasingly digital world</a:t>
            </a:r>
            <a:r>
              <a:rPr lang="en-GB" dirty="0"/>
              <a:t>. Age UK. Available at: </a:t>
            </a:r>
            <a:r>
              <a:rPr lang="en-GB" u="sng" dirty="0">
                <a:hlinkClick r:id="rId2"/>
              </a:rPr>
              <a:t>https://www.ageuk.org.uk/latest-press/articles/age-uk-warns-22.4-million-digitally-excluded-older-people-are-at-risk-of-being-left-behind-in-an-increasingly-digital-world/</a:t>
            </a:r>
            <a:r>
              <a:rPr lang="en-GB" dirty="0"/>
              <a:t> (Accessed: 7 March 2026)</a:t>
            </a:r>
          </a:p>
          <a:p>
            <a:r>
              <a:rPr lang="en-GB" dirty="0"/>
              <a:t>Digital Coalition (2024) </a:t>
            </a:r>
            <a:r>
              <a:rPr lang="en-GB" i="1" dirty="0"/>
              <a:t>Patients value NHS App but not all users able to access information they want</a:t>
            </a:r>
            <a:r>
              <a:rPr lang="en-GB" dirty="0"/>
              <a:t>. Available at: </a:t>
            </a:r>
            <a:r>
              <a:rPr lang="en-GB" u="sng" dirty="0">
                <a:hlinkClick r:id="rId3"/>
              </a:rPr>
              <a:t>https://www.patients-association.org.uk/news/patients-value-nhs-app-but-not-all-users-able-to-access-information-they-want-finds-new-report-from-the-digital-coalition</a:t>
            </a:r>
            <a:r>
              <a:rPr lang="en-GB" dirty="0"/>
              <a:t>  (Accessed: 10 February 2026).</a:t>
            </a:r>
          </a:p>
          <a:p>
            <a:r>
              <a:rPr lang="en-GB" dirty="0"/>
              <a:t>Digital Health (2025) </a:t>
            </a:r>
            <a:r>
              <a:rPr lang="en-GB" i="1" dirty="0"/>
              <a:t>Lack of standardised health data is a barrier to NHS App plans</a:t>
            </a:r>
            <a:r>
              <a:rPr lang="en-GB" dirty="0"/>
              <a:t>. Available at: </a:t>
            </a:r>
            <a:r>
              <a:rPr lang="en-GB" u="sng" dirty="0">
                <a:hlinkClick r:id="rId4"/>
              </a:rPr>
              <a:t>https://www.digitalhealth.net</a:t>
            </a:r>
            <a:r>
              <a:rPr lang="en-GB" dirty="0"/>
              <a:t> (Accessed: 4 March 2026).</a:t>
            </a:r>
          </a:p>
          <a:p>
            <a:r>
              <a:rPr lang="en-GB" dirty="0"/>
              <a:t>Good Things Foundation (2025) </a:t>
            </a:r>
            <a:r>
              <a:rPr lang="en-GB" i="1" dirty="0"/>
              <a:t>Beliefs and trust: Barriers to using digital health services</a:t>
            </a:r>
            <a:r>
              <a:rPr lang="en-GB" dirty="0"/>
              <a:t>. Available at: </a:t>
            </a:r>
            <a:r>
              <a:rPr lang="en-GB" u="sng" dirty="0">
                <a:hlinkClick r:id="rId5"/>
              </a:rPr>
              <a:t>https://www.goodthingsfoundation.org</a:t>
            </a:r>
            <a:r>
              <a:rPr lang="en-GB" dirty="0"/>
              <a:t> (Accessed: 4 March 2026).</a:t>
            </a:r>
          </a:p>
          <a:p>
            <a:r>
              <a:rPr lang="en-GB" dirty="0"/>
              <a:t>GOV.UK (2025) </a:t>
            </a:r>
            <a:r>
              <a:rPr lang="en-GB" i="1" dirty="0"/>
              <a:t>Major NHS App expansion cuts waiting times</a:t>
            </a:r>
            <a:r>
              <a:rPr lang="en-GB" dirty="0"/>
              <a:t>. GOV.UK. [online] Available at: </a:t>
            </a:r>
            <a:r>
              <a:rPr lang="en-GB" u="sng" dirty="0">
                <a:hlinkClick r:id="rId6"/>
              </a:rPr>
              <a:t>https://www.gov.uk/government/news/major-nhs-app-expansion-cuts-waiting-times</a:t>
            </a:r>
            <a:r>
              <a:rPr lang="en-GB" dirty="0"/>
              <a:t> (Accessed 7 March 2026).</a:t>
            </a:r>
          </a:p>
          <a:p>
            <a:r>
              <a:rPr lang="en-GB" dirty="0"/>
              <a:t>Health Service Journal, 2026. </a:t>
            </a:r>
            <a:r>
              <a:rPr lang="en-GB" i="1" dirty="0"/>
              <a:t>Tackling health inequalities in a digital NHS: Making inclusion the national priority</a:t>
            </a:r>
            <a:r>
              <a:rPr lang="en-GB" dirty="0"/>
              <a:t>. [online] Available at: </a:t>
            </a:r>
            <a:r>
              <a:rPr lang="en-GB" u="sng" dirty="0">
                <a:hlinkClick r:id="rId7"/>
              </a:rPr>
              <a:t>https://www.hsj.co.uk/technology-and-innovation/tackling-health-inequalities-in-a-digital-nhs-making-inclusion-the-national-priority/7040370.article</a:t>
            </a:r>
            <a:r>
              <a:rPr lang="en-GB" dirty="0"/>
              <a:t>  (Accessed 4 Mar. 2026).</a:t>
            </a:r>
          </a:p>
          <a:p>
            <a:r>
              <a:rPr lang="en-GB" dirty="0"/>
              <a:t>Healthcare Leader (2025) </a:t>
            </a:r>
            <a:r>
              <a:rPr lang="en-GB" i="1" dirty="0"/>
              <a:t>NHS App prevents 1.5 million missed appointments</a:t>
            </a:r>
            <a:r>
              <a:rPr lang="en-GB" dirty="0"/>
              <a:t> Available at: </a:t>
            </a:r>
            <a:r>
              <a:rPr lang="en-GB" u="sng" dirty="0">
                <a:hlinkClick r:id="rId8"/>
              </a:rPr>
              <a:t>https://healthcareleadernews.com/news/nhs-app-prevents-1-5-million-missed-appointments</a:t>
            </a:r>
            <a:r>
              <a:rPr lang="en-GB" dirty="0"/>
              <a:t> (Accessed 7 March 2026).</a:t>
            </a:r>
          </a:p>
          <a:p>
            <a:r>
              <a:rPr lang="en-GB" dirty="0"/>
              <a:t>Kc, S., Reidy, C., Laverty, A.A., Papoutsi, C., Powell, J., Tewolde, S., Costelloe, C., </a:t>
            </a:r>
            <a:r>
              <a:rPr lang="en-GB" dirty="0" err="1"/>
              <a:t>Gudgin</a:t>
            </a:r>
            <a:r>
              <a:rPr lang="en-GB" dirty="0"/>
              <a:t>, B. &amp; Greaves, F. (2024) </a:t>
            </a:r>
            <a:r>
              <a:rPr lang="en-GB" i="1" dirty="0"/>
              <a:t>Adoption and Use of the NHS App in England: a mixed-methods evaluation</a:t>
            </a:r>
            <a:r>
              <a:rPr lang="en-GB" dirty="0"/>
              <a:t>. University of Oxford. Available at: </a:t>
            </a:r>
            <a:r>
              <a:rPr lang="en-GB" u="sng" dirty="0">
                <a:hlinkClick r:id="rId9"/>
              </a:rPr>
              <a:t>https://www.phc.ox.ac.uk/publications/1495917</a:t>
            </a:r>
            <a:r>
              <a:rPr lang="en-GB" dirty="0"/>
              <a:t>  (Accessed: 10 February 2026).</a:t>
            </a:r>
          </a:p>
          <a:p>
            <a:endParaRPr lang="en-GB" dirty="0"/>
          </a:p>
          <a:p>
            <a:endParaRPr lang="en-GB" dirty="0"/>
          </a:p>
        </p:txBody>
      </p:sp>
    </p:spTree>
    <p:extLst>
      <p:ext uri="{BB962C8B-B14F-4D97-AF65-F5344CB8AC3E}">
        <p14:creationId xmlns:p14="http://schemas.microsoft.com/office/powerpoint/2010/main" val="415557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33E519-3870-4291-B3E1-E26A37818408}"/>
              </a:ext>
            </a:extLst>
          </p:cNvPr>
          <p:cNvSpPr>
            <a:spLocks noGrp="1"/>
          </p:cNvSpPr>
          <p:nvPr>
            <p:ph idx="1"/>
          </p:nvPr>
        </p:nvSpPr>
        <p:spPr>
          <a:xfrm>
            <a:off x="621157" y="1391946"/>
            <a:ext cx="8596668" cy="3880773"/>
          </a:xfrm>
        </p:spPr>
        <p:txBody>
          <a:bodyPr>
            <a:normAutofit fontScale="62500" lnSpcReduction="20000"/>
          </a:bodyPr>
          <a:lstStyle/>
          <a:p>
            <a:r>
              <a:rPr lang="en-GB" dirty="0" err="1"/>
              <a:t>MedTechNews</a:t>
            </a:r>
            <a:r>
              <a:rPr lang="en-GB" dirty="0"/>
              <a:t> (2025) </a:t>
            </a:r>
            <a:r>
              <a:rPr lang="en-GB" i="1" dirty="0"/>
              <a:t>Digital Maturity in the NHS: Assessing the Landscape, Challenges, and Strategies for Transformation.</a:t>
            </a:r>
            <a:r>
              <a:rPr lang="en-GB" dirty="0"/>
              <a:t> Available at </a:t>
            </a:r>
            <a:r>
              <a:rPr lang="en-GB" u="sng" dirty="0">
                <a:hlinkClick r:id="rId2"/>
              </a:rPr>
              <a:t>https://medtechnews.uk/research-reports/digital-maturity-in-the-nhs-assessing-the-landscape-challenges-and-strategies-for-transformation</a:t>
            </a:r>
            <a:r>
              <a:rPr lang="en-GB" dirty="0"/>
              <a:t> (Accessed 7 March 2026). </a:t>
            </a:r>
          </a:p>
          <a:p>
            <a:r>
              <a:rPr lang="en-GB" dirty="0"/>
              <a:t>NHS (2023) </a:t>
            </a:r>
            <a:r>
              <a:rPr lang="en-GB" i="1" dirty="0"/>
              <a:t>About the NHS App</a:t>
            </a:r>
            <a:r>
              <a:rPr lang="en-GB" dirty="0"/>
              <a:t>. Available at: </a:t>
            </a:r>
            <a:r>
              <a:rPr lang="en-GB" u="sng" dirty="0">
                <a:hlinkClick r:id="rId3"/>
              </a:rPr>
              <a:t>https://www.nhs.uk/nhs-app/</a:t>
            </a:r>
            <a:r>
              <a:rPr lang="en-GB" dirty="0"/>
              <a:t>  (Accessed: 10 February 2026). </a:t>
            </a:r>
          </a:p>
          <a:p>
            <a:r>
              <a:rPr lang="en-GB" dirty="0"/>
              <a:t>NHS Digital (2026) </a:t>
            </a:r>
            <a:r>
              <a:rPr lang="en-GB" i="1" dirty="0"/>
              <a:t>NHS App overview</a:t>
            </a:r>
            <a:r>
              <a:rPr lang="en-GB" dirty="0"/>
              <a:t>. [online] Available at: </a:t>
            </a:r>
            <a:r>
              <a:rPr lang="en-GB" u="sng" dirty="0">
                <a:hlinkClick r:id="rId4"/>
              </a:rPr>
              <a:t>https://digital.nhs.uk/services/nhs-app</a:t>
            </a:r>
            <a:r>
              <a:rPr lang="en-GB" dirty="0"/>
              <a:t> [Accessed 10 February 2026].</a:t>
            </a:r>
          </a:p>
          <a:p>
            <a:r>
              <a:rPr lang="en-GB" dirty="0"/>
              <a:t>NHS Digital (2026) </a:t>
            </a:r>
            <a:r>
              <a:rPr lang="en-GB" i="1" dirty="0"/>
              <a:t>NHS App roadmap</a:t>
            </a:r>
            <a:r>
              <a:rPr lang="en-GB" dirty="0"/>
              <a:t>. Available at: </a:t>
            </a:r>
            <a:r>
              <a:rPr lang="en-GB" u="sng" dirty="0">
                <a:hlinkClick r:id="rId5"/>
              </a:rPr>
              <a:t>https://digital.nhs.uk/services/nhs-app/roadmap</a:t>
            </a:r>
            <a:r>
              <a:rPr lang="en-GB" dirty="0"/>
              <a:t> (Accessed 4 March 2026).</a:t>
            </a:r>
          </a:p>
          <a:p>
            <a:r>
              <a:rPr lang="en-GB" dirty="0"/>
              <a:t>Nicodemo, C. (2025) </a:t>
            </a:r>
            <a:r>
              <a:rPr lang="en-GB" i="1" dirty="0"/>
              <a:t>Overhauling the NHS app is at the heart of UK healthcare plans, but it could leave some people behind</a:t>
            </a:r>
            <a:r>
              <a:rPr lang="en-GB" dirty="0"/>
              <a:t>, Brunel University London, 22 Jul 2025. Available at: </a:t>
            </a:r>
            <a:r>
              <a:rPr lang="en-GB" u="sng" dirty="0">
                <a:hlinkClick r:id="rId6"/>
              </a:rPr>
              <a:t>https://www.brunel.ac.uk/news-and-events/news/articles/Overhauling-the-NHS-app-is-at-the-heart-of-UK-healthcare-plans</a:t>
            </a:r>
            <a:r>
              <a:rPr lang="en-GB" dirty="0"/>
              <a:t> (Accessed 7 March 2026). </a:t>
            </a:r>
          </a:p>
          <a:p>
            <a:r>
              <a:rPr lang="en-GB" dirty="0"/>
              <a:t>Open Access Government (2022) </a:t>
            </a:r>
            <a:r>
              <a:rPr lang="en-GB" i="1" dirty="0"/>
              <a:t>NHS App services cut emissions from over 20,000 car journeys</a:t>
            </a:r>
            <a:r>
              <a:rPr lang="en-GB" dirty="0"/>
              <a:t>, 9 June. Available at: </a:t>
            </a:r>
            <a:r>
              <a:rPr lang="en-GB" u="sng" dirty="0">
                <a:hlinkClick r:id="rId7"/>
              </a:rPr>
              <a:t>https://www.openaccessgovernment.org/nhs-app-services-cut-emissions-from-over-20000-car-journeys/134844/</a:t>
            </a:r>
            <a:r>
              <a:rPr lang="en-GB" dirty="0"/>
              <a:t>  (Accessed: 4 March 2026).</a:t>
            </a:r>
          </a:p>
          <a:p>
            <a:r>
              <a:rPr lang="en-GB" dirty="0"/>
              <a:t>Patient Information Forum (2024) </a:t>
            </a:r>
            <a:r>
              <a:rPr lang="en-GB" i="1" dirty="0"/>
              <a:t>Public and Patient Experience of the NHS App</a:t>
            </a:r>
            <a:r>
              <a:rPr lang="en-GB" dirty="0"/>
              <a:t>. [online] Available at: </a:t>
            </a:r>
            <a:r>
              <a:rPr lang="en-GB" u="sng" dirty="0">
                <a:hlinkClick r:id="rId8"/>
              </a:rPr>
              <a:t>https://pifonline.org.uk/news/public-patient-experience-nhs-app/</a:t>
            </a:r>
            <a:r>
              <a:rPr lang="en-GB" dirty="0"/>
              <a:t>  (Accessed 4 March 2026). </a:t>
            </a:r>
          </a:p>
          <a:p>
            <a:r>
              <a:rPr lang="en-GB" dirty="0"/>
              <a:t>Reidy, C., Papoutsi, C., Kc, S., </a:t>
            </a:r>
            <a:r>
              <a:rPr lang="en-GB" dirty="0" err="1"/>
              <a:t>Gudgin</a:t>
            </a:r>
            <a:r>
              <a:rPr lang="en-GB" dirty="0"/>
              <a:t>, B., Laverty, A.A. &amp; Greaves, F. (2025) ‘Qualitative evaluation of the implementation and national roll-out of the NHS App in England’, </a:t>
            </a:r>
            <a:r>
              <a:rPr lang="en-GB" i="1" dirty="0"/>
              <a:t>BMC Medicine</a:t>
            </a:r>
            <a:r>
              <a:rPr lang="en-GB" dirty="0"/>
              <a:t>, 23:20. Available at: </a:t>
            </a:r>
            <a:r>
              <a:rPr lang="en-GB" u="sng" dirty="0">
                <a:hlinkClick r:id="rId9"/>
              </a:rPr>
              <a:t>https://link.springer.com/article/10.1186/s12916-024-03842-w</a:t>
            </a:r>
            <a:r>
              <a:rPr lang="en-GB" dirty="0"/>
              <a:t>  (Accessed: 10 February 2026).</a:t>
            </a:r>
          </a:p>
          <a:p>
            <a:endParaRPr lang="en-GB" dirty="0"/>
          </a:p>
        </p:txBody>
      </p:sp>
    </p:spTree>
    <p:extLst>
      <p:ext uri="{BB962C8B-B14F-4D97-AF65-F5344CB8AC3E}">
        <p14:creationId xmlns:p14="http://schemas.microsoft.com/office/powerpoint/2010/main" val="149801333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2207</TotalTime>
  <Words>2091</Words>
  <Application>Microsoft Macintosh PowerPoint</Application>
  <PresentationFormat>Widescreen</PresentationFormat>
  <Paragraphs>104</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Wingdings 3</vt:lpstr>
      <vt:lpstr>Facet</vt:lpstr>
      <vt:lpstr>     Digital Transformation in the Health and Care Professions BMHP6026   Student Name: Iqra Mohammad  Student number: 2325946 Lecturer’s name: Joanne Davies   </vt:lpstr>
      <vt:lpstr>PowerPoint Presentation</vt:lpstr>
      <vt:lpstr> </vt:lpstr>
      <vt:lpstr>NHS App overview </vt:lpstr>
      <vt:lpstr>PowerPoint Presentation</vt:lpstr>
      <vt:lpstr>Pros and cons of NHS App for workforce </vt:lpstr>
      <vt:lpstr>Why the NHS App is Important for Patients </vt:lpstr>
      <vt:lpstr>Pros and cons of NHS APP </vt:lpstr>
      <vt:lpstr>Did you know ? </vt:lpstr>
      <vt:lpstr>Future Improvements for the NHS App </vt:lpstr>
      <vt:lpstr>Challenges and Recommendations </vt:lpstr>
      <vt:lpstr>Challenges and Recommendations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Iqra Mohammad (2325946)</dc:creator>
  <cp:lastModifiedBy>Iqra Mohammad (2325946)</cp:lastModifiedBy>
  <cp:revision>12</cp:revision>
  <dcterms:created xsi:type="dcterms:W3CDTF">2026-02-09T12:15:37Z</dcterms:created>
  <dcterms:modified xsi:type="dcterms:W3CDTF">2026-03-08T05:24:02Z</dcterms:modified>
</cp:coreProperties>
</file>