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7" r:id="rId2"/>
    <p:sldId id="256" r:id="rId3"/>
    <p:sldId id="257" r:id="rId4"/>
    <p:sldId id="258" r:id="rId5"/>
    <p:sldId id="259" r:id="rId6"/>
    <p:sldId id="260" r:id="rId7"/>
    <p:sldId id="261" r:id="rId8"/>
    <p:sldId id="265" r:id="rId9"/>
    <p:sldId id="262" r:id="rId10"/>
    <p:sldId id="264"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93B097-1BFC-4F26-A038-BAD8BB5AB5AC}" v="2" dt="2021-10-26T19:38:42.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59" d="100"/>
          <a:sy n="59" d="100"/>
        </p:scale>
        <p:origin x="92" y="2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phelia chase" userId="87614bb286745e52" providerId="LiveId" clId="{ED93B097-1BFC-4F26-A038-BAD8BB5AB5AC}"/>
    <pc:docChg chg="custSel addSld delSld modSld sldOrd">
      <pc:chgData name="ophelia chase" userId="87614bb286745e52" providerId="LiveId" clId="{ED93B097-1BFC-4F26-A038-BAD8BB5AB5AC}" dt="2021-10-26T20:05:43.429" v="679" actId="33524"/>
      <pc:docMkLst>
        <pc:docMk/>
      </pc:docMkLst>
      <pc:sldChg chg="modSp mod">
        <pc:chgData name="ophelia chase" userId="87614bb286745e52" providerId="LiveId" clId="{ED93B097-1BFC-4F26-A038-BAD8BB5AB5AC}" dt="2021-10-26T19:14:21.933" v="16" actId="20577"/>
        <pc:sldMkLst>
          <pc:docMk/>
          <pc:sldMk cId="109857222" sldId="256"/>
        </pc:sldMkLst>
        <pc:spChg chg="mod">
          <ac:chgData name="ophelia chase" userId="87614bb286745e52" providerId="LiveId" clId="{ED93B097-1BFC-4F26-A038-BAD8BB5AB5AC}" dt="2021-10-26T19:14:21.933" v="16" actId="20577"/>
          <ac:spMkLst>
            <pc:docMk/>
            <pc:sldMk cId="109857222" sldId="256"/>
            <ac:spMk id="2" creationId="{00000000-0000-0000-0000-000000000000}"/>
          </ac:spMkLst>
        </pc:spChg>
      </pc:sldChg>
      <pc:sldChg chg="modSp mod">
        <pc:chgData name="ophelia chase" userId="87614bb286745e52" providerId="LiveId" clId="{ED93B097-1BFC-4F26-A038-BAD8BB5AB5AC}" dt="2021-10-26T19:44:58.094" v="163" actId="33524"/>
        <pc:sldMkLst>
          <pc:docMk/>
          <pc:sldMk cId="43103472" sldId="260"/>
        </pc:sldMkLst>
        <pc:spChg chg="mod">
          <ac:chgData name="ophelia chase" userId="87614bb286745e52" providerId="LiveId" clId="{ED93B097-1BFC-4F26-A038-BAD8BB5AB5AC}" dt="2021-10-26T19:44:58.094" v="163" actId="33524"/>
          <ac:spMkLst>
            <pc:docMk/>
            <pc:sldMk cId="43103472" sldId="260"/>
            <ac:spMk id="3" creationId="{CF5FA290-FF4F-4165-922E-1C67D3EA5605}"/>
          </ac:spMkLst>
        </pc:spChg>
        <pc:picChg chg="mod">
          <ac:chgData name="ophelia chase" userId="87614bb286745e52" providerId="LiveId" clId="{ED93B097-1BFC-4F26-A038-BAD8BB5AB5AC}" dt="2021-10-26T19:44:18.657" v="161" actId="1076"/>
          <ac:picMkLst>
            <pc:docMk/>
            <pc:sldMk cId="43103472" sldId="260"/>
            <ac:picMk id="4" creationId="{A982917A-6B54-4FB6-B5D4-C7DD96BC0436}"/>
          </ac:picMkLst>
        </pc:picChg>
      </pc:sldChg>
      <pc:sldChg chg="modSp mod">
        <pc:chgData name="ophelia chase" userId="87614bb286745e52" providerId="LiveId" clId="{ED93B097-1BFC-4F26-A038-BAD8BB5AB5AC}" dt="2021-10-26T20:05:43.429" v="679" actId="33524"/>
        <pc:sldMkLst>
          <pc:docMk/>
          <pc:sldMk cId="1933386869" sldId="261"/>
        </pc:sldMkLst>
        <pc:spChg chg="mod">
          <ac:chgData name="ophelia chase" userId="87614bb286745e52" providerId="LiveId" clId="{ED93B097-1BFC-4F26-A038-BAD8BB5AB5AC}" dt="2021-10-26T20:05:43.429" v="679" actId="33524"/>
          <ac:spMkLst>
            <pc:docMk/>
            <pc:sldMk cId="1933386869" sldId="261"/>
            <ac:spMk id="3" creationId="{331FC3A1-A2F8-4B3A-B755-0D3C02197452}"/>
          </ac:spMkLst>
        </pc:spChg>
      </pc:sldChg>
      <pc:sldChg chg="modSp mod">
        <pc:chgData name="ophelia chase" userId="87614bb286745e52" providerId="LiveId" clId="{ED93B097-1BFC-4F26-A038-BAD8BB5AB5AC}" dt="2021-10-26T19:58:27.441" v="625" actId="5793"/>
        <pc:sldMkLst>
          <pc:docMk/>
          <pc:sldMk cId="1407187629" sldId="263"/>
        </pc:sldMkLst>
        <pc:spChg chg="mod">
          <ac:chgData name="ophelia chase" userId="87614bb286745e52" providerId="LiveId" clId="{ED93B097-1BFC-4F26-A038-BAD8BB5AB5AC}" dt="2021-10-26T19:58:27.441" v="625" actId="5793"/>
          <ac:spMkLst>
            <pc:docMk/>
            <pc:sldMk cId="1407187629" sldId="263"/>
            <ac:spMk id="3" creationId="{B770D3AE-87BE-4E51-91FC-B85793E8C050}"/>
          </ac:spMkLst>
        </pc:spChg>
      </pc:sldChg>
      <pc:sldChg chg="modSp mod">
        <pc:chgData name="ophelia chase" userId="87614bb286745e52" providerId="LiveId" clId="{ED93B097-1BFC-4F26-A038-BAD8BB5AB5AC}" dt="2021-10-26T19:57:13.297" v="605" actId="313"/>
        <pc:sldMkLst>
          <pc:docMk/>
          <pc:sldMk cId="1352387388" sldId="265"/>
        </pc:sldMkLst>
        <pc:spChg chg="mod">
          <ac:chgData name="ophelia chase" userId="87614bb286745e52" providerId="LiveId" clId="{ED93B097-1BFC-4F26-A038-BAD8BB5AB5AC}" dt="2021-10-26T19:57:13.297" v="605" actId="313"/>
          <ac:spMkLst>
            <pc:docMk/>
            <pc:sldMk cId="1352387388" sldId="265"/>
            <ac:spMk id="2" creationId="{54811114-F385-490F-888A-104DCCF344FC}"/>
          </ac:spMkLst>
        </pc:spChg>
        <pc:spChg chg="mod">
          <ac:chgData name="ophelia chase" userId="87614bb286745e52" providerId="LiveId" clId="{ED93B097-1BFC-4F26-A038-BAD8BB5AB5AC}" dt="2021-10-26T19:56:40.846" v="603" actId="20577"/>
          <ac:spMkLst>
            <pc:docMk/>
            <pc:sldMk cId="1352387388" sldId="265"/>
            <ac:spMk id="3" creationId="{922ECA52-278A-4A14-8850-462C5C44D7CD}"/>
          </ac:spMkLst>
        </pc:spChg>
      </pc:sldChg>
      <pc:sldChg chg="new del ord">
        <pc:chgData name="ophelia chase" userId="87614bb286745e52" providerId="LiveId" clId="{ED93B097-1BFC-4F26-A038-BAD8BB5AB5AC}" dt="2021-10-26T19:15:55.535" v="18" actId="2696"/>
        <pc:sldMkLst>
          <pc:docMk/>
          <pc:sldMk cId="3999846411" sldId="266"/>
        </pc:sldMkLst>
      </pc:sldChg>
      <pc:sldChg chg="addSp delSp modSp new mod setBg">
        <pc:chgData name="ophelia chase" userId="87614bb286745e52" providerId="LiveId" clId="{ED93B097-1BFC-4F26-A038-BAD8BB5AB5AC}" dt="2021-10-26T19:38:51.041" v="159" actId="26606"/>
        <pc:sldMkLst>
          <pc:docMk/>
          <pc:sldMk cId="3494147562" sldId="267"/>
        </pc:sldMkLst>
        <pc:spChg chg="mod">
          <ac:chgData name="ophelia chase" userId="87614bb286745e52" providerId="LiveId" clId="{ED93B097-1BFC-4F26-A038-BAD8BB5AB5AC}" dt="2021-10-26T19:38:51.041" v="159" actId="26606"/>
          <ac:spMkLst>
            <pc:docMk/>
            <pc:sldMk cId="3494147562" sldId="267"/>
            <ac:spMk id="2" creationId="{DD1611B8-5E47-42E9-A4D6-400EDD291D50}"/>
          </ac:spMkLst>
        </pc:spChg>
        <pc:spChg chg="del">
          <ac:chgData name="ophelia chase" userId="87614bb286745e52" providerId="LiveId" clId="{ED93B097-1BFC-4F26-A038-BAD8BB5AB5AC}" dt="2021-10-26T19:38:42.362" v="156" actId="931"/>
          <ac:spMkLst>
            <pc:docMk/>
            <pc:sldMk cId="3494147562" sldId="267"/>
            <ac:spMk id="3" creationId="{8125B1FF-6140-4366-95D6-6F849608CD56}"/>
          </ac:spMkLst>
        </pc:spChg>
        <pc:spChg chg="mod">
          <ac:chgData name="ophelia chase" userId="87614bb286745e52" providerId="LiveId" clId="{ED93B097-1BFC-4F26-A038-BAD8BB5AB5AC}" dt="2021-10-26T19:38:51.041" v="159" actId="26606"/>
          <ac:spMkLst>
            <pc:docMk/>
            <pc:sldMk cId="3494147562" sldId="267"/>
            <ac:spMk id="4" creationId="{5E3BBF87-DE37-4DBE-8A87-2174C5FC3649}"/>
          </ac:spMkLst>
        </pc:spChg>
        <pc:spChg chg="add">
          <ac:chgData name="ophelia chase" userId="87614bb286745e52" providerId="LiveId" clId="{ED93B097-1BFC-4F26-A038-BAD8BB5AB5AC}" dt="2021-10-26T19:38:51.041" v="159" actId="26606"/>
          <ac:spMkLst>
            <pc:docMk/>
            <pc:sldMk cId="3494147562" sldId="267"/>
            <ac:spMk id="11" creationId="{C3896A03-3945-419A-B66B-4EE266EDD152}"/>
          </ac:spMkLst>
        </pc:spChg>
        <pc:spChg chg="add">
          <ac:chgData name="ophelia chase" userId="87614bb286745e52" providerId="LiveId" clId="{ED93B097-1BFC-4F26-A038-BAD8BB5AB5AC}" dt="2021-10-26T19:38:51.041" v="159" actId="26606"/>
          <ac:spMkLst>
            <pc:docMk/>
            <pc:sldMk cId="3494147562" sldId="267"/>
            <ac:spMk id="13" creationId="{B34F5AD2-EDBD-4BBD-A55C-EAFFD0C7097A}"/>
          </ac:spMkLst>
        </pc:spChg>
        <pc:spChg chg="add">
          <ac:chgData name="ophelia chase" userId="87614bb286745e52" providerId="LiveId" clId="{ED93B097-1BFC-4F26-A038-BAD8BB5AB5AC}" dt="2021-10-26T19:38:51.041" v="159" actId="26606"/>
          <ac:spMkLst>
            <pc:docMk/>
            <pc:sldMk cId="3494147562" sldId="267"/>
            <ac:spMk id="15" creationId="{450D3AD2-FA80-415F-A9CE-54D884561CD7}"/>
          </ac:spMkLst>
        </pc:spChg>
        <pc:picChg chg="add mod">
          <ac:chgData name="ophelia chase" userId="87614bb286745e52" providerId="LiveId" clId="{ED93B097-1BFC-4F26-A038-BAD8BB5AB5AC}" dt="2021-10-26T19:38:51.041" v="159" actId="26606"/>
          <ac:picMkLst>
            <pc:docMk/>
            <pc:sldMk cId="3494147562" sldId="267"/>
            <ac:picMk id="6" creationId="{BC068A36-E190-49CE-9B4D-4607DC587CC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AE0E35-6F89-4E10-A3E9-0E1440B4BD9D}" type="datetimeFigureOut">
              <a:rPr lang="en-IN"/>
              <a:t>26-10-2021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42A083-9234-40DF-931F-8D07DD157DA5}" type="slidenum">
              <a:rPr lang="en-IN"/>
              <a:t>‹#›</a:t>
            </a:fld>
            <a:endParaRPr lang="en-US"/>
          </a:p>
        </p:txBody>
      </p:sp>
    </p:spTree>
    <p:extLst>
      <p:ext uri="{BB962C8B-B14F-4D97-AF65-F5344CB8AC3E}">
        <p14:creationId xmlns:p14="http://schemas.microsoft.com/office/powerpoint/2010/main" val="2601095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implypsychology.org/bandura.html"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simplypsychology.org/piaget.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paper introduces two relevant psychological theories including Bandura’s Social learning theory and Piaget’s theory of cognitive development in order to discuss infants’ physical and psychological development. Two different practical examples of parental behaviour are also enclosed here.</a:t>
            </a:r>
          </a:p>
          <a:p>
            <a:endParaRPr lang="en-US" dirty="0">
              <a:cs typeface="Calibri"/>
            </a:endParaRPr>
          </a:p>
        </p:txBody>
      </p:sp>
      <p:sp>
        <p:nvSpPr>
          <p:cNvPr id="4" name="Slide Number Placeholder 3"/>
          <p:cNvSpPr>
            <a:spLocks noGrp="1"/>
          </p:cNvSpPr>
          <p:nvPr>
            <p:ph type="sldNum" sz="quarter" idx="5"/>
          </p:nvPr>
        </p:nvSpPr>
        <p:spPr/>
        <p:txBody>
          <a:bodyPr/>
          <a:lstStyle/>
          <a:p>
            <a:fld id="{6342A083-9234-40DF-931F-8D07DD157DA5}" type="slidenum">
              <a:rPr lang="en-IN"/>
              <a:t>4</a:t>
            </a:fld>
            <a:endParaRPr lang="en-US"/>
          </a:p>
        </p:txBody>
      </p:sp>
    </p:spTree>
    <p:extLst>
      <p:ext uri="{BB962C8B-B14F-4D97-AF65-F5344CB8AC3E}">
        <p14:creationId xmlns:p14="http://schemas.microsoft.com/office/powerpoint/2010/main" val="1455932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Piaget's theory of cognitive development indicates major changes in psychological and physical development as well as characteristics in the sensorimotor stage. The understanding of objectives by observing outside has started among children over 8 months and they start to draw mental pictures in their memory (Yıldırım, 2021). It is monitored through their searching </a:t>
            </a:r>
            <a:r>
              <a:rPr lang="en-US" dirty="0" err="1"/>
              <a:t>behaviour</a:t>
            </a:r>
            <a:r>
              <a:rPr lang="en-US" dirty="0"/>
              <a:t> in absence of their knowing objectives or persons and they try to search the objectives which are hidden. The children over 18 months start to represent themselves with the help of short words and languages (Yıldırım, 2021). Alternatively, the children of the preoperational stage can express themselves through clear words of the language and mental imagery. The symbolic thinking among children is observed in this stage (Ozcan, 2018).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6342A083-9234-40DF-931F-8D07DD157DA5}" type="slidenum">
              <a:rPr lang="en-IN"/>
              <a:t>5</a:t>
            </a:fld>
            <a:endParaRPr lang="en-US"/>
          </a:p>
        </p:txBody>
      </p:sp>
    </p:spTree>
    <p:extLst>
      <p:ext uri="{BB962C8B-B14F-4D97-AF65-F5344CB8AC3E}">
        <p14:creationId xmlns:p14="http://schemas.microsoft.com/office/powerpoint/2010/main" val="838511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Bandura's Social learning theory, the reinforcement of environment learning is an external force in which children learn lots of things by observing efficiently. Infants after 12 months onwards observe the speaking styles as well as walking styles outside the persons of them (Berkowitz</a:t>
            </a:r>
            <a:r>
              <a:rPr lang="en-US" i="1" dirty="0"/>
              <a:t> et al</a:t>
            </a:r>
            <a:r>
              <a:rPr lang="en-US" dirty="0"/>
              <a:t>., 2017). Thus, they relate to those people and observation learning allows them to speak with short words to express themselves as well as stand and try to walk effectively. However, learning cannot give the guarantee changing </a:t>
            </a:r>
            <a:r>
              <a:rPr lang="en-US" dirty="0" err="1"/>
              <a:t>behaviour</a:t>
            </a:r>
            <a:r>
              <a:rPr lang="en-US" dirty="0"/>
              <a:t> which is stated through this theory and practical experiences are more helpful than theoretical learning of any objective is enclosed here (Berkowitz</a:t>
            </a:r>
            <a:r>
              <a:rPr lang="en-US" i="1" dirty="0"/>
              <a:t> et al</a:t>
            </a:r>
            <a:r>
              <a:rPr lang="en-US" dirty="0"/>
              <a:t>., 2017).</a:t>
            </a:r>
          </a:p>
          <a:p>
            <a:endParaRPr lang="en-US" dirty="0">
              <a:cs typeface="Calibri"/>
            </a:endParaRPr>
          </a:p>
        </p:txBody>
      </p:sp>
      <p:sp>
        <p:nvSpPr>
          <p:cNvPr id="4" name="Slide Number Placeholder 3"/>
          <p:cNvSpPr>
            <a:spLocks noGrp="1"/>
          </p:cNvSpPr>
          <p:nvPr>
            <p:ph type="sldNum" sz="quarter" idx="5"/>
          </p:nvPr>
        </p:nvSpPr>
        <p:spPr/>
        <p:txBody>
          <a:bodyPr/>
          <a:lstStyle/>
          <a:p>
            <a:fld id="{6342A083-9234-40DF-931F-8D07DD157DA5}" type="slidenum">
              <a:rPr lang="en-IN"/>
              <a:t>6</a:t>
            </a:fld>
            <a:endParaRPr lang="en-US"/>
          </a:p>
        </p:txBody>
      </p:sp>
    </p:spTree>
    <p:extLst>
      <p:ext uri="{BB962C8B-B14F-4D97-AF65-F5344CB8AC3E}">
        <p14:creationId xmlns:p14="http://schemas.microsoft.com/office/powerpoint/2010/main" val="530915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an example of supporting kids to learn different skills, parents need to increase enjoyment and understanding of their likely environment. Thus, the parents will easily learn new skills with more confidence and play with them in learning the new skills. The use of number games, activities help the </a:t>
            </a:r>
            <a:r>
              <a:rPr lang="en-US" dirty="0" err="1"/>
              <a:t>childrens'</a:t>
            </a:r>
            <a:r>
              <a:rPr lang="en-US" dirty="0"/>
              <a:t> intelligence development as </a:t>
            </a:r>
            <a:r>
              <a:rPr lang="en-US" dirty="0" err="1"/>
              <a:t>practising</a:t>
            </a:r>
            <a:r>
              <a:rPr lang="en-US" dirty="0"/>
              <a:t> with learning numbers effectively according to Piaget's theory of cognitive development (McLeod, 2020). According to Bandura's Social learning theory, children learn good </a:t>
            </a:r>
            <a:r>
              <a:rPr lang="en-US" dirty="0" err="1"/>
              <a:t>behaviour</a:t>
            </a:r>
            <a:r>
              <a:rPr lang="en-US" dirty="0"/>
              <a:t> as well as having a healthy diet through observation and learning of their outside environment effectively (McLeod, 2016). Nowadays, lots of future parents and existing parents are enrolling themselves in different child development program as well as parental programs under NHS as from their annual report. It is expressing the </a:t>
            </a:r>
            <a:r>
              <a:rPr lang="en-US" dirty="0" err="1"/>
              <a:t>conciousnesses</a:t>
            </a:r>
            <a:r>
              <a:rPr lang="en-US" dirty="0"/>
              <a:t> of parents towards their parental </a:t>
            </a:r>
            <a:r>
              <a:rPr lang="en-US" dirty="0" err="1"/>
              <a:t>behaviour</a:t>
            </a:r>
            <a:r>
              <a:rPr lang="en-US" dirty="0"/>
              <a:t> effectively.</a:t>
            </a:r>
          </a:p>
          <a:p>
            <a:endParaRPr lang="en-US" dirty="0">
              <a:cs typeface="Calibri"/>
            </a:endParaRPr>
          </a:p>
        </p:txBody>
      </p:sp>
      <p:sp>
        <p:nvSpPr>
          <p:cNvPr id="4" name="Slide Number Placeholder 3"/>
          <p:cNvSpPr>
            <a:spLocks noGrp="1"/>
          </p:cNvSpPr>
          <p:nvPr>
            <p:ph type="sldNum" sz="quarter" idx="5"/>
          </p:nvPr>
        </p:nvSpPr>
        <p:spPr/>
        <p:txBody>
          <a:bodyPr/>
          <a:lstStyle/>
          <a:p>
            <a:fld id="{6342A083-9234-40DF-931F-8D07DD157DA5}" type="slidenum">
              <a:rPr lang="en-IN"/>
              <a:t>7</a:t>
            </a:fld>
            <a:endParaRPr lang="en-US"/>
          </a:p>
        </p:txBody>
      </p:sp>
    </p:spTree>
    <p:extLst>
      <p:ext uri="{BB962C8B-B14F-4D97-AF65-F5344CB8AC3E}">
        <p14:creationId xmlns:p14="http://schemas.microsoft.com/office/powerpoint/2010/main" val="4002989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Nowadays, lots of future parents and existing parents are enrolling themselves in different child development programs as well as parental programs under NHS as from their annual report. It expresses the consciousnesses of parents towards their parental </a:t>
            </a:r>
            <a:r>
              <a:rPr lang="en-US" dirty="0" err="1"/>
              <a:t>behaviour</a:t>
            </a:r>
            <a:r>
              <a:rPr lang="en-US" dirty="0"/>
              <a:t> effectively. On the other hand, the healthy eating quiz helps in building healthy eating </a:t>
            </a:r>
            <a:r>
              <a:rPr lang="en-US" dirty="0" err="1"/>
              <a:t>behaviour</a:t>
            </a:r>
            <a:r>
              <a:rPr lang="en-US" dirty="0"/>
              <a:t> among children as they observe to eat healthy foods by their parents, they do not deny to eat a healthy diet. </a:t>
            </a:r>
            <a:endParaRPr lang="en-US"/>
          </a:p>
        </p:txBody>
      </p:sp>
      <p:sp>
        <p:nvSpPr>
          <p:cNvPr id="4" name="Slide Number Placeholder 3"/>
          <p:cNvSpPr>
            <a:spLocks noGrp="1"/>
          </p:cNvSpPr>
          <p:nvPr>
            <p:ph type="sldNum" sz="quarter" idx="5"/>
          </p:nvPr>
        </p:nvSpPr>
        <p:spPr/>
        <p:txBody>
          <a:bodyPr/>
          <a:lstStyle/>
          <a:p>
            <a:fld id="{6342A083-9234-40DF-931F-8D07DD157DA5}" type="slidenum">
              <a:rPr lang="en-IN"/>
              <a:t>8</a:t>
            </a:fld>
            <a:endParaRPr lang="en-US"/>
          </a:p>
        </p:txBody>
      </p:sp>
    </p:spTree>
    <p:extLst>
      <p:ext uri="{BB962C8B-B14F-4D97-AF65-F5344CB8AC3E}">
        <p14:creationId xmlns:p14="http://schemas.microsoft.com/office/powerpoint/2010/main" val="3027342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paper concludes with some knowledge on the development of newborn to five years old children with the help of Piaget’s theory of cognitive development and Bandura’s Social learning theory. Lastly, it sheds light on two important practical parental </a:t>
            </a:r>
            <a:r>
              <a:rPr lang="en-US" dirty="0" err="1"/>
              <a:t>behaviours</a:t>
            </a:r>
            <a:r>
              <a:rPr lang="en-US" dirty="0"/>
              <a:t> which can affect children's development according to those above psychological theories.</a:t>
            </a:r>
          </a:p>
          <a:p>
            <a:endParaRPr lang="en-US" dirty="0">
              <a:cs typeface="Calibri"/>
            </a:endParaRPr>
          </a:p>
        </p:txBody>
      </p:sp>
      <p:sp>
        <p:nvSpPr>
          <p:cNvPr id="4" name="Slide Number Placeholder 3"/>
          <p:cNvSpPr>
            <a:spLocks noGrp="1"/>
          </p:cNvSpPr>
          <p:nvPr>
            <p:ph type="sldNum" sz="quarter" idx="5"/>
          </p:nvPr>
        </p:nvSpPr>
        <p:spPr/>
        <p:txBody>
          <a:bodyPr/>
          <a:lstStyle/>
          <a:p>
            <a:fld id="{6342A083-9234-40DF-931F-8D07DD157DA5}" type="slidenum">
              <a:rPr lang="en-IN"/>
              <a:t>9</a:t>
            </a:fld>
            <a:endParaRPr lang="en-US"/>
          </a:p>
        </p:txBody>
      </p:sp>
    </p:spTree>
    <p:extLst>
      <p:ext uri="{BB962C8B-B14F-4D97-AF65-F5344CB8AC3E}">
        <p14:creationId xmlns:p14="http://schemas.microsoft.com/office/powerpoint/2010/main" val="71390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Yamanishi, K., 2019. Early Childhood Health Education: A Nursing Perspective on Developmentally Based Teaching. </a:t>
            </a:r>
            <a:endParaRPr lang="en-US"/>
          </a:p>
          <a:p>
            <a:r>
              <a:rPr lang="en-US" dirty="0"/>
              <a:t>Yıldırım, D., (2021) Language Development in Children. </a:t>
            </a:r>
            <a:endParaRPr lang="en-US" dirty="0">
              <a:cs typeface="Calibri"/>
            </a:endParaRPr>
          </a:p>
          <a:p>
            <a:r>
              <a:rPr lang="en-US" b="1" dirty="0"/>
              <a:t>Website</a:t>
            </a:r>
            <a:r>
              <a:rPr lang="en-US" dirty="0"/>
              <a:t> </a:t>
            </a:r>
            <a:endParaRPr lang="en-US" dirty="0">
              <a:cs typeface="Calibri"/>
            </a:endParaRPr>
          </a:p>
          <a:p>
            <a:r>
              <a:rPr lang="en-US" dirty="0"/>
              <a:t>McLeod, S. (2016) </a:t>
            </a:r>
            <a:r>
              <a:rPr lang="en-US" i="1" dirty="0"/>
              <a:t>Albert Bandura's Social Learning Theory </a:t>
            </a:r>
            <a:r>
              <a:rPr lang="en-US" dirty="0"/>
              <a:t>[online] Available from: </a:t>
            </a:r>
            <a:r>
              <a:rPr lang="en-US" dirty="0">
                <a:hlinkClick r:id="rId3"/>
              </a:rPr>
              <a:t>https://www.simplypsychology.org/bandura.html</a:t>
            </a:r>
            <a:r>
              <a:rPr lang="en-US" dirty="0"/>
              <a:t> [Accessed on 25 October 2021] </a:t>
            </a:r>
            <a:endParaRPr lang="en-US" dirty="0">
              <a:cs typeface="Calibri"/>
            </a:endParaRPr>
          </a:p>
          <a:p>
            <a:r>
              <a:rPr lang="en-US" dirty="0"/>
              <a:t>McLeod, S. (2020) </a:t>
            </a:r>
            <a:r>
              <a:rPr lang="en-US" i="1" dirty="0"/>
              <a:t>Piaget's Stages of Cognitive Development </a:t>
            </a:r>
            <a:r>
              <a:rPr lang="en-US" dirty="0"/>
              <a:t>[online] Available from: </a:t>
            </a:r>
            <a:r>
              <a:rPr lang="en-US" dirty="0">
                <a:hlinkClick r:id="rId4"/>
              </a:rPr>
              <a:t>https://www.simplypsychology.org/piaget.html</a:t>
            </a:r>
            <a:r>
              <a:rPr lang="en-US" dirty="0"/>
              <a:t>  [Accessed on 25 October 2021] </a:t>
            </a:r>
            <a:endParaRPr lang="en-US" dirty="0">
              <a:cs typeface="Calibri"/>
            </a:endParaRPr>
          </a:p>
        </p:txBody>
      </p:sp>
      <p:sp>
        <p:nvSpPr>
          <p:cNvPr id="4" name="Slide Number Placeholder 3"/>
          <p:cNvSpPr>
            <a:spLocks noGrp="1"/>
          </p:cNvSpPr>
          <p:nvPr>
            <p:ph type="sldNum" sz="quarter" idx="5"/>
          </p:nvPr>
        </p:nvSpPr>
        <p:spPr/>
        <p:txBody>
          <a:bodyPr/>
          <a:lstStyle/>
          <a:p>
            <a:fld id="{6342A083-9234-40DF-931F-8D07DD157DA5}" type="slidenum">
              <a:rPr lang="en-IN"/>
              <a:t>10</a:t>
            </a:fld>
            <a:endParaRPr lang="en-US"/>
          </a:p>
        </p:txBody>
      </p:sp>
    </p:spTree>
    <p:extLst>
      <p:ext uri="{BB962C8B-B14F-4D97-AF65-F5344CB8AC3E}">
        <p14:creationId xmlns:p14="http://schemas.microsoft.com/office/powerpoint/2010/main" val="3516075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611B8-5E47-42E9-A4D6-400EDD291D50}"/>
              </a:ext>
            </a:extLst>
          </p:cNvPr>
          <p:cNvSpPr>
            <a:spLocks noGrp="1"/>
          </p:cNvSpPr>
          <p:nvPr>
            <p:ph type="title"/>
          </p:nvPr>
        </p:nvSpPr>
        <p:spPr>
          <a:xfrm>
            <a:off x="1155557" y="4551036"/>
            <a:ext cx="4284420" cy="1687143"/>
          </a:xfrm>
        </p:spPr>
        <p:txBody>
          <a:bodyPr vert="horz" lIns="91440" tIns="45720" rIns="91440" bIns="45720" rtlCol="0" anchor="t">
            <a:normAutofit/>
          </a:bodyPr>
          <a:lstStyle/>
          <a:p>
            <a:endParaRPr lang="en-US" sz="4400" dirty="0">
              <a:solidFill>
                <a:schemeClr val="bg1"/>
              </a:solidFill>
            </a:endParaRP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A picture containing clipart&#10;&#10;Description automatically generated">
            <a:extLst>
              <a:ext uri="{FF2B5EF4-FFF2-40B4-BE49-F238E27FC236}">
                <a16:creationId xmlns:a16="http://schemas.microsoft.com/office/drawing/2014/main" id="{BC068A36-E190-49CE-9B4D-4607DC587CC9}"/>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9690" r="-1" b="11495"/>
          <a:stretch/>
        </p:blipFill>
        <p:spPr>
          <a:xfrm>
            <a:off x="1155556" y="637762"/>
            <a:ext cx="9889765" cy="3579308"/>
          </a:xfrm>
          <a:prstGeom prst="rect">
            <a:avLst/>
          </a:prstGeom>
        </p:spPr>
      </p:pic>
      <p:sp>
        <p:nvSpPr>
          <p:cNvPr id="15"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454411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5E3BBF87-DE37-4DBE-8A87-2174C5FC3649}"/>
              </a:ext>
            </a:extLst>
          </p:cNvPr>
          <p:cNvSpPr>
            <a:spLocks noGrp="1"/>
          </p:cNvSpPr>
          <p:nvPr>
            <p:ph type="body" sz="half" idx="2"/>
          </p:nvPr>
        </p:nvSpPr>
        <p:spPr>
          <a:xfrm>
            <a:off x="6734649" y="4750698"/>
            <a:ext cx="4310672" cy="1463834"/>
          </a:xfrm>
        </p:spPr>
        <p:txBody>
          <a:bodyPr vert="horz" lIns="91440" tIns="45720" rIns="91440" bIns="45720" rtlCol="0">
            <a:normAutofit/>
          </a:bodyPr>
          <a:lstStyle/>
          <a:p>
            <a:pPr indent="-228600">
              <a:buFont typeface="Arial" panose="020B0604020202020204" pitchFamily="34" charset="0"/>
              <a:buChar char="•"/>
            </a:pPr>
            <a:r>
              <a:rPr lang="en-US" dirty="0"/>
              <a:t>Student name : ophelia chase</a:t>
            </a:r>
          </a:p>
          <a:p>
            <a:pPr indent="-228600">
              <a:buFont typeface="Arial" panose="020B0604020202020204" pitchFamily="34" charset="0"/>
              <a:buChar char="•"/>
            </a:pPr>
            <a:r>
              <a:rPr lang="en-US" dirty="0"/>
              <a:t>Student ID: 2020364</a:t>
            </a:r>
          </a:p>
          <a:p>
            <a:pPr indent="-228600">
              <a:buFont typeface="Arial" panose="020B0604020202020204" pitchFamily="34" charset="0"/>
              <a:buChar char="•"/>
            </a:pPr>
            <a:r>
              <a:rPr lang="en-US" dirty="0"/>
              <a:t>Module number : BMHP4003 </a:t>
            </a:r>
          </a:p>
          <a:p>
            <a:pPr indent="-228600">
              <a:buFont typeface="Arial" panose="020B0604020202020204" pitchFamily="34" charset="0"/>
              <a:buChar char="•"/>
            </a:pPr>
            <a:r>
              <a:rPr lang="en-US" dirty="0"/>
              <a:t>Lecturer name : </a:t>
            </a:r>
            <a:r>
              <a:rPr lang="en-US" dirty="0" err="1"/>
              <a:t>Dushika</a:t>
            </a:r>
            <a:r>
              <a:rPr lang="en-US" dirty="0"/>
              <a:t> Sundararajan</a:t>
            </a:r>
          </a:p>
        </p:txBody>
      </p:sp>
    </p:spTree>
    <p:extLst>
      <p:ext uri="{BB962C8B-B14F-4D97-AF65-F5344CB8AC3E}">
        <p14:creationId xmlns:p14="http://schemas.microsoft.com/office/powerpoint/2010/main" val="3494147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7EDD6C3-9F55-472D-96BD-B960FDEB23DC}"/>
              </a:ext>
            </a:extLst>
          </p:cNvPr>
          <p:cNvPicPr>
            <a:picLocks noChangeAspect="1"/>
          </p:cNvPicPr>
          <p:nvPr/>
        </p:nvPicPr>
        <p:blipFill rotWithShape="1">
          <a:blip r:embed="rId2"/>
          <a:srcRect l="2655" r="1790" b="1"/>
          <a:stretch/>
        </p:blipFill>
        <p:spPr>
          <a:xfrm>
            <a:off x="-3047" y="10"/>
            <a:ext cx="12191999" cy="6857990"/>
          </a:xfrm>
          <a:prstGeom prst="rect">
            <a:avLst/>
          </a:prstGeom>
        </p:spPr>
      </p:pic>
      <p:sp>
        <p:nvSpPr>
          <p:cNvPr id="7"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b="1" dirty="0">
                <a:solidFill>
                  <a:srgbClr val="FFFFFF"/>
                </a:solidFill>
                <a:ea typeface="+mj-lt"/>
                <a:cs typeface="+mj-lt"/>
              </a:rPr>
              <a:t> Psychology for Health and Social Care</a:t>
            </a:r>
            <a:r>
              <a:rPr lang="en-US" sz="5200" dirty="0">
                <a:solidFill>
                  <a:srgbClr val="FFFFFF"/>
                </a:solidFill>
                <a:ea typeface="+mj-lt"/>
                <a:cs typeface="+mj-lt"/>
              </a:rPr>
              <a:t> </a:t>
            </a:r>
            <a:endParaRPr lang="en-US" sz="5200" dirty="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US" b="1" dirty="0">
                <a:solidFill>
                  <a:srgbClr val="FFFFFF"/>
                </a:solidFill>
                <a:ea typeface="+mn-lt"/>
                <a:cs typeface="+mn-lt"/>
              </a:rPr>
              <a:t>Title: “A child’s experience between the ages of 0 – 5 years can affect the rest of their lives”</a:t>
            </a:r>
            <a:r>
              <a:rPr lang="en-US" dirty="0">
                <a:solidFill>
                  <a:srgbClr val="FFFFFF"/>
                </a:solidFill>
                <a:ea typeface="+mn-lt"/>
                <a:cs typeface="+mn-lt"/>
              </a:rPr>
              <a:t> </a:t>
            </a:r>
            <a:endParaRPr lang="en-US"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EBA2F-649B-430E-8E9E-AF43894DBD1D}"/>
              </a:ext>
            </a:extLst>
          </p:cNvPr>
          <p:cNvSpPr>
            <a:spLocks noGrp="1"/>
          </p:cNvSpPr>
          <p:nvPr>
            <p:ph type="title"/>
          </p:nvPr>
        </p:nvSpPr>
        <p:spPr>
          <a:xfrm>
            <a:off x="640080" y="325369"/>
            <a:ext cx="4368602" cy="1956841"/>
          </a:xfrm>
        </p:spPr>
        <p:txBody>
          <a:bodyPr anchor="b">
            <a:normAutofit/>
          </a:bodyPr>
          <a:lstStyle/>
          <a:p>
            <a:r>
              <a:rPr lang="en-US" sz="5400" b="1">
                <a:ea typeface="+mj-lt"/>
                <a:cs typeface="+mj-lt"/>
              </a:rPr>
              <a:t>Table of content</a:t>
            </a:r>
            <a:r>
              <a:rPr lang="en-US" sz="5400">
                <a:ea typeface="+mj-lt"/>
                <a:cs typeface="+mj-lt"/>
              </a:rPr>
              <a:t> </a:t>
            </a:r>
            <a:endParaRPr lang="en-US" sz="5400">
              <a:cs typeface="Calibri Light" panose="020F0302020204030204"/>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C25ED1-6474-4421-BECC-430B460689F7}"/>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1700" dirty="0">
                <a:ea typeface="+mn-lt"/>
                <a:cs typeface="+mn-lt"/>
              </a:rPr>
              <a:t>Contents </a:t>
            </a:r>
            <a:endParaRPr lang="en-US" sz="1700" dirty="0">
              <a:cs typeface="Calibri"/>
            </a:endParaRPr>
          </a:p>
          <a:p>
            <a:r>
              <a:rPr lang="en-US" sz="1700" dirty="0">
                <a:ea typeface="+mn-lt"/>
                <a:cs typeface="+mn-lt"/>
              </a:rPr>
              <a:t> Introduction</a:t>
            </a:r>
            <a:endParaRPr lang="en-US" dirty="0"/>
          </a:p>
          <a:p>
            <a:r>
              <a:rPr lang="en-US" sz="1700" dirty="0">
                <a:ea typeface="+mn-lt"/>
                <a:cs typeface="+mn-lt"/>
              </a:rPr>
              <a:t>Two relevant psychological theories on infants’ psychological and physical development 300.</a:t>
            </a:r>
            <a:endParaRPr lang="en-US" dirty="0"/>
          </a:p>
          <a:p>
            <a:r>
              <a:rPr lang="en-US" sz="1700" dirty="0">
                <a:ea typeface="+mn-lt"/>
                <a:cs typeface="+mn-lt"/>
              </a:rPr>
              <a:t> Practical examples of parental' behaviour on childrens’ development  </a:t>
            </a:r>
            <a:endParaRPr lang="en-US" dirty="0"/>
          </a:p>
          <a:p>
            <a:r>
              <a:rPr lang="en-US" sz="1700" dirty="0">
                <a:ea typeface="+mn-lt"/>
                <a:cs typeface="+mn-lt"/>
              </a:rPr>
              <a:t> Conclusion.  </a:t>
            </a:r>
            <a:endParaRPr lang="en-US" dirty="0"/>
          </a:p>
          <a:p>
            <a:r>
              <a:rPr lang="en-US" sz="1700" dirty="0">
                <a:ea typeface="+mn-lt"/>
                <a:cs typeface="+mn-lt"/>
              </a:rPr>
              <a:t>Reference</a:t>
            </a:r>
            <a:endParaRPr lang="en-US" dirty="0"/>
          </a:p>
          <a:p>
            <a:pPr marL="0" indent="0">
              <a:buNone/>
            </a:pPr>
            <a:r>
              <a:rPr lang="en-US" sz="1700" dirty="0">
                <a:ea typeface="+mn-lt"/>
                <a:cs typeface="+mn-lt"/>
              </a:rPr>
              <a:t>  </a:t>
            </a:r>
            <a:endParaRPr lang="en-US" dirty="0"/>
          </a:p>
        </p:txBody>
      </p:sp>
      <p:pic>
        <p:nvPicPr>
          <p:cNvPr id="4" name="Picture 4">
            <a:extLst>
              <a:ext uri="{FF2B5EF4-FFF2-40B4-BE49-F238E27FC236}">
                <a16:creationId xmlns:a16="http://schemas.microsoft.com/office/drawing/2014/main" id="{D5EC3D9B-F305-47C2-BCB8-D29600E82643}"/>
              </a:ext>
            </a:extLst>
          </p:cNvPr>
          <p:cNvPicPr>
            <a:picLocks noChangeAspect="1"/>
          </p:cNvPicPr>
          <p:nvPr/>
        </p:nvPicPr>
        <p:blipFill rotWithShape="1">
          <a:blip r:embed="rId2"/>
          <a:srcRect r="2" b="251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06733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8CDD6C-8B3A-4CFA-B602-58627141DF67}"/>
              </a:ext>
            </a:extLst>
          </p:cNvPr>
          <p:cNvSpPr>
            <a:spLocks noGrp="1"/>
          </p:cNvSpPr>
          <p:nvPr>
            <p:ph type="title"/>
          </p:nvPr>
        </p:nvSpPr>
        <p:spPr>
          <a:xfrm>
            <a:off x="1136397" y="502020"/>
            <a:ext cx="5323715" cy="1642970"/>
          </a:xfrm>
        </p:spPr>
        <p:txBody>
          <a:bodyPr anchor="b">
            <a:normAutofit/>
          </a:bodyPr>
          <a:lstStyle/>
          <a:p>
            <a:r>
              <a:rPr lang="en-US" sz="4000"/>
              <a:t>1. Introduction </a:t>
            </a:r>
          </a:p>
          <a:p>
            <a:endParaRPr lang="en-US" sz="4000">
              <a:cs typeface="Calibri Light"/>
            </a:endParaRPr>
          </a:p>
        </p:txBody>
      </p:sp>
      <p:sp>
        <p:nvSpPr>
          <p:cNvPr id="3" name="Content Placeholder 2">
            <a:extLst>
              <a:ext uri="{FF2B5EF4-FFF2-40B4-BE49-F238E27FC236}">
                <a16:creationId xmlns:a16="http://schemas.microsoft.com/office/drawing/2014/main" id="{C660A954-3875-4C54-9CAE-86F796DA4FCF}"/>
              </a:ext>
            </a:extLst>
          </p:cNvPr>
          <p:cNvSpPr>
            <a:spLocks noGrp="1"/>
          </p:cNvSpPr>
          <p:nvPr>
            <p:ph idx="1"/>
          </p:nvPr>
        </p:nvSpPr>
        <p:spPr>
          <a:xfrm>
            <a:off x="1144923" y="2405894"/>
            <a:ext cx="5315189" cy="3535083"/>
          </a:xfrm>
        </p:spPr>
        <p:txBody>
          <a:bodyPr vert="horz" lIns="91440" tIns="45720" rIns="91440" bIns="45720" rtlCol="0" anchor="t">
            <a:normAutofit/>
          </a:bodyPr>
          <a:lstStyle/>
          <a:p>
            <a:r>
              <a:rPr lang="en-US" sz="2000">
                <a:ea typeface="+mn-lt"/>
                <a:cs typeface="+mn-lt"/>
              </a:rPr>
              <a:t>The creation of a good environment is mostly needed to build good behaviour in front of children of 2 to 5 years.</a:t>
            </a:r>
            <a:endParaRPr lang="en-US" sz="2000">
              <a:cs typeface="Calibri" panose="020F0502020204030204"/>
            </a:endParaRPr>
          </a:p>
          <a:p>
            <a:r>
              <a:rPr lang="en-US" sz="2000">
                <a:ea typeface="+mn-lt"/>
                <a:cs typeface="+mn-lt"/>
              </a:rPr>
              <a:t>Growth, development, feeding skills, dental health monitoring, character development are needed at this stage effectively.</a:t>
            </a:r>
            <a:endParaRPr lang="en-US" sz="2000"/>
          </a:p>
          <a:p>
            <a:r>
              <a:rPr lang="en-US" sz="2000">
                <a:ea typeface="+mn-lt"/>
                <a:cs typeface="+mn-lt"/>
              </a:rPr>
              <a:t>Piaget’s theory of cognitive development and Bandura’s Social learning theory are useful to identify various development among children of 0-5 years old.</a:t>
            </a:r>
            <a:endParaRPr lang="en-US" sz="2000"/>
          </a:p>
          <a:p>
            <a:endParaRPr lang="en-US" sz="2000">
              <a:cs typeface="Calibri"/>
            </a:endParaRPr>
          </a:p>
        </p:txBody>
      </p:sp>
      <p:sp>
        <p:nvSpPr>
          <p:cNvPr id="7"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D4CA4617-1EB9-46DA-AFF4-6CC756610EFF}"/>
              </a:ext>
            </a:extLst>
          </p:cNvPr>
          <p:cNvPicPr>
            <a:picLocks noChangeAspect="1"/>
          </p:cNvPicPr>
          <p:nvPr/>
        </p:nvPicPr>
        <p:blipFill>
          <a:blip r:embed="rId3"/>
          <a:stretch>
            <a:fillRect/>
          </a:stretch>
        </p:blipFill>
        <p:spPr>
          <a:xfrm>
            <a:off x="7075967" y="1883011"/>
            <a:ext cx="4170530" cy="3123871"/>
          </a:xfrm>
          <a:prstGeom prst="rect">
            <a:avLst/>
          </a:prstGeom>
        </p:spPr>
      </p:pic>
    </p:spTree>
    <p:extLst>
      <p:ext uri="{BB962C8B-B14F-4D97-AF65-F5344CB8AC3E}">
        <p14:creationId xmlns:p14="http://schemas.microsoft.com/office/powerpoint/2010/main" val="3001089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691014-E421-43EF-A939-3E5EE0E51FF8}"/>
              </a:ext>
            </a:extLst>
          </p:cNvPr>
          <p:cNvSpPr>
            <a:spLocks noGrp="1"/>
          </p:cNvSpPr>
          <p:nvPr>
            <p:ph type="title"/>
          </p:nvPr>
        </p:nvSpPr>
        <p:spPr>
          <a:xfrm>
            <a:off x="643467" y="321734"/>
            <a:ext cx="10905066" cy="1135737"/>
          </a:xfrm>
        </p:spPr>
        <p:txBody>
          <a:bodyPr>
            <a:normAutofit/>
          </a:bodyPr>
          <a:lstStyle/>
          <a:p>
            <a:r>
              <a:rPr lang="en-US" sz="3600"/>
              <a:t>2. Two relevant psychological theories on infants’ psychological and physical development </a:t>
            </a:r>
          </a:p>
          <a:p>
            <a:endParaRPr lang="en-US" sz="3600">
              <a:cs typeface="Calibri Light"/>
            </a:endParaRPr>
          </a:p>
        </p:txBody>
      </p:sp>
      <p:sp>
        <p:nvSpPr>
          <p:cNvPr id="3" name="Content Placeholder 2">
            <a:extLst>
              <a:ext uri="{FF2B5EF4-FFF2-40B4-BE49-F238E27FC236}">
                <a16:creationId xmlns:a16="http://schemas.microsoft.com/office/drawing/2014/main" id="{17EE4F82-F107-478F-A41F-91019473F437}"/>
              </a:ext>
            </a:extLst>
          </p:cNvPr>
          <p:cNvSpPr>
            <a:spLocks noGrp="1"/>
          </p:cNvSpPr>
          <p:nvPr>
            <p:ph idx="1"/>
          </p:nvPr>
        </p:nvSpPr>
        <p:spPr>
          <a:xfrm>
            <a:off x="643469" y="1782981"/>
            <a:ext cx="4008384" cy="4393982"/>
          </a:xfrm>
        </p:spPr>
        <p:txBody>
          <a:bodyPr vert="horz" lIns="91440" tIns="45720" rIns="91440" bIns="45720" rtlCol="0">
            <a:normAutofit/>
          </a:bodyPr>
          <a:lstStyle/>
          <a:p>
            <a:r>
              <a:rPr lang="en-US" sz="1600" b="1">
                <a:ea typeface="+mn-lt"/>
                <a:cs typeface="+mn-lt"/>
              </a:rPr>
              <a:t>Piaget’s theory of cognitive development</a:t>
            </a:r>
            <a:r>
              <a:rPr lang="en-US" sz="1600">
                <a:ea typeface="+mn-lt"/>
                <a:cs typeface="+mn-lt"/>
              </a:rPr>
              <a:t> </a:t>
            </a:r>
            <a:endParaRPr lang="en-US" sz="1600">
              <a:cs typeface="Calibri" panose="020F0502020204030204"/>
            </a:endParaRPr>
          </a:p>
          <a:p>
            <a:r>
              <a:rPr lang="en-US" sz="1600">
                <a:ea typeface="+mn-lt"/>
                <a:cs typeface="+mn-lt"/>
              </a:rPr>
              <a:t>Intelligence level among 0-5 years old children changes frequently as they grow (Baladi</a:t>
            </a:r>
            <a:r>
              <a:rPr lang="en-US" sz="1600" i="1">
                <a:ea typeface="+mn-lt"/>
                <a:cs typeface="+mn-lt"/>
              </a:rPr>
              <a:t> et al</a:t>
            </a:r>
            <a:r>
              <a:rPr lang="en-US" sz="1600">
                <a:ea typeface="+mn-lt"/>
                <a:cs typeface="+mn-lt"/>
              </a:rPr>
              <a:t>., 2018).</a:t>
            </a:r>
            <a:endParaRPr lang="en-US" sz="1600"/>
          </a:p>
          <a:p>
            <a:r>
              <a:rPr lang="en-US" sz="1600">
                <a:ea typeface="+mn-lt"/>
                <a:cs typeface="+mn-lt"/>
              </a:rPr>
              <a:t>This model interacts with lots of environmental events and the innate capacities of children which they pass through (Yamanishi, 2019).</a:t>
            </a:r>
            <a:endParaRPr lang="en-US" sz="1600"/>
          </a:p>
          <a:p>
            <a:r>
              <a:rPr lang="en-US" sz="1600">
                <a:ea typeface="+mn-lt"/>
                <a:cs typeface="+mn-lt"/>
              </a:rPr>
              <a:t>0-2 years children are allotted in sensorimotor stage according to Piaget’s theory whereas 2 to 7 years children are of the preparatory age of development (Baladi</a:t>
            </a:r>
            <a:r>
              <a:rPr lang="en-US" sz="1600" i="1">
                <a:ea typeface="+mn-lt"/>
                <a:cs typeface="+mn-lt"/>
              </a:rPr>
              <a:t> et al</a:t>
            </a:r>
            <a:r>
              <a:rPr lang="en-US" sz="1600">
                <a:ea typeface="+mn-lt"/>
                <a:cs typeface="+mn-lt"/>
              </a:rPr>
              <a:t>., 2018).</a:t>
            </a:r>
            <a:endParaRPr lang="en-US" sz="1600"/>
          </a:p>
          <a:p>
            <a:r>
              <a:rPr lang="en-US" sz="1600">
                <a:ea typeface="+mn-lt"/>
                <a:cs typeface="+mn-lt"/>
              </a:rPr>
              <a:t>The non-living objective behaviours among children of the preoperational stage that they think toys have life effectively (Yamanishi, 2019).</a:t>
            </a:r>
            <a:endParaRPr lang="en-US" sz="1600"/>
          </a:p>
          <a:p>
            <a:endParaRPr lang="en-US" sz="1600">
              <a:cs typeface="Calibri"/>
            </a:endParaRPr>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6E39EA4B-8D2F-49B9-BDDD-CAEC3C9DFA8E}"/>
              </a:ext>
            </a:extLst>
          </p:cNvPr>
          <p:cNvPicPr>
            <a:picLocks noChangeAspect="1"/>
          </p:cNvPicPr>
          <p:nvPr/>
        </p:nvPicPr>
        <p:blipFill>
          <a:blip r:embed="rId3"/>
          <a:stretch>
            <a:fillRect/>
          </a:stretch>
        </p:blipFill>
        <p:spPr>
          <a:xfrm>
            <a:off x="5295320" y="2207172"/>
            <a:ext cx="6253212" cy="3513510"/>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11116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A982917A-6B54-4FB6-B5D4-C7DD96BC0436}"/>
              </a:ext>
            </a:extLst>
          </p:cNvPr>
          <p:cNvPicPr>
            <a:picLocks noChangeAspect="1"/>
          </p:cNvPicPr>
          <p:nvPr/>
        </p:nvPicPr>
        <p:blipFill>
          <a:blip r:embed="rId3"/>
          <a:stretch>
            <a:fillRect/>
          </a:stretch>
        </p:blipFill>
        <p:spPr>
          <a:xfrm>
            <a:off x="6737497" y="2228732"/>
            <a:ext cx="4777381" cy="281865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4DA1BB-1594-4B54-95AD-CD782E88EE66}"/>
              </a:ext>
            </a:extLst>
          </p:cNvPr>
          <p:cNvSpPr>
            <a:spLocks noGrp="1"/>
          </p:cNvSpPr>
          <p:nvPr>
            <p:ph type="title"/>
          </p:nvPr>
        </p:nvSpPr>
        <p:spPr>
          <a:xfrm>
            <a:off x="838201" y="479493"/>
            <a:ext cx="5257800" cy="1325563"/>
          </a:xfrm>
        </p:spPr>
        <p:txBody>
          <a:bodyPr>
            <a:normAutofit/>
          </a:bodyPr>
          <a:lstStyle/>
          <a:p>
            <a:r>
              <a:rPr lang="en-US" b="1" dirty="0">
                <a:ea typeface="+mj-lt"/>
                <a:cs typeface="+mj-lt"/>
              </a:rPr>
              <a:t>Bandura’s Social learning theory</a:t>
            </a:r>
            <a:r>
              <a:rPr lang="en-US" dirty="0">
                <a:ea typeface="+mj-lt"/>
                <a:cs typeface="+mj-lt"/>
              </a:rPr>
              <a:t> </a:t>
            </a:r>
            <a:endParaRPr lang="en-US"/>
          </a:p>
        </p:txBody>
      </p:sp>
      <p:sp>
        <p:nvSpPr>
          <p:cNvPr id="3" name="Content Placeholder 2">
            <a:extLst>
              <a:ext uri="{FF2B5EF4-FFF2-40B4-BE49-F238E27FC236}">
                <a16:creationId xmlns:a16="http://schemas.microsoft.com/office/drawing/2014/main" id="{CF5FA290-FF4F-4165-922E-1C67D3EA5605}"/>
              </a:ext>
            </a:extLst>
          </p:cNvPr>
          <p:cNvSpPr>
            <a:spLocks noGrp="1"/>
          </p:cNvSpPr>
          <p:nvPr>
            <p:ph idx="1"/>
          </p:nvPr>
        </p:nvSpPr>
        <p:spPr>
          <a:xfrm>
            <a:off x="838201" y="1984443"/>
            <a:ext cx="5257800" cy="4192520"/>
          </a:xfrm>
        </p:spPr>
        <p:txBody>
          <a:bodyPr vert="horz" lIns="91440" tIns="45720" rIns="91440" bIns="45720" rtlCol="0">
            <a:normAutofit/>
          </a:bodyPr>
          <a:lstStyle/>
          <a:p>
            <a:r>
              <a:rPr lang="en-US" sz="2000" dirty="0">
                <a:ea typeface="+mn-lt"/>
                <a:cs typeface="+mn-lt"/>
              </a:rPr>
              <a:t>Children's behaviors is learned from outside environment observation.</a:t>
            </a:r>
            <a:endParaRPr lang="en-US" sz="2000" dirty="0">
              <a:cs typeface="Calibri" panose="020F0502020204030204"/>
            </a:endParaRPr>
          </a:p>
          <a:p>
            <a:r>
              <a:rPr lang="en-US" sz="2000" dirty="0">
                <a:ea typeface="+mn-lt"/>
                <a:cs typeface="+mn-lt"/>
              </a:rPr>
              <a:t>Home is the first schooling, and the mother is the first teacher of every child (</a:t>
            </a:r>
            <a:r>
              <a:rPr lang="en-US" sz="2000" dirty="0" err="1">
                <a:ea typeface="+mn-lt"/>
                <a:cs typeface="+mn-lt"/>
              </a:rPr>
              <a:t>Ozcan</a:t>
            </a:r>
            <a:r>
              <a:rPr lang="en-US" sz="2000" dirty="0">
                <a:ea typeface="+mn-lt"/>
                <a:cs typeface="+mn-lt"/>
              </a:rPr>
              <a:t>, 2018).</a:t>
            </a:r>
            <a:endParaRPr lang="en-US" sz="2000" dirty="0"/>
          </a:p>
          <a:p>
            <a:r>
              <a:rPr lang="en-US" sz="2000" dirty="0">
                <a:ea typeface="+mn-lt"/>
                <a:cs typeface="+mn-lt"/>
              </a:rPr>
              <a:t>Parents, teachers of playschools, other family members, and cartoon characteristics are the major components of observational learning towards children (</a:t>
            </a:r>
            <a:r>
              <a:rPr lang="en-US" sz="2000" dirty="0" err="1">
                <a:ea typeface="+mn-lt"/>
                <a:cs typeface="+mn-lt"/>
              </a:rPr>
              <a:t>Breiner</a:t>
            </a:r>
            <a:r>
              <a:rPr lang="en-US" sz="2000" dirty="0">
                <a:ea typeface="+mn-lt"/>
                <a:cs typeface="+mn-lt"/>
              </a:rPr>
              <a:t> </a:t>
            </a:r>
            <a:r>
              <a:rPr lang="en-US" sz="2000" i="1" dirty="0">
                <a:ea typeface="+mn-lt"/>
                <a:cs typeface="+mn-lt"/>
              </a:rPr>
              <a:t>et al</a:t>
            </a:r>
            <a:r>
              <a:rPr lang="en-US" sz="2000" dirty="0">
                <a:ea typeface="+mn-lt"/>
                <a:cs typeface="+mn-lt"/>
              </a:rPr>
              <a:t>., 2016).</a:t>
            </a:r>
            <a:endParaRPr lang="en-US" sz="2000" dirty="0"/>
          </a:p>
          <a:p>
            <a:r>
              <a:rPr lang="en-US" sz="2000" dirty="0">
                <a:ea typeface="+mn-lt"/>
                <a:cs typeface="+mn-lt"/>
              </a:rPr>
              <a:t>Children 2 to 5 years old try to imitate those people who are similar to themselves (</a:t>
            </a:r>
            <a:r>
              <a:rPr lang="en-US" sz="2000" dirty="0" err="1">
                <a:ea typeface="+mn-lt"/>
                <a:cs typeface="+mn-lt"/>
              </a:rPr>
              <a:t>Ozcan</a:t>
            </a:r>
            <a:r>
              <a:rPr lang="en-US" sz="2000" dirty="0">
                <a:ea typeface="+mn-lt"/>
                <a:cs typeface="+mn-lt"/>
              </a:rPr>
              <a:t>, 2018).</a:t>
            </a:r>
            <a:endParaRPr lang="en-US" sz="2000" dirty="0"/>
          </a:p>
        </p:txBody>
      </p:sp>
    </p:spTree>
    <p:extLst>
      <p:ext uri="{BB962C8B-B14F-4D97-AF65-F5344CB8AC3E}">
        <p14:creationId xmlns:p14="http://schemas.microsoft.com/office/powerpoint/2010/main" val="4310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25E450E-B313-4155-A88E-4CE2B054F300}"/>
              </a:ext>
            </a:extLst>
          </p:cNvPr>
          <p:cNvSpPr>
            <a:spLocks noGrp="1"/>
          </p:cNvSpPr>
          <p:nvPr>
            <p:ph type="title"/>
          </p:nvPr>
        </p:nvSpPr>
        <p:spPr>
          <a:xfrm>
            <a:off x="838200" y="365125"/>
            <a:ext cx="5393361" cy="1325563"/>
          </a:xfrm>
        </p:spPr>
        <p:txBody>
          <a:bodyPr>
            <a:normAutofit/>
          </a:bodyPr>
          <a:lstStyle/>
          <a:p>
            <a:r>
              <a:rPr lang="en-US" sz="2800">
                <a:ea typeface="+mj-lt"/>
                <a:cs typeface="+mj-lt"/>
              </a:rPr>
              <a:t>3. Practical examples of parental' </a:t>
            </a:r>
            <a:r>
              <a:rPr lang="en-US" sz="2800" err="1">
                <a:ea typeface="+mj-lt"/>
                <a:cs typeface="+mj-lt"/>
              </a:rPr>
              <a:t>behaviour</a:t>
            </a:r>
            <a:r>
              <a:rPr lang="en-US" sz="2800">
                <a:ea typeface="+mj-lt"/>
                <a:cs typeface="+mj-lt"/>
              </a:rPr>
              <a:t> on </a:t>
            </a:r>
            <a:r>
              <a:rPr lang="en-US" sz="2800" err="1">
                <a:ea typeface="+mj-lt"/>
                <a:cs typeface="+mj-lt"/>
              </a:rPr>
              <a:t>childrens’</a:t>
            </a:r>
            <a:r>
              <a:rPr lang="en-US" sz="2800">
                <a:ea typeface="+mj-lt"/>
                <a:cs typeface="+mj-lt"/>
              </a:rPr>
              <a:t> development </a:t>
            </a:r>
            <a:endParaRPr lang="en-US" sz="2800"/>
          </a:p>
        </p:txBody>
      </p:sp>
      <p:sp>
        <p:nvSpPr>
          <p:cNvPr id="3" name="Content Placeholder 2">
            <a:extLst>
              <a:ext uri="{FF2B5EF4-FFF2-40B4-BE49-F238E27FC236}">
                <a16:creationId xmlns:a16="http://schemas.microsoft.com/office/drawing/2014/main" id="{331FC3A1-A2F8-4B3A-B755-0D3C02197452}"/>
              </a:ext>
            </a:extLst>
          </p:cNvPr>
          <p:cNvSpPr>
            <a:spLocks noGrp="1"/>
          </p:cNvSpPr>
          <p:nvPr>
            <p:ph idx="1"/>
          </p:nvPr>
        </p:nvSpPr>
        <p:spPr>
          <a:xfrm>
            <a:off x="838200" y="1825625"/>
            <a:ext cx="5393361" cy="4351338"/>
          </a:xfrm>
        </p:spPr>
        <p:txBody>
          <a:bodyPr vert="horz" lIns="91440" tIns="45720" rIns="91440" bIns="45720" rtlCol="0" anchor="t">
            <a:normAutofit/>
          </a:bodyPr>
          <a:lstStyle/>
          <a:p>
            <a:r>
              <a:rPr lang="en-US" sz="2000" dirty="0">
                <a:ea typeface="+mn-lt"/>
                <a:cs typeface="+mn-lt"/>
              </a:rPr>
              <a:t>The first 1 year of children is the age of learning the process of holding objectives, self-movement, hand-to-mouth coordination (Breiner </a:t>
            </a:r>
            <a:r>
              <a:rPr lang="en-US" sz="2000" i="1" dirty="0">
                <a:ea typeface="+mn-lt"/>
                <a:cs typeface="+mn-lt"/>
              </a:rPr>
              <a:t>et al</a:t>
            </a:r>
            <a:r>
              <a:rPr lang="en-US" sz="2000" dirty="0">
                <a:ea typeface="+mn-lt"/>
                <a:cs typeface="+mn-lt"/>
              </a:rPr>
              <a:t>., 2016).</a:t>
            </a:r>
            <a:endParaRPr lang="en-US" sz="2000" dirty="0">
              <a:cs typeface="Calibri" panose="020F0502020204030204"/>
            </a:endParaRPr>
          </a:p>
          <a:p>
            <a:r>
              <a:rPr lang="en-US" sz="2000" dirty="0">
                <a:ea typeface="+mn-lt"/>
                <a:cs typeface="+mn-lt"/>
              </a:rPr>
              <a:t>Parents need to promote positive emotional well being and health towards children (McLeod, 2016).</a:t>
            </a:r>
            <a:endParaRPr lang="en-US" sz="2000" dirty="0"/>
          </a:p>
          <a:p>
            <a:r>
              <a:rPr lang="en-US" sz="2000" dirty="0">
                <a:ea typeface="+mn-lt"/>
                <a:cs typeface="+mn-lt"/>
              </a:rPr>
              <a:t>Parents need to follow the child's responding behaviors and their lead in a predictable way.</a:t>
            </a:r>
          </a:p>
          <a:p>
            <a:r>
              <a:rPr lang="en-US" sz="2000" dirty="0">
                <a:ea typeface="+mn-lt"/>
                <a:cs typeface="+mn-lt"/>
              </a:rPr>
              <a:t>Parent can also set task and reward kids when they done a good job and always encourage, they kids to be the best them </a:t>
            </a:r>
            <a:endParaRPr lang="en-US" sz="2000" dirty="0"/>
          </a:p>
          <a:p>
            <a:endParaRPr lang="en-US" sz="2000" dirty="0">
              <a:cs typeface="Calibri"/>
            </a:endParaRPr>
          </a:p>
        </p:txBody>
      </p:sp>
      <p:pic>
        <p:nvPicPr>
          <p:cNvPr id="4" name="Picture 4">
            <a:extLst>
              <a:ext uri="{FF2B5EF4-FFF2-40B4-BE49-F238E27FC236}">
                <a16:creationId xmlns:a16="http://schemas.microsoft.com/office/drawing/2014/main" id="{F4552551-5667-456F-8078-3B9CD652F99A}"/>
              </a:ext>
            </a:extLst>
          </p:cNvPr>
          <p:cNvPicPr>
            <a:picLocks noChangeAspect="1"/>
          </p:cNvPicPr>
          <p:nvPr/>
        </p:nvPicPr>
        <p:blipFill rotWithShape="1">
          <a:blip r:embed="rId3"/>
          <a:srcRect l="25096" r="-1"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3386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4811114-F385-490F-888A-104DCCF344FC}"/>
              </a:ext>
            </a:extLst>
          </p:cNvPr>
          <p:cNvSpPr>
            <a:spLocks noGrp="1"/>
          </p:cNvSpPr>
          <p:nvPr>
            <p:ph type="title"/>
          </p:nvPr>
        </p:nvSpPr>
        <p:spPr>
          <a:xfrm>
            <a:off x="838200" y="365125"/>
            <a:ext cx="5393361" cy="1325563"/>
          </a:xfrm>
        </p:spPr>
        <p:txBody>
          <a:bodyPr>
            <a:normAutofit/>
          </a:bodyPr>
          <a:lstStyle/>
          <a:p>
            <a:r>
              <a:rPr lang="en-US" sz="2100" dirty="0">
                <a:cs typeface="Calibri Light"/>
              </a:rPr>
              <a:t>3. Practical examples of parental' behaviors on children's’ development</a:t>
            </a:r>
            <a:endParaRPr lang="en-US" sz="2100" dirty="0"/>
          </a:p>
        </p:txBody>
      </p:sp>
      <p:sp>
        <p:nvSpPr>
          <p:cNvPr id="3" name="Content Placeholder 2">
            <a:extLst>
              <a:ext uri="{FF2B5EF4-FFF2-40B4-BE49-F238E27FC236}">
                <a16:creationId xmlns:a16="http://schemas.microsoft.com/office/drawing/2014/main" id="{922ECA52-278A-4A14-8850-462C5C44D7CD}"/>
              </a:ext>
            </a:extLst>
          </p:cNvPr>
          <p:cNvSpPr>
            <a:spLocks noGrp="1"/>
          </p:cNvSpPr>
          <p:nvPr>
            <p:ph idx="1"/>
          </p:nvPr>
        </p:nvSpPr>
        <p:spPr>
          <a:xfrm>
            <a:off x="838200" y="1825625"/>
            <a:ext cx="5393361" cy="4351338"/>
          </a:xfrm>
        </p:spPr>
        <p:txBody>
          <a:bodyPr vert="horz" lIns="91440" tIns="45720" rIns="91440" bIns="45720" rtlCol="0">
            <a:normAutofit fontScale="85000" lnSpcReduction="20000"/>
          </a:bodyPr>
          <a:lstStyle/>
          <a:p>
            <a:r>
              <a:rPr lang="en-US" dirty="0">
                <a:cs typeface="Calibri"/>
              </a:rPr>
              <a:t>Supporting safety and health along with appropriate discipline need to be maintained (McLeod, 2020). </a:t>
            </a:r>
            <a:endParaRPr lang="en-US" dirty="0">
              <a:ea typeface="+mn-lt"/>
              <a:cs typeface="+mn-lt"/>
            </a:endParaRPr>
          </a:p>
          <a:p>
            <a:r>
              <a:rPr lang="en-US" dirty="0">
                <a:ea typeface="+mn-lt"/>
                <a:cs typeface="+mn-lt"/>
              </a:rPr>
              <a:t>Most of the future parents are fixing their appointment in different parental development program under NHS.</a:t>
            </a:r>
          </a:p>
          <a:p>
            <a:r>
              <a:rPr lang="en-US" dirty="0">
                <a:cs typeface="Calibri"/>
              </a:rPr>
              <a:t>Most kids these days are so in tune with watching YouTube and playing on phone rather than going outside to play and when their mother try to pull them away from that they kids start to show behavior and than the mom must produce a comprise for example an hour on the phone but no YouTube</a:t>
            </a:r>
          </a:p>
        </p:txBody>
      </p:sp>
      <p:pic>
        <p:nvPicPr>
          <p:cNvPr id="4" name="Picture 4">
            <a:extLst>
              <a:ext uri="{FF2B5EF4-FFF2-40B4-BE49-F238E27FC236}">
                <a16:creationId xmlns:a16="http://schemas.microsoft.com/office/drawing/2014/main" id="{C087CA4F-EF76-473A-9657-7A660A9424A9}"/>
              </a:ext>
            </a:extLst>
          </p:cNvPr>
          <p:cNvPicPr>
            <a:picLocks noChangeAspect="1"/>
          </p:cNvPicPr>
          <p:nvPr/>
        </p:nvPicPr>
        <p:blipFill rotWithShape="1">
          <a:blip r:embed="rId3"/>
          <a:srcRect l="17876" r="7219"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2387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059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331B84-26F0-4AA0-B91A-BCA640EAC7E0}"/>
              </a:ext>
            </a:extLst>
          </p:cNvPr>
          <p:cNvSpPr>
            <a:spLocks noGrp="1"/>
          </p:cNvSpPr>
          <p:nvPr>
            <p:ph type="title"/>
          </p:nvPr>
        </p:nvSpPr>
        <p:spPr>
          <a:xfrm>
            <a:off x="524256" y="516804"/>
            <a:ext cx="6594189" cy="1625210"/>
          </a:xfrm>
        </p:spPr>
        <p:txBody>
          <a:bodyPr>
            <a:normAutofit/>
          </a:bodyPr>
          <a:lstStyle/>
          <a:p>
            <a:r>
              <a:rPr lang="en-US">
                <a:solidFill>
                  <a:srgbClr val="FFFFFF"/>
                </a:solidFill>
              </a:rPr>
              <a:t>4. Conclusion </a:t>
            </a:r>
          </a:p>
          <a:p>
            <a:endParaRPr lang="en-US">
              <a:solidFill>
                <a:srgbClr val="FFFFFF"/>
              </a:solidFill>
              <a:cs typeface="Calibri Light"/>
            </a:endParaRPr>
          </a:p>
        </p:txBody>
      </p:sp>
      <p:sp>
        <p:nvSpPr>
          <p:cNvPr id="11" name="Rectangle 1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720DC5C-CB2A-41A3-8F0B-88433B233AA3}"/>
              </a:ext>
            </a:extLst>
          </p:cNvPr>
          <p:cNvPicPr>
            <a:picLocks noChangeAspect="1"/>
          </p:cNvPicPr>
          <p:nvPr/>
        </p:nvPicPr>
        <p:blipFill>
          <a:blip r:embed="rId3"/>
          <a:stretch>
            <a:fillRect/>
          </a:stretch>
        </p:blipFill>
        <p:spPr>
          <a:xfrm>
            <a:off x="641396" y="2660287"/>
            <a:ext cx="6430605" cy="3646887"/>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5B57B07-8FA7-4C60-B58E-5282C5AFCE0F}"/>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US" sz="2000">
                <a:solidFill>
                  <a:srgbClr val="FFFFFF"/>
                </a:solidFill>
                <a:ea typeface="+mn-lt"/>
                <a:cs typeface="+mn-lt"/>
              </a:rPr>
              <a:t>Every parent needs to improve their parenting skills or child care skills before being a parent.</a:t>
            </a:r>
            <a:endParaRPr lang="en-US" sz="2000">
              <a:solidFill>
                <a:srgbClr val="FFFFFF"/>
              </a:solidFill>
              <a:cs typeface="Calibri" panose="020F0502020204030204"/>
            </a:endParaRPr>
          </a:p>
          <a:p>
            <a:r>
              <a:rPr lang="en-US" sz="2000">
                <a:solidFill>
                  <a:srgbClr val="FFFFFF"/>
                </a:solidFill>
                <a:ea typeface="+mn-lt"/>
                <a:cs typeface="+mn-lt"/>
              </a:rPr>
              <a:t>The efficient behaviour of parents and environmental conditions outside children affect their psychological and physical; development effectively.</a:t>
            </a:r>
            <a:endParaRPr lang="en-US" sz="2000">
              <a:solidFill>
                <a:srgbClr val="FFFFFF"/>
              </a:solidFill>
            </a:endParaRPr>
          </a:p>
          <a:p>
            <a:endParaRPr lang="en-US" sz="2000">
              <a:solidFill>
                <a:srgbClr val="FFFFFF"/>
              </a:solidFill>
              <a:cs typeface="Calibri"/>
            </a:endParaRPr>
          </a:p>
        </p:txBody>
      </p:sp>
    </p:spTree>
    <p:extLst>
      <p:ext uri="{BB962C8B-B14F-4D97-AF65-F5344CB8AC3E}">
        <p14:creationId xmlns:p14="http://schemas.microsoft.com/office/powerpoint/2010/main" val="2992888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634FF-30AC-428A-A5C9-B4A4FC18EC81}"/>
              </a:ext>
            </a:extLst>
          </p:cNvPr>
          <p:cNvSpPr>
            <a:spLocks noGrp="1"/>
          </p:cNvSpPr>
          <p:nvPr>
            <p:ph type="title"/>
          </p:nvPr>
        </p:nvSpPr>
        <p:spPr>
          <a:xfrm>
            <a:off x="838200" y="365125"/>
            <a:ext cx="5558489" cy="1325563"/>
          </a:xfrm>
        </p:spPr>
        <p:txBody>
          <a:bodyPr>
            <a:normAutofit/>
          </a:bodyPr>
          <a:lstStyle/>
          <a:p>
            <a:r>
              <a:rPr lang="en-US" dirty="0"/>
              <a:t>Reference</a:t>
            </a:r>
          </a:p>
          <a:p>
            <a:endParaRPr lang="en-US" dirty="0">
              <a:cs typeface="Calibri Light"/>
            </a:endParaRP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6805F50-F263-42B5-AA3D-22AB37D879B9}"/>
              </a:ext>
            </a:extLst>
          </p:cNvPr>
          <p:cNvSpPr>
            <a:spLocks noGrp="1"/>
          </p:cNvSpPr>
          <p:nvPr>
            <p:ph idx="1"/>
          </p:nvPr>
        </p:nvSpPr>
        <p:spPr>
          <a:xfrm>
            <a:off x="838200" y="1825625"/>
            <a:ext cx="5558489" cy="4351338"/>
          </a:xfrm>
        </p:spPr>
        <p:txBody>
          <a:bodyPr vert="horz" lIns="91440" tIns="45720" rIns="91440" bIns="45720" rtlCol="0">
            <a:normAutofit/>
          </a:bodyPr>
          <a:lstStyle/>
          <a:p>
            <a:r>
              <a:rPr lang="en-US" sz="1500" b="1">
                <a:ea typeface="+mn-lt"/>
                <a:cs typeface="+mn-lt"/>
              </a:rPr>
              <a:t>Books and Journals</a:t>
            </a:r>
            <a:r>
              <a:rPr lang="en-US" sz="1500">
                <a:ea typeface="+mn-lt"/>
                <a:cs typeface="+mn-lt"/>
              </a:rPr>
              <a:t> </a:t>
            </a:r>
            <a:endParaRPr lang="en-US" sz="1500">
              <a:cs typeface="Calibri" panose="020F0502020204030204"/>
            </a:endParaRPr>
          </a:p>
          <a:p>
            <a:r>
              <a:rPr lang="en-US" sz="1500">
                <a:ea typeface="+mn-lt"/>
                <a:cs typeface="+mn-lt"/>
              </a:rPr>
              <a:t>Baladi, R., Johnson, R. and Law, G.U., 2018. Strengthening child-parent relationships. </a:t>
            </a:r>
            <a:r>
              <a:rPr lang="en-US" sz="1500" i="1">
                <a:ea typeface="+mn-lt"/>
                <a:cs typeface="+mn-lt"/>
              </a:rPr>
              <a:t>Community Practitioner</a:t>
            </a:r>
            <a:r>
              <a:rPr lang="en-US" sz="1500">
                <a:ea typeface="+mn-lt"/>
                <a:cs typeface="+mn-lt"/>
              </a:rPr>
              <a:t>, </a:t>
            </a:r>
            <a:r>
              <a:rPr lang="en-US" sz="1500" i="1">
                <a:ea typeface="+mn-lt"/>
                <a:cs typeface="+mn-lt"/>
              </a:rPr>
              <a:t>91</a:t>
            </a:r>
            <a:r>
              <a:rPr lang="en-US" sz="1500">
                <a:ea typeface="+mn-lt"/>
                <a:cs typeface="+mn-lt"/>
              </a:rPr>
              <a:t>(9), pp.45-7. </a:t>
            </a:r>
            <a:endParaRPr lang="en-US" sz="1500"/>
          </a:p>
          <a:p>
            <a:r>
              <a:rPr lang="en-US" sz="1500">
                <a:ea typeface="+mn-lt"/>
                <a:cs typeface="+mn-lt"/>
              </a:rPr>
              <a:t>Berkowitz, T., Schaeffer, C.S., Rozek, S., </a:t>
            </a:r>
            <a:r>
              <a:rPr lang="en-US" sz="1500" err="1">
                <a:ea typeface="+mn-lt"/>
                <a:cs typeface="+mn-lt"/>
              </a:rPr>
              <a:t>Beilock</a:t>
            </a:r>
            <a:r>
              <a:rPr lang="en-US" sz="1500">
                <a:ea typeface="+mn-lt"/>
                <a:cs typeface="+mn-lt"/>
              </a:rPr>
              <a:t>, S.L. and Levine, S.C., 2017. The parent connection. </a:t>
            </a:r>
            <a:r>
              <a:rPr lang="en-US" sz="1500" i="1">
                <a:ea typeface="+mn-lt"/>
                <a:cs typeface="+mn-lt"/>
              </a:rPr>
              <a:t>Psychologist</a:t>
            </a:r>
            <a:r>
              <a:rPr lang="en-US" sz="1500">
                <a:ea typeface="+mn-lt"/>
                <a:cs typeface="+mn-lt"/>
              </a:rPr>
              <a:t>, </a:t>
            </a:r>
            <a:r>
              <a:rPr lang="en-US" sz="1500" i="1">
                <a:ea typeface="+mn-lt"/>
                <a:cs typeface="+mn-lt"/>
              </a:rPr>
              <a:t>30</a:t>
            </a:r>
            <a:r>
              <a:rPr lang="en-US" sz="1500">
                <a:ea typeface="+mn-lt"/>
                <a:cs typeface="+mn-lt"/>
              </a:rPr>
              <a:t>(9), pp.28-32. </a:t>
            </a:r>
            <a:endParaRPr lang="en-US" sz="1500"/>
          </a:p>
          <a:p>
            <a:r>
              <a:rPr lang="en-US" sz="1500">
                <a:ea typeface="+mn-lt"/>
                <a:cs typeface="+mn-lt"/>
              </a:rPr>
              <a:t>Breiner, H., Ford, M., Gadsden, V.L. and National Academies of Sciences, Engineering, and Medicine, 2016. Parenting knowledge, attitudes, and practices. In </a:t>
            </a:r>
            <a:r>
              <a:rPr lang="en-US" sz="1500" i="1">
                <a:ea typeface="+mn-lt"/>
                <a:cs typeface="+mn-lt"/>
              </a:rPr>
              <a:t>Parenting Matters: Supporting Parents of Children Ages 0-8</a:t>
            </a:r>
            <a:r>
              <a:rPr lang="en-US" sz="1500">
                <a:ea typeface="+mn-lt"/>
                <a:cs typeface="+mn-lt"/>
              </a:rPr>
              <a:t>. National Academies Press (US). </a:t>
            </a:r>
            <a:endParaRPr lang="en-US" sz="1500"/>
          </a:p>
          <a:p>
            <a:r>
              <a:rPr lang="en-US" sz="1500">
                <a:ea typeface="+mn-lt"/>
                <a:cs typeface="+mn-lt"/>
              </a:rPr>
              <a:t>Ozcan, M., 2018. Developmental Differences in the Construction of Concepts by Children from 3 to 14-Year-Olds: Perception, Language and Instruction. </a:t>
            </a:r>
            <a:r>
              <a:rPr lang="en-US" sz="1500" i="1">
                <a:ea typeface="+mn-lt"/>
                <a:cs typeface="+mn-lt"/>
              </a:rPr>
              <a:t>International Journal of Cognitive and Language Sciences</a:t>
            </a:r>
            <a:r>
              <a:rPr lang="en-US" sz="1500">
                <a:ea typeface="+mn-lt"/>
                <a:cs typeface="+mn-lt"/>
              </a:rPr>
              <a:t>, </a:t>
            </a:r>
            <a:r>
              <a:rPr lang="en-US" sz="1500" i="1">
                <a:ea typeface="+mn-lt"/>
                <a:cs typeface="+mn-lt"/>
              </a:rPr>
              <a:t>12</a:t>
            </a:r>
            <a:r>
              <a:rPr lang="en-US" sz="1500">
                <a:ea typeface="+mn-lt"/>
                <a:cs typeface="+mn-lt"/>
              </a:rPr>
              <a:t>(10), pp.1491-1500. </a:t>
            </a:r>
            <a:endParaRPr lang="en-US" sz="15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4484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F7C23-04FC-464E-816A-3176848C1740}"/>
              </a:ext>
            </a:extLst>
          </p:cNvPr>
          <p:cNvSpPr>
            <a:spLocks noGrp="1"/>
          </p:cNvSpPr>
          <p:nvPr>
            <p:ph type="title"/>
          </p:nvPr>
        </p:nvSpPr>
        <p:spPr>
          <a:xfrm>
            <a:off x="838200" y="365125"/>
            <a:ext cx="5558489" cy="1325563"/>
          </a:xfrm>
        </p:spPr>
        <p:txBody>
          <a:bodyPr>
            <a:normAutofit/>
          </a:bodyPr>
          <a:lstStyle/>
          <a:p>
            <a:r>
              <a:rPr lang="en-US" dirty="0">
                <a:cs typeface="Calibri Light"/>
              </a:rPr>
              <a:t>Thank You</a:t>
            </a:r>
            <a:endParaRPr lang="en-US" dirty="0"/>
          </a:p>
        </p:txBody>
      </p:sp>
      <p:sp>
        <p:nvSpPr>
          <p:cNvPr id="11"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770D3AE-87BE-4E51-91FC-B85793E8C050}"/>
              </a:ext>
            </a:extLst>
          </p:cNvPr>
          <p:cNvSpPr>
            <a:spLocks noGrp="1"/>
          </p:cNvSpPr>
          <p:nvPr>
            <p:ph idx="1"/>
          </p:nvPr>
        </p:nvSpPr>
        <p:spPr>
          <a:xfrm>
            <a:off x="838200" y="1825625"/>
            <a:ext cx="5558489" cy="4351338"/>
          </a:xfrm>
        </p:spPr>
        <p:txBody>
          <a:bodyPr vert="horz" lIns="91440" tIns="45720" rIns="91440" bIns="45720" rtlCol="0">
            <a:normAutofit/>
          </a:bodyPr>
          <a:lstStyle/>
          <a:p>
            <a:pPr marL="0" indent="0">
              <a:buNone/>
            </a:pPr>
            <a:endParaRPr lang="en-US" dirty="0"/>
          </a:p>
        </p:txBody>
      </p:sp>
      <p:sp>
        <p:nvSpPr>
          <p:cNvPr id="13"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7187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61</TotalTime>
  <Words>1449</Words>
  <Application>Microsoft Office PowerPoint</Application>
  <PresentationFormat>Widescreen</PresentationFormat>
  <Paragraphs>66</Paragraphs>
  <Slides>11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 Psychology for Health and Social Care </vt:lpstr>
      <vt:lpstr>Table of content </vt:lpstr>
      <vt:lpstr>1. Introduction  </vt:lpstr>
      <vt:lpstr>2. Two relevant psychological theories on infants’ psychological and physical development  </vt:lpstr>
      <vt:lpstr>Bandura’s Social learning theory </vt:lpstr>
      <vt:lpstr>3. Practical examples of parental' behaviour on childrens’ development </vt:lpstr>
      <vt:lpstr>3. Practical examples of parental' behaviors on children's’ development</vt:lpstr>
      <vt:lpstr>4. Conclusion  </vt:lpstr>
      <vt:lpstr>Reference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ophelia chase</dc:creator>
  <cp:lastModifiedBy>ophelia chase</cp:lastModifiedBy>
  <cp:revision>107</cp:revision>
  <dcterms:created xsi:type="dcterms:W3CDTF">2013-07-15T20:26:40Z</dcterms:created>
  <dcterms:modified xsi:type="dcterms:W3CDTF">2021-10-26T20:05:53Z</dcterms:modified>
</cp:coreProperties>
</file>