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9" r:id="rId3"/>
    <p:sldId id="258" r:id="rId4"/>
    <p:sldId id="260" r:id="rId5"/>
    <p:sldId id="261" r:id="rId6"/>
    <p:sldId id="262" r:id="rId7"/>
    <p:sldId id="264" r:id="rId8"/>
    <p:sldId id="265" r:id="rId9"/>
    <p:sldId id="266" r:id="rId10"/>
    <p:sldId id="272" r:id="rId11"/>
    <p:sldId id="273" r:id="rId12"/>
    <p:sldId id="263" r:id="rId13"/>
    <p:sldId id="267" r:id="rId14"/>
    <p:sldId id="274" r:id="rId15"/>
    <p:sldId id="268" r:id="rId16"/>
    <p:sldId id="275" r:id="rId17"/>
    <p:sldId id="276" r:id="rId18"/>
    <p:sldId id="277" r:id="rId19"/>
    <p:sldId id="269" r:id="rId20"/>
    <p:sldId id="278" r:id="rId21"/>
    <p:sldId id="270" r:id="rId22"/>
    <p:sldId id="27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0B16A-3942-7572-7B52-74779120E449}" v="392" dt="2024-04-18T18:23:11.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4/18/2024</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57479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4/18/2024</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96267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4/18/2024</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57631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4/18/2024</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61194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4/18/2024</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06856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4/18/2024</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155302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4/18/2024</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99197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4/18/2024</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6675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4/18/2024</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715053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4/18/2024</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440822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4/18/2024</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97572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4/18/2024</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289946253"/>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sleepfoundation.org/how-sleep-works/how-much-sleep-do-we-really-need" TargetMode="External"/><Relationship Id="rId2" Type="http://schemas.openxmlformats.org/officeDocument/2006/relationships/hyperlink" Target="https://www.hsph.harvard.edu/nutritionsource/"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healthy-diet" TargetMode="External"/><Relationship Id="rId4" Type="http://schemas.openxmlformats.org/officeDocument/2006/relationships/hyperlink" Target="https://www.uspreventiveservicestaskforce.org/uspstf/recommendation-topics/uspstf-and-b-recommend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91C9781-1BFB-4400-A1AC-1BEAE67287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AB32CAD-5F08-4EE4-B80D-A9E62A650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67818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37552" y="1371599"/>
            <a:ext cx="5020236" cy="2360429"/>
          </a:xfrm>
        </p:spPr>
        <p:txBody>
          <a:bodyPr>
            <a:normAutofit/>
          </a:bodyPr>
          <a:lstStyle/>
          <a:p>
            <a:r>
              <a:rPr lang="en-US" sz="3300" dirty="0">
                <a:solidFill>
                  <a:schemeClr val="bg2"/>
                </a:solidFill>
                <a:latin typeface="Calibri"/>
                <a:ea typeface="Calibri"/>
                <a:cs typeface="Calibri Light"/>
              </a:rPr>
              <a:t>Why is health and well-being important to a university student?</a:t>
            </a:r>
            <a:endParaRPr lang="en-US" sz="3300">
              <a:solidFill>
                <a:schemeClr val="bg2"/>
              </a:solidFill>
              <a:latin typeface="Calibri"/>
              <a:ea typeface="Calibri"/>
              <a:cs typeface="Calibri"/>
            </a:endParaRPr>
          </a:p>
        </p:txBody>
      </p:sp>
      <p:pic>
        <p:nvPicPr>
          <p:cNvPr id="15" name="Picture 14">
            <a:extLst>
              <a:ext uri="{FF2B5EF4-FFF2-40B4-BE49-F238E27FC236}">
                <a16:creationId xmlns:a16="http://schemas.microsoft.com/office/drawing/2014/main" id="{8B3E1810-F944-4A0A-AE0E-8BF3A72BE443}"/>
              </a:ext>
            </a:extLst>
          </p:cNvPr>
          <p:cNvPicPr>
            <a:picLocks noChangeAspect="1"/>
          </p:cNvPicPr>
          <p:nvPr/>
        </p:nvPicPr>
        <p:blipFill rotWithShape="1">
          <a:blip r:embed="rId2"/>
          <a:srcRect l="38589" r="14313" b="5"/>
          <a:stretch/>
        </p:blipFill>
        <p:spPr>
          <a:xfrm>
            <a:off x="8153401" y="10"/>
            <a:ext cx="4038600" cy="685799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7B10B-C062-D955-0AD6-0E467A8B171C}"/>
              </a:ext>
            </a:extLst>
          </p:cNvPr>
          <p:cNvSpPr>
            <a:spLocks noGrp="1"/>
          </p:cNvSpPr>
          <p:nvPr>
            <p:ph type="title"/>
          </p:nvPr>
        </p:nvSpPr>
        <p:spPr>
          <a:xfrm>
            <a:off x="1203512" y="-300318"/>
            <a:ext cx="9486900" cy="1371600"/>
          </a:xfrm>
        </p:spPr>
        <p:txBody>
          <a:bodyPr/>
          <a:lstStyle/>
          <a:p>
            <a:r>
              <a:rPr lang="en-US" b="1" u="sng" dirty="0">
                <a:latin typeface="Calibri"/>
                <a:ea typeface="Calibri"/>
                <a:cs typeface="Calibri"/>
              </a:rPr>
              <a:t>Health and well-being</a:t>
            </a:r>
          </a:p>
        </p:txBody>
      </p:sp>
      <p:sp>
        <p:nvSpPr>
          <p:cNvPr id="3" name="Content Placeholder 2">
            <a:extLst>
              <a:ext uri="{FF2B5EF4-FFF2-40B4-BE49-F238E27FC236}">
                <a16:creationId xmlns:a16="http://schemas.microsoft.com/office/drawing/2014/main" id="{492DB9D8-AE3B-D77F-E554-1EC3A4DA83E3}"/>
              </a:ext>
            </a:extLst>
          </p:cNvPr>
          <p:cNvSpPr>
            <a:spLocks noGrp="1"/>
          </p:cNvSpPr>
          <p:nvPr>
            <p:ph idx="1"/>
          </p:nvPr>
        </p:nvSpPr>
        <p:spPr>
          <a:xfrm>
            <a:off x="1203511" y="1256779"/>
            <a:ext cx="9486901" cy="3918098"/>
          </a:xfrm>
        </p:spPr>
        <p:txBody>
          <a:bodyPr vert="horz" lIns="91440" tIns="45720" rIns="91440" bIns="45720" rtlCol="0" anchor="t">
            <a:noAutofit/>
          </a:bodyPr>
          <a:lstStyle/>
          <a:p>
            <a:pPr>
              <a:buNone/>
            </a:pPr>
            <a:r>
              <a:rPr lang="en-US" sz="1800" dirty="0">
                <a:solidFill>
                  <a:srgbClr val="0D0D0D"/>
                </a:solidFill>
                <a:latin typeface="Calibri"/>
                <a:ea typeface="+mj-lt"/>
                <a:cs typeface="+mj-lt"/>
              </a:rPr>
              <a:t>Health and well-being encompass various aspects of an individual's physical, mental, and social state, representing a holistic approach to overall wellness. Here's a breakdown of health and well-being:</a:t>
            </a:r>
            <a:endParaRPr lang="en-US" sz="1800" dirty="0">
              <a:latin typeface="Calibri"/>
              <a:ea typeface="Calibri"/>
              <a:cs typeface="Calibri"/>
            </a:endParaRPr>
          </a:p>
          <a:p>
            <a:pPr>
              <a:buFont typeface="Arial"/>
              <a:buChar char="•"/>
            </a:pPr>
            <a:r>
              <a:rPr lang="en-US" sz="1800" b="1" dirty="0">
                <a:latin typeface="Calibri"/>
                <a:ea typeface="+mj-lt"/>
                <a:cs typeface="+mj-lt"/>
              </a:rPr>
              <a:t>Physical Health:</a:t>
            </a:r>
            <a:r>
              <a:rPr lang="en-US" sz="1800" dirty="0">
                <a:solidFill>
                  <a:srgbClr val="0D0D0D"/>
                </a:solidFill>
                <a:latin typeface="Calibri"/>
                <a:ea typeface="+mj-lt"/>
                <a:cs typeface="+mj-lt"/>
              </a:rPr>
              <a:t> Physical health refers to the condition of the body and its ability to function optimally. It involves factors such as nutrition, exercise, sleep, and regular medical check-ups. Good physical health is associated with reduced risk of chronic diseases, improved energy levels, and enhanced quality of life (World Health Organization, 2022).</a:t>
            </a:r>
            <a:endParaRPr lang="en-US" sz="1800" dirty="0">
              <a:latin typeface="Calibri"/>
              <a:ea typeface="Calibri"/>
              <a:cs typeface="Calibri"/>
            </a:endParaRPr>
          </a:p>
          <a:p>
            <a:pPr>
              <a:buFont typeface="Arial"/>
              <a:buChar char="•"/>
            </a:pPr>
            <a:r>
              <a:rPr lang="en-US" sz="1800" b="1" dirty="0">
                <a:latin typeface="Calibri"/>
                <a:ea typeface="+mj-lt"/>
                <a:cs typeface="+mj-lt"/>
              </a:rPr>
              <a:t>Mental Health:</a:t>
            </a:r>
            <a:r>
              <a:rPr lang="en-US" sz="1800" dirty="0">
                <a:solidFill>
                  <a:srgbClr val="0D0D0D"/>
                </a:solidFill>
                <a:latin typeface="Calibri"/>
                <a:ea typeface="+mj-lt"/>
                <a:cs typeface="+mj-lt"/>
              </a:rPr>
              <a:t> Mental health encompasses emotional, psychological, and social well-being. It influences how individuals think, feel, and behave, and it affects their ability to cope with stress, relate to others, and make decisions. Positive mental health is characterized by resilience, self-esteem, and a sense of purpose (World Health Organization, 2022).</a:t>
            </a:r>
            <a:endParaRPr lang="en-US" sz="1800" dirty="0">
              <a:latin typeface="Calibri"/>
              <a:ea typeface="Calibri"/>
              <a:cs typeface="Calibri"/>
            </a:endParaRPr>
          </a:p>
          <a:p>
            <a:pPr>
              <a:buFont typeface="Arial"/>
              <a:buChar char="•"/>
            </a:pPr>
            <a:r>
              <a:rPr lang="en-US" sz="1800" b="1" dirty="0">
                <a:latin typeface="Calibri"/>
                <a:ea typeface="+mj-lt"/>
                <a:cs typeface="+mj-lt"/>
              </a:rPr>
              <a:t>Social Well-being:</a:t>
            </a:r>
            <a:r>
              <a:rPr lang="en-US" sz="1800" dirty="0">
                <a:solidFill>
                  <a:srgbClr val="0D0D0D"/>
                </a:solidFill>
                <a:latin typeface="Calibri"/>
                <a:ea typeface="+mj-lt"/>
                <a:cs typeface="+mj-lt"/>
              </a:rPr>
              <a:t> Social well-being refers to the quality of relationships and connections individuals have with others. It involves aspects such as social support, belongingness, and community engagement. Strong social connections contribute to feelings of belonging, happiness, and overall life satisfaction (Uchino, 2006).</a:t>
            </a:r>
            <a:endParaRPr lang="en-US" sz="1800" dirty="0">
              <a:latin typeface="Calibri"/>
              <a:ea typeface="Calibri"/>
              <a:cs typeface="Calibri"/>
            </a:endParaRPr>
          </a:p>
          <a:p>
            <a:pPr marL="0" indent="0">
              <a:buNone/>
            </a:pPr>
            <a:endParaRPr lang="en-US" sz="1800" dirty="0">
              <a:latin typeface="Calibri"/>
              <a:ea typeface="Calibri"/>
              <a:cs typeface="Calibri"/>
            </a:endParaRPr>
          </a:p>
          <a:p>
            <a:pPr marL="0" indent="0">
              <a:buNone/>
            </a:pPr>
            <a:endParaRPr lang="en-US" dirty="0"/>
          </a:p>
        </p:txBody>
      </p:sp>
    </p:spTree>
    <p:extLst>
      <p:ext uri="{BB962C8B-B14F-4D97-AF65-F5344CB8AC3E}">
        <p14:creationId xmlns:p14="http://schemas.microsoft.com/office/powerpoint/2010/main" val="411847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6C7E4-DFE3-1C53-478B-930E07435EEF}"/>
              </a:ext>
            </a:extLst>
          </p:cNvPr>
          <p:cNvSpPr>
            <a:spLocks noGrp="1"/>
          </p:cNvSpPr>
          <p:nvPr>
            <p:ph type="title"/>
          </p:nvPr>
        </p:nvSpPr>
        <p:spPr>
          <a:xfrm>
            <a:off x="1349188" y="2241"/>
            <a:ext cx="9486900" cy="1371600"/>
          </a:xfrm>
        </p:spPr>
        <p:txBody>
          <a:bodyPr/>
          <a:lstStyle/>
          <a:p>
            <a:r>
              <a:rPr lang="en-US" b="1" u="sng" dirty="0">
                <a:latin typeface="Calibri"/>
                <a:ea typeface="Calibri"/>
                <a:cs typeface="Calibri"/>
              </a:rPr>
              <a:t>What do we mean by health and well-being?</a:t>
            </a:r>
          </a:p>
        </p:txBody>
      </p:sp>
      <p:sp>
        <p:nvSpPr>
          <p:cNvPr id="3" name="Content Placeholder 2">
            <a:extLst>
              <a:ext uri="{FF2B5EF4-FFF2-40B4-BE49-F238E27FC236}">
                <a16:creationId xmlns:a16="http://schemas.microsoft.com/office/drawing/2014/main" id="{99EEEF14-BD92-3B1C-6C8D-89DE22A45887}"/>
              </a:ext>
            </a:extLst>
          </p:cNvPr>
          <p:cNvSpPr>
            <a:spLocks noGrp="1"/>
          </p:cNvSpPr>
          <p:nvPr>
            <p:ph idx="1"/>
          </p:nvPr>
        </p:nvSpPr>
        <p:spPr>
          <a:xfrm>
            <a:off x="1349187" y="1380045"/>
            <a:ext cx="9486901" cy="3918098"/>
          </a:xfrm>
        </p:spPr>
        <p:txBody>
          <a:bodyPr vert="horz" lIns="91440" tIns="45720" rIns="91440" bIns="45720" rtlCol="0" anchor="t">
            <a:noAutofit/>
          </a:bodyPr>
          <a:lstStyle/>
          <a:p>
            <a:pPr>
              <a:buNone/>
            </a:pPr>
            <a:r>
              <a:rPr lang="en-US" sz="1400" dirty="0">
                <a:solidFill>
                  <a:srgbClr val="0D0D0D"/>
                </a:solidFill>
                <a:latin typeface="Calibri"/>
                <a:ea typeface="+mj-lt"/>
                <a:cs typeface="+mj-lt"/>
              </a:rPr>
              <a:t>Health and well-being encompass a multifaceted concept that goes beyond the absence of disease or illness. It refers to a state of optimal physical, mental, and social functioning, allowing individuals to lead fulfilling and productive lives. Health encompasses not only the condition of the body but also the mind and spirit, while well-being encompasses the overall quality of life and satisfaction with one's circumstances.</a:t>
            </a:r>
            <a:endParaRPr lang="en-US" sz="1400" dirty="0">
              <a:latin typeface="Calibri"/>
              <a:ea typeface="Calibri"/>
              <a:cs typeface="Calibri"/>
            </a:endParaRPr>
          </a:p>
          <a:p>
            <a:pPr>
              <a:buNone/>
            </a:pPr>
            <a:r>
              <a:rPr lang="en-US" sz="1400" dirty="0">
                <a:solidFill>
                  <a:srgbClr val="0D0D0D"/>
                </a:solidFill>
                <a:latin typeface="Calibri"/>
                <a:ea typeface="+mj-lt"/>
                <a:cs typeface="+mj-lt"/>
              </a:rPr>
              <a:t>Health includes aspects such as:</a:t>
            </a:r>
            <a:endParaRPr lang="en-US" sz="1400" dirty="0">
              <a:latin typeface="Calibri"/>
              <a:ea typeface="Calibri"/>
              <a:cs typeface="Calibri"/>
            </a:endParaRPr>
          </a:p>
          <a:p>
            <a:pPr>
              <a:buFont typeface="Arial"/>
              <a:buChar char="•"/>
            </a:pPr>
            <a:r>
              <a:rPr lang="en-US" sz="1400" b="1" dirty="0">
                <a:latin typeface="Calibri"/>
                <a:ea typeface="+mj-lt"/>
                <a:cs typeface="+mj-lt"/>
              </a:rPr>
              <a:t>Physical Health:</a:t>
            </a:r>
            <a:r>
              <a:rPr lang="en-US" sz="1400" dirty="0">
                <a:solidFill>
                  <a:srgbClr val="0D0D0D"/>
                </a:solidFill>
                <a:latin typeface="Calibri"/>
                <a:ea typeface="+mj-lt"/>
                <a:cs typeface="+mj-lt"/>
              </a:rPr>
              <a:t> The condition of the body, including factors such as fitness, nutrition, sleep, and the absence of disease.</a:t>
            </a:r>
            <a:endParaRPr lang="en-US" sz="1400" dirty="0">
              <a:latin typeface="Calibri"/>
              <a:ea typeface="Calibri"/>
              <a:cs typeface="Calibri"/>
            </a:endParaRPr>
          </a:p>
          <a:p>
            <a:pPr>
              <a:buFont typeface="Arial"/>
              <a:buChar char="•"/>
            </a:pPr>
            <a:r>
              <a:rPr lang="en-US" sz="1400" b="1" dirty="0">
                <a:latin typeface="Calibri"/>
                <a:ea typeface="+mj-lt"/>
                <a:cs typeface="+mj-lt"/>
              </a:rPr>
              <a:t>Mental Health:</a:t>
            </a:r>
            <a:r>
              <a:rPr lang="en-US" sz="1400" dirty="0">
                <a:solidFill>
                  <a:srgbClr val="0D0D0D"/>
                </a:solidFill>
                <a:latin typeface="Calibri"/>
                <a:ea typeface="+mj-lt"/>
                <a:cs typeface="+mj-lt"/>
              </a:rPr>
              <a:t> Emotional and psychological well-being, including factors such as resilience, coping mechanisms, and the ability to manage stress.</a:t>
            </a:r>
            <a:endParaRPr lang="en-US" sz="1400" dirty="0">
              <a:latin typeface="Calibri"/>
              <a:ea typeface="Calibri"/>
              <a:cs typeface="Calibri"/>
            </a:endParaRPr>
          </a:p>
          <a:p>
            <a:pPr>
              <a:buFont typeface="Arial"/>
              <a:buChar char="•"/>
            </a:pPr>
            <a:r>
              <a:rPr lang="en-US" sz="1400" b="1" dirty="0">
                <a:latin typeface="Calibri"/>
                <a:ea typeface="+mj-lt"/>
                <a:cs typeface="+mj-lt"/>
              </a:rPr>
              <a:t>Social Health:</a:t>
            </a:r>
            <a:r>
              <a:rPr lang="en-US" sz="1400" dirty="0">
                <a:solidFill>
                  <a:srgbClr val="0D0D0D"/>
                </a:solidFill>
                <a:latin typeface="Calibri"/>
                <a:ea typeface="+mj-lt"/>
                <a:cs typeface="+mj-lt"/>
              </a:rPr>
              <a:t> The quality of relationships and social connections, including factors such as social support, belongingness, and community engagement.</a:t>
            </a:r>
            <a:endParaRPr lang="en-US" sz="1400" dirty="0">
              <a:latin typeface="Calibri"/>
              <a:ea typeface="Calibri"/>
              <a:cs typeface="Calibri"/>
            </a:endParaRPr>
          </a:p>
          <a:p>
            <a:pPr indent="0">
              <a:buNone/>
            </a:pPr>
            <a:r>
              <a:rPr lang="en-US" sz="1400" dirty="0">
                <a:solidFill>
                  <a:srgbClr val="0D0D0D"/>
                </a:solidFill>
                <a:latin typeface="Calibri"/>
                <a:ea typeface="+mj-lt"/>
                <a:cs typeface="+mj-lt"/>
              </a:rPr>
              <a:t>Well-being encompasses broader dimensions, including:</a:t>
            </a:r>
            <a:endParaRPr lang="en-US" sz="1400" dirty="0">
              <a:latin typeface="Calibri"/>
              <a:ea typeface="Calibri"/>
              <a:cs typeface="Calibri"/>
            </a:endParaRPr>
          </a:p>
          <a:p>
            <a:pPr>
              <a:buFont typeface="Arial"/>
              <a:buChar char="•"/>
            </a:pPr>
            <a:r>
              <a:rPr lang="en-US" sz="1400" b="1" dirty="0">
                <a:latin typeface="Calibri"/>
                <a:ea typeface="+mj-lt"/>
                <a:cs typeface="+mj-lt"/>
              </a:rPr>
              <a:t>Life Satisfaction:</a:t>
            </a:r>
            <a:r>
              <a:rPr lang="en-US" sz="1400" dirty="0">
                <a:solidFill>
                  <a:srgbClr val="0D0D0D"/>
                </a:solidFill>
                <a:latin typeface="Calibri"/>
                <a:ea typeface="+mj-lt"/>
                <a:cs typeface="+mj-lt"/>
              </a:rPr>
              <a:t> Overall contentment and happiness with one's life circumstances, including factors such as fulfillment, purpose, and meaningfulness.</a:t>
            </a:r>
            <a:endParaRPr lang="en-US" sz="1400" dirty="0">
              <a:latin typeface="Calibri"/>
              <a:ea typeface="Calibri"/>
              <a:cs typeface="Calibri"/>
            </a:endParaRPr>
          </a:p>
          <a:p>
            <a:pPr>
              <a:buFont typeface="Arial"/>
              <a:buChar char="•"/>
            </a:pPr>
            <a:r>
              <a:rPr lang="en-US" sz="1400" b="1" dirty="0">
                <a:latin typeface="Calibri"/>
                <a:ea typeface="+mj-lt"/>
                <a:cs typeface="+mj-lt"/>
              </a:rPr>
              <a:t>Quality of Life:</a:t>
            </a:r>
            <a:r>
              <a:rPr lang="en-US" sz="1400" dirty="0">
                <a:solidFill>
                  <a:srgbClr val="0D0D0D"/>
                </a:solidFill>
                <a:latin typeface="Calibri"/>
                <a:ea typeface="+mj-lt"/>
                <a:cs typeface="+mj-lt"/>
              </a:rPr>
              <a:t> The subjective perception of one's life circumstances, including factors such as health, relationships, work, and leisure activities.</a:t>
            </a:r>
            <a:endParaRPr lang="en-US" sz="1400" dirty="0">
              <a:latin typeface="Calibri"/>
              <a:ea typeface="Calibri"/>
              <a:cs typeface="Calibri"/>
            </a:endParaRPr>
          </a:p>
          <a:p>
            <a:pPr>
              <a:buFont typeface="Arial"/>
              <a:buChar char="•"/>
            </a:pPr>
            <a:r>
              <a:rPr lang="en-US" sz="1400" b="1" dirty="0">
                <a:latin typeface="Calibri"/>
                <a:ea typeface="+mj-lt"/>
                <a:cs typeface="+mj-lt"/>
              </a:rPr>
              <a:t>Subjective Well-being:</a:t>
            </a:r>
            <a:r>
              <a:rPr lang="en-US" sz="1400" dirty="0">
                <a:solidFill>
                  <a:srgbClr val="0D0D0D"/>
                </a:solidFill>
                <a:latin typeface="Calibri"/>
                <a:ea typeface="+mj-lt"/>
                <a:cs typeface="+mj-lt"/>
              </a:rPr>
              <a:t> The individual's own evaluation of their happiness and life satisfaction, based on their own experiences and perceptions.</a:t>
            </a:r>
            <a:endParaRPr lang="en-US" sz="1400" dirty="0">
              <a:latin typeface="Calibri"/>
              <a:ea typeface="Calibri"/>
              <a:cs typeface="Calibri"/>
            </a:endParaRPr>
          </a:p>
          <a:p>
            <a:pPr indent="0">
              <a:buNone/>
            </a:pPr>
            <a:r>
              <a:rPr lang="en-US" sz="1400" dirty="0">
                <a:solidFill>
                  <a:srgbClr val="0D0D0D"/>
                </a:solidFill>
                <a:latin typeface="Calibri"/>
                <a:ea typeface="+mj-lt"/>
                <a:cs typeface="+mj-lt"/>
              </a:rPr>
              <a:t>In summary, health and well-being represent a holistic approach to overall wellness, encompassing physical, mental, and social dimensions, as well as broader aspects of life satisfaction and fulfillment.</a:t>
            </a:r>
            <a:endParaRPr lang="en-US" sz="1400" dirty="0">
              <a:latin typeface="Calibri"/>
              <a:ea typeface="Calibri"/>
              <a:cs typeface="Calibri"/>
            </a:endParaRPr>
          </a:p>
          <a:p>
            <a:pPr marL="0" indent="0">
              <a:buNone/>
            </a:pPr>
            <a:endParaRPr lang="en-US" sz="1400" dirty="0">
              <a:latin typeface="Calibri"/>
              <a:ea typeface="Calibri"/>
              <a:cs typeface="Calibri"/>
            </a:endParaRPr>
          </a:p>
        </p:txBody>
      </p:sp>
    </p:spTree>
    <p:extLst>
      <p:ext uri="{BB962C8B-B14F-4D97-AF65-F5344CB8AC3E}">
        <p14:creationId xmlns:p14="http://schemas.microsoft.com/office/powerpoint/2010/main" val="3045795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69E11-D314-F04E-C5F4-7A8C94E63F29}"/>
              </a:ext>
            </a:extLst>
          </p:cNvPr>
          <p:cNvSpPr>
            <a:spLocks noGrp="1"/>
          </p:cNvSpPr>
          <p:nvPr>
            <p:ph type="title"/>
          </p:nvPr>
        </p:nvSpPr>
        <p:spPr>
          <a:xfrm>
            <a:off x="1349188" y="2241"/>
            <a:ext cx="9486900" cy="1371600"/>
          </a:xfrm>
        </p:spPr>
        <p:txBody>
          <a:bodyPr/>
          <a:lstStyle/>
          <a:p>
            <a:r>
              <a:rPr lang="en-US" b="1" u="sng" dirty="0">
                <a:latin typeface="Calibri"/>
                <a:ea typeface="Calibri"/>
                <a:cs typeface="Calibri"/>
              </a:rPr>
              <a:t>How important is mental health to university students?</a:t>
            </a:r>
          </a:p>
        </p:txBody>
      </p:sp>
      <p:sp>
        <p:nvSpPr>
          <p:cNvPr id="3" name="Content Placeholder 2">
            <a:extLst>
              <a:ext uri="{FF2B5EF4-FFF2-40B4-BE49-F238E27FC236}">
                <a16:creationId xmlns:a16="http://schemas.microsoft.com/office/drawing/2014/main" id="{BA8119C8-64C3-047B-BA8D-BC466199C3CE}"/>
              </a:ext>
            </a:extLst>
          </p:cNvPr>
          <p:cNvSpPr>
            <a:spLocks noGrp="1"/>
          </p:cNvSpPr>
          <p:nvPr>
            <p:ph idx="1"/>
          </p:nvPr>
        </p:nvSpPr>
        <p:spPr>
          <a:xfrm>
            <a:off x="1349187" y="1234368"/>
            <a:ext cx="9486901" cy="3918098"/>
          </a:xfrm>
        </p:spPr>
        <p:txBody>
          <a:bodyPr vert="horz" lIns="91440" tIns="45720" rIns="91440" bIns="45720" rtlCol="0" anchor="t">
            <a:noAutofit/>
          </a:bodyPr>
          <a:lstStyle/>
          <a:p>
            <a:pPr>
              <a:buNone/>
            </a:pPr>
            <a:r>
              <a:rPr lang="en-US" sz="1400" dirty="0">
                <a:solidFill>
                  <a:srgbClr val="0D0D0D"/>
                </a:solidFill>
                <a:latin typeface="Calibri"/>
                <a:ea typeface="Calibri"/>
                <a:cs typeface="Calibri"/>
              </a:rPr>
              <a:t>Mental health is critically important to university students as it directly impacts their academic performance, overall well-being, and quality of life. Here's why mental health is significant for university students:</a:t>
            </a:r>
            <a:endParaRPr lang="en-US" sz="1400" dirty="0">
              <a:latin typeface="Calibri"/>
              <a:ea typeface="Calibri"/>
              <a:cs typeface="Calibri"/>
            </a:endParaRPr>
          </a:p>
          <a:p>
            <a:pPr>
              <a:buFont typeface="Arial"/>
              <a:buChar char="•"/>
            </a:pPr>
            <a:r>
              <a:rPr lang="en-US" sz="1400" b="1" dirty="0">
                <a:latin typeface="Calibri"/>
                <a:ea typeface="Calibri"/>
                <a:cs typeface="Calibri"/>
              </a:rPr>
              <a:t>Academic Performance:</a:t>
            </a:r>
            <a:r>
              <a:rPr lang="en-US" sz="1400" dirty="0">
                <a:solidFill>
                  <a:srgbClr val="0D0D0D"/>
                </a:solidFill>
                <a:latin typeface="Calibri"/>
                <a:ea typeface="Calibri"/>
                <a:cs typeface="Calibri"/>
              </a:rPr>
              <a:t> Mental health plays a crucial role in academic success, as it influences students' ability to concentrate, retain information, and perform well in their studies (Eisenberg et al., 2013). Students experiencing mental health issues such as anxiety, depression, or stress may struggle to focus on their coursework, attend classes regularly, and meet deadlines, leading to decreased academic performance (Eisenberg et al., 2013; Oswalt &amp; Riddock, 2007).</a:t>
            </a:r>
            <a:endParaRPr lang="en-US" sz="1400" dirty="0">
              <a:latin typeface="Calibri"/>
              <a:ea typeface="Calibri"/>
              <a:cs typeface="Calibri"/>
            </a:endParaRPr>
          </a:p>
          <a:p>
            <a:pPr>
              <a:buFont typeface="Arial"/>
              <a:buChar char="•"/>
            </a:pPr>
            <a:r>
              <a:rPr lang="en-US" sz="1400" b="1" dirty="0">
                <a:latin typeface="Calibri"/>
                <a:ea typeface="Calibri"/>
                <a:cs typeface="Calibri"/>
              </a:rPr>
              <a:t>Retention and Graduation Rates:</a:t>
            </a:r>
            <a:r>
              <a:rPr lang="en-US" sz="1400" dirty="0">
                <a:solidFill>
                  <a:srgbClr val="0D0D0D"/>
                </a:solidFill>
                <a:latin typeface="Calibri"/>
                <a:ea typeface="Calibri"/>
                <a:cs typeface="Calibri"/>
              </a:rPr>
              <a:t> Mental health concerns can also impact university retention and graduation rates. Students facing significant mental health challenges may be at higher risk of dropping out or taking leaves of absence from their studies (Eisenberg et al., 2013). Addressing mental health issues effectively can therefore contribute to higher retention rates and increased likelihood of graduation (Hunt &amp; Eisenberg, 2010).</a:t>
            </a:r>
            <a:endParaRPr lang="en-US" sz="1400" dirty="0">
              <a:latin typeface="Calibri"/>
              <a:ea typeface="Calibri"/>
              <a:cs typeface="Calibri"/>
            </a:endParaRPr>
          </a:p>
          <a:p>
            <a:pPr>
              <a:buFont typeface="Arial"/>
              <a:buChar char="•"/>
            </a:pPr>
            <a:r>
              <a:rPr lang="en-US" sz="1400" b="1" dirty="0">
                <a:latin typeface="Calibri"/>
                <a:ea typeface="Calibri"/>
                <a:cs typeface="Calibri"/>
              </a:rPr>
              <a:t>Overall Well-being and Quality of Life:</a:t>
            </a:r>
            <a:r>
              <a:rPr lang="en-US" sz="1400" dirty="0">
                <a:solidFill>
                  <a:srgbClr val="0D0D0D"/>
                </a:solidFill>
                <a:latin typeface="Calibri"/>
                <a:ea typeface="Calibri"/>
                <a:cs typeface="Calibri"/>
              </a:rPr>
              <a:t> Mental health is closely linked to overall well-being and quality of life among university students. Poor mental health can lead to feelings of distress, loneliness, and isolation, negatively impacting students' social relationships, personal development, and sense of fulfillment (Eisenberg et al., 2013; Stallman, 2010). Conversely, promoting positive mental health can enhance students' resilience, self-esteem, and overall life satisfaction (Stallman, 2010).</a:t>
            </a:r>
            <a:endParaRPr lang="en-US" sz="1400" dirty="0">
              <a:latin typeface="Calibri"/>
              <a:ea typeface="Calibri"/>
              <a:cs typeface="Calibri"/>
            </a:endParaRPr>
          </a:p>
          <a:p>
            <a:pPr>
              <a:buFont typeface="Arial"/>
              <a:buChar char="•"/>
            </a:pPr>
            <a:r>
              <a:rPr lang="en-US" sz="1400" b="1" dirty="0">
                <a:latin typeface="Calibri"/>
                <a:ea typeface="Calibri"/>
                <a:cs typeface="Calibri"/>
              </a:rPr>
              <a:t>Future Success and Career Opportunities:</a:t>
            </a:r>
            <a:r>
              <a:rPr lang="en-US" sz="1400" dirty="0">
                <a:solidFill>
                  <a:srgbClr val="0D0D0D"/>
                </a:solidFill>
                <a:latin typeface="Calibri"/>
                <a:ea typeface="Calibri"/>
                <a:cs typeface="Calibri"/>
              </a:rPr>
              <a:t> Mental health during university years can also influence students' future success and career opportunities. Addressing mental health challenges early and developing effective coping strategies can equip students with the resilience and skills needed to navigate challenges in their personal and professional lives (Stallman, 2010). Conversely, untreated mental health issues may hinder students' ability to achieve their academic and career goals (Oswalt &amp; Riddock, 2007).</a:t>
            </a:r>
            <a:endParaRPr lang="en-US" sz="1400" dirty="0">
              <a:latin typeface="Calibri"/>
              <a:ea typeface="Calibri"/>
              <a:cs typeface="Calibri"/>
            </a:endParaRPr>
          </a:p>
          <a:p>
            <a:pPr marL="0" indent="0">
              <a:buNone/>
            </a:pPr>
            <a:endParaRPr lang="en-US" sz="1400" dirty="0">
              <a:latin typeface="Calibri"/>
              <a:ea typeface="Calibri"/>
              <a:cs typeface="Calibri"/>
            </a:endParaRPr>
          </a:p>
        </p:txBody>
      </p:sp>
    </p:spTree>
    <p:extLst>
      <p:ext uri="{BB962C8B-B14F-4D97-AF65-F5344CB8AC3E}">
        <p14:creationId xmlns:p14="http://schemas.microsoft.com/office/powerpoint/2010/main" val="3226285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82273-883F-E86A-1EDC-E615E4FA32AD}"/>
              </a:ext>
            </a:extLst>
          </p:cNvPr>
          <p:cNvSpPr>
            <a:spLocks noGrp="1"/>
          </p:cNvSpPr>
          <p:nvPr>
            <p:ph type="title"/>
          </p:nvPr>
        </p:nvSpPr>
        <p:spPr>
          <a:xfrm>
            <a:off x="1349188" y="170329"/>
            <a:ext cx="9486900" cy="1371600"/>
          </a:xfrm>
        </p:spPr>
        <p:txBody>
          <a:bodyPr>
            <a:normAutofit/>
          </a:bodyPr>
          <a:lstStyle/>
          <a:p>
            <a:r>
              <a:rPr lang="en-US" b="1" u="sng" dirty="0">
                <a:latin typeface="Calibri"/>
                <a:ea typeface="Calibri"/>
                <a:cs typeface="Calibri"/>
              </a:rPr>
              <a:t>What is resilance and what can university students do to stay </a:t>
            </a:r>
            <a:r>
              <a:rPr lang="en-US" b="1" u="sng" err="1">
                <a:latin typeface="Calibri"/>
                <a:ea typeface="Calibri"/>
                <a:cs typeface="Calibri"/>
              </a:rPr>
              <a:t>resiliant</a:t>
            </a:r>
            <a:endParaRPr lang="en-US" b="1" u="sng">
              <a:latin typeface="Calibri"/>
              <a:ea typeface="Calibri"/>
              <a:cs typeface="Calibri"/>
            </a:endParaRPr>
          </a:p>
        </p:txBody>
      </p:sp>
      <p:sp>
        <p:nvSpPr>
          <p:cNvPr id="3" name="Content Placeholder 2">
            <a:extLst>
              <a:ext uri="{FF2B5EF4-FFF2-40B4-BE49-F238E27FC236}">
                <a16:creationId xmlns:a16="http://schemas.microsoft.com/office/drawing/2014/main" id="{96EDC667-3AFE-2F70-FB51-4BCCEF6B973F}"/>
              </a:ext>
            </a:extLst>
          </p:cNvPr>
          <p:cNvSpPr>
            <a:spLocks noGrp="1"/>
          </p:cNvSpPr>
          <p:nvPr>
            <p:ph idx="1"/>
          </p:nvPr>
        </p:nvSpPr>
        <p:spPr>
          <a:xfrm>
            <a:off x="632011" y="1548131"/>
            <a:ext cx="11145371" cy="4814569"/>
          </a:xfrm>
        </p:spPr>
        <p:txBody>
          <a:bodyPr vert="horz" lIns="91440" tIns="45720" rIns="91440" bIns="45720" rtlCol="0" anchor="t">
            <a:noAutofit/>
          </a:bodyPr>
          <a:lstStyle/>
          <a:p>
            <a:pPr>
              <a:buNone/>
            </a:pPr>
            <a:r>
              <a:rPr lang="en-US" sz="1400" dirty="0">
                <a:solidFill>
                  <a:srgbClr val="0D0D0D"/>
                </a:solidFill>
                <a:latin typeface="Calibri"/>
                <a:ea typeface="+mj-lt"/>
                <a:cs typeface="+mj-lt"/>
              </a:rPr>
              <a:t>Resilience refers to the ability to bounce back from adversity, overcome challenges, and adapt positively to stressful situations. It involves drawing on internal and external resources to cope effectively with life's ups and downs. For university students, resilience is essential for navigating the academic, social, and personal challenges they may encounter during their college years. Here's what resilience entails and what university students can do to stay resilient:</a:t>
            </a:r>
            <a:endParaRPr lang="en-US" sz="1400" dirty="0">
              <a:latin typeface="Calibri"/>
              <a:ea typeface="Calibri"/>
              <a:cs typeface="Calibri"/>
            </a:endParaRPr>
          </a:p>
          <a:p>
            <a:pPr>
              <a:buFont typeface="Arial"/>
              <a:buChar char="•"/>
            </a:pPr>
            <a:r>
              <a:rPr lang="en-US" sz="1400" b="1" dirty="0">
                <a:latin typeface="Calibri"/>
                <a:ea typeface="+mj-lt"/>
                <a:cs typeface="+mj-lt"/>
              </a:rPr>
              <a:t>Understanding Resilience:</a:t>
            </a:r>
            <a:r>
              <a:rPr lang="en-US" sz="1400" dirty="0">
                <a:solidFill>
                  <a:srgbClr val="0D0D0D"/>
                </a:solidFill>
                <a:latin typeface="Calibri"/>
                <a:ea typeface="+mj-lt"/>
                <a:cs typeface="+mj-lt"/>
              </a:rPr>
              <a:t> Resilience involves several key components, including:</a:t>
            </a:r>
            <a:endParaRPr lang="en-US" sz="1400">
              <a:latin typeface="Calibri"/>
              <a:ea typeface="Calibri"/>
              <a:cs typeface="Calibri"/>
            </a:endParaRPr>
          </a:p>
          <a:p>
            <a:pPr marL="971550" lvl="1" indent="-285750">
              <a:buFont typeface="Arial"/>
              <a:buChar char="•"/>
            </a:pPr>
            <a:r>
              <a:rPr lang="en-US" sz="1400" b="1" dirty="0">
                <a:latin typeface="Calibri"/>
                <a:ea typeface="+mj-lt"/>
                <a:cs typeface="+mj-lt"/>
              </a:rPr>
              <a:t>Positive Adaptation:</a:t>
            </a:r>
            <a:r>
              <a:rPr lang="en-US" sz="1400" dirty="0">
                <a:solidFill>
                  <a:srgbClr val="0D0D0D"/>
                </a:solidFill>
                <a:latin typeface="Calibri"/>
                <a:ea typeface="+mj-lt"/>
                <a:cs typeface="+mj-lt"/>
              </a:rPr>
              <a:t> Responding constructively to adversity and emerging stronger from difficult experiences (Masten &amp; Obradović, 2006).</a:t>
            </a:r>
            <a:endParaRPr lang="en-US" sz="1400">
              <a:latin typeface="Calibri"/>
              <a:ea typeface="Calibri"/>
              <a:cs typeface="Calibri"/>
            </a:endParaRPr>
          </a:p>
          <a:p>
            <a:pPr marL="971550" lvl="1" indent="-285750">
              <a:buFont typeface="Arial"/>
              <a:buChar char="•"/>
            </a:pPr>
            <a:r>
              <a:rPr lang="en-US" sz="1400" b="1" dirty="0">
                <a:latin typeface="Calibri"/>
                <a:ea typeface="+mj-lt"/>
                <a:cs typeface="+mj-lt"/>
              </a:rPr>
              <a:t>Resourcefulness:</a:t>
            </a:r>
            <a:r>
              <a:rPr lang="en-US" sz="1400" dirty="0">
                <a:solidFill>
                  <a:srgbClr val="0D0D0D"/>
                </a:solidFill>
                <a:latin typeface="Calibri"/>
                <a:ea typeface="+mj-lt"/>
                <a:cs typeface="+mj-lt"/>
              </a:rPr>
              <a:t> Drawing on personal strengths, coping skills, and support networks to manage stress and overcome obstacles (Southwick et al., 2014).</a:t>
            </a:r>
            <a:endParaRPr lang="en-US" sz="1400">
              <a:latin typeface="Calibri"/>
              <a:ea typeface="Calibri"/>
              <a:cs typeface="Calibri"/>
            </a:endParaRPr>
          </a:p>
          <a:p>
            <a:pPr marL="971550" lvl="1" indent="-285750">
              <a:buFont typeface="Arial"/>
              <a:buChar char="•"/>
            </a:pPr>
            <a:r>
              <a:rPr lang="en-US" sz="1400" b="1" dirty="0">
                <a:latin typeface="Calibri"/>
                <a:ea typeface="+mj-lt"/>
                <a:cs typeface="+mj-lt"/>
              </a:rPr>
              <a:t>Flexibility:</a:t>
            </a:r>
            <a:r>
              <a:rPr lang="en-US" sz="1400" dirty="0">
                <a:solidFill>
                  <a:srgbClr val="0D0D0D"/>
                </a:solidFill>
                <a:latin typeface="Calibri"/>
                <a:ea typeface="+mj-lt"/>
                <a:cs typeface="+mj-lt"/>
              </a:rPr>
              <a:t> Being open to change and willing to adjust one's goals, strategies, and perspectives in response to challenges (Bonanno, 2004).</a:t>
            </a:r>
            <a:endParaRPr lang="en-US" sz="1400">
              <a:latin typeface="Calibri"/>
              <a:ea typeface="Calibri"/>
              <a:cs typeface="Calibri"/>
            </a:endParaRPr>
          </a:p>
          <a:p>
            <a:pPr>
              <a:buFont typeface="Arial"/>
              <a:buChar char="•"/>
            </a:pPr>
            <a:r>
              <a:rPr lang="en-US" sz="1400" b="1" dirty="0">
                <a:latin typeface="Calibri"/>
                <a:ea typeface="+mj-lt"/>
                <a:cs typeface="+mj-lt"/>
              </a:rPr>
              <a:t>Building Resilience in University Students:</a:t>
            </a:r>
            <a:r>
              <a:rPr lang="en-US" sz="1400" dirty="0">
                <a:solidFill>
                  <a:srgbClr val="0D0D0D"/>
                </a:solidFill>
                <a:latin typeface="Calibri"/>
                <a:ea typeface="+mj-lt"/>
                <a:cs typeface="+mj-lt"/>
              </a:rPr>
              <a:t> University students can cultivate resilience through various strategies and practices, including:</a:t>
            </a:r>
            <a:endParaRPr lang="en-US" sz="1400">
              <a:latin typeface="Calibri"/>
              <a:ea typeface="Calibri"/>
              <a:cs typeface="Calibri"/>
            </a:endParaRPr>
          </a:p>
          <a:p>
            <a:pPr marL="971550" lvl="1" indent="-285750">
              <a:buFont typeface="Arial"/>
              <a:buChar char="•"/>
            </a:pPr>
            <a:r>
              <a:rPr lang="en-US" sz="1400" b="1" dirty="0">
                <a:latin typeface="Calibri"/>
                <a:ea typeface="+mj-lt"/>
                <a:cs typeface="+mj-lt"/>
              </a:rPr>
              <a:t>Developing Self-Awareness:</a:t>
            </a:r>
            <a:r>
              <a:rPr lang="en-US" sz="1400" dirty="0">
                <a:solidFill>
                  <a:srgbClr val="0D0D0D"/>
                </a:solidFill>
                <a:latin typeface="Calibri"/>
                <a:ea typeface="+mj-lt"/>
                <a:cs typeface="+mj-lt"/>
              </a:rPr>
              <a:t> Reflecting on personal strengths, values, and coping mechanisms to build self-awareness and self-confidence (Goleman, 1996).</a:t>
            </a:r>
            <a:endParaRPr lang="en-US" sz="1400">
              <a:latin typeface="Calibri"/>
              <a:ea typeface="Calibri"/>
              <a:cs typeface="Calibri"/>
            </a:endParaRPr>
          </a:p>
          <a:p>
            <a:pPr marL="971550" lvl="1" indent="-285750">
              <a:buFont typeface="Arial"/>
              <a:buChar char="•"/>
            </a:pPr>
            <a:r>
              <a:rPr lang="en-US" sz="1400" b="1" dirty="0">
                <a:latin typeface="Calibri"/>
                <a:ea typeface="+mj-lt"/>
                <a:cs typeface="+mj-lt"/>
              </a:rPr>
              <a:t>Cultivating Social Support:</a:t>
            </a:r>
            <a:r>
              <a:rPr lang="en-US" sz="1400" dirty="0">
                <a:solidFill>
                  <a:srgbClr val="0D0D0D"/>
                </a:solidFill>
                <a:latin typeface="Calibri"/>
                <a:ea typeface="+mj-lt"/>
                <a:cs typeface="+mj-lt"/>
              </a:rPr>
              <a:t> Building and maintaining positive relationships with peers, mentors, and supportive individuals who can provide emotional support and practical assistance during times of stress (Thoits, 2011).</a:t>
            </a:r>
            <a:endParaRPr lang="en-US" sz="1400">
              <a:latin typeface="Calibri"/>
              <a:ea typeface="Calibri"/>
              <a:cs typeface="Calibri"/>
            </a:endParaRPr>
          </a:p>
          <a:p>
            <a:pPr marL="971550" lvl="1" indent="-285750">
              <a:buFont typeface="Arial"/>
              <a:buChar char="•"/>
            </a:pPr>
            <a:r>
              <a:rPr lang="en-US" sz="1400" b="1" dirty="0">
                <a:latin typeface="Calibri"/>
                <a:ea typeface="+mj-lt"/>
                <a:cs typeface="+mj-lt"/>
              </a:rPr>
              <a:t>Practicing Mindfulness and Self-Care:</a:t>
            </a:r>
            <a:r>
              <a:rPr lang="en-US" sz="1400" dirty="0">
                <a:solidFill>
                  <a:srgbClr val="0D0D0D"/>
                </a:solidFill>
                <a:latin typeface="Calibri"/>
                <a:ea typeface="+mj-lt"/>
                <a:cs typeface="+mj-lt"/>
              </a:rPr>
              <a:t> Engaging in activities such as meditation, exercise, and relaxation techniques to promote emotional regulation, reduce stress, and enhance overall well-being (Kabat-Zinn, 1994).</a:t>
            </a:r>
            <a:endParaRPr lang="en-US" sz="1400">
              <a:latin typeface="Calibri"/>
              <a:ea typeface="Calibri"/>
              <a:cs typeface="Calibri"/>
            </a:endParaRPr>
          </a:p>
          <a:p>
            <a:pPr marL="971550" lvl="1" indent="-285750">
              <a:buFont typeface="Arial"/>
              <a:buChar char="•"/>
            </a:pPr>
            <a:r>
              <a:rPr lang="en-US" sz="1400" b="1" dirty="0">
                <a:latin typeface="Calibri"/>
                <a:ea typeface="+mj-lt"/>
                <a:cs typeface="+mj-lt"/>
              </a:rPr>
              <a:t>Setting Realistic Goals:</a:t>
            </a:r>
            <a:r>
              <a:rPr lang="en-US" sz="1400" dirty="0">
                <a:solidFill>
                  <a:srgbClr val="0D0D0D"/>
                </a:solidFill>
                <a:latin typeface="Calibri"/>
                <a:ea typeface="+mj-lt"/>
                <a:cs typeface="+mj-lt"/>
              </a:rPr>
              <a:t> Establishing achievable goals and breaking larger tasks into smaller, manageable steps to maintain motivation and a sense of progress (Locke &amp; Latham, 2002).</a:t>
            </a:r>
            <a:endParaRPr lang="en-US" sz="1400">
              <a:latin typeface="Calibri"/>
              <a:ea typeface="Calibri"/>
              <a:cs typeface="Calibri"/>
            </a:endParaRPr>
          </a:p>
          <a:p>
            <a:pPr marL="971550" lvl="1" indent="-285750">
              <a:buFont typeface="Arial"/>
              <a:buChar char="•"/>
            </a:pPr>
            <a:r>
              <a:rPr lang="en-US" sz="1400" b="1" dirty="0">
                <a:latin typeface="Calibri"/>
                <a:ea typeface="+mj-lt"/>
                <a:cs typeface="+mj-lt"/>
              </a:rPr>
              <a:t>Seeking Help When Needed:</a:t>
            </a:r>
            <a:r>
              <a:rPr lang="en-US" sz="1400" dirty="0">
                <a:solidFill>
                  <a:srgbClr val="0D0D0D"/>
                </a:solidFill>
                <a:latin typeface="Calibri"/>
                <a:ea typeface="+mj-lt"/>
                <a:cs typeface="+mj-lt"/>
              </a:rPr>
              <a:t> Recognizing when additional support or professional assistance is necessary and accessing resources such as counseling services, academic support programs, or mental health resources offered by the university (Hunt &amp; Eisenberg, 2010).</a:t>
            </a:r>
            <a:endParaRPr lang="en-US" sz="1400">
              <a:latin typeface="Calibri"/>
              <a:ea typeface="Calibri"/>
              <a:cs typeface="Calibri"/>
            </a:endParaRPr>
          </a:p>
          <a:p>
            <a:pPr marL="0" indent="0">
              <a:buNone/>
            </a:pPr>
            <a:endParaRPr lang="en-US" sz="1400" dirty="0">
              <a:latin typeface="Calibri"/>
              <a:ea typeface="Calibri"/>
              <a:cs typeface="Calibri"/>
            </a:endParaRPr>
          </a:p>
          <a:p>
            <a:pPr marL="0" indent="0">
              <a:buNone/>
            </a:pPr>
            <a:endParaRPr lang="en-US" dirty="0"/>
          </a:p>
        </p:txBody>
      </p:sp>
    </p:spTree>
    <p:extLst>
      <p:ext uri="{BB962C8B-B14F-4D97-AF65-F5344CB8AC3E}">
        <p14:creationId xmlns:p14="http://schemas.microsoft.com/office/powerpoint/2010/main" val="18899868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51BB6-9D07-448D-2B35-3A35375A82D8}"/>
              </a:ext>
            </a:extLst>
          </p:cNvPr>
          <p:cNvSpPr>
            <a:spLocks noGrp="1"/>
          </p:cNvSpPr>
          <p:nvPr>
            <p:ph type="title"/>
          </p:nvPr>
        </p:nvSpPr>
        <p:spPr/>
        <p:txBody>
          <a:bodyPr/>
          <a:lstStyle/>
          <a:p>
            <a:r>
              <a:rPr lang="en-US" b="1" u="sng" dirty="0">
                <a:latin typeface="Calibri"/>
                <a:ea typeface="Calibri"/>
                <a:cs typeface="Calibri"/>
              </a:rPr>
              <a:t>What can we do to improve our physical health?</a:t>
            </a:r>
          </a:p>
        </p:txBody>
      </p:sp>
      <p:sp>
        <p:nvSpPr>
          <p:cNvPr id="3" name="Content Placeholder 2">
            <a:extLst>
              <a:ext uri="{FF2B5EF4-FFF2-40B4-BE49-F238E27FC236}">
                <a16:creationId xmlns:a16="http://schemas.microsoft.com/office/drawing/2014/main" id="{EA162DAF-E530-C88A-AC5B-972910A10914}"/>
              </a:ext>
            </a:extLst>
          </p:cNvPr>
          <p:cNvSpPr>
            <a:spLocks noGrp="1"/>
          </p:cNvSpPr>
          <p:nvPr>
            <p:ph idx="1"/>
          </p:nvPr>
        </p:nvSpPr>
        <p:spPr/>
        <p:txBody>
          <a:bodyPr vert="horz" lIns="91440" tIns="45720" rIns="91440" bIns="45720" rtlCol="0" anchor="t">
            <a:normAutofit/>
          </a:bodyPr>
          <a:lstStyle/>
          <a:p>
            <a:pPr marL="0" indent="0">
              <a:buNone/>
            </a:pPr>
            <a:r>
              <a:rPr lang="en-US" sz="1800" dirty="0">
                <a:solidFill>
                  <a:srgbClr val="0D0D0D"/>
                </a:solidFill>
                <a:latin typeface="Calibri"/>
                <a:ea typeface="+mj-lt"/>
                <a:cs typeface="+mj-lt"/>
              </a:rPr>
              <a:t>Improving physical health involves adopting lifestyle habits and behaviors that promote overall well-being, including regular exercise, healthy eating, adequate sleep, and stress management. Here's what individuals can do to enhance their physical health.</a:t>
            </a:r>
            <a:endParaRPr lang="en-US" sz="1800" dirty="0">
              <a:latin typeface="Calibri"/>
              <a:ea typeface="Calibri"/>
              <a:cs typeface="Calibri"/>
            </a:endParaRPr>
          </a:p>
        </p:txBody>
      </p:sp>
    </p:spTree>
    <p:extLst>
      <p:ext uri="{BB962C8B-B14F-4D97-AF65-F5344CB8AC3E}">
        <p14:creationId xmlns:p14="http://schemas.microsoft.com/office/powerpoint/2010/main" val="1991188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53AD5-1BAE-CF50-11A0-BE0C6C350379}"/>
              </a:ext>
            </a:extLst>
          </p:cNvPr>
          <p:cNvSpPr>
            <a:spLocks noGrp="1"/>
          </p:cNvSpPr>
          <p:nvPr>
            <p:ph type="title"/>
          </p:nvPr>
        </p:nvSpPr>
        <p:spPr>
          <a:xfrm>
            <a:off x="1349188" y="338418"/>
            <a:ext cx="9486900" cy="1371600"/>
          </a:xfrm>
        </p:spPr>
        <p:txBody>
          <a:bodyPr/>
          <a:lstStyle/>
          <a:p>
            <a:r>
              <a:rPr lang="en-US" b="1" u="sng" dirty="0">
                <a:latin typeface="Calibri"/>
                <a:ea typeface="Calibri"/>
                <a:cs typeface="Calibri"/>
              </a:rPr>
              <a:t>Exercise!</a:t>
            </a:r>
            <a:r>
              <a:rPr lang="en-US" dirty="0">
                <a:latin typeface="Calibri"/>
                <a:ea typeface="Calibri"/>
                <a:cs typeface="Calibri"/>
              </a:rPr>
              <a:t>!</a:t>
            </a:r>
          </a:p>
        </p:txBody>
      </p:sp>
      <p:sp>
        <p:nvSpPr>
          <p:cNvPr id="3" name="Content Placeholder 2">
            <a:extLst>
              <a:ext uri="{FF2B5EF4-FFF2-40B4-BE49-F238E27FC236}">
                <a16:creationId xmlns:a16="http://schemas.microsoft.com/office/drawing/2014/main" id="{EEEEDBFF-4B63-DA8D-98C3-CC42AC8BD984}"/>
              </a:ext>
            </a:extLst>
          </p:cNvPr>
          <p:cNvSpPr>
            <a:spLocks noGrp="1"/>
          </p:cNvSpPr>
          <p:nvPr>
            <p:ph idx="1"/>
          </p:nvPr>
        </p:nvSpPr>
        <p:spPr>
          <a:xfrm>
            <a:off x="1371599" y="1716221"/>
            <a:ext cx="9486901" cy="3918098"/>
          </a:xfrm>
        </p:spPr>
        <p:txBody>
          <a:bodyPr vert="horz" lIns="91440" tIns="45720" rIns="91440" bIns="45720" rtlCol="0" anchor="t">
            <a:normAutofit/>
          </a:bodyPr>
          <a:lstStyle/>
          <a:p>
            <a:pPr marL="0" indent="0">
              <a:buNone/>
            </a:pPr>
            <a:br>
              <a:rPr lang="en-US" dirty="0"/>
            </a:br>
            <a:r>
              <a:rPr lang="en-US" sz="1800" dirty="0">
                <a:solidFill>
                  <a:srgbClr val="0D0D0D"/>
                </a:solidFill>
                <a:latin typeface="Calibri"/>
                <a:ea typeface="+mj-lt"/>
                <a:cs typeface="+mj-lt"/>
              </a:rPr>
              <a:t>Improving physical health involves adopting lifestyle habits and behaviors that promote overall well-being, including regular exercise, healthy eating, adequate sleep, and stress management. Here's what individuals can do to enhance their physical health.</a:t>
            </a:r>
            <a:endParaRPr lang="en-US" sz="1800" dirty="0">
              <a:latin typeface="Calibri"/>
              <a:ea typeface="Calibri"/>
              <a:cs typeface="Calibri"/>
            </a:endParaRPr>
          </a:p>
        </p:txBody>
      </p:sp>
    </p:spTree>
    <p:extLst>
      <p:ext uri="{BB962C8B-B14F-4D97-AF65-F5344CB8AC3E}">
        <p14:creationId xmlns:p14="http://schemas.microsoft.com/office/powerpoint/2010/main" val="3397307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30D25-02FD-4FCA-26D1-F947792A7698}"/>
              </a:ext>
            </a:extLst>
          </p:cNvPr>
          <p:cNvSpPr>
            <a:spLocks noGrp="1"/>
          </p:cNvSpPr>
          <p:nvPr>
            <p:ph type="title"/>
          </p:nvPr>
        </p:nvSpPr>
        <p:spPr/>
        <p:txBody>
          <a:bodyPr/>
          <a:lstStyle/>
          <a:p>
            <a:r>
              <a:rPr lang="en-US" b="1" u="sng" dirty="0">
                <a:latin typeface="Calibri"/>
                <a:ea typeface="Calibri"/>
                <a:cs typeface="Calibri"/>
              </a:rPr>
              <a:t>Good eating habits</a:t>
            </a:r>
          </a:p>
        </p:txBody>
      </p:sp>
      <p:sp>
        <p:nvSpPr>
          <p:cNvPr id="3" name="Content Placeholder 2">
            <a:extLst>
              <a:ext uri="{FF2B5EF4-FFF2-40B4-BE49-F238E27FC236}">
                <a16:creationId xmlns:a16="http://schemas.microsoft.com/office/drawing/2014/main" id="{79A9043B-DAC9-1974-F33D-16E91AF639A9}"/>
              </a:ext>
            </a:extLst>
          </p:cNvPr>
          <p:cNvSpPr>
            <a:spLocks noGrp="1"/>
          </p:cNvSpPr>
          <p:nvPr>
            <p:ph idx="1"/>
          </p:nvPr>
        </p:nvSpPr>
        <p:spPr/>
        <p:txBody>
          <a:bodyPr vert="horz" lIns="91440" tIns="45720" rIns="91440" bIns="45720" rtlCol="0" anchor="t">
            <a:normAutofit/>
          </a:bodyPr>
          <a:lstStyle/>
          <a:p>
            <a:pPr marL="0" indent="0">
              <a:buNone/>
            </a:pPr>
            <a:r>
              <a:rPr lang="en-US" sz="1800" dirty="0">
                <a:solidFill>
                  <a:srgbClr val="0D0D0D"/>
                </a:solidFill>
                <a:latin typeface="Calibri"/>
                <a:ea typeface="+mj-lt"/>
                <a:cs typeface="+mj-lt"/>
              </a:rPr>
              <a:t>Adopting a balanced and nutritious diet is crucial for supporting overall health and vitality. Focus on consuming a variety of nutrient-rich foods, including fruits, vegetables, whole grains, lean proteins, and healthy fats (Harvard T.H. Chan School of Public Health, n.d.). Limit intake of processed foods, sugary beverages, and high-fat, high-sodium foods, which can contribute to poor health outcomes (World Health Organization, 2015).</a:t>
            </a:r>
            <a:endParaRPr lang="en-US" sz="1800">
              <a:latin typeface="Calibri"/>
              <a:ea typeface="Calibri"/>
              <a:cs typeface="Calibri"/>
            </a:endParaRPr>
          </a:p>
        </p:txBody>
      </p:sp>
    </p:spTree>
    <p:extLst>
      <p:ext uri="{BB962C8B-B14F-4D97-AF65-F5344CB8AC3E}">
        <p14:creationId xmlns:p14="http://schemas.microsoft.com/office/powerpoint/2010/main" val="1473965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0BDBD-65DE-0F29-675B-1D94654979FC}"/>
              </a:ext>
            </a:extLst>
          </p:cNvPr>
          <p:cNvSpPr>
            <a:spLocks noGrp="1"/>
          </p:cNvSpPr>
          <p:nvPr>
            <p:ph type="title"/>
          </p:nvPr>
        </p:nvSpPr>
        <p:spPr/>
        <p:txBody>
          <a:bodyPr/>
          <a:lstStyle/>
          <a:p>
            <a:r>
              <a:rPr lang="en-US" b="1" u="sng" dirty="0">
                <a:latin typeface="Calibri"/>
                <a:ea typeface="Calibri"/>
                <a:cs typeface="Calibri"/>
              </a:rPr>
              <a:t>Getting a good amount of sleep </a:t>
            </a:r>
          </a:p>
        </p:txBody>
      </p:sp>
      <p:sp>
        <p:nvSpPr>
          <p:cNvPr id="3" name="Content Placeholder 2">
            <a:extLst>
              <a:ext uri="{FF2B5EF4-FFF2-40B4-BE49-F238E27FC236}">
                <a16:creationId xmlns:a16="http://schemas.microsoft.com/office/drawing/2014/main" id="{8E2A868B-A5F6-D3BE-90EF-A7586DA193C5}"/>
              </a:ext>
            </a:extLst>
          </p:cNvPr>
          <p:cNvSpPr>
            <a:spLocks noGrp="1"/>
          </p:cNvSpPr>
          <p:nvPr>
            <p:ph idx="1"/>
          </p:nvPr>
        </p:nvSpPr>
        <p:spPr/>
        <p:txBody>
          <a:bodyPr vert="horz" lIns="91440" tIns="45720" rIns="91440" bIns="45720" rtlCol="0" anchor="t">
            <a:normAutofit/>
          </a:bodyPr>
          <a:lstStyle/>
          <a:p>
            <a:pPr marL="0" indent="0">
              <a:buNone/>
            </a:pPr>
            <a:r>
              <a:rPr lang="en-US" sz="1800" dirty="0">
                <a:latin typeface="Calibri"/>
                <a:ea typeface="Calibri"/>
                <a:cs typeface="Calibri"/>
              </a:rPr>
              <a:t>Research shows that lack of sleep increases the risk of obesity, heart disease and infections. Throughout the night, your heart rate, breathing rate and blood pressure rise and fall, a process that may be important for cardiovascular health. Our bodies release hormones during sleep that help repair cells and control the bodies use of energy. These hormone changes can affect your body weight. It is also important that us as students get enough sleep as it helps us stay focused and improve concentration and improve academic performance. Young people who do not get enough sleep are more at risk for many health problems such as obesity, poor mental health and injuries. </a:t>
            </a:r>
            <a:r>
              <a:rPr lang="en-US" sz="1800" dirty="0">
                <a:solidFill>
                  <a:srgbClr val="0D0D0D"/>
                </a:solidFill>
                <a:latin typeface="Calibri"/>
                <a:ea typeface="+mj-lt"/>
                <a:cs typeface="+mj-lt"/>
              </a:rPr>
              <a:t>Prioritize getting sufficient sleep each night, as sleep plays a vital role in physical and mental health. Aim for 7-9 hours of quality sleep per night for adults (National Sleep Foundation, 2015). Establish a consistent sleep schedule, create a relaxing bedtime routine, and create a conducive sleep environment free from distractions (National Sleep Foundation, 2015).</a:t>
            </a:r>
            <a:endParaRPr lang="en-US" sz="1800" dirty="0">
              <a:latin typeface="Calibri"/>
              <a:ea typeface="Calibri"/>
              <a:cs typeface="Calibri"/>
            </a:endParaRPr>
          </a:p>
        </p:txBody>
      </p:sp>
    </p:spTree>
    <p:extLst>
      <p:ext uri="{BB962C8B-B14F-4D97-AF65-F5344CB8AC3E}">
        <p14:creationId xmlns:p14="http://schemas.microsoft.com/office/powerpoint/2010/main" val="1435938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8C36B-CDA5-1D60-065C-EB580D2B34B6}"/>
              </a:ext>
            </a:extLst>
          </p:cNvPr>
          <p:cNvSpPr>
            <a:spLocks noGrp="1"/>
          </p:cNvSpPr>
          <p:nvPr>
            <p:ph type="title"/>
          </p:nvPr>
        </p:nvSpPr>
        <p:spPr/>
        <p:txBody>
          <a:bodyPr/>
          <a:lstStyle/>
          <a:p>
            <a:r>
              <a:rPr lang="en-US" b="1" u="sng" dirty="0">
                <a:latin typeface="Calibri"/>
                <a:ea typeface="Calibri"/>
                <a:cs typeface="Calibri"/>
              </a:rPr>
              <a:t>Stress Management </a:t>
            </a:r>
          </a:p>
        </p:txBody>
      </p:sp>
      <p:sp>
        <p:nvSpPr>
          <p:cNvPr id="3" name="Content Placeholder 2">
            <a:extLst>
              <a:ext uri="{FF2B5EF4-FFF2-40B4-BE49-F238E27FC236}">
                <a16:creationId xmlns:a16="http://schemas.microsoft.com/office/drawing/2014/main" id="{9A04F51B-18EB-BE50-486E-4BA4C11390D4}"/>
              </a:ext>
            </a:extLst>
          </p:cNvPr>
          <p:cNvSpPr>
            <a:spLocks noGrp="1"/>
          </p:cNvSpPr>
          <p:nvPr>
            <p:ph idx="1"/>
          </p:nvPr>
        </p:nvSpPr>
        <p:spPr/>
        <p:txBody>
          <a:bodyPr vert="horz" lIns="91440" tIns="45720" rIns="91440" bIns="45720" rtlCol="0" anchor="t">
            <a:normAutofit/>
          </a:bodyPr>
          <a:lstStyle/>
          <a:p>
            <a:pPr marL="0" indent="0">
              <a:buNone/>
            </a:pPr>
            <a:r>
              <a:rPr lang="en-US" sz="1800" dirty="0">
                <a:solidFill>
                  <a:srgbClr val="0D0D0D"/>
                </a:solidFill>
                <a:latin typeface="Calibri"/>
                <a:ea typeface="+mj-lt"/>
                <a:cs typeface="+mj-lt"/>
              </a:rPr>
              <a:t>Practicing stress management techniques can help reduce the negative impact of stress on physical health. Incorporate relaxation techniques such as deep breathing, meditation, yoga, or mindfulness into your daily routine to promote relaxation and resilience (Creswell et al., 2014). Engage in activities that bring joy and fulfillment, such as hobbies, spending time outdoors, or connecting with loved ones (Thoits, 2011).</a:t>
            </a:r>
            <a:endParaRPr lang="en-US" sz="1800">
              <a:latin typeface="Calibri"/>
              <a:ea typeface="Calibri"/>
              <a:cs typeface="Calibri"/>
            </a:endParaRPr>
          </a:p>
        </p:txBody>
      </p:sp>
    </p:spTree>
    <p:extLst>
      <p:ext uri="{BB962C8B-B14F-4D97-AF65-F5344CB8AC3E}">
        <p14:creationId xmlns:p14="http://schemas.microsoft.com/office/powerpoint/2010/main" val="278154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B42E6-A9EB-3BF7-1719-43D0D487C530}"/>
              </a:ext>
            </a:extLst>
          </p:cNvPr>
          <p:cNvSpPr>
            <a:spLocks noGrp="1"/>
          </p:cNvSpPr>
          <p:nvPr>
            <p:ph type="title"/>
          </p:nvPr>
        </p:nvSpPr>
        <p:spPr/>
        <p:txBody>
          <a:bodyPr/>
          <a:lstStyle/>
          <a:p>
            <a:pPr algn="r"/>
            <a:r>
              <a:rPr lang="en-US" b="1" u="sng" dirty="0">
                <a:latin typeface="Calibri"/>
                <a:ea typeface="Calibri"/>
                <a:cs typeface="Calibri"/>
              </a:rPr>
              <a:t>Regular check ups </a:t>
            </a:r>
          </a:p>
        </p:txBody>
      </p:sp>
      <p:sp>
        <p:nvSpPr>
          <p:cNvPr id="3" name="Content Placeholder 2">
            <a:extLst>
              <a:ext uri="{FF2B5EF4-FFF2-40B4-BE49-F238E27FC236}">
                <a16:creationId xmlns:a16="http://schemas.microsoft.com/office/drawing/2014/main" id="{659E5369-2E51-9BD9-14C8-A2F20D6681BE}"/>
              </a:ext>
            </a:extLst>
          </p:cNvPr>
          <p:cNvSpPr>
            <a:spLocks noGrp="1"/>
          </p:cNvSpPr>
          <p:nvPr>
            <p:ph idx="1"/>
          </p:nvPr>
        </p:nvSpPr>
        <p:spPr/>
        <p:txBody>
          <a:bodyPr vert="horz" lIns="91440" tIns="45720" rIns="91440" bIns="45720" rtlCol="0" anchor="t">
            <a:normAutofit/>
          </a:bodyPr>
          <a:lstStyle/>
          <a:p>
            <a:pPr marL="0" indent="0">
              <a:buNone/>
            </a:pPr>
            <a:r>
              <a:rPr lang="en-US" sz="1800" dirty="0">
                <a:solidFill>
                  <a:srgbClr val="0D0D0D"/>
                </a:solidFill>
                <a:latin typeface="Calibri"/>
                <a:ea typeface="+mj-lt"/>
                <a:cs typeface="+mj-lt"/>
              </a:rPr>
              <a:t>Schedule regular check-ups with healthcare providers to monitor your health status and address any potential concerns or risk factors. Participate in preventive screenings, vaccinations, and health assessments recommended for your age, gender, and medical history (U.S. Preventive Services Task Force, 2022).</a:t>
            </a:r>
            <a:endParaRPr lang="en-US" sz="1800">
              <a:latin typeface="Calibri"/>
              <a:ea typeface="Calibri"/>
              <a:cs typeface="Calibri"/>
            </a:endParaRPr>
          </a:p>
        </p:txBody>
      </p:sp>
    </p:spTree>
    <p:extLst>
      <p:ext uri="{BB962C8B-B14F-4D97-AF65-F5344CB8AC3E}">
        <p14:creationId xmlns:p14="http://schemas.microsoft.com/office/powerpoint/2010/main" val="1411505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512F4-5654-4027-119F-313DB91B093A}"/>
              </a:ext>
            </a:extLst>
          </p:cNvPr>
          <p:cNvSpPr>
            <a:spLocks noGrp="1"/>
          </p:cNvSpPr>
          <p:nvPr>
            <p:ph type="title"/>
          </p:nvPr>
        </p:nvSpPr>
        <p:spPr/>
        <p:txBody>
          <a:bodyPr/>
          <a:lstStyle/>
          <a:p>
            <a:r>
              <a:rPr lang="en-US" b="1" u="sng" dirty="0">
                <a:latin typeface="Calibri"/>
                <a:ea typeface="Calibri"/>
                <a:cs typeface="Calibri"/>
              </a:rPr>
              <a:t>What can we do to improve our mental health in university?</a:t>
            </a:r>
          </a:p>
        </p:txBody>
      </p:sp>
      <p:sp>
        <p:nvSpPr>
          <p:cNvPr id="3" name="Content Placeholder 2">
            <a:extLst>
              <a:ext uri="{FF2B5EF4-FFF2-40B4-BE49-F238E27FC236}">
                <a16:creationId xmlns:a16="http://schemas.microsoft.com/office/drawing/2014/main" id="{BF4907D9-8F50-9189-597A-B1E39EED4E28}"/>
              </a:ext>
            </a:extLst>
          </p:cNvPr>
          <p:cNvSpPr>
            <a:spLocks noGrp="1"/>
          </p:cNvSpPr>
          <p:nvPr>
            <p:ph idx="1"/>
          </p:nvPr>
        </p:nvSpPr>
        <p:spPr/>
        <p:txBody>
          <a:bodyPr vert="horz" lIns="91440" tIns="45720" rIns="91440" bIns="45720" rtlCol="0" anchor="t">
            <a:normAutofit/>
          </a:bodyPr>
          <a:lstStyle/>
          <a:p>
            <a:pPr marL="0" indent="0">
              <a:buNone/>
            </a:pPr>
            <a:r>
              <a:rPr lang="en-US" sz="1800" dirty="0">
                <a:latin typeface="Calibri"/>
                <a:ea typeface="Calibri"/>
                <a:cs typeface="Calibri"/>
              </a:rPr>
              <a:t>University is usually the best time of your life and 99% of the time it is. However, this new student life can have a massive toll on your mental health. With the stress of keeping up with your university work as well as having a new social life can be very overwhelming. These are some things that you can do to cope with university life. I</a:t>
            </a:r>
            <a:r>
              <a:rPr lang="en-US" sz="1800" dirty="0">
                <a:solidFill>
                  <a:srgbClr val="0D0D0D"/>
                </a:solidFill>
                <a:latin typeface="Calibri"/>
                <a:ea typeface="Calibri"/>
                <a:cs typeface="Calibri"/>
              </a:rPr>
              <a:t>mproving</a:t>
            </a:r>
            <a:r>
              <a:rPr lang="en-US" sz="1800" dirty="0">
                <a:solidFill>
                  <a:srgbClr val="0D0D0D"/>
                </a:solidFill>
                <a:latin typeface="Calibri"/>
                <a:ea typeface="+mj-lt"/>
                <a:cs typeface="+mj-lt"/>
              </a:rPr>
              <a:t> mental health in university settings involves implementing strategies and interventions that promote well-being, resilience, and psychological flourishing among students. Here are some evidence-based approaches to enhancing mental health in universities</a:t>
            </a:r>
            <a:endParaRPr lang="en-US" sz="1800" dirty="0">
              <a:latin typeface="Calibri"/>
              <a:ea typeface="Calibri"/>
              <a:cs typeface="Calibri"/>
            </a:endParaRPr>
          </a:p>
        </p:txBody>
      </p:sp>
    </p:spTree>
    <p:extLst>
      <p:ext uri="{BB962C8B-B14F-4D97-AF65-F5344CB8AC3E}">
        <p14:creationId xmlns:p14="http://schemas.microsoft.com/office/powerpoint/2010/main" val="724466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F89BC-7344-6124-4D92-78F1B1F8B997}"/>
              </a:ext>
            </a:extLst>
          </p:cNvPr>
          <p:cNvSpPr>
            <a:spLocks noGrp="1"/>
          </p:cNvSpPr>
          <p:nvPr>
            <p:ph type="title"/>
          </p:nvPr>
        </p:nvSpPr>
        <p:spPr/>
        <p:txBody>
          <a:bodyPr/>
          <a:lstStyle/>
          <a:p>
            <a:r>
              <a:rPr lang="en-US" b="1" u="sng" dirty="0">
                <a:latin typeface="Calibri"/>
                <a:ea typeface="Calibri"/>
                <a:cs typeface="Calibri"/>
              </a:rPr>
              <a:t>Take some me time.</a:t>
            </a:r>
          </a:p>
        </p:txBody>
      </p:sp>
      <p:sp>
        <p:nvSpPr>
          <p:cNvPr id="3" name="Content Placeholder 2">
            <a:extLst>
              <a:ext uri="{FF2B5EF4-FFF2-40B4-BE49-F238E27FC236}">
                <a16:creationId xmlns:a16="http://schemas.microsoft.com/office/drawing/2014/main" id="{9E7522EA-3CD7-8295-DCE7-82549BAB3691}"/>
              </a:ext>
            </a:extLst>
          </p:cNvPr>
          <p:cNvSpPr>
            <a:spLocks noGrp="1"/>
          </p:cNvSpPr>
          <p:nvPr>
            <p:ph idx="1"/>
          </p:nvPr>
        </p:nvSpPr>
        <p:spPr/>
        <p:txBody>
          <a:bodyPr vert="horz" lIns="91440" tIns="45720" rIns="91440" bIns="45720" rtlCol="0" anchor="t">
            <a:normAutofit/>
          </a:bodyPr>
          <a:lstStyle/>
          <a:p>
            <a:pPr marL="0" indent="0">
              <a:buNone/>
            </a:pPr>
            <a:r>
              <a:rPr lang="en-US" sz="1800" dirty="0">
                <a:latin typeface="Calibri"/>
                <a:ea typeface="Calibri"/>
                <a:cs typeface="Calibri"/>
              </a:rPr>
              <a:t>It can be very difficult to have some alone time in university and as well as keeping up with everything else. So just trying to keep your mind of things like listening to music or going on a jog can be a great way to calm our minds. </a:t>
            </a:r>
          </a:p>
        </p:txBody>
      </p:sp>
    </p:spTree>
    <p:extLst>
      <p:ext uri="{BB962C8B-B14F-4D97-AF65-F5344CB8AC3E}">
        <p14:creationId xmlns:p14="http://schemas.microsoft.com/office/powerpoint/2010/main" val="2586619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049C1-F9C2-FB6C-0FD6-B67E63C11CD3}"/>
              </a:ext>
            </a:extLst>
          </p:cNvPr>
          <p:cNvSpPr>
            <a:spLocks noGrp="1"/>
          </p:cNvSpPr>
          <p:nvPr>
            <p:ph type="title"/>
          </p:nvPr>
        </p:nvSpPr>
        <p:spPr/>
        <p:txBody>
          <a:bodyPr/>
          <a:lstStyle/>
          <a:p>
            <a:r>
              <a:rPr lang="en-US" b="1" u="sng" dirty="0">
                <a:latin typeface="Calibri"/>
                <a:ea typeface="Calibri"/>
                <a:cs typeface="Calibri"/>
              </a:rPr>
              <a:t>Promoting mental health awareness</a:t>
            </a:r>
          </a:p>
        </p:txBody>
      </p:sp>
      <p:sp>
        <p:nvSpPr>
          <p:cNvPr id="3" name="Content Placeholder 2">
            <a:extLst>
              <a:ext uri="{FF2B5EF4-FFF2-40B4-BE49-F238E27FC236}">
                <a16:creationId xmlns:a16="http://schemas.microsoft.com/office/drawing/2014/main" id="{5CA713C9-E69F-3D26-D722-419CFF56726E}"/>
              </a:ext>
            </a:extLst>
          </p:cNvPr>
          <p:cNvSpPr>
            <a:spLocks noGrp="1"/>
          </p:cNvSpPr>
          <p:nvPr>
            <p:ph idx="1"/>
          </p:nvPr>
        </p:nvSpPr>
        <p:spPr/>
        <p:txBody>
          <a:bodyPr vert="horz" lIns="91440" tIns="45720" rIns="91440" bIns="45720" rtlCol="0" anchor="t">
            <a:normAutofit/>
          </a:bodyPr>
          <a:lstStyle/>
          <a:p>
            <a:pPr marL="0" indent="0">
              <a:buNone/>
            </a:pPr>
            <a:r>
              <a:rPr lang="en-US" sz="1800" b="1" dirty="0">
                <a:latin typeface="Calibri"/>
                <a:ea typeface="+mj-lt"/>
                <a:cs typeface="+mj-lt"/>
              </a:rPr>
              <a:t>Promoting Mental Health Awareness:</a:t>
            </a:r>
            <a:r>
              <a:rPr lang="en-US" sz="1800" dirty="0">
                <a:solidFill>
                  <a:srgbClr val="0D0D0D"/>
                </a:solidFill>
                <a:latin typeface="Calibri"/>
                <a:ea typeface="+mj-lt"/>
                <a:cs typeface="+mj-lt"/>
              </a:rPr>
              <a:t> Increase awareness and reduce stigma surrounding mental health issues by providing education and information about common mental health concerns, available resources, and help-seeking behaviors (Eisenberg et al., 2013). Encourage open dialogue and conversations about mental health topics to foster a supportive and inclusive campus culture (Hunt &amp; Eisenberg, 2010).</a:t>
            </a:r>
            <a:endParaRPr lang="en-US" sz="1800" dirty="0">
              <a:latin typeface="Calibri"/>
              <a:ea typeface="Calibri"/>
              <a:cs typeface="Calibri"/>
            </a:endParaRPr>
          </a:p>
          <a:p>
            <a:endParaRPr lang="en-US" sz="1800" dirty="0">
              <a:latin typeface="Calibri"/>
              <a:ea typeface="Calibri"/>
              <a:cs typeface="Calibri"/>
            </a:endParaRPr>
          </a:p>
        </p:txBody>
      </p:sp>
    </p:spTree>
    <p:extLst>
      <p:ext uri="{BB962C8B-B14F-4D97-AF65-F5344CB8AC3E}">
        <p14:creationId xmlns:p14="http://schemas.microsoft.com/office/powerpoint/2010/main" val="33584758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046EB-C091-E81F-F5E8-23CB29AFA25C}"/>
              </a:ext>
            </a:extLst>
          </p:cNvPr>
          <p:cNvSpPr>
            <a:spLocks noGrp="1"/>
          </p:cNvSpPr>
          <p:nvPr>
            <p:ph type="title"/>
          </p:nvPr>
        </p:nvSpPr>
        <p:spPr/>
        <p:txBody>
          <a:bodyPr>
            <a:normAutofit/>
          </a:bodyPr>
          <a:lstStyle/>
          <a:p>
            <a:r>
              <a:rPr lang="en-US" b="1" u="sng" dirty="0">
                <a:latin typeface="Calibri"/>
                <a:ea typeface="Calibri"/>
                <a:cs typeface="Calibri"/>
              </a:rPr>
              <a:t>Seeking help if you are struggling with anything in  university or at home</a:t>
            </a:r>
          </a:p>
        </p:txBody>
      </p:sp>
      <p:sp>
        <p:nvSpPr>
          <p:cNvPr id="3" name="Content Placeholder 2">
            <a:extLst>
              <a:ext uri="{FF2B5EF4-FFF2-40B4-BE49-F238E27FC236}">
                <a16:creationId xmlns:a16="http://schemas.microsoft.com/office/drawing/2014/main" id="{93AD5681-5C05-596C-4B53-7F660D6EEF0E}"/>
              </a:ext>
            </a:extLst>
          </p:cNvPr>
          <p:cNvSpPr>
            <a:spLocks noGrp="1"/>
          </p:cNvSpPr>
          <p:nvPr>
            <p:ph idx="1"/>
          </p:nvPr>
        </p:nvSpPr>
        <p:spPr/>
        <p:txBody>
          <a:bodyPr vert="horz" lIns="91440" tIns="45720" rIns="91440" bIns="45720" rtlCol="0" anchor="t">
            <a:normAutofit/>
          </a:bodyPr>
          <a:lstStyle/>
          <a:p>
            <a:pPr marL="0" indent="0">
              <a:buNone/>
            </a:pPr>
            <a:r>
              <a:rPr lang="en-US" dirty="0">
                <a:latin typeface="Calibri"/>
                <a:ea typeface="Calibri"/>
                <a:cs typeface="Calibri"/>
              </a:rPr>
              <a:t>It is always important to talk to somebody if you are struggling. Some people move away from home to go to university and this can be a very lonely feeling but there are always people around you that you can talk to about any issues that you are facing. Remember that you are not alone and moving away from home can be very overwhelming and a lot of people feel this way. Talk to a teacher or someone in your class and they will be there to help you!</a:t>
            </a:r>
          </a:p>
        </p:txBody>
      </p:sp>
    </p:spTree>
    <p:extLst>
      <p:ext uri="{BB962C8B-B14F-4D97-AF65-F5344CB8AC3E}">
        <p14:creationId xmlns:p14="http://schemas.microsoft.com/office/powerpoint/2010/main" val="2229662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F28B0-C3D7-A6D5-6B2E-2819D598797D}"/>
              </a:ext>
            </a:extLst>
          </p:cNvPr>
          <p:cNvSpPr>
            <a:spLocks noGrp="1"/>
          </p:cNvSpPr>
          <p:nvPr>
            <p:ph type="title"/>
          </p:nvPr>
        </p:nvSpPr>
        <p:spPr/>
        <p:txBody>
          <a:bodyPr/>
          <a:lstStyle/>
          <a:p>
            <a:r>
              <a:rPr lang="en-US" b="1" u="sng" dirty="0">
                <a:latin typeface="Calibri"/>
                <a:ea typeface="Calibri"/>
                <a:cs typeface="Calibri"/>
              </a:rPr>
              <a:t>Providing accessible mental health services</a:t>
            </a:r>
          </a:p>
        </p:txBody>
      </p:sp>
      <p:sp>
        <p:nvSpPr>
          <p:cNvPr id="3" name="Content Placeholder 2">
            <a:extLst>
              <a:ext uri="{FF2B5EF4-FFF2-40B4-BE49-F238E27FC236}">
                <a16:creationId xmlns:a16="http://schemas.microsoft.com/office/drawing/2014/main" id="{8C223339-5C5F-E55E-1CD6-8E6229CA7A35}"/>
              </a:ext>
            </a:extLst>
          </p:cNvPr>
          <p:cNvSpPr>
            <a:spLocks noGrp="1"/>
          </p:cNvSpPr>
          <p:nvPr>
            <p:ph idx="1"/>
          </p:nvPr>
        </p:nvSpPr>
        <p:spPr/>
        <p:txBody>
          <a:bodyPr vert="horz" lIns="91440" tIns="45720" rIns="91440" bIns="45720" rtlCol="0" anchor="t">
            <a:normAutofit/>
          </a:bodyPr>
          <a:lstStyle/>
          <a:p>
            <a:pPr marL="0" indent="0">
              <a:buNone/>
            </a:pPr>
            <a:r>
              <a:rPr lang="en-US" sz="1800" b="1" dirty="0">
                <a:latin typeface="Calibri"/>
                <a:ea typeface="+mj-lt"/>
                <a:cs typeface="+mj-lt"/>
              </a:rPr>
              <a:t>Providing Accessible Mental Health Services:</a:t>
            </a:r>
            <a:r>
              <a:rPr lang="en-US" sz="1800" dirty="0">
                <a:solidFill>
                  <a:srgbClr val="0D0D0D"/>
                </a:solidFill>
                <a:latin typeface="Calibri"/>
                <a:ea typeface="+mj-lt"/>
                <a:cs typeface="+mj-lt"/>
              </a:rPr>
              <a:t> Ensure that students have access to comprehensive mental health services, including counseling, therapy, psychiatric care, and crisis intervention (Hunt &amp; Eisenberg, 2010). Offer a range of support options, such as individual counseling, group therapy, peer support programs, and online resources, to meet diverse student needs and preferences (Hunt &amp; Eisenberg, 2010).</a:t>
            </a:r>
            <a:endParaRPr lang="en-US" sz="1800" dirty="0">
              <a:latin typeface="Calibri"/>
              <a:ea typeface="Calibri"/>
              <a:cs typeface="Calibri"/>
            </a:endParaRPr>
          </a:p>
          <a:p>
            <a:endParaRPr lang="en-US" sz="1800" dirty="0">
              <a:latin typeface="Calibri"/>
              <a:ea typeface="Calibri"/>
              <a:cs typeface="Calibri"/>
            </a:endParaRPr>
          </a:p>
        </p:txBody>
      </p:sp>
    </p:spTree>
    <p:extLst>
      <p:ext uri="{BB962C8B-B14F-4D97-AF65-F5344CB8AC3E}">
        <p14:creationId xmlns:p14="http://schemas.microsoft.com/office/powerpoint/2010/main" val="29346976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EE458-99CC-2240-0E06-5F0B4188362B}"/>
              </a:ext>
            </a:extLst>
          </p:cNvPr>
          <p:cNvSpPr>
            <a:spLocks noGrp="1"/>
          </p:cNvSpPr>
          <p:nvPr>
            <p:ph type="title"/>
          </p:nvPr>
        </p:nvSpPr>
        <p:spPr/>
        <p:txBody>
          <a:bodyPr/>
          <a:lstStyle/>
          <a:p>
            <a:r>
              <a:rPr lang="en-US" b="1" u="sng" dirty="0">
                <a:latin typeface="Calibri"/>
                <a:ea typeface="Calibri"/>
                <a:cs typeface="Calibri"/>
              </a:rPr>
              <a:t>Building resilience and coping skills</a:t>
            </a:r>
          </a:p>
        </p:txBody>
      </p:sp>
      <p:sp>
        <p:nvSpPr>
          <p:cNvPr id="3" name="Content Placeholder 2">
            <a:extLst>
              <a:ext uri="{FF2B5EF4-FFF2-40B4-BE49-F238E27FC236}">
                <a16:creationId xmlns:a16="http://schemas.microsoft.com/office/drawing/2014/main" id="{11EB63CF-2ACC-03F0-5328-FC1EEE41880E}"/>
              </a:ext>
            </a:extLst>
          </p:cNvPr>
          <p:cNvSpPr>
            <a:spLocks noGrp="1"/>
          </p:cNvSpPr>
          <p:nvPr>
            <p:ph idx="1"/>
          </p:nvPr>
        </p:nvSpPr>
        <p:spPr/>
        <p:txBody>
          <a:bodyPr vert="horz" lIns="91440" tIns="45720" rIns="91440" bIns="45720" rtlCol="0" anchor="t">
            <a:normAutofit/>
          </a:bodyPr>
          <a:lstStyle/>
          <a:p>
            <a:pPr marL="0" indent="0">
              <a:buNone/>
            </a:pPr>
            <a:r>
              <a:rPr lang="en-US" sz="1800" b="1" dirty="0">
                <a:latin typeface="Calibri"/>
                <a:ea typeface="+mj-lt"/>
                <a:cs typeface="+mj-lt"/>
              </a:rPr>
              <a:t>Building Resilience and Coping Skills:</a:t>
            </a:r>
            <a:r>
              <a:rPr lang="en-US" sz="1800" dirty="0">
                <a:solidFill>
                  <a:srgbClr val="0D0D0D"/>
                </a:solidFill>
                <a:latin typeface="Calibri"/>
                <a:ea typeface="+mj-lt"/>
                <a:cs typeface="+mj-lt"/>
              </a:rPr>
              <a:t> Implement resilience-building programs and interventions that teach students practical coping strategies, stress management techniques, and mindfulness practices to enhance their ability to navigate challenges and adversity effectively (</a:t>
            </a:r>
            <a:r>
              <a:rPr lang="en-US" sz="1800" err="1">
                <a:solidFill>
                  <a:srgbClr val="0D0D0D"/>
                </a:solidFill>
                <a:latin typeface="Calibri"/>
                <a:ea typeface="+mj-lt"/>
                <a:cs typeface="+mj-lt"/>
              </a:rPr>
              <a:t>Reivich</a:t>
            </a:r>
            <a:r>
              <a:rPr lang="en-US" sz="1800" dirty="0">
                <a:solidFill>
                  <a:srgbClr val="0D0D0D"/>
                </a:solidFill>
                <a:latin typeface="Calibri"/>
                <a:ea typeface="+mj-lt"/>
                <a:cs typeface="+mj-lt"/>
              </a:rPr>
              <a:t> &amp; </a:t>
            </a:r>
            <a:r>
              <a:rPr lang="en-US" sz="1800" err="1">
                <a:solidFill>
                  <a:srgbClr val="0D0D0D"/>
                </a:solidFill>
                <a:latin typeface="Calibri"/>
                <a:ea typeface="+mj-lt"/>
                <a:cs typeface="+mj-lt"/>
              </a:rPr>
              <a:t>Shatte</a:t>
            </a:r>
            <a:r>
              <a:rPr lang="en-US" sz="1800" dirty="0">
                <a:solidFill>
                  <a:srgbClr val="0D0D0D"/>
                </a:solidFill>
                <a:latin typeface="Calibri"/>
                <a:ea typeface="+mj-lt"/>
                <a:cs typeface="+mj-lt"/>
              </a:rPr>
              <a:t>, 2003). Offer workshops, seminars, and training sessions on topics such as resilience, emotional intelligence, and self-care to empower students with valuable skills for managing stress and promoting well-being (</a:t>
            </a:r>
            <a:r>
              <a:rPr lang="en-US" sz="1800" err="1">
                <a:solidFill>
                  <a:srgbClr val="0D0D0D"/>
                </a:solidFill>
                <a:latin typeface="Calibri"/>
                <a:ea typeface="+mj-lt"/>
                <a:cs typeface="+mj-lt"/>
              </a:rPr>
              <a:t>Reivich</a:t>
            </a:r>
            <a:r>
              <a:rPr lang="en-US" sz="1800" dirty="0">
                <a:solidFill>
                  <a:srgbClr val="0D0D0D"/>
                </a:solidFill>
                <a:latin typeface="Calibri"/>
                <a:ea typeface="+mj-lt"/>
                <a:cs typeface="+mj-lt"/>
              </a:rPr>
              <a:t> &amp; </a:t>
            </a:r>
            <a:r>
              <a:rPr lang="en-US" sz="1800" err="1">
                <a:solidFill>
                  <a:srgbClr val="0D0D0D"/>
                </a:solidFill>
                <a:latin typeface="Calibri"/>
                <a:ea typeface="+mj-lt"/>
                <a:cs typeface="+mj-lt"/>
              </a:rPr>
              <a:t>Shatte</a:t>
            </a:r>
            <a:r>
              <a:rPr lang="en-US" sz="1800" dirty="0">
                <a:solidFill>
                  <a:srgbClr val="0D0D0D"/>
                </a:solidFill>
                <a:latin typeface="Calibri"/>
                <a:ea typeface="+mj-lt"/>
                <a:cs typeface="+mj-lt"/>
              </a:rPr>
              <a:t>, 2003).</a:t>
            </a:r>
            <a:endParaRPr lang="en-US" sz="1800" dirty="0">
              <a:latin typeface="Calibri"/>
              <a:ea typeface="Calibri"/>
              <a:cs typeface="Calibri"/>
            </a:endParaRPr>
          </a:p>
          <a:p>
            <a:endParaRPr lang="en-US" sz="1800" dirty="0">
              <a:latin typeface="Calibri"/>
              <a:ea typeface="Calibri"/>
              <a:cs typeface="Calibri"/>
            </a:endParaRPr>
          </a:p>
        </p:txBody>
      </p:sp>
    </p:spTree>
    <p:extLst>
      <p:ext uri="{BB962C8B-B14F-4D97-AF65-F5344CB8AC3E}">
        <p14:creationId xmlns:p14="http://schemas.microsoft.com/office/powerpoint/2010/main" val="32555539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D986F-CFF3-F22E-6628-8ACEB7A383CB}"/>
              </a:ext>
            </a:extLst>
          </p:cNvPr>
          <p:cNvSpPr>
            <a:spLocks noGrp="1"/>
          </p:cNvSpPr>
          <p:nvPr>
            <p:ph type="title"/>
          </p:nvPr>
        </p:nvSpPr>
        <p:spPr/>
        <p:txBody>
          <a:bodyPr/>
          <a:lstStyle/>
          <a:p>
            <a:r>
              <a:rPr lang="en-US" b="1" u="sng" dirty="0">
                <a:latin typeface="Calibri"/>
                <a:ea typeface="Calibri"/>
                <a:cs typeface="Calibri"/>
              </a:rPr>
              <a:t>Fostering social connection and support networks</a:t>
            </a:r>
          </a:p>
        </p:txBody>
      </p:sp>
      <p:sp>
        <p:nvSpPr>
          <p:cNvPr id="3" name="Content Placeholder 2">
            <a:extLst>
              <a:ext uri="{FF2B5EF4-FFF2-40B4-BE49-F238E27FC236}">
                <a16:creationId xmlns:a16="http://schemas.microsoft.com/office/drawing/2014/main" id="{E3638B85-873C-7242-0B60-E2295E2EF00E}"/>
              </a:ext>
            </a:extLst>
          </p:cNvPr>
          <p:cNvSpPr>
            <a:spLocks noGrp="1"/>
          </p:cNvSpPr>
          <p:nvPr>
            <p:ph idx="1"/>
          </p:nvPr>
        </p:nvSpPr>
        <p:spPr/>
        <p:txBody>
          <a:bodyPr vert="horz" lIns="91440" tIns="45720" rIns="91440" bIns="45720" rtlCol="0" anchor="t">
            <a:normAutofit/>
          </a:bodyPr>
          <a:lstStyle/>
          <a:p>
            <a:pPr marL="0" indent="0">
              <a:buNone/>
            </a:pPr>
            <a:r>
              <a:rPr lang="en-US" sz="1800" b="1" dirty="0">
                <a:latin typeface="Calibri"/>
                <a:ea typeface="+mj-lt"/>
                <a:cs typeface="+mj-lt"/>
              </a:rPr>
              <a:t>Fostering Social Connections and Support Networks:</a:t>
            </a:r>
            <a:r>
              <a:rPr lang="en-US" sz="1800" dirty="0">
                <a:solidFill>
                  <a:srgbClr val="0D0D0D"/>
                </a:solidFill>
                <a:latin typeface="Calibri"/>
                <a:ea typeface="+mj-lt"/>
                <a:cs typeface="+mj-lt"/>
              </a:rPr>
              <a:t> Create opportunities for students to connect with peers, form meaningful relationships, and build supportive social networks on campus (Thoits, 2011). Establish student-led support groups, peer mentoring programs, and community-building initiatives to facilitate social engagement, belongingness, and a sense of community among students (Thoits, 2011).</a:t>
            </a:r>
            <a:endParaRPr lang="en-US" sz="1800" dirty="0">
              <a:latin typeface="Calibri"/>
              <a:ea typeface="Calibri"/>
              <a:cs typeface="Calibri"/>
            </a:endParaRPr>
          </a:p>
          <a:p>
            <a:endParaRPr lang="en-US" sz="1800" dirty="0">
              <a:latin typeface="Calibri"/>
              <a:ea typeface="Calibri"/>
              <a:cs typeface="Calibri"/>
            </a:endParaRPr>
          </a:p>
        </p:txBody>
      </p:sp>
    </p:spTree>
    <p:extLst>
      <p:ext uri="{BB962C8B-B14F-4D97-AF65-F5344CB8AC3E}">
        <p14:creationId xmlns:p14="http://schemas.microsoft.com/office/powerpoint/2010/main" val="24704409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92930-7C4D-5FA6-0540-4E4C94936A0F}"/>
              </a:ext>
            </a:extLst>
          </p:cNvPr>
          <p:cNvSpPr>
            <a:spLocks noGrp="1"/>
          </p:cNvSpPr>
          <p:nvPr>
            <p:ph type="title"/>
          </p:nvPr>
        </p:nvSpPr>
        <p:spPr/>
        <p:txBody>
          <a:bodyPr/>
          <a:lstStyle/>
          <a:p>
            <a:r>
              <a:rPr lang="en-US" b="1" u="sng" dirty="0">
                <a:latin typeface="Calibri"/>
                <a:ea typeface="Calibri"/>
                <a:cs typeface="Calibri"/>
              </a:rPr>
              <a:t>Spending time with friends and family.</a:t>
            </a:r>
          </a:p>
        </p:txBody>
      </p:sp>
      <p:sp>
        <p:nvSpPr>
          <p:cNvPr id="3" name="Content Placeholder 2">
            <a:extLst>
              <a:ext uri="{FF2B5EF4-FFF2-40B4-BE49-F238E27FC236}">
                <a16:creationId xmlns:a16="http://schemas.microsoft.com/office/drawing/2014/main" id="{2C0FD07B-806C-9F20-5CE8-1525A13D107F}"/>
              </a:ext>
            </a:extLst>
          </p:cNvPr>
          <p:cNvSpPr>
            <a:spLocks noGrp="1"/>
          </p:cNvSpPr>
          <p:nvPr>
            <p:ph idx="1"/>
          </p:nvPr>
        </p:nvSpPr>
        <p:spPr/>
        <p:txBody>
          <a:bodyPr vert="horz" lIns="91440" tIns="45720" rIns="91440" bIns="45720" rtlCol="0" anchor="t">
            <a:normAutofit/>
          </a:bodyPr>
          <a:lstStyle/>
          <a:p>
            <a:pPr marL="0" indent="0">
              <a:buNone/>
            </a:pPr>
            <a:r>
              <a:rPr lang="en-US" dirty="0">
                <a:latin typeface="Calibri"/>
                <a:ea typeface="Calibri"/>
                <a:cs typeface="Calibri"/>
              </a:rPr>
              <a:t>Spending time with friends and family is very important when it comes to your mental health. Just being with people that make you happy can increase your mental health.</a:t>
            </a:r>
          </a:p>
        </p:txBody>
      </p:sp>
    </p:spTree>
    <p:extLst>
      <p:ext uri="{BB962C8B-B14F-4D97-AF65-F5344CB8AC3E}">
        <p14:creationId xmlns:p14="http://schemas.microsoft.com/office/powerpoint/2010/main" val="1596717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EC4D0-EB26-7B7C-462E-F25FA53C1112}"/>
              </a:ext>
            </a:extLst>
          </p:cNvPr>
          <p:cNvSpPr>
            <a:spLocks noGrp="1"/>
          </p:cNvSpPr>
          <p:nvPr>
            <p:ph type="title"/>
          </p:nvPr>
        </p:nvSpPr>
        <p:spPr/>
        <p:txBody>
          <a:bodyPr/>
          <a:lstStyle/>
          <a:p>
            <a:r>
              <a:rPr lang="en-US" b="1" u="sng" dirty="0">
                <a:latin typeface="Calibri"/>
                <a:ea typeface="Calibri"/>
                <a:cs typeface="Calibri"/>
              </a:rPr>
              <a:t>Implementing stress reduction</a:t>
            </a:r>
            <a:r>
              <a:rPr lang="en-US" dirty="0"/>
              <a:t> </a:t>
            </a:r>
          </a:p>
        </p:txBody>
      </p:sp>
      <p:sp>
        <p:nvSpPr>
          <p:cNvPr id="3" name="Content Placeholder 2">
            <a:extLst>
              <a:ext uri="{FF2B5EF4-FFF2-40B4-BE49-F238E27FC236}">
                <a16:creationId xmlns:a16="http://schemas.microsoft.com/office/drawing/2014/main" id="{EBF79DC1-8D2E-8503-C8D1-8BE60E0FECEA}"/>
              </a:ext>
            </a:extLst>
          </p:cNvPr>
          <p:cNvSpPr>
            <a:spLocks noGrp="1"/>
          </p:cNvSpPr>
          <p:nvPr>
            <p:ph idx="1"/>
          </p:nvPr>
        </p:nvSpPr>
        <p:spPr/>
        <p:txBody>
          <a:bodyPr vert="horz" lIns="91440" tIns="45720" rIns="91440" bIns="45720" rtlCol="0" anchor="t">
            <a:normAutofit/>
          </a:bodyPr>
          <a:lstStyle/>
          <a:p>
            <a:pPr marL="0" indent="0">
              <a:buNone/>
            </a:pPr>
            <a:r>
              <a:rPr lang="en-US" sz="1800" dirty="0">
                <a:solidFill>
                  <a:srgbClr val="0D0D0D"/>
                </a:solidFill>
                <a:latin typeface="Calibri"/>
                <a:ea typeface="+mj-lt"/>
                <a:cs typeface="+mj-lt"/>
              </a:rPr>
              <a:t>Offer stress reduction programs and activities that promote relaxation, mindfulness, and self-care, such as yoga classes, meditation sessions, art therapy workshops, and nature walks (Creswell et al., 2014). Encourage students to prioritize self-care practices and engage in activities that promote relaxation, joy, and personal fulfillment (Creswell et al., 2014).</a:t>
            </a:r>
            <a:endParaRPr lang="en-US" sz="1800">
              <a:latin typeface="Calibri"/>
              <a:ea typeface="Calibri"/>
              <a:cs typeface="Calibri"/>
            </a:endParaRPr>
          </a:p>
          <a:p>
            <a:endParaRPr lang="en-US" sz="1800" dirty="0">
              <a:latin typeface="Calibri"/>
              <a:ea typeface="Calibri"/>
              <a:cs typeface="Calibri"/>
            </a:endParaRPr>
          </a:p>
        </p:txBody>
      </p:sp>
    </p:spTree>
    <p:extLst>
      <p:ext uri="{BB962C8B-B14F-4D97-AF65-F5344CB8AC3E}">
        <p14:creationId xmlns:p14="http://schemas.microsoft.com/office/powerpoint/2010/main" val="16541616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74D2A-72C7-A774-3CC3-A7C65382380B}"/>
              </a:ext>
            </a:extLst>
          </p:cNvPr>
          <p:cNvSpPr>
            <a:spLocks noGrp="1"/>
          </p:cNvSpPr>
          <p:nvPr>
            <p:ph type="title"/>
          </p:nvPr>
        </p:nvSpPr>
        <p:spPr>
          <a:xfrm>
            <a:off x="1158688" y="-692524"/>
            <a:ext cx="9486900" cy="1371600"/>
          </a:xfrm>
        </p:spPr>
        <p:txBody>
          <a:bodyPr/>
          <a:lstStyle/>
          <a:p>
            <a:r>
              <a:rPr lang="en-US" b="1" u="sng" dirty="0">
                <a:latin typeface="Calibri"/>
                <a:ea typeface="Calibri"/>
                <a:cs typeface="Calibri"/>
              </a:rPr>
              <a:t>Conclusion </a:t>
            </a:r>
          </a:p>
        </p:txBody>
      </p:sp>
      <p:sp>
        <p:nvSpPr>
          <p:cNvPr id="3" name="Content Placeholder 2">
            <a:extLst>
              <a:ext uri="{FF2B5EF4-FFF2-40B4-BE49-F238E27FC236}">
                <a16:creationId xmlns:a16="http://schemas.microsoft.com/office/drawing/2014/main" id="{63386969-3145-E28D-7786-EF00AEA2DB2A}"/>
              </a:ext>
            </a:extLst>
          </p:cNvPr>
          <p:cNvSpPr>
            <a:spLocks noGrp="1"/>
          </p:cNvSpPr>
          <p:nvPr>
            <p:ph idx="1"/>
          </p:nvPr>
        </p:nvSpPr>
        <p:spPr>
          <a:xfrm>
            <a:off x="1158687" y="954221"/>
            <a:ext cx="9486901" cy="4836980"/>
          </a:xfrm>
        </p:spPr>
        <p:txBody>
          <a:bodyPr vert="horz" lIns="91440" tIns="45720" rIns="91440" bIns="45720" rtlCol="0" anchor="t">
            <a:normAutofit fontScale="85000" lnSpcReduction="10000"/>
          </a:bodyPr>
          <a:lstStyle/>
          <a:p>
            <a:pPr>
              <a:buNone/>
            </a:pPr>
            <a:r>
              <a:rPr lang="en-US" dirty="0">
                <a:latin typeface="Calibri"/>
                <a:ea typeface="+mj-lt"/>
                <a:cs typeface="+mj-lt"/>
              </a:rPr>
              <a:t>In conclusion, prioritizing mental health in university settings is essential for promoting student well-being, academic success, and overall campus thriving. By implementing evidence-based strategies and interventions, universities can create a supportive environment that fosters resilience, promotes mental health awareness, and provides accessible resources and support services for students. Promoting mental health in universities involves increasing awareness, reducing stigma, providing access to comprehensive mental health services, building resilience and coping skills, fostering social connections and support networks, and implementing stress reduction programs. By addressing mental health proactively and comprehensively, universities can empower students to thrive academically, personally, and socially, setting the stage for a healthier and more resilient campus community.</a:t>
            </a:r>
            <a:endParaRPr lang="en-US">
              <a:latin typeface="Calibri"/>
              <a:ea typeface="Calibri"/>
              <a:cs typeface="Calibri"/>
            </a:endParaRPr>
          </a:p>
          <a:p>
            <a:pPr>
              <a:buNone/>
            </a:pPr>
            <a:r>
              <a:rPr lang="en-US" dirty="0">
                <a:latin typeface="Calibri"/>
                <a:ea typeface="+mj-lt"/>
                <a:cs typeface="+mj-lt"/>
              </a:rPr>
              <a:t>In summary, investing in mental health promotion and support initiatives is not only a moral imperative but also a strategic approach to enhancing student success and well-being in universities.</a:t>
            </a:r>
            <a:endParaRPr lang="en-US">
              <a:latin typeface="Calibri"/>
              <a:ea typeface="Calibri"/>
              <a:cs typeface="Calibri"/>
            </a:endParaRPr>
          </a:p>
          <a:p>
            <a:pPr>
              <a:buNone/>
            </a:pPr>
            <a:br>
              <a:rPr lang="en-US" dirty="0"/>
            </a:br>
            <a:endParaRPr lang="en-US" dirty="0"/>
          </a:p>
          <a:p>
            <a:pPr marL="0" indent="0">
              <a:buNone/>
            </a:pPr>
            <a:endParaRPr lang="en-US" dirty="0"/>
          </a:p>
        </p:txBody>
      </p:sp>
    </p:spTree>
    <p:extLst>
      <p:ext uri="{BB962C8B-B14F-4D97-AF65-F5344CB8AC3E}">
        <p14:creationId xmlns:p14="http://schemas.microsoft.com/office/powerpoint/2010/main" val="10829374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936DC-46AC-9078-91CE-CD989F27EA12}"/>
              </a:ext>
            </a:extLst>
          </p:cNvPr>
          <p:cNvSpPr>
            <a:spLocks noGrp="1"/>
          </p:cNvSpPr>
          <p:nvPr>
            <p:ph type="title"/>
          </p:nvPr>
        </p:nvSpPr>
        <p:spPr>
          <a:xfrm>
            <a:off x="1169894" y="-692524"/>
            <a:ext cx="9486900" cy="1371600"/>
          </a:xfrm>
        </p:spPr>
        <p:txBody>
          <a:bodyPr/>
          <a:lstStyle/>
          <a:p>
            <a:r>
              <a:rPr lang="en-US" u="sng" dirty="0">
                <a:latin typeface="Calibri"/>
                <a:ea typeface="Calibri"/>
                <a:cs typeface="Calibri"/>
              </a:rPr>
              <a:t>Referencing </a:t>
            </a:r>
          </a:p>
        </p:txBody>
      </p:sp>
      <p:sp>
        <p:nvSpPr>
          <p:cNvPr id="3" name="Content Placeholder 2">
            <a:extLst>
              <a:ext uri="{FF2B5EF4-FFF2-40B4-BE49-F238E27FC236}">
                <a16:creationId xmlns:a16="http://schemas.microsoft.com/office/drawing/2014/main" id="{F6985C50-EA4E-10F0-651C-5636139F21C0}"/>
              </a:ext>
            </a:extLst>
          </p:cNvPr>
          <p:cNvSpPr>
            <a:spLocks noGrp="1"/>
          </p:cNvSpPr>
          <p:nvPr>
            <p:ph idx="1"/>
          </p:nvPr>
        </p:nvSpPr>
        <p:spPr>
          <a:xfrm>
            <a:off x="251011" y="685279"/>
            <a:ext cx="12165106" cy="3918098"/>
          </a:xfrm>
        </p:spPr>
        <p:txBody>
          <a:bodyPr vert="horz" lIns="91440" tIns="45720" rIns="91440" bIns="45720" rtlCol="0" anchor="t">
            <a:noAutofit/>
          </a:bodyPr>
          <a:lstStyle/>
          <a:p>
            <a:pPr>
              <a:buFont typeface="Arial"/>
              <a:buChar char="•"/>
            </a:pPr>
            <a:r>
              <a:rPr lang="en-US" sz="1200" dirty="0">
                <a:solidFill>
                  <a:srgbClr val="0D0D0D"/>
                </a:solidFill>
                <a:latin typeface="Calibri"/>
                <a:ea typeface="+mj-lt"/>
                <a:cs typeface="+mj-lt"/>
              </a:rPr>
              <a:t>Creswell, J. D., Pacilio, L. E., Lindsay, E. K., &amp; Brown, K. W. (2014). Brief mindfulness meditation training alters psychological and neuroendocrine responses to social evaluative stress. </a:t>
            </a:r>
            <a:r>
              <a:rPr lang="en-US" sz="1200" dirty="0" err="1">
                <a:solidFill>
                  <a:srgbClr val="0D0D0D"/>
                </a:solidFill>
                <a:latin typeface="Calibri"/>
                <a:ea typeface="+mj-lt"/>
                <a:cs typeface="+mj-lt"/>
              </a:rPr>
              <a:t>Psychoneuroendocrinology</a:t>
            </a:r>
            <a:r>
              <a:rPr lang="en-US" sz="1200" dirty="0">
                <a:solidFill>
                  <a:srgbClr val="0D0D0D"/>
                </a:solidFill>
                <a:latin typeface="Calibri"/>
                <a:ea typeface="+mj-lt"/>
                <a:cs typeface="+mj-lt"/>
              </a:rPr>
              <a:t>, 44, 1-12.</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Eisenberg, D., Hunt, J., &amp; Speer, N. (2013). Mental Health in American Colleges and Universities: Variation Across Student Subgroups and Across Campuses. Journal of Nervous and Mental Disease, 201(1), 60-67.</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Hunt, J., &amp; Eisenberg, D. (2010). Mental health problems and help-seeking behavior among college students. Journal of Adolescent Health, 46(1), 3-10.</a:t>
            </a:r>
            <a:endParaRPr lang="en-US" sz="1200">
              <a:latin typeface="Calibri"/>
              <a:ea typeface="Calibri"/>
              <a:cs typeface="Calibri"/>
            </a:endParaRPr>
          </a:p>
          <a:p>
            <a:pPr>
              <a:buFont typeface="Arial"/>
              <a:buChar char="•"/>
            </a:pPr>
            <a:r>
              <a:rPr lang="en-US" sz="1200" dirty="0" err="1">
                <a:solidFill>
                  <a:srgbClr val="0D0D0D"/>
                </a:solidFill>
                <a:latin typeface="Calibri"/>
                <a:ea typeface="+mj-lt"/>
                <a:cs typeface="+mj-lt"/>
              </a:rPr>
              <a:t>Reivich</a:t>
            </a:r>
            <a:r>
              <a:rPr lang="en-US" sz="1200" dirty="0">
                <a:solidFill>
                  <a:srgbClr val="0D0D0D"/>
                </a:solidFill>
                <a:latin typeface="Calibri"/>
                <a:ea typeface="+mj-lt"/>
                <a:cs typeface="+mj-lt"/>
              </a:rPr>
              <a:t>, K., &amp; </a:t>
            </a:r>
            <a:r>
              <a:rPr lang="en-US" sz="1200" dirty="0" err="1">
                <a:solidFill>
                  <a:srgbClr val="0D0D0D"/>
                </a:solidFill>
                <a:latin typeface="Calibri"/>
                <a:ea typeface="+mj-lt"/>
                <a:cs typeface="+mj-lt"/>
              </a:rPr>
              <a:t>Shatte</a:t>
            </a:r>
            <a:r>
              <a:rPr lang="en-US" sz="1200" dirty="0">
                <a:solidFill>
                  <a:srgbClr val="0D0D0D"/>
                </a:solidFill>
                <a:latin typeface="Calibri"/>
                <a:ea typeface="+mj-lt"/>
                <a:cs typeface="+mj-lt"/>
              </a:rPr>
              <a:t>, A. (2003). The Resilience Factor: 7 Essential Skills for Overcoming Life's Inevitable Obstacles. Broadway Books.</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Thoits, P. A. (2011). Mechanisms Linking Social Ties and Support to Physical and Mental Health. Journal of Health and Social Behavior, 52(2), 145-161.</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Harvard T.H. Chan School of Public Health. (n.d.). The Nutrition Source. Retrieved from </a:t>
            </a:r>
            <a:r>
              <a:rPr lang="en-US" sz="1200" dirty="0">
                <a:latin typeface="Calibri"/>
                <a:ea typeface="+mj-lt"/>
                <a:cs typeface="+mj-lt"/>
                <a:hlinkClick r:id="rId2"/>
              </a:rPr>
              <a:t>https://www.hsph.harvard.edu/nutritionsource/</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National Sleep Foundation. (2015). How Much Sleep Do We Really Need? Retrieved from </a:t>
            </a:r>
            <a:r>
              <a:rPr lang="en-US" sz="1200" dirty="0">
                <a:latin typeface="Calibri"/>
                <a:ea typeface="+mj-lt"/>
                <a:cs typeface="+mj-lt"/>
                <a:hlinkClick r:id="rId3"/>
              </a:rPr>
              <a:t>https://www.sleepfoundation.org/how-sleep-works/how-much-sleep-do-we-really-need</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Physical Activity Guidelines Advisory Committee. (2018). 2018 Physical Activity Guidelines Advisory Committee Scientific Report. U.S. Department of Health and Human Services.</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U.S. Preventive Services Task Force. (2022). Recommendations for Adults. Retrieved from </a:t>
            </a:r>
            <a:r>
              <a:rPr lang="en-US" sz="1200" dirty="0">
                <a:latin typeface="Calibri"/>
                <a:ea typeface="+mj-lt"/>
                <a:cs typeface="+mj-lt"/>
                <a:hlinkClick r:id="rId4"/>
              </a:rPr>
              <a:t>https://www.uspreventiveservicestaskforce.org/uspstf/recommendation-topics/uspstf-and-b-recommendations</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Warburton, D. E., Nicol, C. W., &amp; Bredin, S. S. (2006). Health benefits of physical activity: the evidence. Canadian Medical Association Journal, 174(6), 801-809.</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World Health Organization. (2015). Healthy diet. Retrieved from </a:t>
            </a:r>
            <a:r>
              <a:rPr lang="en-US" sz="1200" dirty="0">
                <a:latin typeface="Calibri"/>
                <a:ea typeface="+mj-lt"/>
                <a:cs typeface="+mj-lt"/>
                <a:hlinkClick r:id="rId5"/>
              </a:rPr>
              <a:t>https://www.who.int/news-room/fact-sheets/detail/healthy-diet</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Bonanno, G. A. (2004). Loss, Trauma, and Human Resilience: Have We Underestimated the Human Capacity to Thrive After Extremely Aversive Events? American Psychologist, 59(1), 20-28.</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Goleman, D. (1996). Emotional Intelligence: Why It Can Matter More Than IQ. Bantam Books.</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Hunt, J., &amp; Eisenberg, D. (2010). Mental health problems and help-seeking behavior among college students. Journal of Adolescent Health, 46(1), 3-10.</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Kabat-Zinn, J. (1994). Wherever You Go, There You Are: Mindfulness Meditation in Everyday Life. Hyperion.</a:t>
            </a:r>
            <a:endParaRPr lang="en-US" sz="1200">
              <a:latin typeface="Calibri"/>
              <a:ea typeface="Calibri"/>
              <a:cs typeface="Calibri"/>
            </a:endParaRPr>
          </a:p>
          <a:p>
            <a:pPr>
              <a:buFont typeface="Arial"/>
              <a:buChar char="•"/>
            </a:pPr>
            <a:r>
              <a:rPr lang="en-US" sz="1200" dirty="0">
                <a:solidFill>
                  <a:srgbClr val="0D0D0D"/>
                </a:solidFill>
                <a:latin typeface="Calibri"/>
                <a:ea typeface="+mj-lt"/>
                <a:cs typeface="+mj-lt"/>
              </a:rPr>
              <a:t>Locke, E. A., &amp; Latham, G. P. (2002). Building a Practically Useful Theory of Goal Setting and Task Motivation: A 35-Year Odyssey. American Psychologist, 57(9), 705-717.</a:t>
            </a:r>
            <a:endParaRPr lang="en-US" sz="1200">
              <a:latin typeface="Calibri"/>
              <a:ea typeface="Calibri"/>
              <a:cs typeface="Calibri"/>
            </a:endParaRPr>
          </a:p>
          <a:p>
            <a:pPr>
              <a:buFont typeface="Arial"/>
              <a:buChar char="•"/>
            </a:pPr>
            <a:endParaRPr lang="en-US" sz="1200" dirty="0">
              <a:latin typeface="Calibri"/>
              <a:ea typeface="Calibri"/>
              <a:cs typeface="Calibri"/>
            </a:endParaRPr>
          </a:p>
          <a:p>
            <a:pPr marL="0" indent="0">
              <a:buNone/>
            </a:pPr>
            <a:endParaRPr lang="en-US" sz="1200" dirty="0">
              <a:latin typeface="Calibri"/>
              <a:ea typeface="Calibri"/>
              <a:cs typeface="Calibri"/>
            </a:endParaRPr>
          </a:p>
        </p:txBody>
      </p:sp>
    </p:spTree>
    <p:extLst>
      <p:ext uri="{BB962C8B-B14F-4D97-AF65-F5344CB8AC3E}">
        <p14:creationId xmlns:p14="http://schemas.microsoft.com/office/powerpoint/2010/main" val="1536763487"/>
      </p:ext>
    </p:extLst>
  </p:cSld>
  <p:clrMapOvr>
    <a:masterClrMapping/>
  </p:clrMapOvr>
</p:sld>
</file>

<file path=ppt/theme/theme1.xml><?xml version="1.0" encoding="utf-8"?>
<a:theme xmlns:a="http://schemas.openxmlformats.org/drawingml/2006/main" name="ClassicFrameVTI">
  <a:themeElements>
    <a:clrScheme name="AnalogousFromRegularSeedLeftStep">
      <a:dk1>
        <a:srgbClr val="000000"/>
      </a:dk1>
      <a:lt1>
        <a:srgbClr val="FFFFFF"/>
      </a:lt1>
      <a:dk2>
        <a:srgbClr val="20392C"/>
      </a:dk2>
      <a:lt2>
        <a:srgbClr val="E8E4E2"/>
      </a:lt2>
      <a:accent1>
        <a:srgbClr val="29ACE7"/>
      </a:accent1>
      <a:accent2>
        <a:srgbClr val="14B4A3"/>
      </a:accent2>
      <a:accent3>
        <a:srgbClr val="21BA6A"/>
      </a:accent3>
      <a:accent4>
        <a:srgbClr val="14BA1E"/>
      </a:accent4>
      <a:accent5>
        <a:srgbClr val="57B821"/>
      </a:accent5>
      <a:accent6>
        <a:srgbClr val="8BAE13"/>
      </a:accent6>
      <a:hlink>
        <a:srgbClr val="BF673F"/>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ClassicFrameVTI</vt:lpstr>
      <vt:lpstr>Why is health and well-being important to a university student?</vt:lpstr>
      <vt:lpstr>Health and well-being</vt:lpstr>
      <vt:lpstr>What do we mean by health and well-being?</vt:lpstr>
      <vt:lpstr>How important is mental health to university students?</vt:lpstr>
      <vt:lpstr>What is resilance and what can university students do to stay resiliant</vt:lpstr>
      <vt:lpstr>What can we do to improve our physical health?</vt:lpstr>
      <vt:lpstr>Exercise!!</vt:lpstr>
      <vt:lpstr>Good eating habits</vt:lpstr>
      <vt:lpstr>Getting a good amount of sleep </vt:lpstr>
      <vt:lpstr>Stress Management </vt:lpstr>
      <vt:lpstr>Regular check ups </vt:lpstr>
      <vt:lpstr>What can we do to improve our mental health in university?</vt:lpstr>
      <vt:lpstr>Take some me time.</vt:lpstr>
      <vt:lpstr>Promoting mental health awareness</vt:lpstr>
      <vt:lpstr>Seeking help if you are struggling with anything in  university or at home</vt:lpstr>
      <vt:lpstr>Providing accessible mental health services</vt:lpstr>
      <vt:lpstr>Building resilience and coping skills</vt:lpstr>
      <vt:lpstr>Fostering social connection and support networks</vt:lpstr>
      <vt:lpstr>Spending time with friends and family.</vt:lpstr>
      <vt:lpstr>Implementing stress reduction </vt:lpstr>
      <vt:lpstr>Conclusion </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1026</cp:revision>
  <dcterms:created xsi:type="dcterms:W3CDTF">2023-11-02T23:38:17Z</dcterms:created>
  <dcterms:modified xsi:type="dcterms:W3CDTF">2024-04-18T18:23:43Z</dcterms:modified>
</cp:coreProperties>
</file>