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6" r:id="rId3"/>
    <p:sldId id="258" r:id="rId4"/>
    <p:sldId id="259" r:id="rId5"/>
    <p:sldId id="260" r:id="rId6"/>
    <p:sldId id="269" r:id="rId7"/>
    <p:sldId id="270" r:id="rId8"/>
    <p:sldId id="271" r:id="rId9"/>
    <p:sldId id="272" r:id="rId10"/>
    <p:sldId id="273" r:id="rId11"/>
    <p:sldId id="274" r:id="rId12"/>
    <p:sldId id="267" r:id="rId13"/>
    <p:sldId id="275"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Maria Petrie (2114389)" initials="MMP(" lastIdx="1" clrIdx="0">
    <p:extLst>
      <p:ext uri="{19B8F6BF-5375-455C-9EA6-DF929625EA0E}">
        <p15:presenceInfo xmlns:p15="http://schemas.microsoft.com/office/powerpoint/2012/main" userId="S::2114389@student.uwtsd.ac.uk::99754fbe-6c6f-40fc-944c-ffdd0cd821d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9/7/22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DD38F-9D48-7943-9949-A2DB11569A63}"/>
              </a:ext>
            </a:extLst>
          </p:cNvPr>
          <p:cNvSpPr>
            <a:spLocks noGrp="1"/>
          </p:cNvSpPr>
          <p:nvPr>
            <p:ph type="title"/>
          </p:nvPr>
        </p:nvSpPr>
        <p:spPr/>
        <p:txBody>
          <a:bodyPr/>
          <a:lstStyle/>
          <a:p>
            <a:r>
              <a:rPr lang="ro-RO" dirty="0"/>
              <a:t>University of Wales — Trinity Saint David</a:t>
            </a:r>
            <a:endParaRPr lang="en-RO" dirty="0"/>
          </a:p>
        </p:txBody>
      </p:sp>
      <p:sp>
        <p:nvSpPr>
          <p:cNvPr id="3" name="Content Placeholder 2">
            <a:extLst>
              <a:ext uri="{FF2B5EF4-FFF2-40B4-BE49-F238E27FC236}">
                <a16:creationId xmlns:a16="http://schemas.microsoft.com/office/drawing/2014/main" id="{3D6E9A9F-0B8C-5D47-98A8-1CBDDB92D55F}"/>
              </a:ext>
            </a:extLst>
          </p:cNvPr>
          <p:cNvSpPr>
            <a:spLocks noGrp="1"/>
          </p:cNvSpPr>
          <p:nvPr>
            <p:ph idx="1"/>
          </p:nvPr>
        </p:nvSpPr>
        <p:spPr>
          <a:xfrm>
            <a:off x="1030287" y="2065867"/>
            <a:ext cx="10131425" cy="3649133"/>
          </a:xfrm>
        </p:spPr>
        <p:txBody>
          <a:bodyPr/>
          <a:lstStyle/>
          <a:p>
            <a:r>
              <a:rPr lang="ro-RO" dirty="0"/>
              <a:t>Academic and </a:t>
            </a:r>
            <a:r>
              <a:rPr lang="ro-RO" dirty="0" err="1"/>
              <a:t>Employabillity</a:t>
            </a:r>
            <a:r>
              <a:rPr lang="ro-RO" dirty="0"/>
              <a:t> </a:t>
            </a:r>
            <a:r>
              <a:rPr lang="ro-RO" dirty="0" err="1"/>
              <a:t>skills</a:t>
            </a:r>
            <a:endParaRPr lang="en-GB" dirty="0"/>
          </a:p>
          <a:p>
            <a:endParaRPr lang="en-GB" dirty="0"/>
          </a:p>
          <a:p>
            <a:r>
              <a:rPr lang="en-GB" dirty="0"/>
              <a:t>Name : Mihaela Maria Petrie</a:t>
            </a:r>
          </a:p>
          <a:p>
            <a:r>
              <a:rPr lang="en-GB" dirty="0"/>
              <a:t>Student ID:2114389</a:t>
            </a:r>
          </a:p>
          <a:p>
            <a:r>
              <a:rPr lang="en-GB"/>
              <a:t>Module Code. :BMSW4001</a:t>
            </a:r>
          </a:p>
          <a:p>
            <a:r>
              <a:rPr lang="en-GB"/>
              <a:t>Task 1</a:t>
            </a:r>
            <a:endParaRPr lang="en-GB" dirty="0"/>
          </a:p>
          <a:p>
            <a:endParaRPr lang="en-RO" dirty="0"/>
          </a:p>
        </p:txBody>
      </p:sp>
      <p:pic>
        <p:nvPicPr>
          <p:cNvPr id="4" name="Picture 4">
            <a:extLst>
              <a:ext uri="{FF2B5EF4-FFF2-40B4-BE49-F238E27FC236}">
                <a16:creationId xmlns:a16="http://schemas.microsoft.com/office/drawing/2014/main" id="{9B635ABD-12DD-A44D-8002-5268915F31E9}"/>
              </a:ext>
            </a:extLst>
          </p:cNvPr>
          <p:cNvPicPr>
            <a:picLocks noChangeAspect="1"/>
          </p:cNvPicPr>
          <p:nvPr/>
        </p:nvPicPr>
        <p:blipFill>
          <a:blip r:embed="rId2"/>
          <a:stretch>
            <a:fillRect/>
          </a:stretch>
        </p:blipFill>
        <p:spPr>
          <a:xfrm>
            <a:off x="6096000" y="1826426"/>
            <a:ext cx="5789648" cy="5031574"/>
          </a:xfrm>
          <a:prstGeom prst="rect">
            <a:avLst/>
          </a:prstGeom>
        </p:spPr>
      </p:pic>
    </p:spTree>
    <p:extLst>
      <p:ext uri="{BB962C8B-B14F-4D97-AF65-F5344CB8AC3E}">
        <p14:creationId xmlns:p14="http://schemas.microsoft.com/office/powerpoint/2010/main" val="3194212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797F3-134E-EA4D-92F2-8B862F0B0EDF}"/>
              </a:ext>
            </a:extLst>
          </p:cNvPr>
          <p:cNvSpPr>
            <a:spLocks noGrp="1"/>
          </p:cNvSpPr>
          <p:nvPr>
            <p:ph type="title"/>
          </p:nvPr>
        </p:nvSpPr>
        <p:spPr>
          <a:xfrm>
            <a:off x="685801" y="609600"/>
            <a:ext cx="10131425" cy="45719"/>
          </a:xfrm>
        </p:spPr>
        <p:txBody>
          <a:bodyPr/>
          <a:lstStyle/>
          <a:p>
            <a:r>
              <a:rPr lang="en-GB" b="1" dirty="0"/>
              <a:t>What are Academic and Employability Skills? </a:t>
            </a:r>
            <a:endParaRPr lang="en-RO" b="1" dirty="0"/>
          </a:p>
        </p:txBody>
      </p:sp>
      <p:sp>
        <p:nvSpPr>
          <p:cNvPr id="3" name="Content Placeholder 2">
            <a:extLst>
              <a:ext uri="{FF2B5EF4-FFF2-40B4-BE49-F238E27FC236}">
                <a16:creationId xmlns:a16="http://schemas.microsoft.com/office/drawing/2014/main" id="{FBB6DE0F-AD81-3C46-A309-8B3F0C8225AA}"/>
              </a:ext>
            </a:extLst>
          </p:cNvPr>
          <p:cNvSpPr>
            <a:spLocks noGrp="1"/>
          </p:cNvSpPr>
          <p:nvPr>
            <p:ph idx="1"/>
          </p:nvPr>
        </p:nvSpPr>
        <p:spPr>
          <a:xfrm>
            <a:off x="152344" y="880329"/>
            <a:ext cx="11514576" cy="4147316"/>
          </a:xfrm>
        </p:spPr>
        <p:txBody>
          <a:bodyPr/>
          <a:lstStyle/>
          <a:p>
            <a:pPr marL="342900" indent="-342900">
              <a:buFont typeface="+mj-lt"/>
              <a:buAutoNum type="arabicPeriod"/>
            </a:pPr>
            <a:r>
              <a:rPr lang="en-GB"/>
              <a:t>Academic skills are the aptitudes, methods, and practises that enable students to excel in a learning environment. They typically improve on students' literacy and technical knowledge in fields like science and math</a:t>
            </a:r>
          </a:p>
          <a:p>
            <a:pPr marL="342900" indent="-342900">
              <a:buFont typeface="+mj-lt"/>
              <a:buAutoNum type="arabicPeriod"/>
            </a:pPr>
            <a:r>
              <a:rPr lang="en-GB"/>
              <a:t>. Having experience in fundamental employability skills provides you the chance to stand out as a job candidate. These days, a lot of job applicants have training or experience that is relevant to the position being sought after. However, having employability skills gives you a deeper perspective and a far better chance of securing the job.</a:t>
            </a:r>
          </a:p>
          <a:p>
            <a:pPr marL="342900" indent="-342900">
              <a:buFont typeface="+mj-lt"/>
              <a:buAutoNum type="arabicPeriod"/>
            </a:pPr>
            <a:r>
              <a:rPr lang="en-GB"/>
              <a:t>Why is employment dependent on skills? Image illustrating the value of employable skills in the workplace Your interactions with other people are influenced by your personal traits, routines, and attitudes. Employers place a high emphasis on employability skills since they see these as indicators of your interpersonal abilities and capacity to manage your job performance and career success.</a:t>
            </a:r>
            <a:endParaRPr lang="en-GB" dirty="0"/>
          </a:p>
        </p:txBody>
      </p:sp>
      <p:pic>
        <p:nvPicPr>
          <p:cNvPr id="4" name="Picture 4">
            <a:extLst>
              <a:ext uri="{FF2B5EF4-FFF2-40B4-BE49-F238E27FC236}">
                <a16:creationId xmlns:a16="http://schemas.microsoft.com/office/drawing/2014/main" id="{F401B149-5CC9-CD43-9840-93EA6DD6B371}"/>
              </a:ext>
            </a:extLst>
          </p:cNvPr>
          <p:cNvPicPr>
            <a:picLocks noChangeAspect="1"/>
          </p:cNvPicPr>
          <p:nvPr/>
        </p:nvPicPr>
        <p:blipFill>
          <a:blip r:embed="rId2"/>
          <a:stretch>
            <a:fillRect/>
          </a:stretch>
        </p:blipFill>
        <p:spPr>
          <a:xfrm>
            <a:off x="7166428" y="4151120"/>
            <a:ext cx="4233333" cy="2662706"/>
          </a:xfrm>
          <a:prstGeom prst="rect">
            <a:avLst/>
          </a:prstGeom>
        </p:spPr>
      </p:pic>
      <p:pic>
        <p:nvPicPr>
          <p:cNvPr id="6" name="Picture 6">
            <a:extLst>
              <a:ext uri="{FF2B5EF4-FFF2-40B4-BE49-F238E27FC236}">
                <a16:creationId xmlns:a16="http://schemas.microsoft.com/office/drawing/2014/main" id="{62E62AC2-4DC6-7D48-A316-30911CCF2F36}"/>
              </a:ext>
            </a:extLst>
          </p:cNvPr>
          <p:cNvPicPr>
            <a:picLocks noChangeAspect="1"/>
          </p:cNvPicPr>
          <p:nvPr/>
        </p:nvPicPr>
        <p:blipFill>
          <a:blip r:embed="rId3"/>
          <a:stretch>
            <a:fillRect/>
          </a:stretch>
        </p:blipFill>
        <p:spPr>
          <a:xfrm>
            <a:off x="4652836" y="4634170"/>
            <a:ext cx="2513592" cy="2223830"/>
          </a:xfrm>
          <a:prstGeom prst="rect">
            <a:avLst/>
          </a:prstGeom>
        </p:spPr>
      </p:pic>
    </p:spTree>
    <p:extLst>
      <p:ext uri="{BB962C8B-B14F-4D97-AF65-F5344CB8AC3E}">
        <p14:creationId xmlns:p14="http://schemas.microsoft.com/office/powerpoint/2010/main" val="3764004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B605-BCB9-5C4E-9B6D-40AB32778459}"/>
              </a:ext>
            </a:extLst>
          </p:cNvPr>
          <p:cNvSpPr>
            <a:spLocks noGrp="1"/>
          </p:cNvSpPr>
          <p:nvPr>
            <p:ph type="title"/>
          </p:nvPr>
        </p:nvSpPr>
        <p:spPr/>
        <p:txBody>
          <a:bodyPr/>
          <a:lstStyle/>
          <a:p>
            <a:r>
              <a:rPr lang="en-GB" dirty="0"/>
              <a:t>         I intended to be a  Clinical Nurse </a:t>
            </a:r>
            <a:br>
              <a:rPr lang="en-GB" dirty="0"/>
            </a:br>
            <a:endParaRPr lang="en-RO" dirty="0"/>
          </a:p>
        </p:txBody>
      </p:sp>
      <p:sp>
        <p:nvSpPr>
          <p:cNvPr id="3" name="Content Placeholder 2">
            <a:extLst>
              <a:ext uri="{FF2B5EF4-FFF2-40B4-BE49-F238E27FC236}">
                <a16:creationId xmlns:a16="http://schemas.microsoft.com/office/drawing/2014/main" id="{F7552D63-A324-3744-8EDA-AF8A63C94852}"/>
              </a:ext>
            </a:extLst>
          </p:cNvPr>
          <p:cNvSpPr>
            <a:spLocks noGrp="1"/>
          </p:cNvSpPr>
          <p:nvPr>
            <p:ph idx="1"/>
          </p:nvPr>
        </p:nvSpPr>
        <p:spPr>
          <a:xfrm>
            <a:off x="388415" y="-302381"/>
            <a:ext cx="11117784" cy="7160381"/>
          </a:xfrm>
        </p:spPr>
        <p:txBody>
          <a:bodyPr/>
          <a:lstStyle/>
          <a:p>
            <a:pPr marL="342900" indent="-342900">
              <a:buFont typeface="+mj-lt"/>
              <a:buAutoNum type="arabicPeriod"/>
            </a:pPr>
            <a:r>
              <a:rPr lang="en-GB"/>
              <a:t>You will need to be extremely organised, adaptable, and able to prioritise well because you will be in charge of several patients, each of whom has different demands.</a:t>
            </a:r>
          </a:p>
          <a:p>
            <a:pPr marL="342900" indent="-342900">
              <a:buFont typeface="+mj-lt"/>
              <a:buAutoNum type="arabicPeriod"/>
            </a:pPr>
            <a:r>
              <a:rPr lang="en-GB"/>
              <a:t> A successful adult nurse is also very perceptive, capable of evaluating patients, and willing to assume responsibility for choosing the right course of action for each one. You'll need to comfort patients and their loved ones or caregivers—sometimes in trying circumstances. </a:t>
            </a:r>
          </a:p>
          <a:p>
            <a:pPr marL="342900" indent="-342900">
              <a:buFont typeface="+mj-lt"/>
              <a:buAutoNum type="arabicPeriod"/>
            </a:pPr>
            <a:r>
              <a:rPr lang="en-GB"/>
              <a:t>You will employ a variety of talents on a regular basis, such as communication, caring, judgement, teaching and advising, counselling, and managing. Communication and interpersonal skills are also crucial because you will frequently need to comfort or counsel patients as well as their family members or caregivers, often in trying circumstances.</a:t>
            </a:r>
            <a:endParaRPr lang="en-RO" dirty="0"/>
          </a:p>
        </p:txBody>
      </p:sp>
      <p:pic>
        <p:nvPicPr>
          <p:cNvPr id="5" name="Picture 5">
            <a:extLst>
              <a:ext uri="{FF2B5EF4-FFF2-40B4-BE49-F238E27FC236}">
                <a16:creationId xmlns:a16="http://schemas.microsoft.com/office/drawing/2014/main" id="{69F2E9DA-9697-EF47-89E0-035FAF9C7C55}"/>
              </a:ext>
            </a:extLst>
          </p:cNvPr>
          <p:cNvPicPr>
            <a:picLocks noChangeAspect="1"/>
          </p:cNvPicPr>
          <p:nvPr/>
        </p:nvPicPr>
        <p:blipFill>
          <a:blip r:embed="rId2"/>
          <a:stretch>
            <a:fillRect/>
          </a:stretch>
        </p:blipFill>
        <p:spPr>
          <a:xfrm>
            <a:off x="9162143" y="4903706"/>
            <a:ext cx="2344056" cy="1954294"/>
          </a:xfrm>
          <a:prstGeom prst="rect">
            <a:avLst/>
          </a:prstGeom>
        </p:spPr>
      </p:pic>
      <p:pic>
        <p:nvPicPr>
          <p:cNvPr id="7" name="Picture 7">
            <a:extLst>
              <a:ext uri="{FF2B5EF4-FFF2-40B4-BE49-F238E27FC236}">
                <a16:creationId xmlns:a16="http://schemas.microsoft.com/office/drawing/2014/main" id="{94A74BD7-CFF8-2544-BB98-C2ECD8B9C3BE}"/>
              </a:ext>
            </a:extLst>
          </p:cNvPr>
          <p:cNvPicPr>
            <a:picLocks noChangeAspect="1"/>
          </p:cNvPicPr>
          <p:nvPr/>
        </p:nvPicPr>
        <p:blipFill>
          <a:blip r:embed="rId3"/>
          <a:stretch>
            <a:fillRect/>
          </a:stretch>
        </p:blipFill>
        <p:spPr>
          <a:xfrm>
            <a:off x="7090230" y="4959550"/>
            <a:ext cx="2071913" cy="1898450"/>
          </a:xfrm>
          <a:prstGeom prst="rect">
            <a:avLst/>
          </a:prstGeom>
        </p:spPr>
      </p:pic>
    </p:spTree>
    <p:extLst>
      <p:ext uri="{BB962C8B-B14F-4D97-AF65-F5344CB8AC3E}">
        <p14:creationId xmlns:p14="http://schemas.microsoft.com/office/powerpoint/2010/main" val="1910637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B5011-8210-4B4D-A9AE-247348B9D5EF}"/>
              </a:ext>
            </a:extLst>
          </p:cNvPr>
          <p:cNvSpPr>
            <a:spLocks noGrp="1"/>
          </p:cNvSpPr>
          <p:nvPr>
            <p:ph type="title"/>
          </p:nvPr>
        </p:nvSpPr>
        <p:spPr>
          <a:xfrm>
            <a:off x="1304289" y="698500"/>
            <a:ext cx="9512937" cy="1367367"/>
          </a:xfrm>
        </p:spPr>
        <p:txBody>
          <a:bodyPr>
            <a:normAutofit fontScale="90000"/>
          </a:bodyPr>
          <a:lstStyle/>
          <a:p>
            <a:r>
              <a:rPr lang="en-GB" dirty="0"/>
              <a:t>SWOT </a:t>
            </a:r>
            <a:r>
              <a:rPr lang="en-GB"/>
              <a:t>Analysis –for </a:t>
            </a:r>
            <a:r>
              <a:rPr lang="en-GB" dirty="0"/>
              <a:t>management ,mentoring and nursing</a:t>
            </a:r>
            <a:br>
              <a:rPr lang="en-GB" dirty="0"/>
            </a:br>
            <a:endParaRPr lang="en-RO" dirty="0"/>
          </a:p>
        </p:txBody>
      </p:sp>
      <p:sp>
        <p:nvSpPr>
          <p:cNvPr id="3" name="Content Placeholder 2">
            <a:extLst>
              <a:ext uri="{FF2B5EF4-FFF2-40B4-BE49-F238E27FC236}">
                <a16:creationId xmlns:a16="http://schemas.microsoft.com/office/drawing/2014/main" id="{AF56AA2F-5300-D249-8CD5-CB33961AA7DC}"/>
              </a:ext>
            </a:extLst>
          </p:cNvPr>
          <p:cNvSpPr>
            <a:spLocks noGrp="1"/>
          </p:cNvSpPr>
          <p:nvPr>
            <p:ph idx="1"/>
          </p:nvPr>
        </p:nvSpPr>
        <p:spPr>
          <a:xfrm>
            <a:off x="199571" y="1814286"/>
            <a:ext cx="11792857" cy="2977848"/>
          </a:xfrm>
        </p:spPr>
        <p:txBody>
          <a:bodyPr>
            <a:normAutofit fontScale="92500" lnSpcReduction="20000"/>
          </a:bodyPr>
          <a:lstStyle/>
          <a:p>
            <a:pPr fontAlgn="base"/>
            <a:r>
              <a:rPr lang="en-GB"/>
              <a:t>In order to prepare for a plan of some kind (which could be an audit (CQC), assessments, quality checks, etc.), managers, clinical leads, nurse tutors, nurse mentors, and staff can use a SWOT analysis as a tool to help them identify the clinical systems and procedures that are most and least effective. A SWOT analysis can really be used for any planning or analysis task that has the potential to influence future management, planning, and financial decisions. It might make it possible for you (the management and clinical personnel) to conduct a more thorough analysis. SWOT definitions Strengths: Elements that are likely to help the clinic achieve its goals (or to make it possible to do so). Weaknesses - Elements that could have a detrimental impact</a:t>
            </a:r>
          </a:p>
          <a:p>
            <a:pPr fontAlgn="base"/>
            <a:r>
              <a:rPr lang="en-GB"/>
              <a:t>In order to prepare for any sort of plan, such as an audit (CQC), assessments, quality checks, etc., managers, clinical leads, nurse tutors, nurse mentors, and staff can use a SWOT analysis as a tool to prompt them as they analyse what is and is not effective in clinical systems and procedures. In reality, a SWOT analysis can be utilised for any planning or analysis task that could have an impact on future management, planning, and financial decisions. You (the management and clinical staff) may be able to conduct a more thorough analysis as a result. SWOT explanations Strengths: Elements that are most likely to facilitate (or have a favourable impact on) the clinic's goals. Weaknesses: Elements that could potentially have a detrimental impact</a:t>
            </a:r>
            <a:endParaRPr lang="en-RO" dirty="0"/>
          </a:p>
        </p:txBody>
      </p:sp>
      <p:pic>
        <p:nvPicPr>
          <p:cNvPr id="6" name="Picture 5">
            <a:extLst>
              <a:ext uri="{FF2B5EF4-FFF2-40B4-BE49-F238E27FC236}">
                <a16:creationId xmlns:a16="http://schemas.microsoft.com/office/drawing/2014/main" id="{06D800E4-7939-0045-A398-0CC16C9FB50A}"/>
              </a:ext>
            </a:extLst>
          </p:cNvPr>
          <p:cNvPicPr>
            <a:picLocks noChangeAspect="1"/>
          </p:cNvPicPr>
          <p:nvPr/>
        </p:nvPicPr>
        <p:blipFill>
          <a:blip r:embed="rId2"/>
          <a:stretch>
            <a:fillRect/>
          </a:stretch>
        </p:blipFill>
        <p:spPr>
          <a:xfrm>
            <a:off x="8617857" y="4741671"/>
            <a:ext cx="2834369" cy="2116329"/>
          </a:xfrm>
          <a:prstGeom prst="rect">
            <a:avLst/>
          </a:prstGeom>
        </p:spPr>
      </p:pic>
    </p:spTree>
    <p:extLst>
      <p:ext uri="{BB962C8B-B14F-4D97-AF65-F5344CB8AC3E}">
        <p14:creationId xmlns:p14="http://schemas.microsoft.com/office/powerpoint/2010/main" val="3568491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DA27C-0A94-9341-B7EF-6EACAF30B66C}"/>
              </a:ext>
            </a:extLst>
          </p:cNvPr>
          <p:cNvSpPr>
            <a:spLocks noGrp="1"/>
          </p:cNvSpPr>
          <p:nvPr>
            <p:ph type="title"/>
          </p:nvPr>
        </p:nvSpPr>
        <p:spPr/>
        <p:txBody>
          <a:bodyPr/>
          <a:lstStyle/>
          <a:p>
            <a:r>
              <a:rPr lang="en-GB" dirty="0"/>
              <a:t>Personal Develop Plan for a Nurse</a:t>
            </a:r>
            <a:endParaRPr lang="en-RO" dirty="0"/>
          </a:p>
        </p:txBody>
      </p:sp>
      <p:sp>
        <p:nvSpPr>
          <p:cNvPr id="3" name="Content Placeholder 2">
            <a:extLst>
              <a:ext uri="{FF2B5EF4-FFF2-40B4-BE49-F238E27FC236}">
                <a16:creationId xmlns:a16="http://schemas.microsoft.com/office/drawing/2014/main" id="{BF297616-DB64-A447-855C-C2F8AFFB225C}"/>
              </a:ext>
            </a:extLst>
          </p:cNvPr>
          <p:cNvSpPr>
            <a:spLocks noGrp="1"/>
          </p:cNvSpPr>
          <p:nvPr>
            <p:ph idx="1"/>
          </p:nvPr>
        </p:nvSpPr>
        <p:spPr>
          <a:xfrm>
            <a:off x="315385" y="632884"/>
            <a:ext cx="10260710" cy="3695699"/>
          </a:xfrm>
        </p:spPr>
        <p:txBody>
          <a:bodyPr>
            <a:normAutofit/>
          </a:bodyPr>
          <a:lstStyle/>
          <a:p>
            <a:r>
              <a:rPr lang="en-GB"/>
              <a:t>A professional development plan (PDP) is a tool that aids a nurse or midwife in identifying short- and long-term goals for their career that will benefit them, their clients, and the organisations for which they work. The following are a few of the more typical professional development objectives that nurses set for themselves: learn cutting-edge technological skills. maintain the need for continuous education units (CEUs). strengthen your interpersonal abilities. Bring a certain skill set up to mastery or expert level. Take a position in management. Obtain certificates for your profession.</a:t>
            </a:r>
            <a:endParaRPr lang="en-RO" dirty="0"/>
          </a:p>
        </p:txBody>
      </p:sp>
      <p:pic>
        <p:nvPicPr>
          <p:cNvPr id="4" name="Picture 4">
            <a:extLst>
              <a:ext uri="{FF2B5EF4-FFF2-40B4-BE49-F238E27FC236}">
                <a16:creationId xmlns:a16="http://schemas.microsoft.com/office/drawing/2014/main" id="{0F31AD62-C499-D743-B4E9-7528F1418A28}"/>
              </a:ext>
            </a:extLst>
          </p:cNvPr>
          <p:cNvPicPr>
            <a:picLocks noChangeAspect="1"/>
          </p:cNvPicPr>
          <p:nvPr/>
        </p:nvPicPr>
        <p:blipFill>
          <a:blip r:embed="rId2"/>
          <a:stretch>
            <a:fillRect/>
          </a:stretch>
        </p:blipFill>
        <p:spPr>
          <a:xfrm>
            <a:off x="7291917" y="3262682"/>
            <a:ext cx="4584698" cy="3519237"/>
          </a:xfrm>
          <a:prstGeom prst="rect">
            <a:avLst/>
          </a:prstGeom>
        </p:spPr>
      </p:pic>
    </p:spTree>
    <p:extLst>
      <p:ext uri="{BB962C8B-B14F-4D97-AF65-F5344CB8AC3E}">
        <p14:creationId xmlns:p14="http://schemas.microsoft.com/office/powerpoint/2010/main" val="249006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498C1-EE16-DD0D-A38E-3222E264581F}"/>
              </a:ext>
            </a:extLst>
          </p:cNvPr>
          <p:cNvSpPr>
            <a:spLocks noGrp="1"/>
          </p:cNvSpPr>
          <p:nvPr>
            <p:ph type="title"/>
          </p:nvPr>
        </p:nvSpPr>
        <p:spPr/>
        <p:txBody>
          <a:bodyPr/>
          <a:lstStyle/>
          <a:p>
            <a:r>
              <a:rPr lang="en-GB"/>
              <a:t>Capabilities of a clinical nurse</a:t>
            </a:r>
            <a:endParaRPr lang="en-US"/>
          </a:p>
        </p:txBody>
      </p:sp>
      <p:sp>
        <p:nvSpPr>
          <p:cNvPr id="3" name="Content Placeholder 2">
            <a:extLst>
              <a:ext uri="{FF2B5EF4-FFF2-40B4-BE49-F238E27FC236}">
                <a16:creationId xmlns:a16="http://schemas.microsoft.com/office/drawing/2014/main" id="{08A56BC7-DA42-B3C6-C468-0EBC2F40F85D}"/>
              </a:ext>
            </a:extLst>
          </p:cNvPr>
          <p:cNvSpPr>
            <a:spLocks noGrp="1"/>
          </p:cNvSpPr>
          <p:nvPr>
            <p:ph idx="1"/>
          </p:nvPr>
        </p:nvSpPr>
        <p:spPr>
          <a:xfrm>
            <a:off x="76382" y="836082"/>
            <a:ext cx="11853296" cy="6127751"/>
          </a:xfrm>
        </p:spPr>
        <p:txBody>
          <a:bodyPr/>
          <a:lstStyle/>
          <a:p>
            <a:r>
              <a:rPr lang="en-US"/>
              <a:t>The ability to manage change, be flexible, and go beyond proficiency has been defined as the mix of abilities, knowledge, values, and self-esteem. Design: A discussion paper examining the concept of "capacity" as a framework for standards for advanced nursing practise. Excellent clinical skills are typically possessed by nurses and are acquired through formal education and practical work experience. Emotionally support other nurses, share compassion and empathy, have excellent communication skills, maintain professionalism, are adaptable, know when to seek for help, prioritise tasks, and are strong-willed.</a:t>
            </a:r>
            <a:endParaRPr lang="en-GB"/>
          </a:p>
          <a:p>
            <a:r>
              <a:rPr lang="en-US"/>
              <a:t>What does nursing professional capacity mean? The safety, satisfaction, and quality of the care given to patients are said to be determined by the nurse's professional ability. Today, everyone has the right to secure, first-rate medical care.</a:t>
            </a:r>
            <a:endParaRPr lang="en-GB"/>
          </a:p>
          <a:p>
            <a:r>
              <a:rPr lang="en-US"/>
              <a:t>In the UK, as part of their nursing degree, nurses study a particular field of practise, and each field has a certain sort of registration with us. There are four specialties within nursing: Adult nursing and paediatric nursing Nursing care for those with learning difficulties and mental health. Registered nurses are required to provide for the basic physical and mental health requirements of individuals of all ages and conditions, including those requiring end-of-life care, despite the fact that these are different professions of nursing.</a:t>
            </a:r>
          </a:p>
        </p:txBody>
      </p:sp>
    </p:spTree>
    <p:extLst>
      <p:ext uri="{BB962C8B-B14F-4D97-AF65-F5344CB8AC3E}">
        <p14:creationId xmlns:p14="http://schemas.microsoft.com/office/powerpoint/2010/main" val="521148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9007-ECCC-7A87-F8B0-6C8F3C9CF224}"/>
              </a:ext>
            </a:extLst>
          </p:cNvPr>
          <p:cNvSpPr>
            <a:spLocks noGrp="1"/>
          </p:cNvSpPr>
          <p:nvPr>
            <p:ph type="title"/>
          </p:nvPr>
        </p:nvSpPr>
        <p:spPr/>
        <p:txBody>
          <a:bodyPr/>
          <a:lstStyle/>
          <a:p>
            <a:r>
              <a:rPr lang="en-GB"/>
              <a:t>Differences between jobs </a:t>
            </a:r>
            <a:endParaRPr lang="en-US"/>
          </a:p>
        </p:txBody>
      </p:sp>
      <p:sp>
        <p:nvSpPr>
          <p:cNvPr id="3" name="Content Placeholder 2">
            <a:extLst>
              <a:ext uri="{FF2B5EF4-FFF2-40B4-BE49-F238E27FC236}">
                <a16:creationId xmlns:a16="http://schemas.microsoft.com/office/drawing/2014/main" id="{22B055C0-9CDC-2FB1-9857-8B726A75F075}"/>
              </a:ext>
            </a:extLst>
          </p:cNvPr>
          <p:cNvSpPr>
            <a:spLocks noGrp="1"/>
          </p:cNvSpPr>
          <p:nvPr>
            <p:ph idx="1"/>
          </p:nvPr>
        </p:nvSpPr>
        <p:spPr>
          <a:xfrm>
            <a:off x="0" y="817034"/>
            <a:ext cx="12043833" cy="5575299"/>
          </a:xfrm>
        </p:spPr>
        <p:txBody>
          <a:bodyPr>
            <a:normAutofit/>
          </a:bodyPr>
          <a:lstStyle/>
          <a:p>
            <a:r>
              <a:rPr lang="en-US"/>
              <a:t>What distinguishes a staff nurse from a clinical nurse? Registered nurses are in charge of giving their patients direct care, which is the primary distinction between them and CNLs. Despite having the ability to provide direct care, CNLs' jobs tend to be more managerial in nature. They coordinate care rather than provide it.</a:t>
            </a:r>
            <a:endParaRPr lang="en-GB"/>
          </a:p>
          <a:p>
            <a:r>
              <a:rPr lang="en-US"/>
              <a:t>What does clinical nursing care entail? A relationship between two individuals, who are the changing agents of the care act, results in clinical nursing care. This therapeutic setting is care-oriented and takes into account the other's knowledge, needs, and preferences.</a:t>
            </a:r>
            <a:endParaRPr lang="en-GB"/>
          </a:p>
          <a:p>
            <a:r>
              <a:rPr lang="en-US"/>
              <a:t>What rank does a clinical nurse hold? (k) A registered nurse who is referred to as a clinical nurse consultant, nurse educator, or nurse manager is referred to as a "registered nurse-level 3." I is in charge of the standard of clinical nursing care delivered to a particular patient or client population in a ward, clinical unit, or other setting.</a:t>
            </a:r>
            <a:endParaRPr lang="en-GB"/>
          </a:p>
          <a:p>
            <a:r>
              <a:rPr lang="en-US"/>
              <a:t>How can a nurse practise clinically? attain a BSN in nursing, or bachelor of science in nursing. You must pass the NCLEX-RN exam to become a licenced nurse. Apply to a CNS programme that has been accredited. Obtain an MSN or DNP after graduating. The American Association of Critical-Care Nurses or the American Nurses Credentialing Center can both certify you.</a:t>
            </a:r>
          </a:p>
        </p:txBody>
      </p:sp>
    </p:spTree>
    <p:extLst>
      <p:ext uri="{BB962C8B-B14F-4D97-AF65-F5344CB8AC3E}">
        <p14:creationId xmlns:p14="http://schemas.microsoft.com/office/powerpoint/2010/main" val="2116880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0B3BC-140B-5C7C-08FB-DDC68E5537B4}"/>
              </a:ext>
            </a:extLst>
          </p:cNvPr>
          <p:cNvSpPr>
            <a:spLocks noGrp="1"/>
          </p:cNvSpPr>
          <p:nvPr>
            <p:ph type="title"/>
          </p:nvPr>
        </p:nvSpPr>
        <p:spPr/>
        <p:txBody>
          <a:bodyPr/>
          <a:lstStyle/>
          <a:p>
            <a:r>
              <a:rPr lang="en-GB"/>
              <a:t>How to develop your skills in future </a:t>
            </a:r>
            <a:endParaRPr lang="en-US"/>
          </a:p>
        </p:txBody>
      </p:sp>
      <p:sp>
        <p:nvSpPr>
          <p:cNvPr id="3" name="Content Placeholder 2">
            <a:extLst>
              <a:ext uri="{FF2B5EF4-FFF2-40B4-BE49-F238E27FC236}">
                <a16:creationId xmlns:a16="http://schemas.microsoft.com/office/drawing/2014/main" id="{DCC9AD6A-C338-09BE-4667-AB10A23BE012}"/>
              </a:ext>
            </a:extLst>
          </p:cNvPr>
          <p:cNvSpPr>
            <a:spLocks noGrp="1"/>
          </p:cNvSpPr>
          <p:nvPr>
            <p:ph idx="1"/>
          </p:nvPr>
        </p:nvSpPr>
        <p:spPr>
          <a:xfrm>
            <a:off x="-95251" y="839944"/>
            <a:ext cx="12117917" cy="6399056"/>
          </a:xfrm>
        </p:spPr>
        <p:txBody>
          <a:bodyPr>
            <a:normAutofit/>
          </a:bodyPr>
          <a:lstStyle/>
          <a:p>
            <a:r>
              <a:rPr lang="en-US"/>
              <a:t>What level of nurse is the highest? a doctorate degree The PhD degree is the highest level in nursing education. Some advanced practise registered nurses (APRNs), as well as leadership positions like chief nursing officer or director of nursing, call for PhD degrees in nursing.</a:t>
            </a:r>
            <a:endParaRPr lang="en-GB"/>
          </a:p>
          <a:p>
            <a:r>
              <a:rPr lang="en-GB"/>
              <a:t>How many different kinds of nurses exist? Three categories of nurses exist: advanced degree, BSN RN, and non-degree (CNA) (NP).</a:t>
            </a:r>
          </a:p>
          <a:p>
            <a:r>
              <a:rPr lang="en-GB"/>
              <a:t>In order to prepare for a plan of some kind (which could be an audit (CQC), assessments, quality checks, etc.), managers, clinical leads, nurse tutors, nurse mentors, and staff can use a SWOT analysis as a tool to help them identify the clinical systems and procedures that are most and least effective. A SWOT analysis can really be used for any planning or analysis task that has the potential to influence future management, planning, and financial decisions. It might make it possible for you (the management and clinical personnel) to conduct a more thorough analysis. SWOT Strengths are defined as: Elements that are more likely than not to help the clinic achieve its goals (or to make it possible to do so). Weaknesses - Elements that could have a detrimental impact</a:t>
            </a:r>
          </a:p>
          <a:p>
            <a:endParaRPr lang="en-US"/>
          </a:p>
        </p:txBody>
      </p:sp>
    </p:spTree>
    <p:extLst>
      <p:ext uri="{BB962C8B-B14F-4D97-AF65-F5344CB8AC3E}">
        <p14:creationId xmlns:p14="http://schemas.microsoft.com/office/powerpoint/2010/main" val="650692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035E3-8866-97EA-7D3E-89810D6934AE}"/>
              </a:ext>
            </a:extLst>
          </p:cNvPr>
          <p:cNvSpPr>
            <a:spLocks noGrp="1"/>
          </p:cNvSpPr>
          <p:nvPr>
            <p:ph type="title"/>
          </p:nvPr>
        </p:nvSpPr>
        <p:spPr/>
        <p:txBody>
          <a:bodyPr/>
          <a:lstStyle/>
          <a:p>
            <a:r>
              <a:rPr lang="en-GB"/>
              <a:t>Intact of the job </a:t>
            </a:r>
            <a:endParaRPr lang="en-US"/>
          </a:p>
        </p:txBody>
      </p:sp>
      <p:sp>
        <p:nvSpPr>
          <p:cNvPr id="3" name="Content Placeholder 2">
            <a:extLst>
              <a:ext uri="{FF2B5EF4-FFF2-40B4-BE49-F238E27FC236}">
                <a16:creationId xmlns:a16="http://schemas.microsoft.com/office/drawing/2014/main" id="{2A45D235-638C-3777-F151-F8BCC291FF14}"/>
              </a:ext>
            </a:extLst>
          </p:cNvPr>
          <p:cNvSpPr>
            <a:spLocks noGrp="1"/>
          </p:cNvSpPr>
          <p:nvPr>
            <p:ph idx="1"/>
          </p:nvPr>
        </p:nvSpPr>
        <p:spPr>
          <a:xfrm>
            <a:off x="-74083" y="-116416"/>
            <a:ext cx="11461750" cy="8307917"/>
          </a:xfrm>
        </p:spPr>
        <p:txBody>
          <a:bodyPr/>
          <a:lstStyle/>
          <a:p>
            <a:r>
              <a:rPr lang="en-GB"/>
              <a:t>impact (or pose a challenge to) attaining the clinic's goals Opportunities are external factors that are likely to improve the clinic's chances of meeting or exceeding its goals. These factors may not have been taken into account previously. Threats are external factors and situations that could make the clinic's goals redundant or impossible to achieve, or that could have a detrimental impact on those goals. You must have a distinct and SMART aim or objective before you can begin any planning or analysis process. What do you need to accomplish or solve? Make sure that this target or goal has the support of all important stakeholders (related to the subject being studied). Next, perform a PESTLE analysis (also known as PESTLE in clinics), which will give you information about the external factors (OT).</a:t>
            </a:r>
          </a:p>
          <a:p>
            <a:r>
              <a:rPr lang="en-GB"/>
              <a:t>Performing a SWOT analysis in a medical setting Not alone, but as a team, is one of the most efficient ways to carry out a SWOT analysis. Once the objective is understood, a brainstorming session can be held. It is better if an independent individual facilitates such a session because they are not familiar with the subject matter. If finances do not permit this, speak with the head of another establishment and set up a contra arrangement. Perform this task in several stages: Spread the mission data gathering (no filtering or comments – record verbatim) take into account all of PRIMO-F Take at least a one-hour pause. Sort, sift, and analyse data using the four categories. – SWOT: Think critically</a:t>
            </a:r>
          </a:p>
          <a:p>
            <a:endParaRPr lang="en-US"/>
          </a:p>
        </p:txBody>
      </p:sp>
    </p:spTree>
    <p:extLst>
      <p:ext uri="{BB962C8B-B14F-4D97-AF65-F5344CB8AC3E}">
        <p14:creationId xmlns:p14="http://schemas.microsoft.com/office/powerpoint/2010/main" val="239028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842FBC-0152-4ABC-EF11-DB2705A861FF}"/>
              </a:ext>
            </a:extLst>
          </p:cNvPr>
          <p:cNvSpPr>
            <a:spLocks noGrp="1"/>
          </p:cNvSpPr>
          <p:nvPr>
            <p:ph idx="1"/>
          </p:nvPr>
        </p:nvSpPr>
        <p:spPr>
          <a:xfrm>
            <a:off x="126967" y="190500"/>
            <a:ext cx="12065033" cy="6402917"/>
          </a:xfrm>
        </p:spPr>
        <p:txBody>
          <a:bodyPr>
            <a:normAutofit/>
          </a:bodyPr>
          <a:lstStyle/>
          <a:p>
            <a:r>
              <a:rPr lang="en-US"/>
              <a:t>In a subsequent session, the planning phase should incorporate this data into a workable plan. Important advice: Do not conceal or minimise risks or weaknesses. If you do, they will eventually come back to bother you, typically when they can hurt you the most. It is difficult to neutralise any weakness or threat during a session like this, therefore the objective is to keep it on your radar and, when necessary, take action to prevent it. It all comes down to risk, in a sense. What kinds of issues and tasks may this be applied to? It is most valuable when used for business planning, but it is also useful for tackling other problems.</a:t>
            </a:r>
            <a:endParaRPr lang="en-GB"/>
          </a:p>
          <a:p>
            <a:r>
              <a:rPr lang="en-US"/>
              <a:t>Strengths highly qualified clinical personnel. Successful Open Day Events in the Past Strong transparency, communication, and devotion to boosting patient confidence are the clinic's guiding principles. patients who want to participate willing local charity to take part</a:t>
            </a:r>
            <a:endParaRPr lang="en-GB"/>
          </a:p>
          <a:p>
            <a:r>
              <a:rPr lang="en-US"/>
              <a:t> Weaknesses Not enough nurses are available to see patients. Current open-day activities are not increasing volunteerism insufficient staff time to plan more events Employees are unsure of their position in the patient interaction. Concentrate only on public events, not on joint ventures Services already overburdened; no room for more activities</a:t>
            </a:r>
            <a:endParaRPr lang="en-GB"/>
          </a:p>
          <a:p>
            <a:r>
              <a:rPr lang="en-US"/>
              <a:t>Opportunities Dedicated volunteer group eager to organise events You can solicit feedback and suggestions from clinic patients who are actively involved in the Patient Participation Project. To free up time for clinical personnel, the head nurse is willing to modify clinic hours. Utilize the input of patients to help give care </a:t>
            </a:r>
            <a:endParaRPr lang="en-GB"/>
          </a:p>
          <a:p>
            <a:r>
              <a:rPr lang="en-US"/>
              <a:t>Threats Risk to confidentiality Conscious coercion of patients to engage in undesirable behaviour</a:t>
            </a:r>
          </a:p>
        </p:txBody>
      </p:sp>
      <p:sp>
        <p:nvSpPr>
          <p:cNvPr id="5" name="Title 4">
            <a:extLst>
              <a:ext uri="{FF2B5EF4-FFF2-40B4-BE49-F238E27FC236}">
                <a16:creationId xmlns:a16="http://schemas.microsoft.com/office/drawing/2014/main" id="{34B3CCFC-287F-08D4-9D31-0FD7B1A80B04}"/>
              </a:ext>
            </a:extLst>
          </p:cNvPr>
          <p:cNvSpPr>
            <a:spLocks noGrp="1"/>
          </p:cNvSpPr>
          <p:nvPr>
            <p:ph type="title"/>
          </p:nvPr>
        </p:nvSpPr>
        <p:spPr>
          <a:xfrm rot="10800000" flipV="1">
            <a:off x="1030287" y="529167"/>
            <a:ext cx="10131425" cy="52917"/>
          </a:xfrm>
        </p:spPr>
        <p:txBody>
          <a:bodyPr>
            <a:normAutofit fontScale="90000"/>
          </a:bodyPr>
          <a:lstStyle/>
          <a:p>
            <a:r>
              <a:rPr lang="en-GB"/>
              <a:t>Risk and weakness </a:t>
            </a:r>
            <a:endParaRPr lang="en-US"/>
          </a:p>
        </p:txBody>
      </p:sp>
    </p:spTree>
    <p:extLst>
      <p:ext uri="{BB962C8B-B14F-4D97-AF65-F5344CB8AC3E}">
        <p14:creationId xmlns:p14="http://schemas.microsoft.com/office/powerpoint/2010/main" val="1446098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40CA-AEA0-48C6-E729-18F9DD543EBE}"/>
              </a:ext>
            </a:extLst>
          </p:cNvPr>
          <p:cNvSpPr>
            <a:spLocks noGrp="1"/>
          </p:cNvSpPr>
          <p:nvPr>
            <p:ph type="title"/>
          </p:nvPr>
        </p:nvSpPr>
        <p:spPr/>
        <p:txBody>
          <a:bodyPr/>
          <a:lstStyle/>
          <a:p>
            <a:r>
              <a:rPr lang="en-GB"/>
              <a:t>Why is good to have a SWOT Analysis </a:t>
            </a:r>
            <a:endParaRPr lang="en-US"/>
          </a:p>
        </p:txBody>
      </p:sp>
      <p:sp>
        <p:nvSpPr>
          <p:cNvPr id="3" name="Content Placeholder 2">
            <a:extLst>
              <a:ext uri="{FF2B5EF4-FFF2-40B4-BE49-F238E27FC236}">
                <a16:creationId xmlns:a16="http://schemas.microsoft.com/office/drawing/2014/main" id="{A7D8CAF5-1BD2-5FAC-723F-6A54C9C30E55}"/>
              </a:ext>
            </a:extLst>
          </p:cNvPr>
          <p:cNvSpPr>
            <a:spLocks noGrp="1"/>
          </p:cNvSpPr>
          <p:nvPr>
            <p:ph idx="1"/>
          </p:nvPr>
        </p:nvSpPr>
        <p:spPr/>
        <p:txBody>
          <a:bodyPr/>
          <a:lstStyle/>
          <a:p>
            <a:r>
              <a:rPr lang="en-US"/>
              <a:t>In a clinic, institution, or other healthcare facility, a SWOT analysis can be a straightforward yet efficient method for guaranteeing that all pertinent elements are taken into account. Utilizing the PRIMO-F template in this setting is especially crucial to verify that all factors have been taken into account. In fact, make sure that third parties (police, local health, etc.) who may become a part of your community are taken into account under People, along with nurses, support personnel, patients, and children. A meaningful contribution can be made by nurses, mentors, the Clinical Governance Team, management committees, and others. Do not forget to list IT and consumables that can be employed in the process under Resources.</a:t>
            </a:r>
          </a:p>
        </p:txBody>
      </p:sp>
    </p:spTree>
    <p:extLst>
      <p:ext uri="{BB962C8B-B14F-4D97-AF65-F5344CB8AC3E}">
        <p14:creationId xmlns:p14="http://schemas.microsoft.com/office/powerpoint/2010/main" val="1921891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B052-DE88-9945-A6E5-BFA0B48599FD}"/>
              </a:ext>
            </a:extLst>
          </p:cNvPr>
          <p:cNvSpPr>
            <a:spLocks noGrp="1"/>
          </p:cNvSpPr>
          <p:nvPr>
            <p:ph type="title"/>
          </p:nvPr>
        </p:nvSpPr>
        <p:spPr/>
        <p:txBody>
          <a:bodyPr/>
          <a:lstStyle/>
          <a:p>
            <a:r>
              <a:rPr lang="en-GB" dirty="0"/>
              <a:t>Conclusion for a nurse</a:t>
            </a:r>
            <a:endParaRPr lang="en-RO" dirty="0"/>
          </a:p>
        </p:txBody>
      </p:sp>
      <p:sp>
        <p:nvSpPr>
          <p:cNvPr id="3" name="Content Placeholder 2">
            <a:extLst>
              <a:ext uri="{FF2B5EF4-FFF2-40B4-BE49-F238E27FC236}">
                <a16:creationId xmlns:a16="http://schemas.microsoft.com/office/drawing/2014/main" id="{504AA00E-3225-F641-BB7D-06F2F883AF43}"/>
              </a:ext>
            </a:extLst>
          </p:cNvPr>
          <p:cNvSpPr>
            <a:spLocks noGrp="1"/>
          </p:cNvSpPr>
          <p:nvPr>
            <p:ph idx="1"/>
          </p:nvPr>
        </p:nvSpPr>
        <p:spPr>
          <a:xfrm>
            <a:off x="177360" y="2105617"/>
            <a:ext cx="11665391" cy="4201636"/>
          </a:xfrm>
        </p:spPr>
        <p:txBody>
          <a:bodyPr>
            <a:normAutofit/>
          </a:bodyPr>
          <a:lstStyle/>
          <a:p>
            <a:r>
              <a:rPr lang="en-GB"/>
              <a:t>A professional development plan (PDP) is a tool that aids a nurse or midwife in identifying short- and long-term goals for their career that will benefit them, their clients, and the organisations for which they work. The following are a few of the more typical professional development objectives that nurses set for themselves: learn cutting-edge technological skills. maintain the need for continuous education units (CEUs). strengthen your interpersonal abilities. Bring a certain skill set up to mastery or expert level. Take a position in management. Obtain certificates for your profession.</a:t>
            </a:r>
          </a:p>
          <a:p>
            <a:r>
              <a:rPr lang="en-GB"/>
              <a:t>One of the elements that affects personal development, independence, and workplace assistance is retention. High autonomy and achievement levels among nurses made them better suited to provide patient satisfaction services. In contrast, insufficient hospital resources and equipment might sabotage patient wellness outcomes due to the nurse skill mix and staffing numbers. Programs that promote cultural competency must promote diversity. </a:t>
            </a:r>
          </a:p>
          <a:p>
            <a:r>
              <a:rPr lang="en-GB"/>
              <a:t>These programmes offer both ongoing training in local contexts and international placements. The essay has discussed the registered nurse's opinions on patient satisfaction, which are particular to nurses, as well as appropriate health outcomes. In conclusion, I must be aware of my obligations, manage my time well, and concentrate on my strong points.</a:t>
            </a:r>
            <a:endParaRPr lang="en-RO" dirty="0"/>
          </a:p>
        </p:txBody>
      </p:sp>
      <p:pic>
        <p:nvPicPr>
          <p:cNvPr id="5" name="Picture 5">
            <a:extLst>
              <a:ext uri="{FF2B5EF4-FFF2-40B4-BE49-F238E27FC236}">
                <a16:creationId xmlns:a16="http://schemas.microsoft.com/office/drawing/2014/main" id="{CA979A45-4A8A-D346-8D56-E8CD49FE923F}"/>
              </a:ext>
            </a:extLst>
          </p:cNvPr>
          <p:cNvPicPr>
            <a:picLocks noChangeAspect="1"/>
          </p:cNvPicPr>
          <p:nvPr/>
        </p:nvPicPr>
        <p:blipFill>
          <a:blip r:embed="rId2"/>
          <a:stretch>
            <a:fillRect/>
          </a:stretch>
        </p:blipFill>
        <p:spPr>
          <a:xfrm>
            <a:off x="9641591" y="-42884"/>
            <a:ext cx="2550409" cy="2219367"/>
          </a:xfrm>
          <a:prstGeom prst="rect">
            <a:avLst/>
          </a:prstGeom>
        </p:spPr>
      </p:pic>
    </p:spTree>
    <p:extLst>
      <p:ext uri="{BB962C8B-B14F-4D97-AF65-F5344CB8AC3E}">
        <p14:creationId xmlns:p14="http://schemas.microsoft.com/office/powerpoint/2010/main" val="3786439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3980B-83C4-074F-B9B8-4FEDBA733321}"/>
              </a:ext>
            </a:extLst>
          </p:cNvPr>
          <p:cNvSpPr>
            <a:spLocks noGrp="1"/>
          </p:cNvSpPr>
          <p:nvPr>
            <p:ph type="title"/>
          </p:nvPr>
        </p:nvSpPr>
        <p:spPr/>
        <p:txBody>
          <a:bodyPr/>
          <a:lstStyle/>
          <a:p>
            <a:r>
              <a:rPr lang="en-GB"/>
              <a:t>Enjoying the job after a Swot Analysis have been made .</a:t>
            </a:r>
            <a:endParaRPr lang="en-US"/>
          </a:p>
        </p:txBody>
      </p:sp>
      <p:sp>
        <p:nvSpPr>
          <p:cNvPr id="3" name="Content Placeholder 2">
            <a:extLst>
              <a:ext uri="{FF2B5EF4-FFF2-40B4-BE49-F238E27FC236}">
                <a16:creationId xmlns:a16="http://schemas.microsoft.com/office/drawing/2014/main" id="{8B9D3297-84E3-0443-BBF4-5F27E02639D6}"/>
              </a:ext>
            </a:extLst>
          </p:cNvPr>
          <p:cNvSpPr>
            <a:spLocks noGrp="1"/>
          </p:cNvSpPr>
          <p:nvPr>
            <p:ph idx="1"/>
          </p:nvPr>
        </p:nvSpPr>
        <p:spPr/>
        <p:txBody>
          <a:bodyPr/>
          <a:lstStyle/>
          <a:p>
            <a:r>
              <a:rPr lang="en-US"/>
              <a:t>Why do nurses like what they do? The ability to significantly improve the lives and health of others appeals to caregivers. And caring nurses create deep connections with the people they look after. </a:t>
            </a:r>
            <a:endParaRPr lang="en-GB"/>
          </a:p>
          <a:p>
            <a:r>
              <a:rPr lang="en-US"/>
              <a:t>It's hardly surprising that nurses name their connections as one of the top three reasons they enjoy their work because it makes the job worthwhile.</a:t>
            </a:r>
          </a:p>
        </p:txBody>
      </p:sp>
    </p:spTree>
    <p:extLst>
      <p:ext uri="{BB962C8B-B14F-4D97-AF65-F5344CB8AC3E}">
        <p14:creationId xmlns:p14="http://schemas.microsoft.com/office/powerpoint/2010/main" val="2878691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D8116-4CA5-D44B-B54A-1AADD0086850}"/>
              </a:ext>
            </a:extLst>
          </p:cNvPr>
          <p:cNvSpPr>
            <a:spLocks noGrp="1"/>
          </p:cNvSpPr>
          <p:nvPr>
            <p:ph type="title"/>
          </p:nvPr>
        </p:nvSpPr>
        <p:spPr/>
        <p:txBody>
          <a:bodyPr/>
          <a:lstStyle/>
          <a:p>
            <a:r>
              <a:rPr lang="en-GB" dirty="0"/>
              <a:t>References taken  </a:t>
            </a:r>
            <a:endParaRPr lang="en-RO" dirty="0"/>
          </a:p>
        </p:txBody>
      </p:sp>
      <p:sp>
        <p:nvSpPr>
          <p:cNvPr id="3" name="Content Placeholder 2">
            <a:extLst>
              <a:ext uri="{FF2B5EF4-FFF2-40B4-BE49-F238E27FC236}">
                <a16:creationId xmlns:a16="http://schemas.microsoft.com/office/drawing/2014/main" id="{981DE7AE-D0F6-B545-BAD3-37F826392C50}"/>
              </a:ext>
            </a:extLst>
          </p:cNvPr>
          <p:cNvSpPr>
            <a:spLocks noGrp="1"/>
          </p:cNvSpPr>
          <p:nvPr>
            <p:ph idx="1"/>
          </p:nvPr>
        </p:nvSpPr>
        <p:spPr>
          <a:xfrm>
            <a:off x="685802" y="1158617"/>
            <a:ext cx="13502972" cy="3633517"/>
          </a:xfrm>
        </p:spPr>
        <p:txBody>
          <a:bodyPr/>
          <a:lstStyle/>
          <a:p>
            <a:r>
              <a:rPr lang="en-GB" dirty="0"/>
              <a:t>From , NHS.uk </a:t>
            </a:r>
          </a:p>
          <a:p>
            <a:r>
              <a:rPr lang="en-GB" dirty="0"/>
              <a:t>From Nursing times.uk</a:t>
            </a:r>
          </a:p>
          <a:p>
            <a:r>
              <a:rPr lang="en-GB" dirty="0"/>
              <a:t>From </a:t>
            </a:r>
            <a:r>
              <a:rPr lang="en-GB" dirty="0" err="1"/>
              <a:t>rcn.org.uk</a:t>
            </a:r>
            <a:endParaRPr lang="en-GB" dirty="0"/>
          </a:p>
        </p:txBody>
      </p:sp>
      <p:pic>
        <p:nvPicPr>
          <p:cNvPr id="4" name="Picture 4">
            <a:extLst>
              <a:ext uri="{FF2B5EF4-FFF2-40B4-BE49-F238E27FC236}">
                <a16:creationId xmlns:a16="http://schemas.microsoft.com/office/drawing/2014/main" id="{DB2D7CE3-E9C5-4D47-83D6-4D7617FE5EC9}"/>
              </a:ext>
            </a:extLst>
          </p:cNvPr>
          <p:cNvPicPr>
            <a:picLocks noChangeAspect="1"/>
          </p:cNvPicPr>
          <p:nvPr/>
        </p:nvPicPr>
        <p:blipFill>
          <a:blip r:embed="rId2"/>
          <a:stretch>
            <a:fillRect/>
          </a:stretch>
        </p:blipFill>
        <p:spPr>
          <a:xfrm>
            <a:off x="6368056" y="0"/>
            <a:ext cx="4860604" cy="6643584"/>
          </a:xfrm>
          <a:prstGeom prst="rect">
            <a:avLst/>
          </a:prstGeom>
        </p:spPr>
      </p:pic>
    </p:spTree>
    <p:extLst>
      <p:ext uri="{BB962C8B-B14F-4D97-AF65-F5344CB8AC3E}">
        <p14:creationId xmlns:p14="http://schemas.microsoft.com/office/powerpoint/2010/main" val="4218962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0</TotalTime>
  <Words>853</Words>
  <Application>Microsoft Office PowerPoint</Application>
  <PresentationFormat>Widescreen</PresentationFormat>
  <Paragraphs>44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Celestial</vt:lpstr>
      <vt:lpstr>University of Wales — Trinity Saint David</vt:lpstr>
      <vt:lpstr>What are Academic and Employability Skills? </vt:lpstr>
      <vt:lpstr>         I intended to be a  Clinical Nurse  </vt:lpstr>
      <vt:lpstr>SWOT Analysis –for management ,mentoring and nursing </vt:lpstr>
      <vt:lpstr>Personal Develop Plan for a Nurse</vt:lpstr>
      <vt:lpstr>Capabilities of a clinical nurse</vt:lpstr>
      <vt:lpstr>Differences between jobs </vt:lpstr>
      <vt:lpstr>How to develop your skills in future </vt:lpstr>
      <vt:lpstr>Intact of the job </vt:lpstr>
      <vt:lpstr>Risk and weakness </vt:lpstr>
      <vt:lpstr>Why is good to have a SWOT Analysis </vt:lpstr>
      <vt:lpstr>Conclusion for a nurse</vt:lpstr>
      <vt:lpstr>Enjoying the job after a Swot Analysis have been made .</vt:lpstr>
      <vt:lpstr>References taken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 Trinity Saint David</dc:title>
  <dc:creator>Mihaela Maria Petrie (2114389)</dc:creator>
  <cp:lastModifiedBy>Mihaela Maria Petrie (2114389)</cp:lastModifiedBy>
  <cp:revision>5</cp:revision>
  <dcterms:created xsi:type="dcterms:W3CDTF">2021-12-10T14:37:33Z</dcterms:created>
  <dcterms:modified xsi:type="dcterms:W3CDTF">2022-09-07T22:01:41Z</dcterms:modified>
</cp:coreProperties>
</file>