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74" r:id="rId3"/>
    <p:sldId id="270" r:id="rId4"/>
    <p:sldId id="271" r:id="rId5"/>
    <p:sldId id="272" r:id="rId6"/>
    <p:sldId id="277" r:id="rId7"/>
    <p:sldId id="273" r:id="rId8"/>
    <p:sldId id="281" r:id="rId9"/>
    <p:sldId id="283" r:id="rId10"/>
    <p:sldId id="285" r:id="rId11"/>
    <p:sldId id="286" r:id="rId12"/>
    <p:sldId id="287" r:id="rId13"/>
    <p:sldId id="288" r:id="rId14"/>
    <p:sldId id="275" r:id="rId15"/>
    <p:sldId id="276" r:id="rId16"/>
    <p:sldId id="278" r:id="rId17"/>
    <p:sldId id="282" r:id="rId18"/>
    <p:sldId id="28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08B777-39AC-47B6-88D3-AA3BBA0E57D5}" v="36" dt="2026-06-25T08:41:28.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120" autoAdjust="0"/>
  </p:normalViewPr>
  <p:slideViewPr>
    <p:cSldViewPr snapToGrid="0">
      <p:cViewPr varScale="1">
        <p:scale>
          <a:sx n="48" d="100"/>
          <a:sy n="48" d="100"/>
        </p:scale>
        <p:origin x="67" y="5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fia Farooq (2325948)" userId="4e1fcfeb-32cc-4060-ac7f-f5eb4ff3ba44" providerId="ADAL" clId="{448A1609-3175-4200-806C-192FA6AA0FE5}"/>
    <pc:docChg chg="undo custSel modSld">
      <pc:chgData name="Rafia Farooq (2325948)" userId="4e1fcfeb-32cc-4060-ac7f-f5eb4ff3ba44" providerId="ADAL" clId="{448A1609-3175-4200-806C-192FA6AA0FE5}" dt="2026-06-25T08:41:36.054" v="448" actId="1076"/>
      <pc:docMkLst>
        <pc:docMk/>
      </pc:docMkLst>
      <pc:sldChg chg="delSp modSp mod delAnim">
        <pc:chgData name="Rafia Farooq (2325948)" userId="4e1fcfeb-32cc-4060-ac7f-f5eb4ff3ba44" providerId="ADAL" clId="{448A1609-3175-4200-806C-192FA6AA0FE5}" dt="2026-06-24T16:59:37.387" v="430" actId="1076"/>
        <pc:sldMkLst>
          <pc:docMk/>
          <pc:sldMk cId="3021298864" sldId="270"/>
        </pc:sldMkLst>
        <pc:spChg chg="mod">
          <ac:chgData name="Rafia Farooq (2325948)" userId="4e1fcfeb-32cc-4060-ac7f-f5eb4ff3ba44" providerId="ADAL" clId="{448A1609-3175-4200-806C-192FA6AA0FE5}" dt="2026-06-19T10:24:16.824" v="17" actId="20577"/>
          <ac:spMkLst>
            <pc:docMk/>
            <pc:sldMk cId="3021298864" sldId="270"/>
            <ac:spMk id="3" creationId="{D3423B57-A9A9-25C0-124E-FCB8F4FE29BF}"/>
          </ac:spMkLst>
        </pc:spChg>
        <pc:picChg chg="del">
          <ac:chgData name="Rafia Farooq (2325948)" userId="4e1fcfeb-32cc-4060-ac7f-f5eb4ff3ba44" providerId="ADAL" clId="{448A1609-3175-4200-806C-192FA6AA0FE5}" dt="2026-06-24T16:46:38.904" v="428" actId="478"/>
          <ac:picMkLst>
            <pc:docMk/>
            <pc:sldMk cId="3021298864" sldId="270"/>
            <ac:picMk id="5" creationId="{F2CDDDFF-1F7A-4DFC-F7A1-F1338147D032}"/>
          </ac:picMkLst>
        </pc:picChg>
        <pc:picChg chg="del">
          <ac:chgData name="Rafia Farooq (2325948)" userId="4e1fcfeb-32cc-4060-ac7f-f5eb4ff3ba44" providerId="ADAL" clId="{448A1609-3175-4200-806C-192FA6AA0FE5}" dt="2026-06-24T16:52:36.022" v="429" actId="478"/>
          <ac:picMkLst>
            <pc:docMk/>
            <pc:sldMk cId="3021298864" sldId="270"/>
            <ac:picMk id="9" creationId="{562F609B-90B6-E2A7-600C-A76353908D68}"/>
          </ac:picMkLst>
        </pc:picChg>
        <pc:picChg chg="mod">
          <ac:chgData name="Rafia Farooq (2325948)" userId="4e1fcfeb-32cc-4060-ac7f-f5eb4ff3ba44" providerId="ADAL" clId="{448A1609-3175-4200-806C-192FA6AA0FE5}" dt="2026-06-24T16:59:37.387" v="430" actId="1076"/>
          <ac:picMkLst>
            <pc:docMk/>
            <pc:sldMk cId="3021298864" sldId="270"/>
            <ac:picMk id="10" creationId="{7B67F382-7EC3-F689-2D6E-E75A986860B2}"/>
          </ac:picMkLst>
        </pc:picChg>
      </pc:sldChg>
      <pc:sldChg chg="modSp mod">
        <pc:chgData name="Rafia Farooq (2325948)" userId="4e1fcfeb-32cc-4060-ac7f-f5eb4ff3ba44" providerId="ADAL" clId="{448A1609-3175-4200-806C-192FA6AA0FE5}" dt="2026-06-24T17:07:22.318" v="431" actId="1076"/>
        <pc:sldMkLst>
          <pc:docMk/>
          <pc:sldMk cId="1035149296" sldId="271"/>
        </pc:sldMkLst>
        <pc:spChg chg="mod">
          <ac:chgData name="Rafia Farooq (2325948)" userId="4e1fcfeb-32cc-4060-ac7f-f5eb4ff3ba44" providerId="ADAL" clId="{448A1609-3175-4200-806C-192FA6AA0FE5}" dt="2026-06-19T10:42:44.381" v="47" actId="20577"/>
          <ac:spMkLst>
            <pc:docMk/>
            <pc:sldMk cId="1035149296" sldId="271"/>
            <ac:spMk id="4" creationId="{DCDDF4B5-1638-3479-E112-B8B6E9597654}"/>
          </ac:spMkLst>
        </pc:spChg>
        <pc:spChg chg="mod">
          <ac:chgData name="Rafia Farooq (2325948)" userId="4e1fcfeb-32cc-4060-ac7f-f5eb4ff3ba44" providerId="ADAL" clId="{448A1609-3175-4200-806C-192FA6AA0FE5}" dt="2026-06-19T09:46:57.319" v="11" actId="20577"/>
          <ac:spMkLst>
            <pc:docMk/>
            <pc:sldMk cId="1035149296" sldId="271"/>
            <ac:spMk id="12" creationId="{0C6ACCCC-B0D9-2047-02A3-12C42CD89F10}"/>
          </ac:spMkLst>
        </pc:spChg>
        <pc:picChg chg="mod">
          <ac:chgData name="Rafia Farooq (2325948)" userId="4e1fcfeb-32cc-4060-ac7f-f5eb4ff3ba44" providerId="ADAL" clId="{448A1609-3175-4200-806C-192FA6AA0FE5}" dt="2026-06-24T17:07:22.318" v="431" actId="1076"/>
          <ac:picMkLst>
            <pc:docMk/>
            <pc:sldMk cId="1035149296" sldId="271"/>
            <ac:picMk id="3" creationId="{39DB843E-FA4F-483E-CE7B-BB92C9A9FFE5}"/>
          </ac:picMkLst>
        </pc:picChg>
      </pc:sldChg>
      <pc:sldChg chg="delSp modSp mod delAnim modNotesTx">
        <pc:chgData name="Rafia Farooq (2325948)" userId="4e1fcfeb-32cc-4060-ac7f-f5eb4ff3ba44" providerId="ADAL" clId="{448A1609-3175-4200-806C-192FA6AA0FE5}" dt="2026-06-24T17:10:26.513" v="433" actId="1076"/>
        <pc:sldMkLst>
          <pc:docMk/>
          <pc:sldMk cId="953012378" sldId="272"/>
        </pc:sldMkLst>
        <pc:picChg chg="mod">
          <ac:chgData name="Rafia Farooq (2325948)" userId="4e1fcfeb-32cc-4060-ac7f-f5eb4ff3ba44" providerId="ADAL" clId="{448A1609-3175-4200-806C-192FA6AA0FE5}" dt="2026-06-24T17:10:26.513" v="433" actId="1076"/>
          <ac:picMkLst>
            <pc:docMk/>
            <pc:sldMk cId="953012378" sldId="272"/>
            <ac:picMk id="2" creationId="{15AC0736-3217-E72E-5ABA-7AB09CE59ACC}"/>
          </ac:picMkLst>
        </pc:picChg>
      </pc:sldChg>
      <pc:sldChg chg="addSp delSp modSp mod delAnim modNotesTx">
        <pc:chgData name="Rafia Farooq (2325948)" userId="4e1fcfeb-32cc-4060-ac7f-f5eb4ff3ba44" providerId="ADAL" clId="{448A1609-3175-4200-806C-192FA6AA0FE5}" dt="2026-06-24T17:20:54.309" v="437" actId="1076"/>
        <pc:sldMkLst>
          <pc:docMk/>
          <pc:sldMk cId="3229492180" sldId="273"/>
        </pc:sldMkLst>
        <pc:spChg chg="mod">
          <ac:chgData name="Rafia Farooq (2325948)" userId="4e1fcfeb-32cc-4060-ac7f-f5eb4ff3ba44" providerId="ADAL" clId="{448A1609-3175-4200-806C-192FA6AA0FE5}" dt="2026-06-23T19:45:37.234" v="381" actId="1076"/>
          <ac:spMkLst>
            <pc:docMk/>
            <pc:sldMk cId="3229492180" sldId="273"/>
            <ac:spMk id="18" creationId="{B5FD6DC0-51E5-1D43-B28A-616D6467ACF9}"/>
          </ac:spMkLst>
        </pc:spChg>
        <pc:spChg chg="mod">
          <ac:chgData name="Rafia Farooq (2325948)" userId="4e1fcfeb-32cc-4060-ac7f-f5eb4ff3ba44" providerId="ADAL" clId="{448A1609-3175-4200-806C-192FA6AA0FE5}" dt="2026-06-23T20:00:00.514" v="423" actId="20577"/>
          <ac:spMkLst>
            <pc:docMk/>
            <pc:sldMk cId="3229492180" sldId="273"/>
            <ac:spMk id="19" creationId="{B542F80B-F6A9-6AC6-9D0F-01F2F35079CC}"/>
          </ac:spMkLst>
        </pc:spChg>
        <pc:spChg chg="mod">
          <ac:chgData name="Rafia Farooq (2325948)" userId="4e1fcfeb-32cc-4060-ac7f-f5eb4ff3ba44" providerId="ADAL" clId="{448A1609-3175-4200-806C-192FA6AA0FE5}" dt="2026-06-23T19:46:45.189" v="388" actId="255"/>
          <ac:spMkLst>
            <pc:docMk/>
            <pc:sldMk cId="3229492180" sldId="273"/>
            <ac:spMk id="21" creationId="{C17BDCAC-6424-888F-94FA-58CD4CDABC02}"/>
          </ac:spMkLst>
        </pc:spChg>
        <pc:spChg chg="mod">
          <ac:chgData name="Rafia Farooq (2325948)" userId="4e1fcfeb-32cc-4060-ac7f-f5eb4ff3ba44" providerId="ADAL" clId="{448A1609-3175-4200-806C-192FA6AA0FE5}" dt="2026-06-23T19:46:27.783" v="386" actId="1076"/>
          <ac:spMkLst>
            <pc:docMk/>
            <pc:sldMk cId="3229492180" sldId="273"/>
            <ac:spMk id="23" creationId="{50A245BE-5B21-F7FE-C238-F769D38B62E4}"/>
          </ac:spMkLst>
        </pc:spChg>
        <pc:picChg chg="mod">
          <ac:chgData name="Rafia Farooq (2325948)" userId="4e1fcfeb-32cc-4060-ac7f-f5eb4ff3ba44" providerId="ADAL" clId="{448A1609-3175-4200-806C-192FA6AA0FE5}" dt="2026-06-24T17:20:54.309" v="437" actId="1076"/>
          <ac:picMkLst>
            <pc:docMk/>
            <pc:sldMk cId="3229492180" sldId="273"/>
            <ac:picMk id="2" creationId="{1219E697-E5CC-2C03-18E8-86F20FB4D23C}"/>
          </ac:picMkLst>
        </pc:picChg>
        <pc:picChg chg="mod">
          <ac:chgData name="Rafia Farooq (2325948)" userId="4e1fcfeb-32cc-4060-ac7f-f5eb4ff3ba44" providerId="ADAL" clId="{448A1609-3175-4200-806C-192FA6AA0FE5}" dt="2026-06-23T19:46:33.608" v="387" actId="14100"/>
          <ac:picMkLst>
            <pc:docMk/>
            <pc:sldMk cId="3229492180" sldId="273"/>
            <ac:picMk id="4" creationId="{24379A58-1B88-DF2D-D8F5-DCBF170ACD33}"/>
          </ac:picMkLst>
        </pc:picChg>
        <pc:picChg chg="mod">
          <ac:chgData name="Rafia Farooq (2325948)" userId="4e1fcfeb-32cc-4060-ac7f-f5eb4ff3ba44" providerId="ADAL" clId="{448A1609-3175-4200-806C-192FA6AA0FE5}" dt="2026-06-23T19:56:56.746" v="422" actId="1076"/>
          <ac:picMkLst>
            <pc:docMk/>
            <pc:sldMk cId="3229492180" sldId="273"/>
            <ac:picMk id="10" creationId="{65DF4C0E-3D99-F612-C22A-83D5F797C7D0}"/>
          </ac:picMkLst>
        </pc:picChg>
      </pc:sldChg>
      <pc:sldChg chg="delSp modSp mod delAnim">
        <pc:chgData name="Rafia Farooq (2325948)" userId="4e1fcfeb-32cc-4060-ac7f-f5eb4ff3ba44" providerId="ADAL" clId="{448A1609-3175-4200-806C-192FA6AA0FE5}" dt="2026-06-24T16:41:42.035" v="427" actId="1035"/>
        <pc:sldMkLst>
          <pc:docMk/>
          <pc:sldMk cId="4188606939" sldId="274"/>
        </pc:sldMkLst>
        <pc:spChg chg="mod">
          <ac:chgData name="Rafia Farooq (2325948)" userId="4e1fcfeb-32cc-4060-ac7f-f5eb4ff3ba44" providerId="ADAL" clId="{448A1609-3175-4200-806C-192FA6AA0FE5}" dt="2026-06-24T16:41:42.035" v="427" actId="1035"/>
          <ac:spMkLst>
            <pc:docMk/>
            <pc:sldMk cId="4188606939" sldId="274"/>
            <ac:spMk id="2" creationId="{A4F40A6C-3B10-0E2B-7F6E-F4F4368A7EA5}"/>
          </ac:spMkLst>
        </pc:spChg>
        <pc:spChg chg="mod">
          <ac:chgData name="Rafia Farooq (2325948)" userId="4e1fcfeb-32cc-4060-ac7f-f5eb4ff3ba44" providerId="ADAL" clId="{448A1609-3175-4200-806C-192FA6AA0FE5}" dt="2026-06-19T09:43:26.103" v="10" actId="20577"/>
          <ac:spMkLst>
            <pc:docMk/>
            <pc:sldMk cId="4188606939" sldId="274"/>
            <ac:spMk id="3" creationId="{68A6790B-70AA-FBDA-9188-609E2543ACE9}"/>
          </ac:spMkLst>
        </pc:spChg>
        <pc:picChg chg="del">
          <ac:chgData name="Rafia Farooq (2325948)" userId="4e1fcfeb-32cc-4060-ac7f-f5eb4ff3ba44" providerId="ADAL" clId="{448A1609-3175-4200-806C-192FA6AA0FE5}" dt="2026-06-24T16:39:31.871" v="424" actId="478"/>
          <ac:picMkLst>
            <pc:docMk/>
            <pc:sldMk cId="4188606939" sldId="274"/>
            <ac:picMk id="4" creationId="{D859B773-A661-CB67-2C88-2F737DF275D4}"/>
          </ac:picMkLst>
        </pc:picChg>
        <pc:picChg chg="mod">
          <ac:chgData name="Rafia Farooq (2325948)" userId="4e1fcfeb-32cc-4060-ac7f-f5eb4ff3ba44" providerId="ADAL" clId="{448A1609-3175-4200-806C-192FA6AA0FE5}" dt="2026-06-24T16:41:34.222" v="425" actId="1076"/>
          <ac:picMkLst>
            <pc:docMk/>
            <pc:sldMk cId="4188606939" sldId="274"/>
            <ac:picMk id="5" creationId="{376AD64B-D7E9-6553-1C01-603CE5D6BDDB}"/>
          </ac:picMkLst>
        </pc:picChg>
      </pc:sldChg>
      <pc:sldChg chg="modSp mod">
        <pc:chgData name="Rafia Farooq (2325948)" userId="4e1fcfeb-32cc-4060-ac7f-f5eb4ff3ba44" providerId="ADAL" clId="{448A1609-3175-4200-806C-192FA6AA0FE5}" dt="2026-06-23T19:45:19.141" v="380" actId="20577"/>
        <pc:sldMkLst>
          <pc:docMk/>
          <pc:sldMk cId="32297585" sldId="275"/>
        </pc:sldMkLst>
        <pc:spChg chg="mod">
          <ac:chgData name="Rafia Farooq (2325948)" userId="4e1fcfeb-32cc-4060-ac7f-f5eb4ff3ba44" providerId="ADAL" clId="{448A1609-3175-4200-806C-192FA6AA0FE5}" dt="2026-06-23T19:45:19.141" v="380" actId="20577"/>
          <ac:spMkLst>
            <pc:docMk/>
            <pc:sldMk cId="32297585" sldId="275"/>
            <ac:spMk id="3" creationId="{5DA71F3E-6771-B187-D4B6-3C3F19129812}"/>
          </ac:spMkLst>
        </pc:spChg>
      </pc:sldChg>
      <pc:sldChg chg="modSp mod">
        <pc:chgData name="Rafia Farooq (2325948)" userId="4e1fcfeb-32cc-4060-ac7f-f5eb4ff3ba44" providerId="ADAL" clId="{448A1609-3175-4200-806C-192FA6AA0FE5}" dt="2026-06-23T19:55:58.037" v="420" actId="1076"/>
        <pc:sldMkLst>
          <pc:docMk/>
          <pc:sldMk cId="459885530" sldId="276"/>
        </pc:sldMkLst>
        <pc:spChg chg="mod">
          <ac:chgData name="Rafia Farooq (2325948)" userId="4e1fcfeb-32cc-4060-ac7f-f5eb4ff3ba44" providerId="ADAL" clId="{448A1609-3175-4200-806C-192FA6AA0FE5}" dt="2026-06-23T19:55:58.037" v="420" actId="1076"/>
          <ac:spMkLst>
            <pc:docMk/>
            <pc:sldMk cId="459885530" sldId="276"/>
            <ac:spMk id="3" creationId="{5C24E3C8-0EA1-1C77-073A-3543AE3F27EF}"/>
          </ac:spMkLst>
        </pc:spChg>
      </pc:sldChg>
      <pc:sldChg chg="modSp mod">
        <pc:chgData name="Rafia Farooq (2325948)" userId="4e1fcfeb-32cc-4060-ac7f-f5eb4ff3ba44" providerId="ADAL" clId="{448A1609-3175-4200-806C-192FA6AA0FE5}" dt="2026-06-24T17:15:23.450" v="434" actId="1076"/>
        <pc:sldMkLst>
          <pc:docMk/>
          <pc:sldMk cId="4198907625" sldId="277"/>
        </pc:sldMkLst>
        <pc:spChg chg="mod">
          <ac:chgData name="Rafia Farooq (2325948)" userId="4e1fcfeb-32cc-4060-ac7f-f5eb4ff3ba44" providerId="ADAL" clId="{448A1609-3175-4200-806C-192FA6AA0FE5}" dt="2026-06-23T08:15:33.099" v="51" actId="27636"/>
          <ac:spMkLst>
            <pc:docMk/>
            <pc:sldMk cId="4198907625" sldId="277"/>
            <ac:spMk id="4" creationId="{0D1215AC-3947-7AF3-0256-89C3CD0839A9}"/>
          </ac:spMkLst>
        </pc:spChg>
        <pc:picChg chg="mod">
          <ac:chgData name="Rafia Farooq (2325948)" userId="4e1fcfeb-32cc-4060-ac7f-f5eb4ff3ba44" providerId="ADAL" clId="{448A1609-3175-4200-806C-192FA6AA0FE5}" dt="2026-06-24T17:15:23.450" v="434" actId="1076"/>
          <ac:picMkLst>
            <pc:docMk/>
            <pc:sldMk cId="4198907625" sldId="277"/>
            <ac:picMk id="5" creationId="{27901457-93AE-16B5-3BCE-5A22896BE29E}"/>
          </ac:picMkLst>
        </pc:picChg>
      </pc:sldChg>
      <pc:sldChg chg="modSp mod">
        <pc:chgData name="Rafia Farooq (2325948)" userId="4e1fcfeb-32cc-4060-ac7f-f5eb4ff3ba44" providerId="ADAL" clId="{448A1609-3175-4200-806C-192FA6AA0FE5}" dt="2026-06-23T19:55:32.838" v="417" actId="1076"/>
        <pc:sldMkLst>
          <pc:docMk/>
          <pc:sldMk cId="3738392438" sldId="278"/>
        </pc:sldMkLst>
        <pc:spChg chg="mod">
          <ac:chgData name="Rafia Farooq (2325948)" userId="4e1fcfeb-32cc-4060-ac7f-f5eb4ff3ba44" providerId="ADAL" clId="{448A1609-3175-4200-806C-192FA6AA0FE5}" dt="2026-06-23T19:55:32.838" v="417" actId="1076"/>
          <ac:spMkLst>
            <pc:docMk/>
            <pc:sldMk cId="3738392438" sldId="278"/>
            <ac:spMk id="3" creationId="{CCC8B15E-C5A1-E029-F1C1-28F2346ECB83}"/>
          </ac:spMkLst>
        </pc:spChg>
      </pc:sldChg>
      <pc:sldChg chg="delSp modSp mod delAnim">
        <pc:chgData name="Rafia Farooq (2325948)" userId="4e1fcfeb-32cc-4060-ac7f-f5eb4ff3ba44" providerId="ADAL" clId="{448A1609-3175-4200-806C-192FA6AA0FE5}" dt="2026-06-24T18:21:00.158" v="440" actId="1076"/>
        <pc:sldMkLst>
          <pc:docMk/>
          <pc:sldMk cId="383001057" sldId="281"/>
        </pc:sldMkLst>
        <pc:spChg chg="mod">
          <ac:chgData name="Rafia Farooq (2325948)" userId="4e1fcfeb-32cc-4060-ac7f-f5eb4ff3ba44" providerId="ADAL" clId="{448A1609-3175-4200-806C-192FA6AA0FE5}" dt="2026-06-23T08:18:07.937" v="58" actId="2711"/>
          <ac:spMkLst>
            <pc:docMk/>
            <pc:sldMk cId="383001057" sldId="281"/>
            <ac:spMk id="3" creationId="{E268E83D-D4E6-0BC5-1870-8BC3561E3F21}"/>
          </ac:spMkLst>
        </pc:spChg>
        <pc:spChg chg="mod">
          <ac:chgData name="Rafia Farooq (2325948)" userId="4e1fcfeb-32cc-4060-ac7f-f5eb4ff3ba44" providerId="ADAL" clId="{448A1609-3175-4200-806C-192FA6AA0FE5}" dt="2026-06-23T08:18:39.033" v="62" actId="14100"/>
          <ac:spMkLst>
            <pc:docMk/>
            <pc:sldMk cId="383001057" sldId="281"/>
            <ac:spMk id="4" creationId="{C7D28F6C-F028-6F6D-62C9-ECF6593179B1}"/>
          </ac:spMkLst>
        </pc:spChg>
        <pc:spChg chg="mod">
          <ac:chgData name="Rafia Farooq (2325948)" userId="4e1fcfeb-32cc-4060-ac7f-f5eb4ff3ba44" providerId="ADAL" clId="{448A1609-3175-4200-806C-192FA6AA0FE5}" dt="2026-06-23T08:17:39.727" v="55" actId="2711"/>
          <ac:spMkLst>
            <pc:docMk/>
            <pc:sldMk cId="383001057" sldId="281"/>
            <ac:spMk id="5" creationId="{C71D8669-ECD7-32BE-69C2-E48D1A05C7A5}"/>
          </ac:spMkLst>
        </pc:spChg>
        <pc:spChg chg="mod">
          <ac:chgData name="Rafia Farooq (2325948)" userId="4e1fcfeb-32cc-4060-ac7f-f5eb4ff3ba44" providerId="ADAL" clId="{448A1609-3175-4200-806C-192FA6AA0FE5}" dt="2026-06-23T08:18:34.776" v="61" actId="1076"/>
          <ac:spMkLst>
            <pc:docMk/>
            <pc:sldMk cId="383001057" sldId="281"/>
            <ac:spMk id="7" creationId="{694FCDED-1BC7-151A-18AB-6DDD92540DA5}"/>
          </ac:spMkLst>
        </pc:spChg>
        <pc:picChg chg="del">
          <ac:chgData name="Rafia Farooq (2325948)" userId="4e1fcfeb-32cc-4060-ac7f-f5eb4ff3ba44" providerId="ADAL" clId="{448A1609-3175-4200-806C-192FA6AA0FE5}" dt="2026-06-24T18:15:59.462" v="438" actId="478"/>
          <ac:picMkLst>
            <pc:docMk/>
            <pc:sldMk cId="383001057" sldId="281"/>
            <ac:picMk id="6" creationId="{42198A82-22F6-4EBF-92F5-72CE35C68AF6}"/>
          </ac:picMkLst>
        </pc:picChg>
        <pc:picChg chg="del">
          <ac:chgData name="Rafia Farooq (2325948)" userId="4e1fcfeb-32cc-4060-ac7f-f5eb4ff3ba44" providerId="ADAL" clId="{448A1609-3175-4200-806C-192FA6AA0FE5}" dt="2026-06-24T18:16:22.443" v="439" actId="478"/>
          <ac:picMkLst>
            <pc:docMk/>
            <pc:sldMk cId="383001057" sldId="281"/>
            <ac:picMk id="10" creationId="{AED29A87-497A-3407-8DA3-A778B5A64F3E}"/>
          </ac:picMkLst>
        </pc:picChg>
        <pc:picChg chg="mod">
          <ac:chgData name="Rafia Farooq (2325948)" userId="4e1fcfeb-32cc-4060-ac7f-f5eb4ff3ba44" providerId="ADAL" clId="{448A1609-3175-4200-806C-192FA6AA0FE5}" dt="2026-06-24T18:21:00.158" v="440" actId="1076"/>
          <ac:picMkLst>
            <pc:docMk/>
            <pc:sldMk cId="383001057" sldId="281"/>
            <ac:picMk id="11" creationId="{D32ED390-4AEC-EEE3-0E85-E3CA39C8A687}"/>
          </ac:picMkLst>
        </pc:picChg>
      </pc:sldChg>
      <pc:sldChg chg="modSp mod">
        <pc:chgData name="Rafia Farooq (2325948)" userId="4e1fcfeb-32cc-4060-ac7f-f5eb4ff3ba44" providerId="ADAL" clId="{448A1609-3175-4200-806C-192FA6AA0FE5}" dt="2026-06-23T19:35:40.211" v="234" actId="20577"/>
        <pc:sldMkLst>
          <pc:docMk/>
          <pc:sldMk cId="2946994210" sldId="282"/>
        </pc:sldMkLst>
        <pc:spChg chg="mod">
          <ac:chgData name="Rafia Farooq (2325948)" userId="4e1fcfeb-32cc-4060-ac7f-f5eb4ff3ba44" providerId="ADAL" clId="{448A1609-3175-4200-806C-192FA6AA0FE5}" dt="2026-06-23T19:35:40.211" v="234" actId="20577"/>
          <ac:spMkLst>
            <pc:docMk/>
            <pc:sldMk cId="2946994210" sldId="282"/>
            <ac:spMk id="3" creationId="{9994FD98-7E3A-B710-4374-C915A6416A24}"/>
          </ac:spMkLst>
        </pc:spChg>
      </pc:sldChg>
      <pc:sldChg chg="addSp delSp modSp mod delAnim">
        <pc:chgData name="Rafia Farooq (2325948)" userId="4e1fcfeb-32cc-4060-ac7f-f5eb4ff3ba44" providerId="ADAL" clId="{448A1609-3175-4200-806C-192FA6AA0FE5}" dt="2026-06-24T18:25:32.536" v="441" actId="1076"/>
        <pc:sldMkLst>
          <pc:docMk/>
          <pc:sldMk cId="1970756819" sldId="283"/>
        </pc:sldMkLst>
        <pc:picChg chg="mod">
          <ac:chgData name="Rafia Farooq (2325948)" userId="4e1fcfeb-32cc-4060-ac7f-f5eb4ff3ba44" providerId="ADAL" clId="{448A1609-3175-4200-806C-192FA6AA0FE5}" dt="2026-06-24T18:25:32.536" v="441" actId="1076"/>
          <ac:picMkLst>
            <pc:docMk/>
            <pc:sldMk cId="1970756819" sldId="283"/>
            <ac:picMk id="3" creationId="{EBE606A2-BA94-BDC3-65A6-A53414C8F81C}"/>
          </ac:picMkLst>
        </pc:picChg>
      </pc:sldChg>
      <pc:sldChg chg="modSp mod">
        <pc:chgData name="Rafia Farooq (2325948)" userId="4e1fcfeb-32cc-4060-ac7f-f5eb4ff3ba44" providerId="ADAL" clId="{448A1609-3175-4200-806C-192FA6AA0FE5}" dt="2026-06-23T19:33:38.612" v="172"/>
        <pc:sldMkLst>
          <pc:docMk/>
          <pc:sldMk cId="4253092510" sldId="284"/>
        </pc:sldMkLst>
        <pc:spChg chg="mod">
          <ac:chgData name="Rafia Farooq (2325948)" userId="4e1fcfeb-32cc-4060-ac7f-f5eb4ff3ba44" providerId="ADAL" clId="{448A1609-3175-4200-806C-192FA6AA0FE5}" dt="2026-06-23T19:33:38.612" v="172"/>
          <ac:spMkLst>
            <pc:docMk/>
            <pc:sldMk cId="4253092510" sldId="284"/>
            <ac:spMk id="3" creationId="{042C189A-F451-3BE1-391E-B1A8BE79B21B}"/>
          </ac:spMkLst>
        </pc:spChg>
      </pc:sldChg>
      <pc:sldChg chg="delSp modSp mod delAnim">
        <pc:chgData name="Rafia Farooq (2325948)" userId="4e1fcfeb-32cc-4060-ac7f-f5eb4ff3ba44" providerId="ADAL" clId="{448A1609-3175-4200-806C-192FA6AA0FE5}" dt="2026-06-25T08:35:13.016" v="444" actId="1076"/>
        <pc:sldMkLst>
          <pc:docMk/>
          <pc:sldMk cId="2923789894" sldId="285"/>
        </pc:sldMkLst>
        <pc:spChg chg="mod">
          <ac:chgData name="Rafia Farooq (2325948)" userId="4e1fcfeb-32cc-4060-ac7f-f5eb4ff3ba44" providerId="ADAL" clId="{448A1609-3175-4200-806C-192FA6AA0FE5}" dt="2026-06-24T18:26:15.434" v="442" actId="1076"/>
          <ac:spMkLst>
            <pc:docMk/>
            <pc:sldMk cId="2923789894" sldId="285"/>
            <ac:spMk id="5" creationId="{4FEBB107-9061-0A5C-1952-DA04B77147AD}"/>
          </ac:spMkLst>
        </pc:spChg>
        <pc:picChg chg="del">
          <ac:chgData name="Rafia Farooq (2325948)" userId="4e1fcfeb-32cc-4060-ac7f-f5eb4ff3ba44" providerId="ADAL" clId="{448A1609-3175-4200-806C-192FA6AA0FE5}" dt="2026-06-25T08:33:05.456" v="443" actId="478"/>
          <ac:picMkLst>
            <pc:docMk/>
            <pc:sldMk cId="2923789894" sldId="285"/>
            <ac:picMk id="3" creationId="{CD677313-E94A-2227-6706-99E89A964E7C}"/>
          </ac:picMkLst>
        </pc:picChg>
        <pc:picChg chg="mod">
          <ac:chgData name="Rafia Farooq (2325948)" userId="4e1fcfeb-32cc-4060-ac7f-f5eb4ff3ba44" providerId="ADAL" clId="{448A1609-3175-4200-806C-192FA6AA0FE5}" dt="2026-06-25T08:35:13.016" v="444" actId="1076"/>
          <ac:picMkLst>
            <pc:docMk/>
            <pc:sldMk cId="2923789894" sldId="285"/>
            <ac:picMk id="4" creationId="{B8725DF5-2BF7-4058-1488-AAD364BA81C3}"/>
          </ac:picMkLst>
        </pc:picChg>
      </pc:sldChg>
      <pc:sldChg chg="modSp mod">
        <pc:chgData name="Rafia Farooq (2325948)" userId="4e1fcfeb-32cc-4060-ac7f-f5eb4ff3ba44" providerId="ADAL" clId="{448A1609-3175-4200-806C-192FA6AA0FE5}" dt="2026-06-25T08:37:01.920" v="445" actId="1076"/>
        <pc:sldMkLst>
          <pc:docMk/>
          <pc:sldMk cId="16531941" sldId="286"/>
        </pc:sldMkLst>
        <pc:picChg chg="mod">
          <ac:chgData name="Rafia Farooq (2325948)" userId="4e1fcfeb-32cc-4060-ac7f-f5eb4ff3ba44" providerId="ADAL" clId="{448A1609-3175-4200-806C-192FA6AA0FE5}" dt="2026-06-25T08:37:01.920" v="445" actId="1076"/>
          <ac:picMkLst>
            <pc:docMk/>
            <pc:sldMk cId="16531941" sldId="286"/>
            <ac:picMk id="2" creationId="{746C6E13-F8FB-23EE-096D-5865ADF1205E}"/>
          </ac:picMkLst>
        </pc:picChg>
      </pc:sldChg>
      <pc:sldChg chg="modSp mod">
        <pc:chgData name="Rafia Farooq (2325948)" userId="4e1fcfeb-32cc-4060-ac7f-f5eb4ff3ba44" providerId="ADAL" clId="{448A1609-3175-4200-806C-192FA6AA0FE5}" dt="2026-06-25T08:40:21.491" v="447" actId="1076"/>
        <pc:sldMkLst>
          <pc:docMk/>
          <pc:sldMk cId="2155765982" sldId="287"/>
        </pc:sldMkLst>
        <pc:picChg chg="mod">
          <ac:chgData name="Rafia Farooq (2325948)" userId="4e1fcfeb-32cc-4060-ac7f-f5eb4ff3ba44" providerId="ADAL" clId="{448A1609-3175-4200-806C-192FA6AA0FE5}" dt="2026-06-25T08:40:21.491" v="447" actId="1076"/>
          <ac:picMkLst>
            <pc:docMk/>
            <pc:sldMk cId="2155765982" sldId="287"/>
            <ac:picMk id="2" creationId="{0286FD96-59C0-57F8-4D6D-88B55A422BAE}"/>
          </ac:picMkLst>
        </pc:picChg>
      </pc:sldChg>
      <pc:sldChg chg="modSp mod">
        <pc:chgData name="Rafia Farooq (2325948)" userId="4e1fcfeb-32cc-4060-ac7f-f5eb4ff3ba44" providerId="ADAL" clId="{448A1609-3175-4200-806C-192FA6AA0FE5}" dt="2026-06-25T08:41:36.054" v="448" actId="1076"/>
        <pc:sldMkLst>
          <pc:docMk/>
          <pc:sldMk cId="4031044940" sldId="288"/>
        </pc:sldMkLst>
        <pc:picChg chg="mod">
          <ac:chgData name="Rafia Farooq (2325948)" userId="4e1fcfeb-32cc-4060-ac7f-f5eb4ff3ba44" providerId="ADAL" clId="{448A1609-3175-4200-806C-192FA6AA0FE5}" dt="2026-06-25T08:41:36.054" v="448" actId="1076"/>
          <ac:picMkLst>
            <pc:docMk/>
            <pc:sldMk cId="4031044940" sldId="288"/>
            <ac:picMk id="2" creationId="{BBFEB212-666A-30FA-CC96-7D7BD6FD4F7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04C8DB-BB7D-4282-AE9F-CF777BDC817A}"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US"/>
        </a:p>
      </dgm:t>
    </dgm:pt>
    <dgm:pt modelId="{C508245F-599F-4E98-AD67-9EB48B15961C}">
      <dgm:prSet/>
      <dgm:spPr/>
      <dgm:t>
        <a:bodyPr/>
        <a:lstStyle/>
        <a:p>
          <a:r>
            <a:rPr lang="en-US" b="1" dirty="0"/>
            <a:t>Care Act 2014 </a:t>
          </a:r>
          <a:r>
            <a:rPr lang="en-GB" dirty="0"/>
            <a:t>promotes wellbeing and independence for older adults by focusing on prevention and delivering personalised care (UK Government, 2014).</a:t>
          </a:r>
          <a:endParaRPr lang="en-US" dirty="0"/>
        </a:p>
      </dgm:t>
    </dgm:pt>
    <dgm:pt modelId="{89401811-762E-47CF-9C72-3DD9D5F61E60}" type="parTrans" cxnId="{48B993A8-313F-4622-A3C0-0DF068F8CB7D}">
      <dgm:prSet/>
      <dgm:spPr/>
      <dgm:t>
        <a:bodyPr/>
        <a:lstStyle/>
        <a:p>
          <a:endParaRPr lang="en-US"/>
        </a:p>
      </dgm:t>
    </dgm:pt>
    <dgm:pt modelId="{CCFA1313-43CE-48E7-AA1A-271775012E1C}" type="sibTrans" cxnId="{48B993A8-313F-4622-A3C0-0DF068F8CB7D}">
      <dgm:prSet/>
      <dgm:spPr/>
      <dgm:t>
        <a:bodyPr/>
        <a:lstStyle/>
        <a:p>
          <a:endParaRPr lang="en-US"/>
        </a:p>
      </dgm:t>
    </dgm:pt>
    <dgm:pt modelId="{1E6CA352-4F4E-47BB-972A-495ECCC16770}">
      <dgm:prSet/>
      <dgm:spPr/>
      <dgm:t>
        <a:bodyPr/>
        <a:lstStyle/>
        <a:p>
          <a:r>
            <a:rPr lang="en-US" b="1" dirty="0"/>
            <a:t>Equality Act 2010 </a:t>
          </a:r>
          <a:r>
            <a:rPr lang="en-US" dirty="0"/>
            <a:t>protects against age discrimination </a:t>
          </a:r>
          <a:r>
            <a:rPr lang="en-GB" dirty="0"/>
            <a:t>(UK Government, 2010) .</a:t>
          </a:r>
          <a:endParaRPr lang="en-US" dirty="0"/>
        </a:p>
      </dgm:t>
    </dgm:pt>
    <dgm:pt modelId="{EC4FD30A-9F76-4A44-981E-2E35ABE98846}" type="parTrans" cxnId="{6B9EB515-CEF9-420D-81CF-79C45F3DD449}">
      <dgm:prSet/>
      <dgm:spPr/>
      <dgm:t>
        <a:bodyPr/>
        <a:lstStyle/>
        <a:p>
          <a:endParaRPr lang="en-US"/>
        </a:p>
      </dgm:t>
    </dgm:pt>
    <dgm:pt modelId="{BF30E974-A225-4B9A-B0FD-7F6EEFE59DC9}" type="sibTrans" cxnId="{6B9EB515-CEF9-420D-81CF-79C45F3DD449}">
      <dgm:prSet/>
      <dgm:spPr/>
      <dgm:t>
        <a:bodyPr/>
        <a:lstStyle/>
        <a:p>
          <a:endParaRPr lang="en-US"/>
        </a:p>
      </dgm:t>
    </dgm:pt>
    <dgm:pt modelId="{EF269ACF-84A2-416D-B49C-1AE07AC205EA}">
      <dgm:prSet/>
      <dgm:spPr/>
      <dgm:t>
        <a:bodyPr/>
        <a:lstStyle/>
        <a:p>
          <a:r>
            <a:rPr lang="en-US" b="1" dirty="0"/>
            <a:t>NHS Long Term Plan </a:t>
          </a:r>
          <a:r>
            <a:rPr lang="en-GB" dirty="0"/>
            <a:t>aims to improve older people’s health by focusing on prevention and delivering more integrated care in the community instead of hospitals (NHS England, 2019).</a:t>
          </a:r>
          <a:r>
            <a:rPr lang="en-US" dirty="0"/>
            <a:t> </a:t>
          </a:r>
        </a:p>
      </dgm:t>
    </dgm:pt>
    <dgm:pt modelId="{6B807F67-3AE6-4BF9-BD0A-908B57FABDF6}" type="parTrans" cxnId="{7BE51B40-6B46-4EAB-A3E0-12CF087D93AF}">
      <dgm:prSet/>
      <dgm:spPr/>
      <dgm:t>
        <a:bodyPr/>
        <a:lstStyle/>
        <a:p>
          <a:endParaRPr lang="en-US"/>
        </a:p>
      </dgm:t>
    </dgm:pt>
    <dgm:pt modelId="{C4BF14B6-14EC-4DAA-B556-3B8004D3766B}" type="sibTrans" cxnId="{7BE51B40-6B46-4EAB-A3E0-12CF087D93AF}">
      <dgm:prSet/>
      <dgm:spPr/>
      <dgm:t>
        <a:bodyPr/>
        <a:lstStyle/>
        <a:p>
          <a:endParaRPr lang="en-US"/>
        </a:p>
      </dgm:t>
    </dgm:pt>
    <dgm:pt modelId="{4B339AE8-07C4-4145-8CD1-2EAD010AEA75}">
      <dgm:prSet/>
      <dgm:spPr/>
      <dgm:t>
        <a:bodyPr/>
        <a:lstStyle/>
        <a:p>
          <a:r>
            <a:rPr lang="en-GB" b="1" dirty="0"/>
            <a:t>Human Rights Act 1998</a:t>
          </a:r>
        </a:p>
        <a:p>
          <a:r>
            <a:rPr lang="en-GB" dirty="0"/>
            <a:t>protects older people’s rights, dignity, safety, privacy and freedom (UK Parliament, 1998).</a:t>
          </a:r>
          <a:endParaRPr lang="en-US" dirty="0"/>
        </a:p>
      </dgm:t>
    </dgm:pt>
    <dgm:pt modelId="{BD5078B0-1641-4DFC-8EE1-3D52435EF0C0}" type="parTrans" cxnId="{AC4E5914-8823-4A86-95F1-D7DB47183FCE}">
      <dgm:prSet/>
      <dgm:spPr/>
      <dgm:t>
        <a:bodyPr/>
        <a:lstStyle/>
        <a:p>
          <a:endParaRPr lang="en-US"/>
        </a:p>
      </dgm:t>
    </dgm:pt>
    <dgm:pt modelId="{27393121-7382-41D9-8D04-3312394B4470}" type="sibTrans" cxnId="{AC4E5914-8823-4A86-95F1-D7DB47183FCE}">
      <dgm:prSet/>
      <dgm:spPr/>
      <dgm:t>
        <a:bodyPr/>
        <a:lstStyle/>
        <a:p>
          <a:endParaRPr lang="en-US"/>
        </a:p>
      </dgm:t>
    </dgm:pt>
    <dgm:pt modelId="{27B4A6D1-67D0-445A-AE33-1D431D94E9CC}" type="pres">
      <dgm:prSet presAssocID="{5F04C8DB-BB7D-4282-AE9F-CF777BDC817A}" presName="matrix" presStyleCnt="0">
        <dgm:presLayoutVars>
          <dgm:chMax val="1"/>
          <dgm:dir/>
          <dgm:resizeHandles val="exact"/>
        </dgm:presLayoutVars>
      </dgm:prSet>
      <dgm:spPr/>
    </dgm:pt>
    <dgm:pt modelId="{3F8DAD86-4739-434E-8956-8E159E7FACFD}" type="pres">
      <dgm:prSet presAssocID="{5F04C8DB-BB7D-4282-AE9F-CF777BDC817A}" presName="axisShape" presStyleLbl="bgShp" presStyleIdx="0" presStyleCnt="1"/>
      <dgm:spPr/>
    </dgm:pt>
    <dgm:pt modelId="{2F1DE5E9-5B93-4512-985C-69E41B55B3FF}" type="pres">
      <dgm:prSet presAssocID="{5F04C8DB-BB7D-4282-AE9F-CF777BDC817A}" presName="rect1" presStyleLbl="node1" presStyleIdx="0" presStyleCnt="4">
        <dgm:presLayoutVars>
          <dgm:chMax val="0"/>
          <dgm:chPref val="0"/>
          <dgm:bulletEnabled val="1"/>
        </dgm:presLayoutVars>
      </dgm:prSet>
      <dgm:spPr/>
    </dgm:pt>
    <dgm:pt modelId="{558E8810-97B9-408D-B6F6-4B855B6200B1}" type="pres">
      <dgm:prSet presAssocID="{5F04C8DB-BB7D-4282-AE9F-CF777BDC817A}" presName="rect2" presStyleLbl="node1" presStyleIdx="1" presStyleCnt="4">
        <dgm:presLayoutVars>
          <dgm:chMax val="0"/>
          <dgm:chPref val="0"/>
          <dgm:bulletEnabled val="1"/>
        </dgm:presLayoutVars>
      </dgm:prSet>
      <dgm:spPr/>
    </dgm:pt>
    <dgm:pt modelId="{AF4DE7CA-682E-44E5-8BD2-6D32BD6E83DB}" type="pres">
      <dgm:prSet presAssocID="{5F04C8DB-BB7D-4282-AE9F-CF777BDC817A}" presName="rect3" presStyleLbl="node1" presStyleIdx="2" presStyleCnt="4">
        <dgm:presLayoutVars>
          <dgm:chMax val="0"/>
          <dgm:chPref val="0"/>
          <dgm:bulletEnabled val="1"/>
        </dgm:presLayoutVars>
      </dgm:prSet>
      <dgm:spPr/>
    </dgm:pt>
    <dgm:pt modelId="{1F5B514A-BA39-4208-97DC-EB62212E8041}" type="pres">
      <dgm:prSet presAssocID="{5F04C8DB-BB7D-4282-AE9F-CF777BDC817A}" presName="rect4" presStyleLbl="node1" presStyleIdx="3" presStyleCnt="4">
        <dgm:presLayoutVars>
          <dgm:chMax val="0"/>
          <dgm:chPref val="0"/>
          <dgm:bulletEnabled val="1"/>
        </dgm:presLayoutVars>
      </dgm:prSet>
      <dgm:spPr/>
    </dgm:pt>
  </dgm:ptLst>
  <dgm:cxnLst>
    <dgm:cxn modelId="{78EC6401-E270-4217-BDB4-A2BDA469F0AD}" type="presOf" srcId="{EF269ACF-84A2-416D-B49C-1AE07AC205EA}" destId="{AF4DE7CA-682E-44E5-8BD2-6D32BD6E83DB}" srcOrd="0" destOrd="0" presId="urn:microsoft.com/office/officeart/2005/8/layout/matrix2"/>
    <dgm:cxn modelId="{AC4E5914-8823-4A86-95F1-D7DB47183FCE}" srcId="{5F04C8DB-BB7D-4282-AE9F-CF777BDC817A}" destId="{4B339AE8-07C4-4145-8CD1-2EAD010AEA75}" srcOrd="3" destOrd="0" parTransId="{BD5078B0-1641-4DFC-8EE1-3D52435EF0C0}" sibTransId="{27393121-7382-41D9-8D04-3312394B4470}"/>
    <dgm:cxn modelId="{6B9EB515-CEF9-420D-81CF-79C45F3DD449}" srcId="{5F04C8DB-BB7D-4282-AE9F-CF777BDC817A}" destId="{1E6CA352-4F4E-47BB-972A-495ECCC16770}" srcOrd="1" destOrd="0" parTransId="{EC4FD30A-9F76-4A44-981E-2E35ABE98846}" sibTransId="{BF30E974-A225-4B9A-B0FD-7F6EEFE59DC9}"/>
    <dgm:cxn modelId="{799FAC1E-B2A9-4C7F-B4F7-EBEDF8F2C332}" type="presOf" srcId="{1E6CA352-4F4E-47BB-972A-495ECCC16770}" destId="{558E8810-97B9-408D-B6F6-4B855B6200B1}" srcOrd="0" destOrd="0" presId="urn:microsoft.com/office/officeart/2005/8/layout/matrix2"/>
    <dgm:cxn modelId="{7BE51B40-6B46-4EAB-A3E0-12CF087D93AF}" srcId="{5F04C8DB-BB7D-4282-AE9F-CF777BDC817A}" destId="{EF269ACF-84A2-416D-B49C-1AE07AC205EA}" srcOrd="2" destOrd="0" parTransId="{6B807F67-3AE6-4BF9-BD0A-908B57FABDF6}" sibTransId="{C4BF14B6-14EC-4DAA-B556-3B8004D3766B}"/>
    <dgm:cxn modelId="{E3521746-8A1E-4FC0-A078-2C5D44149896}" type="presOf" srcId="{4B339AE8-07C4-4145-8CD1-2EAD010AEA75}" destId="{1F5B514A-BA39-4208-97DC-EB62212E8041}" srcOrd="0" destOrd="0" presId="urn:microsoft.com/office/officeart/2005/8/layout/matrix2"/>
    <dgm:cxn modelId="{48B993A8-313F-4622-A3C0-0DF068F8CB7D}" srcId="{5F04C8DB-BB7D-4282-AE9F-CF777BDC817A}" destId="{C508245F-599F-4E98-AD67-9EB48B15961C}" srcOrd="0" destOrd="0" parTransId="{89401811-762E-47CF-9C72-3DD9D5F61E60}" sibTransId="{CCFA1313-43CE-48E7-AA1A-271775012E1C}"/>
    <dgm:cxn modelId="{795F29A9-A0CB-4B07-AB03-7840CFB756A6}" type="presOf" srcId="{5F04C8DB-BB7D-4282-AE9F-CF777BDC817A}" destId="{27B4A6D1-67D0-445A-AE33-1D431D94E9CC}" srcOrd="0" destOrd="0" presId="urn:microsoft.com/office/officeart/2005/8/layout/matrix2"/>
    <dgm:cxn modelId="{A281D1FC-A836-424C-8577-5DD218C08C18}" type="presOf" srcId="{C508245F-599F-4E98-AD67-9EB48B15961C}" destId="{2F1DE5E9-5B93-4512-985C-69E41B55B3FF}" srcOrd="0" destOrd="0" presId="urn:microsoft.com/office/officeart/2005/8/layout/matrix2"/>
    <dgm:cxn modelId="{0E51C8B7-48CA-4DBE-9DA4-8023FB026CEE}" type="presParOf" srcId="{27B4A6D1-67D0-445A-AE33-1D431D94E9CC}" destId="{3F8DAD86-4739-434E-8956-8E159E7FACFD}" srcOrd="0" destOrd="0" presId="urn:microsoft.com/office/officeart/2005/8/layout/matrix2"/>
    <dgm:cxn modelId="{E8B4DD90-DB7E-4DF8-A9CE-381DB432B6ED}" type="presParOf" srcId="{27B4A6D1-67D0-445A-AE33-1D431D94E9CC}" destId="{2F1DE5E9-5B93-4512-985C-69E41B55B3FF}" srcOrd="1" destOrd="0" presId="urn:microsoft.com/office/officeart/2005/8/layout/matrix2"/>
    <dgm:cxn modelId="{B755F24D-0D64-4492-9025-329046B6DE75}" type="presParOf" srcId="{27B4A6D1-67D0-445A-AE33-1D431D94E9CC}" destId="{558E8810-97B9-408D-B6F6-4B855B6200B1}" srcOrd="2" destOrd="0" presId="urn:microsoft.com/office/officeart/2005/8/layout/matrix2"/>
    <dgm:cxn modelId="{921E02E6-6937-4F0C-A11F-8C6387F85A04}" type="presParOf" srcId="{27B4A6D1-67D0-445A-AE33-1D431D94E9CC}" destId="{AF4DE7CA-682E-44E5-8BD2-6D32BD6E83DB}" srcOrd="3" destOrd="0" presId="urn:microsoft.com/office/officeart/2005/8/layout/matrix2"/>
    <dgm:cxn modelId="{C686198F-2950-4C71-BE24-335C3D0FED74}" type="presParOf" srcId="{27B4A6D1-67D0-445A-AE33-1D431D94E9CC}" destId="{1F5B514A-BA39-4208-97DC-EB62212E8041}" srcOrd="4" destOrd="0" presId="urn:microsoft.com/office/officeart/2005/8/layout/matrix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571004-D487-4B3C-BF7F-10B0C6A74983}"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GB"/>
        </a:p>
      </dgm:t>
    </dgm:pt>
    <dgm:pt modelId="{356C4CB3-2AF4-48F2-972A-0B8D268734C5}">
      <dgm:prSet phldrT="[Text]" custT="1"/>
      <dgm:spPr/>
      <dgm:t>
        <a:bodyPr/>
        <a:lstStyle/>
        <a:p>
          <a:pPr>
            <a:buNone/>
          </a:pPr>
          <a:r>
            <a:rPr lang="en-GB" sz="1600" b="1" dirty="0">
              <a:latin typeface="Arial" panose="020B0604020202020204" pitchFamily="34" charset="0"/>
              <a:cs typeface="Arial" panose="020B0604020202020204" pitchFamily="34" charset="0"/>
            </a:rPr>
            <a:t>Case Study Overview (Age UK ACE Project)</a:t>
          </a:r>
          <a:endParaRPr lang="en-GB" sz="1600" dirty="0"/>
        </a:p>
      </dgm:t>
    </dgm:pt>
    <dgm:pt modelId="{E596E943-34D6-4821-BC82-2A831EC93158}" type="parTrans" cxnId="{A040B96A-0664-499E-BE69-66412FD76DEC}">
      <dgm:prSet/>
      <dgm:spPr/>
      <dgm:t>
        <a:bodyPr/>
        <a:lstStyle/>
        <a:p>
          <a:endParaRPr lang="en-GB"/>
        </a:p>
      </dgm:t>
    </dgm:pt>
    <dgm:pt modelId="{7313E358-9560-4E7E-8F8B-17DE86E2EF35}" type="sibTrans" cxnId="{A040B96A-0664-499E-BE69-66412FD76DEC}">
      <dgm:prSet/>
      <dgm:spPr/>
      <dgm:t>
        <a:bodyPr/>
        <a:lstStyle/>
        <a:p>
          <a:endParaRPr lang="en-GB"/>
        </a:p>
      </dgm:t>
    </dgm:pt>
    <dgm:pt modelId="{A888EF61-C6C3-4CD4-8F9C-9E24A1021285}">
      <dgm:prSet phldrT="[Text]" custT="1"/>
      <dgm:spPr/>
      <dgm:t>
        <a:bodyPr/>
        <a:lstStyle/>
        <a:p>
          <a:pPr>
            <a:buNone/>
          </a:pPr>
          <a:r>
            <a:rPr lang="en-GB" sz="1600" b="1" dirty="0">
              <a:latin typeface="Arial" panose="020B0604020202020204" pitchFamily="34" charset="0"/>
              <a:cs typeface="Arial" panose="020B0604020202020204" pitchFamily="34" charset="0"/>
            </a:rPr>
            <a:t>Link to Activity Theory</a:t>
          </a:r>
          <a:endParaRPr lang="en-GB" sz="1600" dirty="0"/>
        </a:p>
      </dgm:t>
    </dgm:pt>
    <dgm:pt modelId="{5A454013-AEB7-46D6-BE0D-62C951B1171F}" type="parTrans" cxnId="{F93FF02F-0A8E-4BBF-929A-0BBBE79DEC16}">
      <dgm:prSet/>
      <dgm:spPr/>
      <dgm:t>
        <a:bodyPr/>
        <a:lstStyle/>
        <a:p>
          <a:endParaRPr lang="en-GB"/>
        </a:p>
      </dgm:t>
    </dgm:pt>
    <dgm:pt modelId="{2692E93A-1D16-42FA-AB6E-EB646E673B28}" type="sibTrans" cxnId="{F93FF02F-0A8E-4BBF-929A-0BBBE79DEC16}">
      <dgm:prSet/>
      <dgm:spPr/>
      <dgm:t>
        <a:bodyPr/>
        <a:lstStyle/>
        <a:p>
          <a:endParaRPr lang="en-GB"/>
        </a:p>
      </dgm:t>
    </dgm:pt>
    <dgm:pt modelId="{44355F2E-4326-4565-936A-723C224674AE}">
      <dgm:prSet phldrT="[Text]" custT="1"/>
      <dgm:spPr/>
      <dgm:t>
        <a:bodyPr/>
        <a:lstStyle/>
        <a:p>
          <a:pPr>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Wellbeing in later life is linked to continued engagement in social roles and activities </a:t>
          </a:r>
          <a:endParaRPr lang="en-GB" sz="1200" dirty="0"/>
        </a:p>
      </dgm:t>
    </dgm:pt>
    <dgm:pt modelId="{7080D82B-41F5-4E13-B30E-8D060B602940}" type="parTrans" cxnId="{E11B068E-2449-423B-B83D-7DCFA6DDC57B}">
      <dgm:prSet/>
      <dgm:spPr/>
      <dgm:t>
        <a:bodyPr/>
        <a:lstStyle/>
        <a:p>
          <a:endParaRPr lang="en-GB"/>
        </a:p>
      </dgm:t>
    </dgm:pt>
    <dgm:pt modelId="{33314CE5-A481-48C5-A469-BA6B7B9BB7A4}" type="sibTrans" cxnId="{E11B068E-2449-423B-B83D-7DCFA6DDC57B}">
      <dgm:prSet/>
      <dgm:spPr/>
      <dgm:t>
        <a:bodyPr/>
        <a:lstStyle/>
        <a:p>
          <a:endParaRPr lang="en-GB"/>
        </a:p>
      </dgm:t>
    </dgm:pt>
    <dgm:pt modelId="{49275C3E-4E26-44E0-9E6B-7FCF54AAF74E}">
      <dgm:prSet phldrT="[Text]" custT="1"/>
      <dgm:spPr/>
      <dgm:t>
        <a:bodyPr/>
        <a:lstStyle/>
        <a:p>
          <a:pPr>
            <a:buNone/>
          </a:pPr>
          <a:r>
            <a:rPr lang="en-GB" sz="1600" b="1" dirty="0">
              <a:latin typeface="Arial" panose="020B0604020202020204" pitchFamily="34" charset="0"/>
              <a:cs typeface="Arial" panose="020B0604020202020204" pitchFamily="34" charset="0"/>
            </a:rPr>
            <a:t>Link to Continuity Theory</a:t>
          </a:r>
          <a:endParaRPr lang="en-GB" sz="1600" dirty="0"/>
        </a:p>
      </dgm:t>
    </dgm:pt>
    <dgm:pt modelId="{04505E2B-CF83-45D6-B929-E367504784D0}" type="parTrans" cxnId="{53452324-7D05-453F-AEC6-150DCBA4EBE4}">
      <dgm:prSet/>
      <dgm:spPr/>
      <dgm:t>
        <a:bodyPr/>
        <a:lstStyle/>
        <a:p>
          <a:endParaRPr lang="en-GB"/>
        </a:p>
      </dgm:t>
    </dgm:pt>
    <dgm:pt modelId="{93944864-72AC-4FA1-9C40-CA8F6C0D8B6E}" type="sibTrans" cxnId="{53452324-7D05-453F-AEC6-150DCBA4EBE4}">
      <dgm:prSet/>
      <dgm:spPr/>
      <dgm:t>
        <a:bodyPr/>
        <a:lstStyle/>
        <a:p>
          <a:endParaRPr lang="en-GB"/>
        </a:p>
      </dgm:t>
    </dgm:pt>
    <dgm:pt modelId="{30D99F1B-EB06-43EB-BDB2-AEAD572B08B5}">
      <dgm:prSet phldrT="[Text]" custT="1"/>
      <dgm:spPr/>
      <dgm:t>
        <a:bodyPr/>
        <a:lstStyle/>
        <a:p>
          <a:pPr>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Older adults maintain identity by continuing familiar habits, roles, and interests </a:t>
          </a:r>
          <a:endParaRPr lang="en-GB" sz="1200" dirty="0"/>
        </a:p>
      </dgm:t>
    </dgm:pt>
    <dgm:pt modelId="{6E60B1AE-4B38-4F1C-8EF2-CEFA202568FB}" type="parTrans" cxnId="{B294F95A-80FE-4A71-941C-DF6869D188D4}">
      <dgm:prSet/>
      <dgm:spPr/>
      <dgm:t>
        <a:bodyPr/>
        <a:lstStyle/>
        <a:p>
          <a:endParaRPr lang="en-GB"/>
        </a:p>
      </dgm:t>
    </dgm:pt>
    <dgm:pt modelId="{A1D7BA14-09AA-45F1-880B-60E63BA1684D}" type="sibTrans" cxnId="{B294F95A-80FE-4A71-941C-DF6869D188D4}">
      <dgm:prSet/>
      <dgm:spPr/>
      <dgm:t>
        <a:bodyPr/>
        <a:lstStyle/>
        <a:p>
          <a:endParaRPr lang="en-GB"/>
        </a:p>
      </dgm:t>
    </dgm:pt>
    <dgm:pt modelId="{4B244FEF-E174-4B46-8C97-9D9A218E9E47}">
      <dgm:prSet phldrT="[Text]" custT="1"/>
      <dgm:spPr/>
      <dgm:t>
        <a:bodyPr/>
        <a:lstStyle/>
        <a:p>
          <a:pPr>
            <a:buNone/>
          </a:pPr>
          <a:r>
            <a:rPr lang="en-GB" sz="1600" b="1" dirty="0">
              <a:latin typeface="Arial" panose="020B0604020202020204" pitchFamily="34" charset="0"/>
              <a:cs typeface="Arial" panose="020B0604020202020204" pitchFamily="34" charset="0"/>
            </a:rPr>
            <a:t>Relevant Policies </a:t>
          </a:r>
          <a:endParaRPr lang="en-GB" sz="1600" dirty="0"/>
        </a:p>
      </dgm:t>
    </dgm:pt>
    <dgm:pt modelId="{FC9E6B54-0C83-47D6-8A5B-EEBBA154D71C}" type="parTrans" cxnId="{41AEC995-F1B9-4555-9E78-5D802CB7D7C8}">
      <dgm:prSet/>
      <dgm:spPr/>
      <dgm:t>
        <a:bodyPr/>
        <a:lstStyle/>
        <a:p>
          <a:endParaRPr lang="en-GB"/>
        </a:p>
      </dgm:t>
    </dgm:pt>
    <dgm:pt modelId="{D380FC48-2DEB-4ADF-9CFB-6F38E7C8AE63}" type="sibTrans" cxnId="{41AEC995-F1B9-4555-9E78-5D802CB7D7C8}">
      <dgm:prSet/>
      <dgm:spPr/>
      <dgm:t>
        <a:bodyPr/>
        <a:lstStyle/>
        <a:p>
          <a:endParaRPr lang="en-GB"/>
        </a:p>
      </dgm:t>
    </dgm:pt>
    <dgm:pt modelId="{E46C319C-1AE7-4C83-970D-D1294241182E}">
      <dgm:prSet phldrT="[Text]" custT="1"/>
      <dgm:spPr/>
      <dgm:t>
        <a:bodyPr/>
        <a:lstStyle/>
        <a:p>
          <a:pPr>
            <a:buNone/>
          </a:pPr>
          <a:r>
            <a:rPr lang="en-GB" sz="1600" b="1" dirty="0">
              <a:latin typeface="Arial" panose="020B0604020202020204" pitchFamily="34" charset="0"/>
              <a:cs typeface="Arial" panose="020B0604020202020204" pitchFamily="34" charset="0"/>
            </a:rPr>
            <a:t>Outcomes for Older People</a:t>
          </a:r>
          <a:endParaRPr lang="en-GB" sz="1600" dirty="0"/>
        </a:p>
      </dgm:t>
    </dgm:pt>
    <dgm:pt modelId="{B5E7371D-EE2D-4FAF-B7F0-188FC90BD49E}" type="parTrans" cxnId="{618C22B2-FEEF-464A-928A-8B429985642D}">
      <dgm:prSet/>
      <dgm:spPr/>
      <dgm:t>
        <a:bodyPr/>
        <a:lstStyle/>
        <a:p>
          <a:endParaRPr lang="en-GB"/>
        </a:p>
      </dgm:t>
    </dgm:pt>
    <dgm:pt modelId="{9344A965-D564-40E8-8A62-680F2B9832B2}" type="sibTrans" cxnId="{618C22B2-FEEF-464A-928A-8B429985642D}">
      <dgm:prSet/>
      <dgm:spPr/>
      <dgm:t>
        <a:bodyPr/>
        <a:lstStyle/>
        <a:p>
          <a:endParaRPr lang="en-GB"/>
        </a:p>
      </dgm:t>
    </dgm:pt>
    <dgm:pt modelId="{019FBDCB-2137-486A-BFED-6E1C12F40238}">
      <dgm:prSet custT="1"/>
      <dgm:spPr/>
      <dgm:t>
        <a:bodyPr/>
        <a:lstStyle/>
        <a:p>
          <a:pPr>
            <a:lnSpc>
              <a:spcPct val="150000"/>
            </a:lnSpc>
          </a:pPr>
          <a:r>
            <a:rPr lang="en-GB" sz="1200" dirty="0">
              <a:latin typeface="Arial" panose="020B0604020202020204" pitchFamily="34" charset="0"/>
              <a:cs typeface="Arial" panose="020B0604020202020204" pitchFamily="34" charset="0"/>
            </a:rPr>
            <a:t>ACE supports older people to replace lost roles (e.g., retirement) with new meaningful activities </a:t>
          </a:r>
        </a:p>
      </dgm:t>
    </dgm:pt>
    <dgm:pt modelId="{6EA221D9-DE5A-4791-92FD-4A855859EB28}" type="parTrans" cxnId="{2E294518-906A-4904-A662-DC2D95C8DC21}">
      <dgm:prSet/>
      <dgm:spPr/>
      <dgm:t>
        <a:bodyPr/>
        <a:lstStyle/>
        <a:p>
          <a:endParaRPr lang="en-GB"/>
        </a:p>
      </dgm:t>
    </dgm:pt>
    <dgm:pt modelId="{8492A2EA-F353-409D-88C3-6BFEFA11FDD6}" type="sibTrans" cxnId="{2E294518-906A-4904-A662-DC2D95C8DC21}">
      <dgm:prSet/>
      <dgm:spPr/>
      <dgm:t>
        <a:bodyPr/>
        <a:lstStyle/>
        <a:p>
          <a:endParaRPr lang="en-GB"/>
        </a:p>
      </dgm:t>
    </dgm:pt>
    <dgm:pt modelId="{A0CA75E5-CF1D-4B6B-AF97-85B7605EDC1A}">
      <dgm:prSet custT="1"/>
      <dgm:spPr/>
      <dgm:t>
        <a:bodyPr/>
        <a:lstStyle/>
        <a:p>
          <a:pPr>
            <a:lnSpc>
              <a:spcPct val="150000"/>
            </a:lnSpc>
          </a:pPr>
          <a:r>
            <a:rPr lang="en-GB" sz="1200" dirty="0">
              <a:latin typeface="Arial" panose="020B0604020202020204" pitchFamily="34" charset="0"/>
              <a:cs typeface="Arial" panose="020B0604020202020204" pitchFamily="34" charset="0"/>
            </a:rPr>
            <a:t>ACE enables continuity by tailoring activities to personal histories and preferences </a:t>
          </a:r>
        </a:p>
      </dgm:t>
    </dgm:pt>
    <dgm:pt modelId="{BCBC984A-3C21-42FC-A0BE-FDD37D0AA346}" type="parTrans" cxnId="{1CF1E1C2-3AD6-4E19-97AE-CB06F2407CE1}">
      <dgm:prSet/>
      <dgm:spPr/>
      <dgm:t>
        <a:bodyPr/>
        <a:lstStyle/>
        <a:p>
          <a:endParaRPr lang="en-GB"/>
        </a:p>
      </dgm:t>
    </dgm:pt>
    <dgm:pt modelId="{478C098B-0B7E-47EF-B523-927669446502}" type="sibTrans" cxnId="{1CF1E1C2-3AD6-4E19-97AE-CB06F2407CE1}">
      <dgm:prSet/>
      <dgm:spPr/>
      <dgm:t>
        <a:bodyPr/>
        <a:lstStyle/>
        <a:p>
          <a:endParaRPr lang="en-GB"/>
        </a:p>
      </dgm:t>
    </dgm:pt>
    <dgm:pt modelId="{03A89AD8-F4A8-4B5A-87CA-C274DC628814}">
      <dgm:prSet phldrT="[Text]" custT="1"/>
      <dgm:spPr/>
      <dgm:t>
        <a:bodyPr/>
        <a:lstStyle/>
        <a:p>
          <a:pPr>
            <a:lnSpc>
              <a:spcPct val="150000"/>
            </a:lnSpc>
          </a:pPr>
          <a:r>
            <a:rPr lang="en-GB" sz="1200" dirty="0">
              <a:latin typeface="Arial" panose="020B0604020202020204" pitchFamily="34" charset="0"/>
              <a:cs typeface="Arial" panose="020B0604020202020204" pitchFamily="34" charset="0"/>
            </a:rPr>
            <a:t>The ACE (Active, Connected, Engaged) approach supports older people’s independence and social inclusion by reducing isolation through personalised, community-based activities delivered via partnerships, peer support, and wellbeing coordinators (NIHR, 2025).</a:t>
          </a:r>
        </a:p>
      </dgm:t>
    </dgm:pt>
    <dgm:pt modelId="{3B50059E-9B9F-4D95-A68B-9DE7BAAA793F}" type="parTrans" cxnId="{696FB296-0CA8-4107-98A5-CC7719CD3CAD}">
      <dgm:prSet/>
      <dgm:spPr/>
      <dgm:t>
        <a:bodyPr/>
        <a:lstStyle/>
        <a:p>
          <a:endParaRPr lang="en-GB"/>
        </a:p>
      </dgm:t>
    </dgm:pt>
    <dgm:pt modelId="{785BF45F-F6FE-41BD-BC24-0B60F2D478EF}" type="sibTrans" cxnId="{696FB296-0CA8-4107-98A5-CC7719CD3CAD}">
      <dgm:prSet/>
      <dgm:spPr/>
      <dgm:t>
        <a:bodyPr/>
        <a:lstStyle/>
        <a:p>
          <a:endParaRPr lang="en-GB"/>
        </a:p>
      </dgm:t>
    </dgm:pt>
    <dgm:pt modelId="{A6462B03-D4E6-425D-853D-2D90DCE355B2}">
      <dgm:prSet phldrT="[Text]" custT="1"/>
      <dgm:spPr/>
      <dgm:t>
        <a:bodyPr/>
        <a:lstStyle/>
        <a:p>
          <a:pPr>
            <a:lnSpc>
              <a:spcPct val="150000"/>
            </a:lnSpc>
            <a:buNone/>
          </a:pPr>
          <a:r>
            <a:rPr lang="en-GB" sz="1200" b="0" dirty="0">
              <a:latin typeface="Arial" panose="020B0604020202020204" pitchFamily="34" charset="0"/>
              <a:cs typeface="Arial" panose="020B0604020202020204" pitchFamily="34" charset="0"/>
            </a:rPr>
            <a:t>The ACE project supports the aims of the Care Act 2014 and NHS Long Term Plan (2019) by promoting wellbeing, independence, prevention, physical activity and social engagement, helping older people remain healthy and reducing the need for more intensive health and social care services.</a:t>
          </a:r>
        </a:p>
      </dgm:t>
    </dgm:pt>
    <dgm:pt modelId="{BE33E622-6EB5-49ED-BBB3-059AA26BD330}" type="parTrans" cxnId="{0E9E3601-A072-4B63-BB12-E6C8C9503A63}">
      <dgm:prSet/>
      <dgm:spPr/>
      <dgm:t>
        <a:bodyPr/>
        <a:lstStyle/>
        <a:p>
          <a:endParaRPr lang="en-GB"/>
        </a:p>
      </dgm:t>
    </dgm:pt>
    <dgm:pt modelId="{711277BB-44AB-4CA7-8D5B-CF7572CADCE9}" type="sibTrans" cxnId="{0E9E3601-A072-4B63-BB12-E6C8C9503A63}">
      <dgm:prSet/>
      <dgm:spPr/>
      <dgm:t>
        <a:bodyPr/>
        <a:lstStyle/>
        <a:p>
          <a:endParaRPr lang="en-GB"/>
        </a:p>
      </dgm:t>
    </dgm:pt>
    <dgm:pt modelId="{C1D8435D-C4FC-4E31-8A09-5B8840B7ED72}">
      <dgm:prSet phldrT="[Text]" custT="1"/>
      <dgm:spPr/>
      <dgm:t>
        <a:bodyPr/>
        <a:lstStyle/>
        <a:p>
          <a:pPr>
            <a:lnSpc>
              <a:spcPct val="150000"/>
            </a:lnSpc>
          </a:pPr>
          <a:r>
            <a:rPr lang="en-GB" sz="1200" dirty="0">
              <a:latin typeface="Arial" panose="020B0604020202020204" pitchFamily="34" charset="0"/>
              <a:cs typeface="Arial" panose="020B0604020202020204" pitchFamily="34" charset="0"/>
            </a:rPr>
            <a:t>The ACE approach leads to reduced isolation and loneliness, improved mental and physical wellbeing, strengthened identity and community connections for elderly. Additionally, it can delay the need for formal health and social care services (Age UK, 2024).</a:t>
          </a:r>
        </a:p>
      </dgm:t>
    </dgm:pt>
    <dgm:pt modelId="{F6CE0ED8-F69A-4E88-9E56-72C30EC4E732}" type="parTrans" cxnId="{4B0B0C41-3D08-406F-9905-2BFBF4A5F4B3}">
      <dgm:prSet/>
      <dgm:spPr/>
      <dgm:t>
        <a:bodyPr/>
        <a:lstStyle/>
        <a:p>
          <a:endParaRPr lang="en-GB"/>
        </a:p>
      </dgm:t>
    </dgm:pt>
    <dgm:pt modelId="{1FC52EB0-0D6E-4C26-8E9A-5C886FD00A91}" type="sibTrans" cxnId="{4B0B0C41-3D08-406F-9905-2BFBF4A5F4B3}">
      <dgm:prSet/>
      <dgm:spPr/>
      <dgm:t>
        <a:bodyPr/>
        <a:lstStyle/>
        <a:p>
          <a:endParaRPr lang="en-GB"/>
        </a:p>
      </dgm:t>
    </dgm:pt>
    <dgm:pt modelId="{4F037AB6-A1AA-4F6B-BA69-3D40A7452348}" type="pres">
      <dgm:prSet presAssocID="{93571004-D487-4B3C-BF7F-10B0C6A74983}" presName="linear" presStyleCnt="0">
        <dgm:presLayoutVars>
          <dgm:dir/>
          <dgm:animLvl val="lvl"/>
          <dgm:resizeHandles val="exact"/>
        </dgm:presLayoutVars>
      </dgm:prSet>
      <dgm:spPr/>
    </dgm:pt>
    <dgm:pt modelId="{4C27025C-8806-4CEC-9FDC-5E6B36F04D2B}" type="pres">
      <dgm:prSet presAssocID="{356C4CB3-2AF4-48F2-972A-0B8D268734C5}" presName="parentLin" presStyleCnt="0"/>
      <dgm:spPr/>
    </dgm:pt>
    <dgm:pt modelId="{CE490F2E-2829-4E10-8195-E1ECD9589A24}" type="pres">
      <dgm:prSet presAssocID="{356C4CB3-2AF4-48F2-972A-0B8D268734C5}" presName="parentLeftMargin" presStyleLbl="node1" presStyleIdx="0" presStyleCnt="5"/>
      <dgm:spPr/>
    </dgm:pt>
    <dgm:pt modelId="{01E95B19-8AE2-444C-BFC4-0858C23B0356}" type="pres">
      <dgm:prSet presAssocID="{356C4CB3-2AF4-48F2-972A-0B8D268734C5}" presName="parentText" presStyleLbl="node1" presStyleIdx="0" presStyleCnt="5">
        <dgm:presLayoutVars>
          <dgm:chMax val="0"/>
          <dgm:bulletEnabled val="1"/>
        </dgm:presLayoutVars>
      </dgm:prSet>
      <dgm:spPr/>
    </dgm:pt>
    <dgm:pt modelId="{8CC50405-82B8-498C-97AB-6C0DF6F2629D}" type="pres">
      <dgm:prSet presAssocID="{356C4CB3-2AF4-48F2-972A-0B8D268734C5}" presName="negativeSpace" presStyleCnt="0"/>
      <dgm:spPr/>
    </dgm:pt>
    <dgm:pt modelId="{B0CCF26C-5BDF-439E-9528-22E0E382C096}" type="pres">
      <dgm:prSet presAssocID="{356C4CB3-2AF4-48F2-972A-0B8D268734C5}" presName="childText" presStyleLbl="conFgAcc1" presStyleIdx="0" presStyleCnt="5">
        <dgm:presLayoutVars>
          <dgm:bulletEnabled val="1"/>
        </dgm:presLayoutVars>
      </dgm:prSet>
      <dgm:spPr/>
    </dgm:pt>
    <dgm:pt modelId="{270745C9-0494-48C7-A6E0-3D6C63F48B93}" type="pres">
      <dgm:prSet presAssocID="{7313E358-9560-4E7E-8F8B-17DE86E2EF35}" presName="spaceBetweenRectangles" presStyleCnt="0"/>
      <dgm:spPr/>
    </dgm:pt>
    <dgm:pt modelId="{92F1C350-422C-4B9E-9B79-70EF5CD83D0E}" type="pres">
      <dgm:prSet presAssocID="{A888EF61-C6C3-4CD4-8F9C-9E24A1021285}" presName="parentLin" presStyleCnt="0"/>
      <dgm:spPr/>
    </dgm:pt>
    <dgm:pt modelId="{024C75FA-0162-43C1-88D0-24AFFA609B56}" type="pres">
      <dgm:prSet presAssocID="{A888EF61-C6C3-4CD4-8F9C-9E24A1021285}" presName="parentLeftMargin" presStyleLbl="node1" presStyleIdx="0" presStyleCnt="5"/>
      <dgm:spPr/>
    </dgm:pt>
    <dgm:pt modelId="{E777E106-3579-43F7-A324-9BCF2B4A29B3}" type="pres">
      <dgm:prSet presAssocID="{A888EF61-C6C3-4CD4-8F9C-9E24A1021285}" presName="parentText" presStyleLbl="node1" presStyleIdx="1" presStyleCnt="5">
        <dgm:presLayoutVars>
          <dgm:chMax val="0"/>
          <dgm:bulletEnabled val="1"/>
        </dgm:presLayoutVars>
      </dgm:prSet>
      <dgm:spPr/>
    </dgm:pt>
    <dgm:pt modelId="{B02507AF-61E7-4B85-95B1-F0DDF339F1A8}" type="pres">
      <dgm:prSet presAssocID="{A888EF61-C6C3-4CD4-8F9C-9E24A1021285}" presName="negativeSpace" presStyleCnt="0"/>
      <dgm:spPr/>
    </dgm:pt>
    <dgm:pt modelId="{0ECEDD48-5625-4EE6-A2D0-EA9C6FDF2F8A}" type="pres">
      <dgm:prSet presAssocID="{A888EF61-C6C3-4CD4-8F9C-9E24A1021285}" presName="childText" presStyleLbl="conFgAcc1" presStyleIdx="1" presStyleCnt="5">
        <dgm:presLayoutVars>
          <dgm:bulletEnabled val="1"/>
        </dgm:presLayoutVars>
      </dgm:prSet>
      <dgm:spPr/>
    </dgm:pt>
    <dgm:pt modelId="{4EA7AC47-A47F-4E67-894A-E9341DA5DFD6}" type="pres">
      <dgm:prSet presAssocID="{2692E93A-1D16-42FA-AB6E-EB646E673B28}" presName="spaceBetweenRectangles" presStyleCnt="0"/>
      <dgm:spPr/>
    </dgm:pt>
    <dgm:pt modelId="{6E37125D-525B-4A8E-9270-181D95DDAFF1}" type="pres">
      <dgm:prSet presAssocID="{49275C3E-4E26-44E0-9E6B-7FCF54AAF74E}" presName="parentLin" presStyleCnt="0"/>
      <dgm:spPr/>
    </dgm:pt>
    <dgm:pt modelId="{37C86485-A54D-4A72-AA67-5BF4E284F1CC}" type="pres">
      <dgm:prSet presAssocID="{49275C3E-4E26-44E0-9E6B-7FCF54AAF74E}" presName="parentLeftMargin" presStyleLbl="node1" presStyleIdx="1" presStyleCnt="5"/>
      <dgm:spPr/>
    </dgm:pt>
    <dgm:pt modelId="{277F3758-A4C7-491E-9E41-843CDCE114B1}" type="pres">
      <dgm:prSet presAssocID="{49275C3E-4E26-44E0-9E6B-7FCF54AAF74E}" presName="parentText" presStyleLbl="node1" presStyleIdx="2" presStyleCnt="5">
        <dgm:presLayoutVars>
          <dgm:chMax val="0"/>
          <dgm:bulletEnabled val="1"/>
        </dgm:presLayoutVars>
      </dgm:prSet>
      <dgm:spPr/>
    </dgm:pt>
    <dgm:pt modelId="{A453934E-43B6-4EA8-8B1E-338E0F838E6C}" type="pres">
      <dgm:prSet presAssocID="{49275C3E-4E26-44E0-9E6B-7FCF54AAF74E}" presName="negativeSpace" presStyleCnt="0"/>
      <dgm:spPr/>
    </dgm:pt>
    <dgm:pt modelId="{ACB116FC-65D1-4F24-969D-5E8070F4FE04}" type="pres">
      <dgm:prSet presAssocID="{49275C3E-4E26-44E0-9E6B-7FCF54AAF74E}" presName="childText" presStyleLbl="conFgAcc1" presStyleIdx="2" presStyleCnt="5">
        <dgm:presLayoutVars>
          <dgm:bulletEnabled val="1"/>
        </dgm:presLayoutVars>
      </dgm:prSet>
      <dgm:spPr/>
    </dgm:pt>
    <dgm:pt modelId="{9DA75BF7-679E-45C7-8AF6-836E66862F90}" type="pres">
      <dgm:prSet presAssocID="{93944864-72AC-4FA1-9C40-CA8F6C0D8B6E}" presName="spaceBetweenRectangles" presStyleCnt="0"/>
      <dgm:spPr/>
    </dgm:pt>
    <dgm:pt modelId="{E818ACBE-35C2-440F-A47A-A1E2FF4A7B06}" type="pres">
      <dgm:prSet presAssocID="{4B244FEF-E174-4B46-8C97-9D9A218E9E47}" presName="parentLin" presStyleCnt="0"/>
      <dgm:spPr/>
    </dgm:pt>
    <dgm:pt modelId="{D46B2399-6F81-40B0-A263-7F1EE72BD319}" type="pres">
      <dgm:prSet presAssocID="{4B244FEF-E174-4B46-8C97-9D9A218E9E47}" presName="parentLeftMargin" presStyleLbl="node1" presStyleIdx="2" presStyleCnt="5"/>
      <dgm:spPr/>
    </dgm:pt>
    <dgm:pt modelId="{E64FFF70-1637-4018-A2C4-B3A86F57010D}" type="pres">
      <dgm:prSet presAssocID="{4B244FEF-E174-4B46-8C97-9D9A218E9E47}" presName="parentText" presStyleLbl="node1" presStyleIdx="3" presStyleCnt="5">
        <dgm:presLayoutVars>
          <dgm:chMax val="0"/>
          <dgm:bulletEnabled val="1"/>
        </dgm:presLayoutVars>
      </dgm:prSet>
      <dgm:spPr/>
    </dgm:pt>
    <dgm:pt modelId="{92A5464B-463F-420C-8B9E-A48427459089}" type="pres">
      <dgm:prSet presAssocID="{4B244FEF-E174-4B46-8C97-9D9A218E9E47}" presName="negativeSpace" presStyleCnt="0"/>
      <dgm:spPr/>
    </dgm:pt>
    <dgm:pt modelId="{E382594E-BDE8-468B-AD0E-2393D7A7CBC3}" type="pres">
      <dgm:prSet presAssocID="{4B244FEF-E174-4B46-8C97-9D9A218E9E47}" presName="childText" presStyleLbl="conFgAcc1" presStyleIdx="3" presStyleCnt="5">
        <dgm:presLayoutVars>
          <dgm:bulletEnabled val="1"/>
        </dgm:presLayoutVars>
      </dgm:prSet>
      <dgm:spPr/>
    </dgm:pt>
    <dgm:pt modelId="{0EB369A3-BC6A-42C3-A4B8-E410EA790847}" type="pres">
      <dgm:prSet presAssocID="{D380FC48-2DEB-4ADF-9CFB-6F38E7C8AE63}" presName="spaceBetweenRectangles" presStyleCnt="0"/>
      <dgm:spPr/>
    </dgm:pt>
    <dgm:pt modelId="{F987D1C1-A94C-4816-92AB-037AF89261AC}" type="pres">
      <dgm:prSet presAssocID="{E46C319C-1AE7-4C83-970D-D1294241182E}" presName="parentLin" presStyleCnt="0"/>
      <dgm:spPr/>
    </dgm:pt>
    <dgm:pt modelId="{26CF35EE-23DF-4B11-A28D-EAD00CB72C57}" type="pres">
      <dgm:prSet presAssocID="{E46C319C-1AE7-4C83-970D-D1294241182E}" presName="parentLeftMargin" presStyleLbl="node1" presStyleIdx="3" presStyleCnt="5"/>
      <dgm:spPr/>
    </dgm:pt>
    <dgm:pt modelId="{8FF9F38D-77F3-42AF-A209-22D661206B40}" type="pres">
      <dgm:prSet presAssocID="{E46C319C-1AE7-4C83-970D-D1294241182E}" presName="parentText" presStyleLbl="node1" presStyleIdx="4" presStyleCnt="5" custLinFactNeighborY="3602">
        <dgm:presLayoutVars>
          <dgm:chMax val="0"/>
          <dgm:bulletEnabled val="1"/>
        </dgm:presLayoutVars>
      </dgm:prSet>
      <dgm:spPr/>
    </dgm:pt>
    <dgm:pt modelId="{DF7EE613-9052-4986-AEB2-8255C8F54501}" type="pres">
      <dgm:prSet presAssocID="{E46C319C-1AE7-4C83-970D-D1294241182E}" presName="negativeSpace" presStyleCnt="0"/>
      <dgm:spPr/>
    </dgm:pt>
    <dgm:pt modelId="{F8FD7DBF-1672-45EF-B8A6-100C482B1A6C}" type="pres">
      <dgm:prSet presAssocID="{E46C319C-1AE7-4C83-970D-D1294241182E}" presName="childText" presStyleLbl="conFgAcc1" presStyleIdx="4" presStyleCnt="5">
        <dgm:presLayoutVars>
          <dgm:bulletEnabled val="1"/>
        </dgm:presLayoutVars>
      </dgm:prSet>
      <dgm:spPr/>
    </dgm:pt>
  </dgm:ptLst>
  <dgm:cxnLst>
    <dgm:cxn modelId="{0E9E3601-A072-4B63-BB12-E6C8C9503A63}" srcId="{4B244FEF-E174-4B46-8C97-9D9A218E9E47}" destId="{A6462B03-D4E6-425D-853D-2D90DCE355B2}" srcOrd="0" destOrd="0" parTransId="{BE33E622-6EB5-49ED-BBB3-059AA26BD330}" sibTransId="{711277BB-44AB-4CA7-8D5B-CF7572CADCE9}"/>
    <dgm:cxn modelId="{D4B5C40F-23A3-431B-A543-EC4C0C0A4634}" type="presOf" srcId="{C1D8435D-C4FC-4E31-8A09-5B8840B7ED72}" destId="{F8FD7DBF-1672-45EF-B8A6-100C482B1A6C}" srcOrd="0" destOrd="0" presId="urn:microsoft.com/office/officeart/2005/8/layout/list1"/>
    <dgm:cxn modelId="{2E294518-906A-4904-A662-DC2D95C8DC21}" srcId="{A888EF61-C6C3-4CD4-8F9C-9E24A1021285}" destId="{019FBDCB-2137-486A-BFED-6E1C12F40238}" srcOrd="1" destOrd="0" parTransId="{6EA221D9-DE5A-4791-92FD-4A855859EB28}" sibTransId="{8492A2EA-F353-409D-88C3-6BFEFA11FDD6}"/>
    <dgm:cxn modelId="{53452324-7D05-453F-AEC6-150DCBA4EBE4}" srcId="{93571004-D487-4B3C-BF7F-10B0C6A74983}" destId="{49275C3E-4E26-44E0-9E6B-7FCF54AAF74E}" srcOrd="2" destOrd="0" parTransId="{04505E2B-CF83-45D6-B929-E367504784D0}" sibTransId="{93944864-72AC-4FA1-9C40-CA8F6C0D8B6E}"/>
    <dgm:cxn modelId="{A6D7CD2A-3D8F-4D66-B218-137A5C0C0D92}" type="presOf" srcId="{44355F2E-4326-4565-936A-723C224674AE}" destId="{0ECEDD48-5625-4EE6-A2D0-EA9C6FDF2F8A}" srcOrd="0" destOrd="0" presId="urn:microsoft.com/office/officeart/2005/8/layout/list1"/>
    <dgm:cxn modelId="{6C4DE22E-39AC-4369-A1E9-0AC46C20C56E}" type="presOf" srcId="{A6462B03-D4E6-425D-853D-2D90DCE355B2}" destId="{E382594E-BDE8-468B-AD0E-2393D7A7CBC3}" srcOrd="0" destOrd="0" presId="urn:microsoft.com/office/officeart/2005/8/layout/list1"/>
    <dgm:cxn modelId="{F93FF02F-0A8E-4BBF-929A-0BBBE79DEC16}" srcId="{93571004-D487-4B3C-BF7F-10B0C6A74983}" destId="{A888EF61-C6C3-4CD4-8F9C-9E24A1021285}" srcOrd="1" destOrd="0" parTransId="{5A454013-AEB7-46D6-BE0D-62C951B1171F}" sibTransId="{2692E93A-1D16-42FA-AB6E-EB646E673B28}"/>
    <dgm:cxn modelId="{2F84C35C-E82E-44C0-AF01-9B71BF2E1AB2}" type="presOf" srcId="{019FBDCB-2137-486A-BFED-6E1C12F40238}" destId="{0ECEDD48-5625-4EE6-A2D0-EA9C6FDF2F8A}" srcOrd="0" destOrd="1" presId="urn:microsoft.com/office/officeart/2005/8/layout/list1"/>
    <dgm:cxn modelId="{4B0B0C41-3D08-406F-9905-2BFBF4A5F4B3}" srcId="{E46C319C-1AE7-4C83-970D-D1294241182E}" destId="{C1D8435D-C4FC-4E31-8A09-5B8840B7ED72}" srcOrd="0" destOrd="0" parTransId="{F6CE0ED8-F69A-4E88-9E56-72C30EC4E732}" sibTransId="{1FC52EB0-0D6E-4C26-8E9A-5C886FD00A91}"/>
    <dgm:cxn modelId="{0A6B7144-A0EA-467C-A7AB-250AB2B9EC28}" type="presOf" srcId="{A0CA75E5-CF1D-4B6B-AF97-85B7605EDC1A}" destId="{ACB116FC-65D1-4F24-969D-5E8070F4FE04}" srcOrd="0" destOrd="1" presId="urn:microsoft.com/office/officeart/2005/8/layout/list1"/>
    <dgm:cxn modelId="{A040B96A-0664-499E-BE69-66412FD76DEC}" srcId="{93571004-D487-4B3C-BF7F-10B0C6A74983}" destId="{356C4CB3-2AF4-48F2-972A-0B8D268734C5}" srcOrd="0" destOrd="0" parTransId="{E596E943-34D6-4821-BC82-2A831EC93158}" sibTransId="{7313E358-9560-4E7E-8F8B-17DE86E2EF35}"/>
    <dgm:cxn modelId="{B9CCD06C-9CAD-4F48-8202-D96A51634AD2}" type="presOf" srcId="{49275C3E-4E26-44E0-9E6B-7FCF54AAF74E}" destId="{277F3758-A4C7-491E-9E41-843CDCE114B1}" srcOrd="1" destOrd="0" presId="urn:microsoft.com/office/officeart/2005/8/layout/list1"/>
    <dgm:cxn modelId="{06730A55-9D04-410C-8110-73D81455AD33}" type="presOf" srcId="{30D99F1B-EB06-43EB-BDB2-AEAD572B08B5}" destId="{ACB116FC-65D1-4F24-969D-5E8070F4FE04}" srcOrd="0" destOrd="0" presId="urn:microsoft.com/office/officeart/2005/8/layout/list1"/>
    <dgm:cxn modelId="{B294F95A-80FE-4A71-941C-DF6869D188D4}" srcId="{49275C3E-4E26-44E0-9E6B-7FCF54AAF74E}" destId="{30D99F1B-EB06-43EB-BDB2-AEAD572B08B5}" srcOrd="0" destOrd="0" parTransId="{6E60B1AE-4B38-4F1C-8EF2-CEFA202568FB}" sibTransId="{A1D7BA14-09AA-45F1-880B-60E63BA1684D}"/>
    <dgm:cxn modelId="{20804D7F-4C5C-4EFE-91FF-CF5D0A63EA3D}" type="presOf" srcId="{A888EF61-C6C3-4CD4-8F9C-9E24A1021285}" destId="{E777E106-3579-43F7-A324-9BCF2B4A29B3}" srcOrd="1" destOrd="0" presId="urn:microsoft.com/office/officeart/2005/8/layout/list1"/>
    <dgm:cxn modelId="{197FCB8C-6F0B-442E-98F7-927DB0ED36B4}" type="presOf" srcId="{4B244FEF-E174-4B46-8C97-9D9A218E9E47}" destId="{E64FFF70-1637-4018-A2C4-B3A86F57010D}" srcOrd="1" destOrd="0" presId="urn:microsoft.com/office/officeart/2005/8/layout/list1"/>
    <dgm:cxn modelId="{E11B068E-2449-423B-B83D-7DCFA6DDC57B}" srcId="{A888EF61-C6C3-4CD4-8F9C-9E24A1021285}" destId="{44355F2E-4326-4565-936A-723C224674AE}" srcOrd="0" destOrd="0" parTransId="{7080D82B-41F5-4E13-B30E-8D060B602940}" sibTransId="{33314CE5-A481-48C5-A469-BA6B7B9BB7A4}"/>
    <dgm:cxn modelId="{41AEC995-F1B9-4555-9E78-5D802CB7D7C8}" srcId="{93571004-D487-4B3C-BF7F-10B0C6A74983}" destId="{4B244FEF-E174-4B46-8C97-9D9A218E9E47}" srcOrd="3" destOrd="0" parTransId="{FC9E6B54-0C83-47D6-8A5B-EEBBA154D71C}" sibTransId="{D380FC48-2DEB-4ADF-9CFB-6F38E7C8AE63}"/>
    <dgm:cxn modelId="{696FB296-0CA8-4107-98A5-CC7719CD3CAD}" srcId="{356C4CB3-2AF4-48F2-972A-0B8D268734C5}" destId="{03A89AD8-F4A8-4B5A-87CA-C274DC628814}" srcOrd="0" destOrd="0" parTransId="{3B50059E-9B9F-4D95-A68B-9DE7BAAA793F}" sibTransId="{785BF45F-F6FE-41BD-BC24-0B60F2D478EF}"/>
    <dgm:cxn modelId="{7CAF4E9B-E08C-4C23-8D87-D7A8222578BD}" type="presOf" srcId="{49275C3E-4E26-44E0-9E6B-7FCF54AAF74E}" destId="{37C86485-A54D-4A72-AA67-5BF4E284F1CC}" srcOrd="0" destOrd="0" presId="urn:microsoft.com/office/officeart/2005/8/layout/list1"/>
    <dgm:cxn modelId="{0D963A9C-191A-44FA-9A10-2F984E8276DD}" type="presOf" srcId="{A888EF61-C6C3-4CD4-8F9C-9E24A1021285}" destId="{024C75FA-0162-43C1-88D0-24AFFA609B56}" srcOrd="0" destOrd="0" presId="urn:microsoft.com/office/officeart/2005/8/layout/list1"/>
    <dgm:cxn modelId="{FB7311B0-5F6C-4302-8AEF-83831E90D472}" type="presOf" srcId="{93571004-D487-4B3C-BF7F-10B0C6A74983}" destId="{4F037AB6-A1AA-4F6B-BA69-3D40A7452348}" srcOrd="0" destOrd="0" presId="urn:microsoft.com/office/officeart/2005/8/layout/list1"/>
    <dgm:cxn modelId="{1976C4B0-C79F-41CF-AE77-036337208797}" type="presOf" srcId="{E46C319C-1AE7-4C83-970D-D1294241182E}" destId="{26CF35EE-23DF-4B11-A28D-EAD00CB72C57}" srcOrd="0" destOrd="0" presId="urn:microsoft.com/office/officeart/2005/8/layout/list1"/>
    <dgm:cxn modelId="{618C22B2-FEEF-464A-928A-8B429985642D}" srcId="{93571004-D487-4B3C-BF7F-10B0C6A74983}" destId="{E46C319C-1AE7-4C83-970D-D1294241182E}" srcOrd="4" destOrd="0" parTransId="{B5E7371D-EE2D-4FAF-B7F0-188FC90BD49E}" sibTransId="{9344A965-D564-40E8-8A62-680F2B9832B2}"/>
    <dgm:cxn modelId="{1CF1E1C2-3AD6-4E19-97AE-CB06F2407CE1}" srcId="{49275C3E-4E26-44E0-9E6B-7FCF54AAF74E}" destId="{A0CA75E5-CF1D-4B6B-AF97-85B7605EDC1A}" srcOrd="1" destOrd="0" parTransId="{BCBC984A-3C21-42FC-A0BE-FDD37D0AA346}" sibTransId="{478C098B-0B7E-47EF-B523-927669446502}"/>
    <dgm:cxn modelId="{908157C5-5F4F-488F-B4A7-2773D1543A80}" type="presOf" srcId="{E46C319C-1AE7-4C83-970D-D1294241182E}" destId="{8FF9F38D-77F3-42AF-A209-22D661206B40}" srcOrd="1" destOrd="0" presId="urn:microsoft.com/office/officeart/2005/8/layout/list1"/>
    <dgm:cxn modelId="{87C97CC5-989E-4863-A63C-3E9CBE1185FF}" type="presOf" srcId="{356C4CB3-2AF4-48F2-972A-0B8D268734C5}" destId="{01E95B19-8AE2-444C-BFC4-0858C23B0356}" srcOrd="1" destOrd="0" presId="urn:microsoft.com/office/officeart/2005/8/layout/list1"/>
    <dgm:cxn modelId="{D4D693CB-17DD-433A-9512-D29981DA9952}" type="presOf" srcId="{03A89AD8-F4A8-4B5A-87CA-C274DC628814}" destId="{B0CCF26C-5BDF-439E-9528-22E0E382C096}" srcOrd="0" destOrd="0" presId="urn:microsoft.com/office/officeart/2005/8/layout/list1"/>
    <dgm:cxn modelId="{F02C21D2-F69D-4361-B3F7-EA2DEF3997B7}" type="presOf" srcId="{4B244FEF-E174-4B46-8C97-9D9A218E9E47}" destId="{D46B2399-6F81-40B0-A263-7F1EE72BD319}" srcOrd="0" destOrd="0" presId="urn:microsoft.com/office/officeart/2005/8/layout/list1"/>
    <dgm:cxn modelId="{9A0858DD-6397-41CF-9C30-82E2145A8F9D}" type="presOf" srcId="{356C4CB3-2AF4-48F2-972A-0B8D268734C5}" destId="{CE490F2E-2829-4E10-8195-E1ECD9589A24}" srcOrd="0" destOrd="0" presId="urn:microsoft.com/office/officeart/2005/8/layout/list1"/>
    <dgm:cxn modelId="{9F8473C4-1257-43A6-AED4-8FE4EFEC09F2}" type="presParOf" srcId="{4F037AB6-A1AA-4F6B-BA69-3D40A7452348}" destId="{4C27025C-8806-4CEC-9FDC-5E6B36F04D2B}" srcOrd="0" destOrd="0" presId="urn:microsoft.com/office/officeart/2005/8/layout/list1"/>
    <dgm:cxn modelId="{DECE9F8A-61E9-4BFA-9C1F-97B407F5EDAF}" type="presParOf" srcId="{4C27025C-8806-4CEC-9FDC-5E6B36F04D2B}" destId="{CE490F2E-2829-4E10-8195-E1ECD9589A24}" srcOrd="0" destOrd="0" presId="urn:microsoft.com/office/officeart/2005/8/layout/list1"/>
    <dgm:cxn modelId="{812C43E5-C085-4F19-B190-D6D5E2CA527B}" type="presParOf" srcId="{4C27025C-8806-4CEC-9FDC-5E6B36F04D2B}" destId="{01E95B19-8AE2-444C-BFC4-0858C23B0356}" srcOrd="1" destOrd="0" presId="urn:microsoft.com/office/officeart/2005/8/layout/list1"/>
    <dgm:cxn modelId="{85352670-5AFC-4CB8-8CED-D02BFF6F2673}" type="presParOf" srcId="{4F037AB6-A1AA-4F6B-BA69-3D40A7452348}" destId="{8CC50405-82B8-498C-97AB-6C0DF6F2629D}" srcOrd="1" destOrd="0" presId="urn:microsoft.com/office/officeart/2005/8/layout/list1"/>
    <dgm:cxn modelId="{5B02A95C-69C7-427C-8845-C79D1C6251C5}" type="presParOf" srcId="{4F037AB6-A1AA-4F6B-BA69-3D40A7452348}" destId="{B0CCF26C-5BDF-439E-9528-22E0E382C096}" srcOrd="2" destOrd="0" presId="urn:microsoft.com/office/officeart/2005/8/layout/list1"/>
    <dgm:cxn modelId="{7E3FEBCB-4740-432C-9096-1E1DD8AEAAA6}" type="presParOf" srcId="{4F037AB6-A1AA-4F6B-BA69-3D40A7452348}" destId="{270745C9-0494-48C7-A6E0-3D6C63F48B93}" srcOrd="3" destOrd="0" presId="urn:microsoft.com/office/officeart/2005/8/layout/list1"/>
    <dgm:cxn modelId="{88B19481-6946-48F0-AD59-B8F8DEE0C92F}" type="presParOf" srcId="{4F037AB6-A1AA-4F6B-BA69-3D40A7452348}" destId="{92F1C350-422C-4B9E-9B79-70EF5CD83D0E}" srcOrd="4" destOrd="0" presId="urn:microsoft.com/office/officeart/2005/8/layout/list1"/>
    <dgm:cxn modelId="{E7BC98DF-BB97-45EC-9B76-89A9F6B66406}" type="presParOf" srcId="{92F1C350-422C-4B9E-9B79-70EF5CD83D0E}" destId="{024C75FA-0162-43C1-88D0-24AFFA609B56}" srcOrd="0" destOrd="0" presId="urn:microsoft.com/office/officeart/2005/8/layout/list1"/>
    <dgm:cxn modelId="{C6603D4D-A63E-4D38-B648-AEBAF7A24735}" type="presParOf" srcId="{92F1C350-422C-4B9E-9B79-70EF5CD83D0E}" destId="{E777E106-3579-43F7-A324-9BCF2B4A29B3}" srcOrd="1" destOrd="0" presId="urn:microsoft.com/office/officeart/2005/8/layout/list1"/>
    <dgm:cxn modelId="{3E0A2CD2-874F-4EC8-9D31-ED648720B030}" type="presParOf" srcId="{4F037AB6-A1AA-4F6B-BA69-3D40A7452348}" destId="{B02507AF-61E7-4B85-95B1-F0DDF339F1A8}" srcOrd="5" destOrd="0" presId="urn:microsoft.com/office/officeart/2005/8/layout/list1"/>
    <dgm:cxn modelId="{3081ABE5-8BCC-40C6-86A5-9F6A59EDCC0F}" type="presParOf" srcId="{4F037AB6-A1AA-4F6B-BA69-3D40A7452348}" destId="{0ECEDD48-5625-4EE6-A2D0-EA9C6FDF2F8A}" srcOrd="6" destOrd="0" presId="urn:microsoft.com/office/officeart/2005/8/layout/list1"/>
    <dgm:cxn modelId="{EE11586D-47F7-4D19-B00A-18EF48D80DF7}" type="presParOf" srcId="{4F037AB6-A1AA-4F6B-BA69-3D40A7452348}" destId="{4EA7AC47-A47F-4E67-894A-E9341DA5DFD6}" srcOrd="7" destOrd="0" presId="urn:microsoft.com/office/officeart/2005/8/layout/list1"/>
    <dgm:cxn modelId="{AE58E3C2-F345-411C-AEEC-36658F9C0066}" type="presParOf" srcId="{4F037AB6-A1AA-4F6B-BA69-3D40A7452348}" destId="{6E37125D-525B-4A8E-9270-181D95DDAFF1}" srcOrd="8" destOrd="0" presId="urn:microsoft.com/office/officeart/2005/8/layout/list1"/>
    <dgm:cxn modelId="{2A476EC6-EE20-4EB2-BE6B-ED102EC9DDC7}" type="presParOf" srcId="{6E37125D-525B-4A8E-9270-181D95DDAFF1}" destId="{37C86485-A54D-4A72-AA67-5BF4E284F1CC}" srcOrd="0" destOrd="0" presId="urn:microsoft.com/office/officeart/2005/8/layout/list1"/>
    <dgm:cxn modelId="{0D725945-8077-461D-B410-E1EBF5B9F612}" type="presParOf" srcId="{6E37125D-525B-4A8E-9270-181D95DDAFF1}" destId="{277F3758-A4C7-491E-9E41-843CDCE114B1}" srcOrd="1" destOrd="0" presId="urn:microsoft.com/office/officeart/2005/8/layout/list1"/>
    <dgm:cxn modelId="{5A18B9C3-6385-45D3-9F88-DFBAC9D0209A}" type="presParOf" srcId="{4F037AB6-A1AA-4F6B-BA69-3D40A7452348}" destId="{A453934E-43B6-4EA8-8B1E-338E0F838E6C}" srcOrd="9" destOrd="0" presId="urn:microsoft.com/office/officeart/2005/8/layout/list1"/>
    <dgm:cxn modelId="{1309EFA1-700B-4BB7-83A2-44F4E6CB400A}" type="presParOf" srcId="{4F037AB6-A1AA-4F6B-BA69-3D40A7452348}" destId="{ACB116FC-65D1-4F24-969D-5E8070F4FE04}" srcOrd="10" destOrd="0" presId="urn:microsoft.com/office/officeart/2005/8/layout/list1"/>
    <dgm:cxn modelId="{838D4BFE-9981-4034-8129-390DE9F4D779}" type="presParOf" srcId="{4F037AB6-A1AA-4F6B-BA69-3D40A7452348}" destId="{9DA75BF7-679E-45C7-8AF6-836E66862F90}" srcOrd="11" destOrd="0" presId="urn:microsoft.com/office/officeart/2005/8/layout/list1"/>
    <dgm:cxn modelId="{D84CE8B3-230B-426C-AB86-4240EFEE6097}" type="presParOf" srcId="{4F037AB6-A1AA-4F6B-BA69-3D40A7452348}" destId="{E818ACBE-35C2-440F-A47A-A1E2FF4A7B06}" srcOrd="12" destOrd="0" presId="urn:microsoft.com/office/officeart/2005/8/layout/list1"/>
    <dgm:cxn modelId="{39829904-42F8-43A3-B4C3-82E9EFFD9766}" type="presParOf" srcId="{E818ACBE-35C2-440F-A47A-A1E2FF4A7B06}" destId="{D46B2399-6F81-40B0-A263-7F1EE72BD319}" srcOrd="0" destOrd="0" presId="urn:microsoft.com/office/officeart/2005/8/layout/list1"/>
    <dgm:cxn modelId="{7E06B35C-F8F1-495C-BC28-D07550301E2C}" type="presParOf" srcId="{E818ACBE-35C2-440F-A47A-A1E2FF4A7B06}" destId="{E64FFF70-1637-4018-A2C4-B3A86F57010D}" srcOrd="1" destOrd="0" presId="urn:microsoft.com/office/officeart/2005/8/layout/list1"/>
    <dgm:cxn modelId="{D600C6E7-3E7F-4DF0-9DF8-F964A642ADCC}" type="presParOf" srcId="{4F037AB6-A1AA-4F6B-BA69-3D40A7452348}" destId="{92A5464B-463F-420C-8B9E-A48427459089}" srcOrd="13" destOrd="0" presId="urn:microsoft.com/office/officeart/2005/8/layout/list1"/>
    <dgm:cxn modelId="{51BA9A29-DC9D-4613-9BB6-3FB16B245BE1}" type="presParOf" srcId="{4F037AB6-A1AA-4F6B-BA69-3D40A7452348}" destId="{E382594E-BDE8-468B-AD0E-2393D7A7CBC3}" srcOrd="14" destOrd="0" presId="urn:microsoft.com/office/officeart/2005/8/layout/list1"/>
    <dgm:cxn modelId="{53E43F97-E6D3-45A2-A6E4-096B2823368C}" type="presParOf" srcId="{4F037AB6-A1AA-4F6B-BA69-3D40A7452348}" destId="{0EB369A3-BC6A-42C3-A4B8-E410EA790847}" srcOrd="15" destOrd="0" presId="urn:microsoft.com/office/officeart/2005/8/layout/list1"/>
    <dgm:cxn modelId="{75183F08-C239-4B66-B778-E630CEC0B589}" type="presParOf" srcId="{4F037AB6-A1AA-4F6B-BA69-3D40A7452348}" destId="{F987D1C1-A94C-4816-92AB-037AF89261AC}" srcOrd="16" destOrd="0" presId="urn:microsoft.com/office/officeart/2005/8/layout/list1"/>
    <dgm:cxn modelId="{22405E5D-958D-4B95-9217-517D1DE7E930}" type="presParOf" srcId="{F987D1C1-A94C-4816-92AB-037AF89261AC}" destId="{26CF35EE-23DF-4B11-A28D-EAD00CB72C57}" srcOrd="0" destOrd="0" presId="urn:microsoft.com/office/officeart/2005/8/layout/list1"/>
    <dgm:cxn modelId="{6E3C2FC4-AB81-44B2-86A9-E71E79FD0FC8}" type="presParOf" srcId="{F987D1C1-A94C-4816-92AB-037AF89261AC}" destId="{8FF9F38D-77F3-42AF-A209-22D661206B40}" srcOrd="1" destOrd="0" presId="urn:microsoft.com/office/officeart/2005/8/layout/list1"/>
    <dgm:cxn modelId="{507C73EC-78A7-483D-8FB4-4B54F342A3B4}" type="presParOf" srcId="{4F037AB6-A1AA-4F6B-BA69-3D40A7452348}" destId="{DF7EE613-9052-4986-AEB2-8255C8F54501}" srcOrd="17" destOrd="0" presId="urn:microsoft.com/office/officeart/2005/8/layout/list1"/>
    <dgm:cxn modelId="{AEFA044B-AE31-4CA2-AA36-0D12A6F5C335}" type="presParOf" srcId="{4F037AB6-A1AA-4F6B-BA69-3D40A7452348}" destId="{F8FD7DBF-1672-45EF-B8A6-100C482B1A6C}" srcOrd="18"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9A2AA5-BDB4-43F3-94A1-D0DE6F252B2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6D30D6E-E92D-4EF0-9BE4-410F01EA06B6}">
      <dgm:prSet custT="1"/>
      <dgm:spPr>
        <a:solidFill>
          <a:schemeClr val="accent2">
            <a:lumMod val="20000"/>
            <a:lumOff val="80000"/>
            <a:alpha val="90000"/>
          </a:schemeClr>
        </a:solidFill>
        <a:ln>
          <a:solidFill>
            <a:srgbClr val="FF0000"/>
          </a:solidFill>
        </a:ln>
      </dgm:spPr>
      <dgm:t>
        <a:bodyPr/>
        <a:lstStyle/>
        <a:p>
          <a:pPr algn="ctr">
            <a:lnSpc>
              <a:spcPct val="150000"/>
            </a:lnSpc>
          </a:pPr>
          <a:r>
            <a:rPr lang="en-GB" sz="1200" b="1" dirty="0">
              <a:latin typeface="Arial" panose="020B0604020202020204" pitchFamily="34" charset="0"/>
              <a:cs typeface="Arial" panose="020B0604020202020204" pitchFamily="34" charset="0"/>
            </a:rPr>
            <a:t>Policy enhancement: stronger implementation of the Care Act 2014 wellbeing principle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Local authorities should be held more accountable for delivering personalised, preventative support rather than reactive crisis care (DHSC, 2025). </a:t>
          </a:r>
          <a:endParaRPr lang="en-US" sz="1200" dirty="0">
            <a:latin typeface="Arial" panose="020B0604020202020204" pitchFamily="34" charset="0"/>
            <a:cs typeface="Arial" panose="020B0604020202020204" pitchFamily="34" charset="0"/>
          </a:endParaRPr>
        </a:p>
      </dgm:t>
    </dgm:pt>
    <dgm:pt modelId="{2DB1EB23-AD33-438D-BB9A-1993A52C9217}" type="parTrans" cxnId="{155FD74B-B5B2-45A0-A941-167053644CBE}">
      <dgm:prSet/>
      <dgm:spPr/>
      <dgm:t>
        <a:bodyPr/>
        <a:lstStyle/>
        <a:p>
          <a:endParaRPr lang="en-US"/>
        </a:p>
      </dgm:t>
    </dgm:pt>
    <dgm:pt modelId="{3D94F318-B009-44D7-888C-02ADA2C77D29}" type="sibTrans" cxnId="{155FD74B-B5B2-45A0-A941-167053644CBE}">
      <dgm:prSet/>
      <dgm:spPr/>
      <dgm:t>
        <a:bodyPr/>
        <a:lstStyle/>
        <a:p>
          <a:endParaRPr lang="en-US"/>
        </a:p>
      </dgm:t>
    </dgm:pt>
    <dgm:pt modelId="{0F520ACB-0266-4CF9-AD62-26C29D87A110}">
      <dgm:prSet custT="1"/>
      <dgm:spPr>
        <a:solidFill>
          <a:schemeClr val="accent2">
            <a:lumMod val="20000"/>
            <a:lumOff val="80000"/>
            <a:alpha val="90000"/>
          </a:schemeClr>
        </a:solidFill>
        <a:ln>
          <a:solidFill>
            <a:srgbClr val="FFC000"/>
          </a:solidFill>
        </a:ln>
      </dgm:spPr>
      <dgm:t>
        <a:bodyPr/>
        <a:lstStyle/>
        <a:p>
          <a:pPr>
            <a:lnSpc>
              <a:spcPct val="150000"/>
            </a:lnSpc>
          </a:pPr>
          <a:r>
            <a:rPr lang="en-GB" sz="1200" b="1" dirty="0">
              <a:latin typeface="Arial" panose="020B0604020202020204" pitchFamily="34" charset="0"/>
              <a:cs typeface="Arial" panose="020B0604020202020204" pitchFamily="34" charset="0"/>
            </a:rPr>
            <a:t>Barrier: digital exclusion and low confidence with technology</a:t>
          </a:r>
          <a:br>
            <a:rPr lang="en-GB" sz="1200" dirty="0">
              <a:latin typeface="Arial" panose="020B0604020202020204" pitchFamily="34" charset="0"/>
              <a:cs typeface="Arial" panose="020B0604020202020204" pitchFamily="34" charset="0"/>
            </a:rPr>
          </a:br>
          <a:r>
            <a:rPr lang="en-GB" sz="1200" b="1" i="0" dirty="0">
              <a:latin typeface="Arial" panose="020B0604020202020204" pitchFamily="34" charset="0"/>
              <a:cs typeface="Arial" panose="020B0604020202020204" pitchFamily="34" charset="0"/>
            </a:rPr>
            <a:t>Solution: </a:t>
          </a:r>
          <a:r>
            <a:rPr lang="en-GB" sz="1200" dirty="0">
              <a:latin typeface="Arial" panose="020B0604020202020204" pitchFamily="34" charset="0"/>
              <a:cs typeface="Arial" panose="020B0604020202020204" pitchFamily="34" charset="0"/>
            </a:rPr>
            <a:t>Fund community-based “digital champions” programmes through libraries, GP surgeries, and charities like Age UK (2024) .</a:t>
          </a:r>
          <a:endParaRPr lang="en-US" sz="1200" dirty="0">
            <a:latin typeface="Arial" panose="020B0604020202020204" pitchFamily="34" charset="0"/>
            <a:cs typeface="Arial" panose="020B0604020202020204" pitchFamily="34" charset="0"/>
          </a:endParaRPr>
        </a:p>
      </dgm:t>
    </dgm:pt>
    <dgm:pt modelId="{84692432-2DF8-4C28-8E2D-57434CF5EDA9}" type="parTrans" cxnId="{4837F8B0-DB7A-4C83-85BE-480F55790BA3}">
      <dgm:prSet/>
      <dgm:spPr/>
      <dgm:t>
        <a:bodyPr/>
        <a:lstStyle/>
        <a:p>
          <a:endParaRPr lang="en-US"/>
        </a:p>
      </dgm:t>
    </dgm:pt>
    <dgm:pt modelId="{63D27AA5-01DA-4890-9F92-824920AB345A}" type="sibTrans" cxnId="{4837F8B0-DB7A-4C83-85BE-480F55790BA3}">
      <dgm:prSet/>
      <dgm:spPr/>
      <dgm:t>
        <a:bodyPr/>
        <a:lstStyle/>
        <a:p>
          <a:endParaRPr lang="en-US"/>
        </a:p>
      </dgm:t>
    </dgm:pt>
    <dgm:pt modelId="{02B0FD22-27D0-4DB6-A5C1-4FEA60BCA326}">
      <dgm:prSet custT="1"/>
      <dgm:spPr>
        <a:solidFill>
          <a:schemeClr val="accent2">
            <a:lumMod val="20000"/>
            <a:lumOff val="80000"/>
            <a:alpha val="90000"/>
          </a:schemeClr>
        </a:solidFill>
        <a:ln>
          <a:solidFill>
            <a:schemeClr val="accent3">
              <a:lumMod val="40000"/>
              <a:lumOff val="60000"/>
            </a:schemeClr>
          </a:solidFill>
        </a:ln>
      </dgm:spPr>
      <dgm:t>
        <a:bodyPr/>
        <a:lstStyle/>
        <a:p>
          <a:pPr>
            <a:lnSpc>
              <a:spcPct val="150000"/>
            </a:lnSpc>
          </a:pPr>
          <a:r>
            <a:rPr lang="en-GB" sz="1200" b="1" dirty="0">
              <a:latin typeface="Arial" panose="020B0604020202020204" pitchFamily="34" charset="0"/>
              <a:cs typeface="Arial" panose="020B0604020202020204" pitchFamily="34" charset="0"/>
            </a:rPr>
            <a:t>Barrier: funding constraints in adult social care</a:t>
          </a:r>
          <a:br>
            <a:rPr lang="en-GB" sz="1200" dirty="0">
              <a:latin typeface="Arial" panose="020B0604020202020204" pitchFamily="34" charset="0"/>
              <a:cs typeface="Arial" panose="020B0604020202020204" pitchFamily="34" charset="0"/>
            </a:rPr>
          </a:br>
          <a:r>
            <a:rPr lang="en-GB" sz="1200" b="1" i="0" dirty="0">
              <a:latin typeface="Arial" panose="020B0604020202020204" pitchFamily="34" charset="0"/>
              <a:cs typeface="Arial" panose="020B0604020202020204" pitchFamily="34" charset="0"/>
            </a:rPr>
            <a:t>Solution: </a:t>
          </a:r>
          <a:r>
            <a:rPr lang="en-GB" sz="1200" dirty="0">
              <a:latin typeface="Arial" panose="020B0604020202020204" pitchFamily="34" charset="0"/>
              <a:cs typeface="Arial" panose="020B0604020202020204" pitchFamily="34" charset="0"/>
            </a:rPr>
            <a:t>Shift funding towards prevention (cost-saving long term) and strengthen integration between NHS and social care budgets (</a:t>
          </a:r>
          <a:r>
            <a:rPr lang="en-GB" sz="1200" dirty="0"/>
            <a:t>DHSC, 2022).</a:t>
          </a:r>
          <a:endParaRPr lang="en-US" sz="1200" dirty="0">
            <a:latin typeface="Arial" panose="020B0604020202020204" pitchFamily="34" charset="0"/>
            <a:cs typeface="Arial" panose="020B0604020202020204" pitchFamily="34" charset="0"/>
          </a:endParaRPr>
        </a:p>
      </dgm:t>
    </dgm:pt>
    <dgm:pt modelId="{8958B79F-ECEC-4D90-9298-C09CB93E1AB3}" type="parTrans" cxnId="{7A850C6E-CEBE-4E9A-8A72-A463727686CD}">
      <dgm:prSet/>
      <dgm:spPr/>
      <dgm:t>
        <a:bodyPr/>
        <a:lstStyle/>
        <a:p>
          <a:endParaRPr lang="en-US"/>
        </a:p>
      </dgm:t>
    </dgm:pt>
    <dgm:pt modelId="{AC7A8E07-CB7E-4B1A-828D-5C4F104514B2}" type="sibTrans" cxnId="{7A850C6E-CEBE-4E9A-8A72-A463727686CD}">
      <dgm:prSet/>
      <dgm:spPr/>
      <dgm:t>
        <a:bodyPr/>
        <a:lstStyle/>
        <a:p>
          <a:endParaRPr lang="en-US"/>
        </a:p>
      </dgm:t>
    </dgm:pt>
    <dgm:pt modelId="{294C5ECE-D956-4E69-9666-47076A87C2F4}">
      <dgm:prSet custT="1"/>
      <dgm:spPr>
        <a:solidFill>
          <a:schemeClr val="accent2">
            <a:lumMod val="20000"/>
            <a:lumOff val="80000"/>
            <a:alpha val="90000"/>
          </a:schemeClr>
        </a:solidFill>
        <a:ln>
          <a:solidFill>
            <a:schemeClr val="accent5">
              <a:lumMod val="60000"/>
              <a:lumOff val="40000"/>
            </a:schemeClr>
          </a:solidFill>
        </a:ln>
      </dgm:spPr>
      <dgm:t>
        <a:bodyPr/>
        <a:lstStyle/>
        <a:p>
          <a:pPr>
            <a:lnSpc>
              <a:spcPct val="150000"/>
            </a:lnSpc>
          </a:pPr>
          <a:r>
            <a:rPr lang="en-GB" sz="1200" b="1" dirty="0">
              <a:latin typeface="Arial" panose="020B0604020202020204" pitchFamily="34" charset="0"/>
              <a:cs typeface="Arial" panose="020B0604020202020204" pitchFamily="34" charset="0"/>
            </a:rPr>
            <a:t>Barrier: ageism and low expectations of older adults’ independence</a:t>
          </a:r>
          <a:br>
            <a:rPr lang="en-GB" sz="1200" dirty="0">
              <a:latin typeface="Arial" panose="020B0604020202020204" pitchFamily="34" charset="0"/>
              <a:cs typeface="Arial" panose="020B0604020202020204" pitchFamily="34" charset="0"/>
            </a:rPr>
          </a:br>
          <a:r>
            <a:rPr lang="en-GB" sz="1200" b="1" i="0" dirty="0">
              <a:latin typeface="Arial" panose="020B0604020202020204" pitchFamily="34" charset="0"/>
              <a:cs typeface="Arial" panose="020B0604020202020204" pitchFamily="34" charset="0"/>
            </a:rPr>
            <a:t>Solution: </a:t>
          </a:r>
          <a:r>
            <a:rPr lang="en-GB" sz="1200" dirty="0">
              <a:latin typeface="Arial" panose="020B0604020202020204" pitchFamily="34" charset="0"/>
              <a:cs typeface="Arial" panose="020B0604020202020204" pitchFamily="34" charset="0"/>
            </a:rPr>
            <a:t>National awareness campaigns and professional training to challenge stereotypes and promote strengths-based practice </a:t>
          </a:r>
          <a:r>
            <a:rPr lang="en-GB" sz="1200" dirty="0"/>
            <a:t>(SCIE, </a:t>
          </a:r>
          <a:r>
            <a:rPr lang="en-GB" sz="1200" dirty="0" err="1"/>
            <a:t>no.date</a:t>
          </a:r>
          <a:r>
            <a:rPr lang="en-GB" sz="1200" dirty="0"/>
            <a:t>).</a:t>
          </a:r>
          <a:endParaRPr lang="en-US" sz="1200" dirty="0">
            <a:latin typeface="Arial" panose="020B0604020202020204" pitchFamily="34" charset="0"/>
            <a:cs typeface="Arial" panose="020B0604020202020204" pitchFamily="34" charset="0"/>
          </a:endParaRPr>
        </a:p>
      </dgm:t>
    </dgm:pt>
    <dgm:pt modelId="{68225ADA-A35F-4AA7-A12A-D5171C9F29E9}" type="parTrans" cxnId="{AC342D14-673D-4371-8E61-A8EB0035E20E}">
      <dgm:prSet/>
      <dgm:spPr/>
      <dgm:t>
        <a:bodyPr/>
        <a:lstStyle/>
        <a:p>
          <a:endParaRPr lang="en-US"/>
        </a:p>
      </dgm:t>
    </dgm:pt>
    <dgm:pt modelId="{609979D9-553A-4F49-85BB-0B7362AF4A02}" type="sibTrans" cxnId="{AC342D14-673D-4371-8E61-A8EB0035E20E}">
      <dgm:prSet/>
      <dgm:spPr/>
      <dgm:t>
        <a:bodyPr/>
        <a:lstStyle/>
        <a:p>
          <a:endParaRPr lang="en-US"/>
        </a:p>
      </dgm:t>
    </dgm:pt>
    <dgm:pt modelId="{032E988E-6FDD-4E06-BCCB-5B9C7705F1EB}" type="pres">
      <dgm:prSet presAssocID="{0D9A2AA5-BDB4-43F3-94A1-D0DE6F252B2B}" presName="hierChild1" presStyleCnt="0">
        <dgm:presLayoutVars>
          <dgm:chPref val="1"/>
          <dgm:dir/>
          <dgm:animOne val="branch"/>
          <dgm:animLvl val="lvl"/>
          <dgm:resizeHandles/>
        </dgm:presLayoutVars>
      </dgm:prSet>
      <dgm:spPr/>
    </dgm:pt>
    <dgm:pt modelId="{6017829A-FC97-4992-A514-409A9E628701}" type="pres">
      <dgm:prSet presAssocID="{56D30D6E-E92D-4EF0-9BE4-410F01EA06B6}" presName="hierRoot1" presStyleCnt="0"/>
      <dgm:spPr/>
    </dgm:pt>
    <dgm:pt modelId="{E8650C72-E307-416B-8572-5FF2E83D8379}" type="pres">
      <dgm:prSet presAssocID="{56D30D6E-E92D-4EF0-9BE4-410F01EA06B6}" presName="composite" presStyleCnt="0"/>
      <dgm:spPr/>
    </dgm:pt>
    <dgm:pt modelId="{294312E9-272A-40F9-AE53-C8202F196FE0}" type="pres">
      <dgm:prSet presAssocID="{56D30D6E-E92D-4EF0-9BE4-410F01EA06B6}" presName="background" presStyleLbl="node0" presStyleIdx="0" presStyleCnt="4"/>
      <dgm:spPr>
        <a:solidFill>
          <a:srgbClr val="FF0000"/>
        </a:solidFill>
      </dgm:spPr>
    </dgm:pt>
    <dgm:pt modelId="{FAD2CDF4-7BC2-46B1-BD6D-CF9F74F21225}" type="pres">
      <dgm:prSet presAssocID="{56D30D6E-E92D-4EF0-9BE4-410F01EA06B6}" presName="text" presStyleLbl="fgAcc0" presStyleIdx="0" presStyleCnt="4" custScaleY="219706">
        <dgm:presLayoutVars>
          <dgm:chPref val="3"/>
        </dgm:presLayoutVars>
      </dgm:prSet>
      <dgm:spPr/>
    </dgm:pt>
    <dgm:pt modelId="{2F11AD9E-E796-4650-8C0C-614AE8467012}" type="pres">
      <dgm:prSet presAssocID="{56D30D6E-E92D-4EF0-9BE4-410F01EA06B6}" presName="hierChild2" presStyleCnt="0"/>
      <dgm:spPr/>
    </dgm:pt>
    <dgm:pt modelId="{51458EF1-D2E2-4448-AE27-0D121CE5564B}" type="pres">
      <dgm:prSet presAssocID="{0F520ACB-0266-4CF9-AD62-26C29D87A110}" presName="hierRoot1" presStyleCnt="0"/>
      <dgm:spPr/>
    </dgm:pt>
    <dgm:pt modelId="{9DAE9806-CB33-46AF-8EAE-6697CC3B8F5D}" type="pres">
      <dgm:prSet presAssocID="{0F520ACB-0266-4CF9-AD62-26C29D87A110}" presName="composite" presStyleCnt="0"/>
      <dgm:spPr/>
    </dgm:pt>
    <dgm:pt modelId="{BFE73D28-5E29-4039-9D2A-027CF5A7AE4B}" type="pres">
      <dgm:prSet presAssocID="{0F520ACB-0266-4CF9-AD62-26C29D87A110}" presName="background" presStyleLbl="node0" presStyleIdx="1" presStyleCnt="4"/>
      <dgm:spPr>
        <a:solidFill>
          <a:srgbClr val="FFC000"/>
        </a:solidFill>
      </dgm:spPr>
    </dgm:pt>
    <dgm:pt modelId="{F5CF6690-29CA-46AD-9432-B4FCD85D87A4}" type="pres">
      <dgm:prSet presAssocID="{0F520ACB-0266-4CF9-AD62-26C29D87A110}" presName="text" presStyleLbl="fgAcc0" presStyleIdx="1" presStyleCnt="4" custScaleY="222693">
        <dgm:presLayoutVars>
          <dgm:chPref val="3"/>
        </dgm:presLayoutVars>
      </dgm:prSet>
      <dgm:spPr/>
    </dgm:pt>
    <dgm:pt modelId="{9802BDAA-BE71-4C73-AD6E-30F517E54697}" type="pres">
      <dgm:prSet presAssocID="{0F520ACB-0266-4CF9-AD62-26C29D87A110}" presName="hierChild2" presStyleCnt="0"/>
      <dgm:spPr/>
    </dgm:pt>
    <dgm:pt modelId="{BE33F807-4B41-433D-B97D-1C890638C1AB}" type="pres">
      <dgm:prSet presAssocID="{02B0FD22-27D0-4DB6-A5C1-4FEA60BCA326}" presName="hierRoot1" presStyleCnt="0"/>
      <dgm:spPr/>
    </dgm:pt>
    <dgm:pt modelId="{AD428067-04C2-4787-9B81-35746641B425}" type="pres">
      <dgm:prSet presAssocID="{02B0FD22-27D0-4DB6-A5C1-4FEA60BCA326}" presName="composite" presStyleCnt="0"/>
      <dgm:spPr/>
    </dgm:pt>
    <dgm:pt modelId="{5795F000-A20B-480C-8E98-44835EA59373}" type="pres">
      <dgm:prSet presAssocID="{02B0FD22-27D0-4DB6-A5C1-4FEA60BCA326}" presName="background" presStyleLbl="node0" presStyleIdx="2" presStyleCnt="4"/>
      <dgm:spPr>
        <a:solidFill>
          <a:srgbClr val="92D050"/>
        </a:solidFill>
      </dgm:spPr>
    </dgm:pt>
    <dgm:pt modelId="{DBAE1C2B-B7F0-46F6-B07D-C5C4F6DEA8E1}" type="pres">
      <dgm:prSet presAssocID="{02B0FD22-27D0-4DB6-A5C1-4FEA60BCA326}" presName="text" presStyleLbl="fgAcc0" presStyleIdx="2" presStyleCnt="4" custScaleX="97809" custScaleY="224029">
        <dgm:presLayoutVars>
          <dgm:chPref val="3"/>
        </dgm:presLayoutVars>
      </dgm:prSet>
      <dgm:spPr/>
    </dgm:pt>
    <dgm:pt modelId="{D93C8746-4BA6-40B3-A655-A52E7C396210}" type="pres">
      <dgm:prSet presAssocID="{02B0FD22-27D0-4DB6-A5C1-4FEA60BCA326}" presName="hierChild2" presStyleCnt="0"/>
      <dgm:spPr/>
    </dgm:pt>
    <dgm:pt modelId="{B6CC5179-C628-47B3-AC29-2239A597687F}" type="pres">
      <dgm:prSet presAssocID="{294C5ECE-D956-4E69-9666-47076A87C2F4}" presName="hierRoot1" presStyleCnt="0"/>
      <dgm:spPr/>
    </dgm:pt>
    <dgm:pt modelId="{F8AE20E8-AD0D-49AD-8630-7732012F0053}" type="pres">
      <dgm:prSet presAssocID="{294C5ECE-D956-4E69-9666-47076A87C2F4}" presName="composite" presStyleCnt="0"/>
      <dgm:spPr/>
    </dgm:pt>
    <dgm:pt modelId="{30775021-4F25-419B-8AA2-16822FCADA1E}" type="pres">
      <dgm:prSet presAssocID="{294C5ECE-D956-4E69-9666-47076A87C2F4}" presName="background" presStyleLbl="node0" presStyleIdx="3" presStyleCnt="4"/>
      <dgm:spPr>
        <a:solidFill>
          <a:schemeClr val="accent5">
            <a:lumMod val="60000"/>
            <a:lumOff val="40000"/>
          </a:schemeClr>
        </a:solidFill>
      </dgm:spPr>
    </dgm:pt>
    <dgm:pt modelId="{19047E63-F81C-44C7-9A59-A61405157820}" type="pres">
      <dgm:prSet presAssocID="{294C5ECE-D956-4E69-9666-47076A87C2F4}" presName="text" presStyleLbl="fgAcc0" presStyleIdx="3" presStyleCnt="4" custScaleY="220427">
        <dgm:presLayoutVars>
          <dgm:chPref val="3"/>
        </dgm:presLayoutVars>
      </dgm:prSet>
      <dgm:spPr/>
    </dgm:pt>
    <dgm:pt modelId="{461253E9-0CBB-46EC-B019-676B1A32C6C8}" type="pres">
      <dgm:prSet presAssocID="{294C5ECE-D956-4E69-9666-47076A87C2F4}" presName="hierChild2" presStyleCnt="0"/>
      <dgm:spPr/>
    </dgm:pt>
  </dgm:ptLst>
  <dgm:cxnLst>
    <dgm:cxn modelId="{005BEC0D-6BFE-415B-8E6E-6C0F5E70E1CB}" type="presOf" srcId="{0F520ACB-0266-4CF9-AD62-26C29D87A110}" destId="{F5CF6690-29CA-46AD-9432-B4FCD85D87A4}" srcOrd="0" destOrd="0" presId="urn:microsoft.com/office/officeart/2005/8/layout/hierarchy1"/>
    <dgm:cxn modelId="{AC342D14-673D-4371-8E61-A8EB0035E20E}" srcId="{0D9A2AA5-BDB4-43F3-94A1-D0DE6F252B2B}" destId="{294C5ECE-D956-4E69-9666-47076A87C2F4}" srcOrd="3" destOrd="0" parTransId="{68225ADA-A35F-4AA7-A12A-D5171C9F29E9}" sibTransId="{609979D9-553A-4F49-85BB-0B7362AF4A02}"/>
    <dgm:cxn modelId="{155FD74B-B5B2-45A0-A941-167053644CBE}" srcId="{0D9A2AA5-BDB4-43F3-94A1-D0DE6F252B2B}" destId="{56D30D6E-E92D-4EF0-9BE4-410F01EA06B6}" srcOrd="0" destOrd="0" parTransId="{2DB1EB23-AD33-438D-BB9A-1993A52C9217}" sibTransId="{3D94F318-B009-44D7-888C-02ADA2C77D29}"/>
    <dgm:cxn modelId="{7A850C6E-CEBE-4E9A-8A72-A463727686CD}" srcId="{0D9A2AA5-BDB4-43F3-94A1-D0DE6F252B2B}" destId="{02B0FD22-27D0-4DB6-A5C1-4FEA60BCA326}" srcOrd="2" destOrd="0" parTransId="{8958B79F-ECEC-4D90-9298-C09CB93E1AB3}" sibTransId="{AC7A8E07-CB7E-4B1A-828D-5C4F104514B2}"/>
    <dgm:cxn modelId="{090DED54-05CB-4F28-982D-342ACD910EA3}" type="presOf" srcId="{0D9A2AA5-BDB4-43F3-94A1-D0DE6F252B2B}" destId="{032E988E-6FDD-4E06-BCCB-5B9C7705F1EB}" srcOrd="0" destOrd="0" presId="urn:microsoft.com/office/officeart/2005/8/layout/hierarchy1"/>
    <dgm:cxn modelId="{4F443894-8C69-4565-9AB5-9F594D249A07}" type="presOf" srcId="{294C5ECE-D956-4E69-9666-47076A87C2F4}" destId="{19047E63-F81C-44C7-9A59-A61405157820}" srcOrd="0" destOrd="0" presId="urn:microsoft.com/office/officeart/2005/8/layout/hierarchy1"/>
    <dgm:cxn modelId="{67B5E7A6-A0EC-478D-800D-04CF4A6E16D7}" type="presOf" srcId="{02B0FD22-27D0-4DB6-A5C1-4FEA60BCA326}" destId="{DBAE1C2B-B7F0-46F6-B07D-C5C4F6DEA8E1}" srcOrd="0" destOrd="0" presId="urn:microsoft.com/office/officeart/2005/8/layout/hierarchy1"/>
    <dgm:cxn modelId="{4837F8B0-DB7A-4C83-85BE-480F55790BA3}" srcId="{0D9A2AA5-BDB4-43F3-94A1-D0DE6F252B2B}" destId="{0F520ACB-0266-4CF9-AD62-26C29D87A110}" srcOrd="1" destOrd="0" parTransId="{84692432-2DF8-4C28-8E2D-57434CF5EDA9}" sibTransId="{63D27AA5-01DA-4890-9F92-824920AB345A}"/>
    <dgm:cxn modelId="{7C57B5F1-26F5-43ED-B3A6-A4AC78B81DA8}" type="presOf" srcId="{56D30D6E-E92D-4EF0-9BE4-410F01EA06B6}" destId="{FAD2CDF4-7BC2-46B1-BD6D-CF9F74F21225}" srcOrd="0" destOrd="0" presId="urn:microsoft.com/office/officeart/2005/8/layout/hierarchy1"/>
    <dgm:cxn modelId="{9DF0BFF1-8F9B-41E4-9585-21B891F0266C}" type="presParOf" srcId="{032E988E-6FDD-4E06-BCCB-5B9C7705F1EB}" destId="{6017829A-FC97-4992-A514-409A9E628701}" srcOrd="0" destOrd="0" presId="urn:microsoft.com/office/officeart/2005/8/layout/hierarchy1"/>
    <dgm:cxn modelId="{FFCC5908-7DB3-45AF-9BA3-522437609D13}" type="presParOf" srcId="{6017829A-FC97-4992-A514-409A9E628701}" destId="{E8650C72-E307-416B-8572-5FF2E83D8379}" srcOrd="0" destOrd="0" presId="urn:microsoft.com/office/officeart/2005/8/layout/hierarchy1"/>
    <dgm:cxn modelId="{88084B7E-9E56-4AE6-BDDC-116E1D0BCE6A}" type="presParOf" srcId="{E8650C72-E307-416B-8572-5FF2E83D8379}" destId="{294312E9-272A-40F9-AE53-C8202F196FE0}" srcOrd="0" destOrd="0" presId="urn:microsoft.com/office/officeart/2005/8/layout/hierarchy1"/>
    <dgm:cxn modelId="{CD24114F-1896-458C-81EC-5B81F9B7EA67}" type="presParOf" srcId="{E8650C72-E307-416B-8572-5FF2E83D8379}" destId="{FAD2CDF4-7BC2-46B1-BD6D-CF9F74F21225}" srcOrd="1" destOrd="0" presId="urn:microsoft.com/office/officeart/2005/8/layout/hierarchy1"/>
    <dgm:cxn modelId="{E6176B5E-F8E4-4582-B0C0-DBF24603E58D}" type="presParOf" srcId="{6017829A-FC97-4992-A514-409A9E628701}" destId="{2F11AD9E-E796-4650-8C0C-614AE8467012}" srcOrd="1" destOrd="0" presId="urn:microsoft.com/office/officeart/2005/8/layout/hierarchy1"/>
    <dgm:cxn modelId="{0EBC4895-217C-4F6C-A218-238C075F8830}" type="presParOf" srcId="{032E988E-6FDD-4E06-BCCB-5B9C7705F1EB}" destId="{51458EF1-D2E2-4448-AE27-0D121CE5564B}" srcOrd="1" destOrd="0" presId="urn:microsoft.com/office/officeart/2005/8/layout/hierarchy1"/>
    <dgm:cxn modelId="{FBB70FE0-F907-49B6-96D0-83233B9B1F37}" type="presParOf" srcId="{51458EF1-D2E2-4448-AE27-0D121CE5564B}" destId="{9DAE9806-CB33-46AF-8EAE-6697CC3B8F5D}" srcOrd="0" destOrd="0" presId="urn:microsoft.com/office/officeart/2005/8/layout/hierarchy1"/>
    <dgm:cxn modelId="{7806249A-3742-4093-A376-4332CB5DBC89}" type="presParOf" srcId="{9DAE9806-CB33-46AF-8EAE-6697CC3B8F5D}" destId="{BFE73D28-5E29-4039-9D2A-027CF5A7AE4B}" srcOrd="0" destOrd="0" presId="urn:microsoft.com/office/officeart/2005/8/layout/hierarchy1"/>
    <dgm:cxn modelId="{5AE8756C-6619-475B-A6B4-BA78BB1C5A83}" type="presParOf" srcId="{9DAE9806-CB33-46AF-8EAE-6697CC3B8F5D}" destId="{F5CF6690-29CA-46AD-9432-B4FCD85D87A4}" srcOrd="1" destOrd="0" presId="urn:microsoft.com/office/officeart/2005/8/layout/hierarchy1"/>
    <dgm:cxn modelId="{271A779D-574D-4D7C-9B8E-8D928EEAB799}" type="presParOf" srcId="{51458EF1-D2E2-4448-AE27-0D121CE5564B}" destId="{9802BDAA-BE71-4C73-AD6E-30F517E54697}" srcOrd="1" destOrd="0" presId="urn:microsoft.com/office/officeart/2005/8/layout/hierarchy1"/>
    <dgm:cxn modelId="{9F3A000D-2C13-4365-AE3F-4FF8DF4A0352}" type="presParOf" srcId="{032E988E-6FDD-4E06-BCCB-5B9C7705F1EB}" destId="{BE33F807-4B41-433D-B97D-1C890638C1AB}" srcOrd="2" destOrd="0" presId="urn:microsoft.com/office/officeart/2005/8/layout/hierarchy1"/>
    <dgm:cxn modelId="{91A59448-F5FD-4200-8106-63031D85D11C}" type="presParOf" srcId="{BE33F807-4B41-433D-B97D-1C890638C1AB}" destId="{AD428067-04C2-4787-9B81-35746641B425}" srcOrd="0" destOrd="0" presId="urn:microsoft.com/office/officeart/2005/8/layout/hierarchy1"/>
    <dgm:cxn modelId="{2E5C7DAB-09BD-474F-B8C2-3315D334590F}" type="presParOf" srcId="{AD428067-04C2-4787-9B81-35746641B425}" destId="{5795F000-A20B-480C-8E98-44835EA59373}" srcOrd="0" destOrd="0" presId="urn:microsoft.com/office/officeart/2005/8/layout/hierarchy1"/>
    <dgm:cxn modelId="{4D3F4BE1-F9DB-4486-B1A7-A686B1D198A8}" type="presParOf" srcId="{AD428067-04C2-4787-9B81-35746641B425}" destId="{DBAE1C2B-B7F0-46F6-B07D-C5C4F6DEA8E1}" srcOrd="1" destOrd="0" presId="urn:microsoft.com/office/officeart/2005/8/layout/hierarchy1"/>
    <dgm:cxn modelId="{C9F1AEF0-49A6-470E-9263-EBEBC6FD1A6F}" type="presParOf" srcId="{BE33F807-4B41-433D-B97D-1C890638C1AB}" destId="{D93C8746-4BA6-40B3-A655-A52E7C396210}" srcOrd="1" destOrd="0" presId="urn:microsoft.com/office/officeart/2005/8/layout/hierarchy1"/>
    <dgm:cxn modelId="{0CDC2AB4-F176-4777-B0C5-16988253E6C5}" type="presParOf" srcId="{032E988E-6FDD-4E06-BCCB-5B9C7705F1EB}" destId="{B6CC5179-C628-47B3-AC29-2239A597687F}" srcOrd="3" destOrd="0" presId="urn:microsoft.com/office/officeart/2005/8/layout/hierarchy1"/>
    <dgm:cxn modelId="{213D9A41-F068-463D-AD04-F953097E2945}" type="presParOf" srcId="{B6CC5179-C628-47B3-AC29-2239A597687F}" destId="{F8AE20E8-AD0D-49AD-8630-7732012F0053}" srcOrd="0" destOrd="0" presId="urn:microsoft.com/office/officeart/2005/8/layout/hierarchy1"/>
    <dgm:cxn modelId="{41E5741D-2D01-4293-A32B-0DE4A4B4CD1C}" type="presParOf" srcId="{F8AE20E8-AD0D-49AD-8630-7732012F0053}" destId="{30775021-4F25-419B-8AA2-16822FCADA1E}" srcOrd="0" destOrd="0" presId="urn:microsoft.com/office/officeart/2005/8/layout/hierarchy1"/>
    <dgm:cxn modelId="{D816B5FD-6571-464D-8979-3E7C0B1761F0}" type="presParOf" srcId="{F8AE20E8-AD0D-49AD-8630-7732012F0053}" destId="{19047E63-F81C-44C7-9A59-A61405157820}" srcOrd="1" destOrd="0" presId="urn:microsoft.com/office/officeart/2005/8/layout/hierarchy1"/>
    <dgm:cxn modelId="{5E798044-10F9-4DD8-9000-9690788C1487}" type="presParOf" srcId="{B6CC5179-C628-47B3-AC29-2239A597687F}" destId="{461253E9-0CBB-46EC-B019-676B1A32C6C8}"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DAD86-4739-434E-8956-8E159E7FACFD}">
      <dsp:nvSpPr>
        <dsp:cNvPr id="0" name=""/>
        <dsp:cNvSpPr/>
      </dsp:nvSpPr>
      <dsp:spPr>
        <a:xfrm>
          <a:off x="66454" y="0"/>
          <a:ext cx="5678219" cy="5678219"/>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DE5E9-5B93-4512-985C-69E41B55B3FF}">
      <dsp:nvSpPr>
        <dsp:cNvPr id="0" name=""/>
        <dsp:cNvSpPr/>
      </dsp:nvSpPr>
      <dsp:spPr>
        <a:xfrm>
          <a:off x="435538" y="369084"/>
          <a:ext cx="2271287" cy="227128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Care Act 2014 </a:t>
          </a:r>
          <a:r>
            <a:rPr lang="en-GB" sz="1500" kern="1200" dirty="0"/>
            <a:t>promotes wellbeing and independence for older adults by focusing on prevention and delivering personalised care (UK Government, 2014).</a:t>
          </a:r>
          <a:endParaRPr lang="en-US" sz="1500" kern="1200" dirty="0"/>
        </a:p>
      </dsp:txBody>
      <dsp:txXfrm>
        <a:off x="546413" y="479959"/>
        <a:ext cx="2049537" cy="2049537"/>
      </dsp:txXfrm>
    </dsp:sp>
    <dsp:sp modelId="{558E8810-97B9-408D-B6F6-4B855B6200B1}">
      <dsp:nvSpPr>
        <dsp:cNvPr id="0" name=""/>
        <dsp:cNvSpPr/>
      </dsp:nvSpPr>
      <dsp:spPr>
        <a:xfrm>
          <a:off x="3104301" y="369084"/>
          <a:ext cx="2271287" cy="2271287"/>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Equality Act 2010 </a:t>
          </a:r>
          <a:r>
            <a:rPr lang="en-US" sz="1500" kern="1200" dirty="0"/>
            <a:t>protects against age discrimination </a:t>
          </a:r>
          <a:r>
            <a:rPr lang="en-GB" sz="1500" kern="1200" dirty="0"/>
            <a:t>(UK Government, 2010) .</a:t>
          </a:r>
          <a:endParaRPr lang="en-US" sz="1500" kern="1200" dirty="0"/>
        </a:p>
      </dsp:txBody>
      <dsp:txXfrm>
        <a:off x="3215176" y="479959"/>
        <a:ext cx="2049537" cy="2049537"/>
      </dsp:txXfrm>
    </dsp:sp>
    <dsp:sp modelId="{AF4DE7CA-682E-44E5-8BD2-6D32BD6E83DB}">
      <dsp:nvSpPr>
        <dsp:cNvPr id="0" name=""/>
        <dsp:cNvSpPr/>
      </dsp:nvSpPr>
      <dsp:spPr>
        <a:xfrm>
          <a:off x="435538" y="3037847"/>
          <a:ext cx="2271287" cy="227128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NHS Long Term Plan </a:t>
          </a:r>
          <a:r>
            <a:rPr lang="en-GB" sz="1500" kern="1200" dirty="0"/>
            <a:t>aims to improve older people’s health by focusing on prevention and delivering more integrated care in the community instead of hospitals (NHS England, 2019).</a:t>
          </a:r>
          <a:r>
            <a:rPr lang="en-US" sz="1500" kern="1200" dirty="0"/>
            <a:t> </a:t>
          </a:r>
        </a:p>
      </dsp:txBody>
      <dsp:txXfrm>
        <a:off x="546413" y="3148722"/>
        <a:ext cx="2049537" cy="2049537"/>
      </dsp:txXfrm>
    </dsp:sp>
    <dsp:sp modelId="{1F5B514A-BA39-4208-97DC-EB62212E8041}">
      <dsp:nvSpPr>
        <dsp:cNvPr id="0" name=""/>
        <dsp:cNvSpPr/>
      </dsp:nvSpPr>
      <dsp:spPr>
        <a:xfrm>
          <a:off x="3104301" y="3037847"/>
          <a:ext cx="2271287" cy="227128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Human Rights Act 1998</a:t>
          </a:r>
        </a:p>
        <a:p>
          <a:pPr marL="0" lvl="0" indent="0" algn="ctr" defTabSz="666750">
            <a:lnSpc>
              <a:spcPct val="90000"/>
            </a:lnSpc>
            <a:spcBef>
              <a:spcPct val="0"/>
            </a:spcBef>
            <a:spcAft>
              <a:spcPct val="35000"/>
            </a:spcAft>
            <a:buNone/>
          </a:pPr>
          <a:r>
            <a:rPr lang="en-GB" sz="1500" kern="1200" dirty="0"/>
            <a:t>protects older people’s rights, dignity, safety, privacy and freedom (UK Parliament, 1998).</a:t>
          </a:r>
          <a:endParaRPr lang="en-US" sz="1500" kern="1200" dirty="0"/>
        </a:p>
      </dsp:txBody>
      <dsp:txXfrm>
        <a:off x="3215176" y="3148722"/>
        <a:ext cx="2049537" cy="20495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CCF26C-5BDF-439E-9528-22E0E382C096}">
      <dsp:nvSpPr>
        <dsp:cNvPr id="0" name=""/>
        <dsp:cNvSpPr/>
      </dsp:nvSpPr>
      <dsp:spPr>
        <a:xfrm>
          <a:off x="0" y="205534"/>
          <a:ext cx="8190023" cy="10962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5637" tIns="249936" rIns="635637" bIns="85344" numCol="1" spcCol="1270" anchor="t" anchorCtr="0">
          <a:noAutofit/>
        </a:bodyPr>
        <a:lstStyle/>
        <a:p>
          <a:pPr marL="114300" lvl="1" indent="-114300" algn="l" defTabSz="533400">
            <a:lnSpc>
              <a:spcPct val="150000"/>
            </a:lnSpc>
            <a:spcBef>
              <a:spcPct val="0"/>
            </a:spcBef>
            <a:spcAft>
              <a:spcPct val="15000"/>
            </a:spcAft>
            <a:buChar char="•"/>
          </a:pPr>
          <a:r>
            <a:rPr lang="en-GB" sz="1200" kern="1200" dirty="0">
              <a:latin typeface="Arial" panose="020B0604020202020204" pitchFamily="34" charset="0"/>
              <a:cs typeface="Arial" panose="020B0604020202020204" pitchFamily="34" charset="0"/>
            </a:rPr>
            <a:t>The ACE (Active, Connected, Engaged) approach supports older people’s independence and social inclusion by reducing isolation through personalised, community-based activities delivered via partnerships, peer support, and wellbeing coordinators (NIHR, 2025).</a:t>
          </a:r>
        </a:p>
      </dsp:txBody>
      <dsp:txXfrm>
        <a:off x="0" y="205534"/>
        <a:ext cx="8190023" cy="1096200"/>
      </dsp:txXfrm>
    </dsp:sp>
    <dsp:sp modelId="{01E95B19-8AE2-444C-BFC4-0858C23B0356}">
      <dsp:nvSpPr>
        <dsp:cNvPr id="0" name=""/>
        <dsp:cNvSpPr/>
      </dsp:nvSpPr>
      <dsp:spPr>
        <a:xfrm>
          <a:off x="409501" y="28414"/>
          <a:ext cx="5733016" cy="354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6694" tIns="0" rIns="216694"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Case Study Overview (Age UK ACE Project)</a:t>
          </a:r>
          <a:endParaRPr lang="en-GB" sz="1600" kern="1200" dirty="0"/>
        </a:p>
      </dsp:txBody>
      <dsp:txXfrm>
        <a:off x="426794" y="45707"/>
        <a:ext cx="5698430" cy="319654"/>
      </dsp:txXfrm>
    </dsp:sp>
    <dsp:sp modelId="{0ECEDD48-5625-4EE6-A2D0-EA9C6FDF2F8A}">
      <dsp:nvSpPr>
        <dsp:cNvPr id="0" name=""/>
        <dsp:cNvSpPr/>
      </dsp:nvSpPr>
      <dsp:spPr>
        <a:xfrm>
          <a:off x="0" y="1543654"/>
          <a:ext cx="8190023" cy="888300"/>
        </a:xfrm>
        <a:prstGeom prst="rect">
          <a:avLst/>
        </a:prstGeom>
        <a:solidFill>
          <a:schemeClr val="lt1">
            <a:alpha val="90000"/>
            <a:hueOff val="0"/>
            <a:satOff val="0"/>
            <a:lumOff val="0"/>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5637" tIns="249936" rIns="635637" bIns="85344" numCol="1" spcCol="1270" anchor="t" anchorCtr="0">
          <a:noAutofit/>
        </a:bodyPr>
        <a:lstStyle/>
        <a:p>
          <a:pPr marL="114300" lvl="1" indent="-114300" algn="l" defTabSz="533400">
            <a:lnSpc>
              <a:spcPct val="150000"/>
            </a:lnSpc>
            <a:spcBef>
              <a:spcPct val="0"/>
            </a:spcBef>
            <a:spcAft>
              <a:spcPct val="15000"/>
            </a:spcAft>
            <a:buFont typeface="Arial" panose="020B0604020202020204" pitchFamily="34" charset="0"/>
            <a:buChar char="•"/>
          </a:pPr>
          <a:r>
            <a:rPr lang="en-GB" sz="1200" kern="1200" dirty="0">
              <a:latin typeface="Arial" panose="020B0604020202020204" pitchFamily="34" charset="0"/>
              <a:cs typeface="Arial" panose="020B0604020202020204" pitchFamily="34" charset="0"/>
            </a:rPr>
            <a:t>Wellbeing in later life is linked to continued engagement in social roles and activities </a:t>
          </a:r>
          <a:endParaRPr lang="en-GB" sz="1200" kern="1200" dirty="0"/>
        </a:p>
        <a:p>
          <a:pPr marL="114300" lvl="1" indent="-114300" algn="l" defTabSz="533400">
            <a:lnSpc>
              <a:spcPct val="150000"/>
            </a:lnSpc>
            <a:spcBef>
              <a:spcPct val="0"/>
            </a:spcBef>
            <a:spcAft>
              <a:spcPct val="15000"/>
            </a:spcAft>
            <a:buChar char="•"/>
          </a:pPr>
          <a:r>
            <a:rPr lang="en-GB" sz="1200" kern="1200" dirty="0">
              <a:latin typeface="Arial" panose="020B0604020202020204" pitchFamily="34" charset="0"/>
              <a:cs typeface="Arial" panose="020B0604020202020204" pitchFamily="34" charset="0"/>
            </a:rPr>
            <a:t>ACE supports older people to replace lost roles (e.g., retirement) with new meaningful activities </a:t>
          </a:r>
        </a:p>
      </dsp:txBody>
      <dsp:txXfrm>
        <a:off x="0" y="1543654"/>
        <a:ext cx="8190023" cy="888300"/>
      </dsp:txXfrm>
    </dsp:sp>
    <dsp:sp modelId="{E777E106-3579-43F7-A324-9BCF2B4A29B3}">
      <dsp:nvSpPr>
        <dsp:cNvPr id="0" name=""/>
        <dsp:cNvSpPr/>
      </dsp:nvSpPr>
      <dsp:spPr>
        <a:xfrm>
          <a:off x="409501" y="1366534"/>
          <a:ext cx="5733016" cy="35424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6694" tIns="0" rIns="216694"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Link to Activity Theory</a:t>
          </a:r>
          <a:endParaRPr lang="en-GB" sz="1600" kern="1200" dirty="0"/>
        </a:p>
      </dsp:txBody>
      <dsp:txXfrm>
        <a:off x="426794" y="1383827"/>
        <a:ext cx="5698430" cy="319654"/>
      </dsp:txXfrm>
    </dsp:sp>
    <dsp:sp modelId="{ACB116FC-65D1-4F24-969D-5E8070F4FE04}">
      <dsp:nvSpPr>
        <dsp:cNvPr id="0" name=""/>
        <dsp:cNvSpPr/>
      </dsp:nvSpPr>
      <dsp:spPr>
        <a:xfrm>
          <a:off x="0" y="2673874"/>
          <a:ext cx="8190023" cy="888300"/>
        </a:xfrm>
        <a:prstGeom prst="rect">
          <a:avLst/>
        </a:prstGeom>
        <a:solidFill>
          <a:schemeClr val="lt1">
            <a:alpha val="90000"/>
            <a:hueOff val="0"/>
            <a:satOff val="0"/>
            <a:lumOff val="0"/>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5637" tIns="249936" rIns="635637" bIns="85344" numCol="1" spcCol="1270" anchor="t" anchorCtr="0">
          <a:noAutofit/>
        </a:bodyPr>
        <a:lstStyle/>
        <a:p>
          <a:pPr marL="114300" lvl="1" indent="-114300" algn="l" defTabSz="533400">
            <a:lnSpc>
              <a:spcPct val="150000"/>
            </a:lnSpc>
            <a:spcBef>
              <a:spcPct val="0"/>
            </a:spcBef>
            <a:spcAft>
              <a:spcPct val="15000"/>
            </a:spcAft>
            <a:buFont typeface="Arial" panose="020B0604020202020204" pitchFamily="34" charset="0"/>
            <a:buChar char="•"/>
          </a:pPr>
          <a:r>
            <a:rPr lang="en-GB" sz="1200" kern="1200" dirty="0">
              <a:latin typeface="Arial" panose="020B0604020202020204" pitchFamily="34" charset="0"/>
              <a:cs typeface="Arial" panose="020B0604020202020204" pitchFamily="34" charset="0"/>
            </a:rPr>
            <a:t>Older adults maintain identity by continuing familiar habits, roles, and interests </a:t>
          </a:r>
          <a:endParaRPr lang="en-GB" sz="1200" kern="1200" dirty="0"/>
        </a:p>
        <a:p>
          <a:pPr marL="114300" lvl="1" indent="-114300" algn="l" defTabSz="533400">
            <a:lnSpc>
              <a:spcPct val="150000"/>
            </a:lnSpc>
            <a:spcBef>
              <a:spcPct val="0"/>
            </a:spcBef>
            <a:spcAft>
              <a:spcPct val="15000"/>
            </a:spcAft>
            <a:buChar char="•"/>
          </a:pPr>
          <a:r>
            <a:rPr lang="en-GB" sz="1200" kern="1200" dirty="0">
              <a:latin typeface="Arial" panose="020B0604020202020204" pitchFamily="34" charset="0"/>
              <a:cs typeface="Arial" panose="020B0604020202020204" pitchFamily="34" charset="0"/>
            </a:rPr>
            <a:t>ACE enables continuity by tailoring activities to personal histories and preferences </a:t>
          </a:r>
        </a:p>
      </dsp:txBody>
      <dsp:txXfrm>
        <a:off x="0" y="2673874"/>
        <a:ext cx="8190023" cy="888300"/>
      </dsp:txXfrm>
    </dsp:sp>
    <dsp:sp modelId="{277F3758-A4C7-491E-9E41-843CDCE114B1}">
      <dsp:nvSpPr>
        <dsp:cNvPr id="0" name=""/>
        <dsp:cNvSpPr/>
      </dsp:nvSpPr>
      <dsp:spPr>
        <a:xfrm>
          <a:off x="409501" y="2496754"/>
          <a:ext cx="5733016" cy="35424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6694" tIns="0" rIns="216694"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Link to Continuity Theory</a:t>
          </a:r>
          <a:endParaRPr lang="en-GB" sz="1600" kern="1200" dirty="0"/>
        </a:p>
      </dsp:txBody>
      <dsp:txXfrm>
        <a:off x="426794" y="2514047"/>
        <a:ext cx="5698430" cy="319654"/>
      </dsp:txXfrm>
    </dsp:sp>
    <dsp:sp modelId="{E382594E-BDE8-468B-AD0E-2393D7A7CBC3}">
      <dsp:nvSpPr>
        <dsp:cNvPr id="0" name=""/>
        <dsp:cNvSpPr/>
      </dsp:nvSpPr>
      <dsp:spPr>
        <a:xfrm>
          <a:off x="0" y="3804094"/>
          <a:ext cx="8190023" cy="1360800"/>
        </a:xfrm>
        <a:prstGeom prst="rect">
          <a:avLst/>
        </a:prstGeom>
        <a:solidFill>
          <a:schemeClr val="lt1">
            <a:alpha val="90000"/>
            <a:hueOff val="0"/>
            <a:satOff val="0"/>
            <a:lumOff val="0"/>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5637" tIns="249936" rIns="635637" bIns="85344" numCol="1" spcCol="1270" anchor="t" anchorCtr="0">
          <a:noAutofit/>
        </a:bodyPr>
        <a:lstStyle/>
        <a:p>
          <a:pPr marL="114300" lvl="1" indent="-114300" algn="l" defTabSz="533400">
            <a:lnSpc>
              <a:spcPct val="150000"/>
            </a:lnSpc>
            <a:spcBef>
              <a:spcPct val="0"/>
            </a:spcBef>
            <a:spcAft>
              <a:spcPct val="15000"/>
            </a:spcAft>
            <a:buNone/>
          </a:pPr>
          <a:r>
            <a:rPr lang="en-GB" sz="1200" b="0" kern="1200" dirty="0">
              <a:latin typeface="Arial" panose="020B0604020202020204" pitchFamily="34" charset="0"/>
              <a:cs typeface="Arial" panose="020B0604020202020204" pitchFamily="34" charset="0"/>
            </a:rPr>
            <a:t>The ACE project supports the aims of the Care Act 2014 and NHS Long Term Plan (2019) by promoting wellbeing, independence, prevention, physical activity and social engagement, helping older people remain healthy and reducing the need for more intensive health and social care services.</a:t>
          </a:r>
        </a:p>
      </dsp:txBody>
      <dsp:txXfrm>
        <a:off x="0" y="3804094"/>
        <a:ext cx="8190023" cy="1360800"/>
      </dsp:txXfrm>
    </dsp:sp>
    <dsp:sp modelId="{E64FFF70-1637-4018-A2C4-B3A86F57010D}">
      <dsp:nvSpPr>
        <dsp:cNvPr id="0" name=""/>
        <dsp:cNvSpPr/>
      </dsp:nvSpPr>
      <dsp:spPr>
        <a:xfrm>
          <a:off x="409501" y="3626974"/>
          <a:ext cx="5733016" cy="35424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6694" tIns="0" rIns="216694"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Relevant Policies </a:t>
          </a:r>
          <a:endParaRPr lang="en-GB" sz="1600" kern="1200" dirty="0"/>
        </a:p>
      </dsp:txBody>
      <dsp:txXfrm>
        <a:off x="426794" y="3644267"/>
        <a:ext cx="5698430" cy="319654"/>
      </dsp:txXfrm>
    </dsp:sp>
    <dsp:sp modelId="{F8FD7DBF-1672-45EF-B8A6-100C482B1A6C}">
      <dsp:nvSpPr>
        <dsp:cNvPr id="0" name=""/>
        <dsp:cNvSpPr/>
      </dsp:nvSpPr>
      <dsp:spPr>
        <a:xfrm>
          <a:off x="0" y="5406814"/>
          <a:ext cx="8190023" cy="1096200"/>
        </a:xfrm>
        <a:prstGeom prst="rect">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5637" tIns="249936" rIns="635637" bIns="85344" numCol="1" spcCol="1270" anchor="t" anchorCtr="0">
          <a:noAutofit/>
        </a:bodyPr>
        <a:lstStyle/>
        <a:p>
          <a:pPr marL="114300" lvl="1" indent="-114300" algn="l" defTabSz="533400">
            <a:lnSpc>
              <a:spcPct val="150000"/>
            </a:lnSpc>
            <a:spcBef>
              <a:spcPct val="0"/>
            </a:spcBef>
            <a:spcAft>
              <a:spcPct val="15000"/>
            </a:spcAft>
            <a:buChar char="•"/>
          </a:pPr>
          <a:r>
            <a:rPr lang="en-GB" sz="1200" kern="1200" dirty="0">
              <a:latin typeface="Arial" panose="020B0604020202020204" pitchFamily="34" charset="0"/>
              <a:cs typeface="Arial" panose="020B0604020202020204" pitchFamily="34" charset="0"/>
            </a:rPr>
            <a:t>The ACE approach leads to reduced isolation and loneliness, improved mental and physical wellbeing, strengthened identity and community connections for elderly. Additionally, it can delay the need for formal health and social care services (Age UK, 2024).</a:t>
          </a:r>
        </a:p>
      </dsp:txBody>
      <dsp:txXfrm>
        <a:off x="0" y="5406814"/>
        <a:ext cx="8190023" cy="1096200"/>
      </dsp:txXfrm>
    </dsp:sp>
    <dsp:sp modelId="{8FF9F38D-77F3-42AF-A209-22D661206B40}">
      <dsp:nvSpPr>
        <dsp:cNvPr id="0" name=""/>
        <dsp:cNvSpPr/>
      </dsp:nvSpPr>
      <dsp:spPr>
        <a:xfrm>
          <a:off x="409501" y="5242454"/>
          <a:ext cx="5733016" cy="3542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6694" tIns="0" rIns="216694"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Outcomes for Older People</a:t>
          </a:r>
          <a:endParaRPr lang="en-GB" sz="1600" kern="1200" dirty="0"/>
        </a:p>
      </dsp:txBody>
      <dsp:txXfrm>
        <a:off x="426794" y="5259747"/>
        <a:ext cx="5698430" cy="319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312E9-272A-40F9-AE53-C8202F196FE0}">
      <dsp:nvSpPr>
        <dsp:cNvPr id="0" name=""/>
        <dsp:cNvSpPr/>
      </dsp:nvSpPr>
      <dsp:spPr>
        <a:xfrm>
          <a:off x="5404" y="90792"/>
          <a:ext cx="2295484" cy="3202506"/>
        </a:xfrm>
        <a:prstGeom prst="roundRect">
          <a:avLst>
            <a:gd name="adj" fmla="val 10000"/>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2CDF4-7BC2-46B1-BD6D-CF9F74F21225}">
      <dsp:nvSpPr>
        <dsp:cNvPr id="0" name=""/>
        <dsp:cNvSpPr/>
      </dsp:nvSpPr>
      <dsp:spPr>
        <a:xfrm>
          <a:off x="260458" y="333093"/>
          <a:ext cx="2295484" cy="3202506"/>
        </a:xfrm>
        <a:prstGeom prst="roundRect">
          <a:avLst>
            <a:gd name="adj" fmla="val 10000"/>
          </a:avLst>
        </a:prstGeom>
        <a:solidFill>
          <a:schemeClr val="accent2">
            <a:lumMod val="20000"/>
            <a:lumOff val="80000"/>
            <a:alpha val="90000"/>
          </a:schemeClr>
        </a:solidFill>
        <a:ln w="1905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rial" panose="020B0604020202020204" pitchFamily="34" charset="0"/>
              <a:cs typeface="Arial" panose="020B0604020202020204" pitchFamily="34" charset="0"/>
            </a:rPr>
            <a:t>Policy enhancement: stronger implementation of the Care Act 2014 wellbeing principle</a:t>
          </a:r>
          <a:br>
            <a:rPr lang="en-GB" sz="1200" kern="1200" dirty="0">
              <a:latin typeface="Arial" panose="020B0604020202020204" pitchFamily="34" charset="0"/>
              <a:cs typeface="Arial" panose="020B0604020202020204" pitchFamily="34" charset="0"/>
            </a:rPr>
          </a:br>
          <a:r>
            <a:rPr lang="en-GB" sz="1200" kern="1200" dirty="0">
              <a:latin typeface="Arial" panose="020B0604020202020204" pitchFamily="34" charset="0"/>
              <a:cs typeface="Arial" panose="020B0604020202020204" pitchFamily="34" charset="0"/>
            </a:rPr>
            <a:t>Local authorities should be held more accountable for delivering personalised, preventative support rather than reactive crisis care (DHSC, 2025). </a:t>
          </a:r>
          <a:endParaRPr lang="en-US" sz="1200" kern="1200" dirty="0">
            <a:latin typeface="Arial" panose="020B0604020202020204" pitchFamily="34" charset="0"/>
            <a:cs typeface="Arial" panose="020B0604020202020204" pitchFamily="34" charset="0"/>
          </a:endParaRPr>
        </a:p>
      </dsp:txBody>
      <dsp:txXfrm>
        <a:off x="327690" y="400325"/>
        <a:ext cx="2161020" cy="3068042"/>
      </dsp:txXfrm>
    </dsp:sp>
    <dsp:sp modelId="{BFE73D28-5E29-4039-9D2A-027CF5A7AE4B}">
      <dsp:nvSpPr>
        <dsp:cNvPr id="0" name=""/>
        <dsp:cNvSpPr/>
      </dsp:nvSpPr>
      <dsp:spPr>
        <a:xfrm>
          <a:off x="2810996" y="90792"/>
          <a:ext cx="2295484" cy="3246045"/>
        </a:xfrm>
        <a:prstGeom prst="roundRect">
          <a:avLst>
            <a:gd name="adj" fmla="val 10000"/>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F6690-29CA-46AD-9432-B4FCD85D87A4}">
      <dsp:nvSpPr>
        <dsp:cNvPr id="0" name=""/>
        <dsp:cNvSpPr/>
      </dsp:nvSpPr>
      <dsp:spPr>
        <a:xfrm>
          <a:off x="3066050" y="333093"/>
          <a:ext cx="2295484" cy="3246045"/>
        </a:xfrm>
        <a:prstGeom prst="roundRect">
          <a:avLst>
            <a:gd name="adj" fmla="val 10000"/>
          </a:avLst>
        </a:prstGeom>
        <a:solidFill>
          <a:schemeClr val="accent2">
            <a:lumMod val="20000"/>
            <a:lumOff val="80000"/>
            <a:alpha val="90000"/>
          </a:schemeClr>
        </a:solidFill>
        <a:ln w="19050" cap="flat" cmpd="sng" algn="ctr">
          <a:solidFill>
            <a:srgbClr val="FFC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rial" panose="020B0604020202020204" pitchFamily="34" charset="0"/>
              <a:cs typeface="Arial" panose="020B0604020202020204" pitchFamily="34" charset="0"/>
            </a:rPr>
            <a:t>Barrier: digital exclusion and low confidence with technology</a:t>
          </a:r>
          <a:br>
            <a:rPr lang="en-GB" sz="1200" kern="1200" dirty="0">
              <a:latin typeface="Arial" panose="020B0604020202020204" pitchFamily="34" charset="0"/>
              <a:cs typeface="Arial" panose="020B0604020202020204" pitchFamily="34" charset="0"/>
            </a:rPr>
          </a:br>
          <a:r>
            <a:rPr lang="en-GB" sz="1200" b="1" i="0" kern="1200" dirty="0">
              <a:latin typeface="Arial" panose="020B0604020202020204" pitchFamily="34" charset="0"/>
              <a:cs typeface="Arial" panose="020B0604020202020204" pitchFamily="34" charset="0"/>
            </a:rPr>
            <a:t>Solution: </a:t>
          </a:r>
          <a:r>
            <a:rPr lang="en-GB" sz="1200" kern="1200" dirty="0">
              <a:latin typeface="Arial" panose="020B0604020202020204" pitchFamily="34" charset="0"/>
              <a:cs typeface="Arial" panose="020B0604020202020204" pitchFamily="34" charset="0"/>
            </a:rPr>
            <a:t>Fund community-based “digital champions” programmes through libraries, GP surgeries, and charities like Age UK (2024) .</a:t>
          </a:r>
          <a:endParaRPr lang="en-US" sz="1200" kern="1200" dirty="0">
            <a:latin typeface="Arial" panose="020B0604020202020204" pitchFamily="34" charset="0"/>
            <a:cs typeface="Arial" panose="020B0604020202020204" pitchFamily="34" charset="0"/>
          </a:endParaRPr>
        </a:p>
      </dsp:txBody>
      <dsp:txXfrm>
        <a:off x="3133282" y="400325"/>
        <a:ext cx="2161020" cy="3111581"/>
      </dsp:txXfrm>
    </dsp:sp>
    <dsp:sp modelId="{5795F000-A20B-480C-8E98-44835EA59373}">
      <dsp:nvSpPr>
        <dsp:cNvPr id="0" name=""/>
        <dsp:cNvSpPr/>
      </dsp:nvSpPr>
      <dsp:spPr>
        <a:xfrm>
          <a:off x="5616588" y="90792"/>
          <a:ext cx="2245190" cy="3265519"/>
        </a:xfrm>
        <a:prstGeom prst="roundRect">
          <a:avLst>
            <a:gd name="adj" fmla="val 10000"/>
          </a:avLst>
        </a:prstGeom>
        <a:solidFill>
          <a:srgbClr val="92D05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AE1C2B-B7F0-46F6-B07D-C5C4F6DEA8E1}">
      <dsp:nvSpPr>
        <dsp:cNvPr id="0" name=""/>
        <dsp:cNvSpPr/>
      </dsp:nvSpPr>
      <dsp:spPr>
        <a:xfrm>
          <a:off x="5871642" y="333093"/>
          <a:ext cx="2245190" cy="3265519"/>
        </a:xfrm>
        <a:prstGeom prst="roundRect">
          <a:avLst>
            <a:gd name="adj" fmla="val 10000"/>
          </a:avLst>
        </a:prstGeom>
        <a:solidFill>
          <a:schemeClr val="accent2">
            <a:lumMod val="20000"/>
            <a:lumOff val="80000"/>
            <a:alpha val="90000"/>
          </a:schemeClr>
        </a:solidFill>
        <a:ln w="19050" cap="flat" cmpd="sng" algn="ctr">
          <a:solidFill>
            <a:schemeClr val="accent3">
              <a:lumMod val="40000"/>
              <a:lumOff val="6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rial" panose="020B0604020202020204" pitchFamily="34" charset="0"/>
              <a:cs typeface="Arial" panose="020B0604020202020204" pitchFamily="34" charset="0"/>
            </a:rPr>
            <a:t>Barrier: funding constraints in adult social care</a:t>
          </a:r>
          <a:br>
            <a:rPr lang="en-GB" sz="1200" kern="1200" dirty="0">
              <a:latin typeface="Arial" panose="020B0604020202020204" pitchFamily="34" charset="0"/>
              <a:cs typeface="Arial" panose="020B0604020202020204" pitchFamily="34" charset="0"/>
            </a:rPr>
          </a:br>
          <a:r>
            <a:rPr lang="en-GB" sz="1200" b="1" i="0" kern="1200" dirty="0">
              <a:latin typeface="Arial" panose="020B0604020202020204" pitchFamily="34" charset="0"/>
              <a:cs typeface="Arial" panose="020B0604020202020204" pitchFamily="34" charset="0"/>
            </a:rPr>
            <a:t>Solution: </a:t>
          </a:r>
          <a:r>
            <a:rPr lang="en-GB" sz="1200" kern="1200" dirty="0">
              <a:latin typeface="Arial" panose="020B0604020202020204" pitchFamily="34" charset="0"/>
              <a:cs typeface="Arial" panose="020B0604020202020204" pitchFamily="34" charset="0"/>
            </a:rPr>
            <a:t>Shift funding towards prevention (cost-saving long term) and strengthen integration between NHS and social care budgets (</a:t>
          </a:r>
          <a:r>
            <a:rPr lang="en-GB" sz="1200" kern="1200" dirty="0"/>
            <a:t>DHSC, 2022).</a:t>
          </a:r>
          <a:endParaRPr lang="en-US" sz="1200" kern="1200" dirty="0">
            <a:latin typeface="Arial" panose="020B0604020202020204" pitchFamily="34" charset="0"/>
            <a:cs typeface="Arial" panose="020B0604020202020204" pitchFamily="34" charset="0"/>
          </a:endParaRPr>
        </a:p>
      </dsp:txBody>
      <dsp:txXfrm>
        <a:off x="5937401" y="398852"/>
        <a:ext cx="2113672" cy="3134001"/>
      </dsp:txXfrm>
    </dsp:sp>
    <dsp:sp modelId="{30775021-4F25-419B-8AA2-16822FCADA1E}">
      <dsp:nvSpPr>
        <dsp:cNvPr id="0" name=""/>
        <dsp:cNvSpPr/>
      </dsp:nvSpPr>
      <dsp:spPr>
        <a:xfrm>
          <a:off x="8371886" y="90792"/>
          <a:ext cx="2295484" cy="3213015"/>
        </a:xfrm>
        <a:prstGeom prst="roundRect">
          <a:avLst>
            <a:gd name="adj" fmla="val 10000"/>
          </a:avLst>
        </a:prstGeom>
        <a:solidFill>
          <a:schemeClr val="accent5">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47E63-F81C-44C7-9A59-A61405157820}">
      <dsp:nvSpPr>
        <dsp:cNvPr id="0" name=""/>
        <dsp:cNvSpPr/>
      </dsp:nvSpPr>
      <dsp:spPr>
        <a:xfrm>
          <a:off x="8626940" y="333093"/>
          <a:ext cx="2295484" cy="3213015"/>
        </a:xfrm>
        <a:prstGeom prst="roundRect">
          <a:avLst>
            <a:gd name="adj" fmla="val 10000"/>
          </a:avLst>
        </a:prstGeom>
        <a:solidFill>
          <a:schemeClr val="accent2">
            <a:lumMod val="20000"/>
            <a:lumOff val="80000"/>
            <a:alpha val="90000"/>
          </a:schemeClr>
        </a:solidFill>
        <a:ln w="19050" cap="flat" cmpd="sng" algn="ctr">
          <a:solidFill>
            <a:schemeClr val="accent5">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rial" panose="020B0604020202020204" pitchFamily="34" charset="0"/>
              <a:cs typeface="Arial" panose="020B0604020202020204" pitchFamily="34" charset="0"/>
            </a:rPr>
            <a:t>Barrier: ageism and low expectations of older adults’ independence</a:t>
          </a:r>
          <a:br>
            <a:rPr lang="en-GB" sz="1200" kern="1200" dirty="0">
              <a:latin typeface="Arial" panose="020B0604020202020204" pitchFamily="34" charset="0"/>
              <a:cs typeface="Arial" panose="020B0604020202020204" pitchFamily="34" charset="0"/>
            </a:rPr>
          </a:br>
          <a:r>
            <a:rPr lang="en-GB" sz="1200" b="1" i="0" kern="1200" dirty="0">
              <a:latin typeface="Arial" panose="020B0604020202020204" pitchFamily="34" charset="0"/>
              <a:cs typeface="Arial" panose="020B0604020202020204" pitchFamily="34" charset="0"/>
            </a:rPr>
            <a:t>Solution: </a:t>
          </a:r>
          <a:r>
            <a:rPr lang="en-GB" sz="1200" kern="1200" dirty="0">
              <a:latin typeface="Arial" panose="020B0604020202020204" pitchFamily="34" charset="0"/>
              <a:cs typeface="Arial" panose="020B0604020202020204" pitchFamily="34" charset="0"/>
            </a:rPr>
            <a:t>National awareness campaigns and professional training to challenge stereotypes and promote strengths-based practice </a:t>
          </a:r>
          <a:r>
            <a:rPr lang="en-GB" sz="1200" kern="1200" dirty="0"/>
            <a:t>(SCIE, </a:t>
          </a:r>
          <a:r>
            <a:rPr lang="en-GB" sz="1200" kern="1200" dirty="0" err="1"/>
            <a:t>no.date</a:t>
          </a:r>
          <a:r>
            <a:rPr lang="en-GB" sz="1200" kern="1200" dirty="0"/>
            <a:t>).</a:t>
          </a:r>
          <a:endParaRPr lang="en-US" sz="1200" kern="1200" dirty="0">
            <a:latin typeface="Arial" panose="020B0604020202020204" pitchFamily="34" charset="0"/>
            <a:cs typeface="Arial" panose="020B0604020202020204" pitchFamily="34" charset="0"/>
          </a:endParaRPr>
        </a:p>
      </dsp:txBody>
      <dsp:txXfrm>
        <a:off x="8694172" y="400325"/>
        <a:ext cx="2161020" cy="3078551"/>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180CE2-0023-4193-91FC-C99229DADB33}"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AA65B7-DEEB-4271-BFDF-2A3E6D718C0B}" type="slidenum">
              <a:rPr lang="en-GB" smtClean="0"/>
              <a:t>‹#›</a:t>
            </a:fld>
            <a:endParaRPr lang="en-GB"/>
          </a:p>
        </p:txBody>
      </p:sp>
    </p:spTree>
    <p:extLst>
      <p:ext uri="{BB962C8B-B14F-4D97-AF65-F5344CB8AC3E}">
        <p14:creationId xmlns:p14="http://schemas.microsoft.com/office/powerpoint/2010/main" val="283665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1"/>
                </a:solidFill>
                <a:latin typeface="Arial" panose="020B0604020202020204" pitchFamily="34" charset="0"/>
                <a:cs typeface="Arial" panose="020B0604020202020204" pitchFamily="34" charset="0"/>
              </a:rPr>
              <a:t>The ageing population in UK is rapidly </a:t>
            </a:r>
            <a:r>
              <a:rPr lang="en-GB" dirty="0">
                <a:latin typeface="Arial" panose="020B0604020202020204" pitchFamily="34" charset="0"/>
                <a:cs typeface="Arial" panose="020B0604020202020204" pitchFamily="34" charset="0"/>
              </a:rPr>
              <a:t>growing, increasing pressure on healthcare system and economy.</a:t>
            </a:r>
            <a:r>
              <a:rPr lang="en-GB" sz="1200" dirty="0">
                <a:solidFill>
                  <a:schemeClr val="tx1"/>
                </a:solidFill>
                <a:latin typeface="Arial" panose="020B0604020202020204" pitchFamily="34" charset="0"/>
                <a:cs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3</a:t>
            </a:fld>
            <a:endParaRPr lang="en-GB"/>
          </a:p>
        </p:txBody>
      </p:sp>
    </p:spTree>
    <p:extLst>
      <p:ext uri="{BB962C8B-B14F-4D97-AF65-F5344CB8AC3E}">
        <p14:creationId xmlns:p14="http://schemas.microsoft.com/office/powerpoint/2010/main" val="1978767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4</a:t>
            </a:fld>
            <a:endParaRPr lang="en-GB"/>
          </a:p>
        </p:txBody>
      </p:sp>
    </p:spTree>
    <p:extLst>
      <p:ext uri="{BB962C8B-B14F-4D97-AF65-F5344CB8AC3E}">
        <p14:creationId xmlns:p14="http://schemas.microsoft.com/office/powerpoint/2010/main" val="3660537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5</a:t>
            </a:fld>
            <a:endParaRPr lang="en-GB"/>
          </a:p>
        </p:txBody>
      </p:sp>
    </p:spTree>
    <p:extLst>
      <p:ext uri="{BB962C8B-B14F-4D97-AF65-F5344CB8AC3E}">
        <p14:creationId xmlns:p14="http://schemas.microsoft.com/office/powerpoint/2010/main" val="2073664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6</a:t>
            </a:fld>
            <a:endParaRPr lang="en-GB"/>
          </a:p>
        </p:txBody>
      </p:sp>
    </p:spTree>
    <p:extLst>
      <p:ext uri="{BB962C8B-B14F-4D97-AF65-F5344CB8AC3E}">
        <p14:creationId xmlns:p14="http://schemas.microsoft.com/office/powerpoint/2010/main" val="3432666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7</a:t>
            </a:fld>
            <a:endParaRPr lang="en-GB"/>
          </a:p>
        </p:txBody>
      </p:sp>
    </p:spTree>
    <p:extLst>
      <p:ext uri="{BB962C8B-B14F-4D97-AF65-F5344CB8AC3E}">
        <p14:creationId xmlns:p14="http://schemas.microsoft.com/office/powerpoint/2010/main" val="3467389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8</a:t>
            </a:fld>
            <a:endParaRPr lang="en-GB"/>
          </a:p>
        </p:txBody>
      </p:sp>
    </p:spTree>
    <p:extLst>
      <p:ext uri="{BB962C8B-B14F-4D97-AF65-F5344CB8AC3E}">
        <p14:creationId xmlns:p14="http://schemas.microsoft.com/office/powerpoint/2010/main" val="1039502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9</a:t>
            </a:fld>
            <a:endParaRPr lang="en-GB"/>
          </a:p>
        </p:txBody>
      </p:sp>
    </p:spTree>
    <p:extLst>
      <p:ext uri="{BB962C8B-B14F-4D97-AF65-F5344CB8AC3E}">
        <p14:creationId xmlns:p14="http://schemas.microsoft.com/office/powerpoint/2010/main" val="1849740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10</a:t>
            </a:fld>
            <a:endParaRPr lang="en-GB"/>
          </a:p>
        </p:txBody>
      </p:sp>
    </p:spTree>
    <p:extLst>
      <p:ext uri="{BB962C8B-B14F-4D97-AF65-F5344CB8AC3E}">
        <p14:creationId xmlns:p14="http://schemas.microsoft.com/office/powerpoint/2010/main" val="2924582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AA65B7-DEEB-4271-BFDF-2A3E6D718C0B}" type="slidenum">
              <a:rPr lang="en-GB" smtClean="0"/>
              <a:t>12</a:t>
            </a:fld>
            <a:endParaRPr lang="en-GB"/>
          </a:p>
        </p:txBody>
      </p:sp>
    </p:spTree>
    <p:extLst>
      <p:ext uri="{BB962C8B-B14F-4D97-AF65-F5344CB8AC3E}">
        <p14:creationId xmlns:p14="http://schemas.microsoft.com/office/powerpoint/2010/main" val="954030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F199C-9898-1742-D611-EDE3EE1E803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E0C5E13-5ACD-267A-E17C-9A03E4262F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55CC96A-791D-E78E-ABEA-792799B3BCE8}"/>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5" name="Footer Placeholder 4">
            <a:extLst>
              <a:ext uri="{FF2B5EF4-FFF2-40B4-BE49-F238E27FC236}">
                <a16:creationId xmlns:a16="http://schemas.microsoft.com/office/drawing/2014/main" id="{C6E7DF01-C356-9104-1BE4-0132DEF4CE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C0047B-EC52-CFF6-3EA5-8B4C91D56D47}"/>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4061180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5296A-56C7-3C97-1851-273BB61441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5D19711-3502-CB35-E06E-1D34EE0FE7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98CE83-CCF2-1DB2-D2AE-4F0B018D853C}"/>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5" name="Footer Placeholder 4">
            <a:extLst>
              <a:ext uri="{FF2B5EF4-FFF2-40B4-BE49-F238E27FC236}">
                <a16:creationId xmlns:a16="http://schemas.microsoft.com/office/drawing/2014/main" id="{8804063C-4A88-3B90-1FD7-6F9FDED16E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CCBDE5-71A8-6EB0-C233-B3D6903F0627}"/>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4154473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D2DB-D5A2-06C8-2FCA-DCAD554EBE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F1468B5-96F6-22FC-7E7F-01F88CF07A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CBADA1-7D49-ED38-B86E-DDABB75911DE}"/>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5" name="Footer Placeholder 4">
            <a:extLst>
              <a:ext uri="{FF2B5EF4-FFF2-40B4-BE49-F238E27FC236}">
                <a16:creationId xmlns:a16="http://schemas.microsoft.com/office/drawing/2014/main" id="{049A4815-879F-31E6-7FC8-EF9B570D4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F212E-6ACB-545E-865A-11BC06947080}"/>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1107345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FCD22-EB12-89BA-7095-4650A6B01C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500DC0-70C7-9CEE-B830-F14C395BAA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5D9BF82-E942-1A3F-AAE7-4F19CE84B1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77890DD-16B9-985A-B30B-F80D45D53DC9}"/>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6" name="Footer Placeholder 5">
            <a:extLst>
              <a:ext uri="{FF2B5EF4-FFF2-40B4-BE49-F238E27FC236}">
                <a16:creationId xmlns:a16="http://schemas.microsoft.com/office/drawing/2014/main" id="{CADF0CA8-33D7-A490-7410-B30ECE10FC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620FB-7609-63AA-103D-EE6ED25088CC}"/>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3711436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78518-B661-F83A-17F2-2984F831BC9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1304858-1A7B-A32E-E2AF-A699F17F34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C15896-39CF-9682-1487-B301A250E7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6F11857-FD25-5609-5607-0C5C04B03F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DC79A5-FA5C-77F7-3FAC-2192797DCD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7E7687E-59F0-FAEC-FC20-5366A09B9FBD}"/>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8" name="Footer Placeholder 7">
            <a:extLst>
              <a:ext uri="{FF2B5EF4-FFF2-40B4-BE49-F238E27FC236}">
                <a16:creationId xmlns:a16="http://schemas.microsoft.com/office/drawing/2014/main" id="{394F5D4C-D159-B3F5-8C1B-CF14DE12CD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9E16E9-DA73-88E9-EA73-01D326340847}"/>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1856329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79CFC-6B67-5595-87E7-CD36BBBAE3B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31EC0C9-E362-577C-FF81-C0858C2D7457}"/>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4" name="Footer Placeholder 3">
            <a:extLst>
              <a:ext uri="{FF2B5EF4-FFF2-40B4-BE49-F238E27FC236}">
                <a16:creationId xmlns:a16="http://schemas.microsoft.com/office/drawing/2014/main" id="{1197AB2C-DD02-BD75-9066-6B93575FA3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6B0E47-D8ED-E406-17D4-5A27F0545701}"/>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722983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F0FB04-FF5D-047D-8D29-1BDA8153187C}"/>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3" name="Footer Placeholder 2">
            <a:extLst>
              <a:ext uri="{FF2B5EF4-FFF2-40B4-BE49-F238E27FC236}">
                <a16:creationId xmlns:a16="http://schemas.microsoft.com/office/drawing/2014/main" id="{CBF334A3-16D9-7305-D951-A75CEC4C34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F4108-54BD-759F-4F2B-6B6006752974}"/>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1629150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8585-159F-0D3D-C2FE-C93819E05A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C52BCC1-2647-A6D2-5BCB-81072AD087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84DDAFB-04E3-08EE-4935-2710A8E0AC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2715E9-1C07-9BBB-96F4-33DFDDE6DB41}"/>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6" name="Footer Placeholder 5">
            <a:extLst>
              <a:ext uri="{FF2B5EF4-FFF2-40B4-BE49-F238E27FC236}">
                <a16:creationId xmlns:a16="http://schemas.microsoft.com/office/drawing/2014/main" id="{C742A569-D2A6-2057-02EA-DD2B8CA2F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A74DC6-A261-336E-BA7F-7E8A84438084}"/>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15987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34D0-8B1E-9B22-DE57-05FCAE0761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9242971-9BCE-F524-5FB3-BECC5E8F32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C37A05-5772-D3DF-4693-BB2A2DFC27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61D9A8-20E6-B6AC-236F-06C4868CDB23}"/>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6" name="Footer Placeholder 5">
            <a:extLst>
              <a:ext uri="{FF2B5EF4-FFF2-40B4-BE49-F238E27FC236}">
                <a16:creationId xmlns:a16="http://schemas.microsoft.com/office/drawing/2014/main" id="{09C7C917-1205-F7A6-274B-FED4DD785E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C05435-BEDE-5E0D-B3EB-7C13FF464A30}"/>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618322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14851-11A4-0F1A-8DBA-9808EB3C0CB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461D113-8BB0-674F-5741-D8B4F2976C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C908F3-2EDA-0E78-F094-36236F927C0C}"/>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5" name="Footer Placeholder 4">
            <a:extLst>
              <a:ext uri="{FF2B5EF4-FFF2-40B4-BE49-F238E27FC236}">
                <a16:creationId xmlns:a16="http://schemas.microsoft.com/office/drawing/2014/main" id="{96B2A002-F4A3-DEBC-F34C-475D5FA98B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F55F33-2261-A7B8-3B0C-DAB96C0FDBED}"/>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265426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4654F9-3B36-1184-D842-F45B4244C4C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119A8B7-58C0-8FB0-309F-F259AE106F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54C3B3-2A38-C354-0FFE-CB8FE2F59D47}"/>
              </a:ext>
            </a:extLst>
          </p:cNvPr>
          <p:cNvSpPr>
            <a:spLocks noGrp="1"/>
          </p:cNvSpPr>
          <p:nvPr>
            <p:ph type="dt" sz="half" idx="10"/>
          </p:nvPr>
        </p:nvSpPr>
        <p:spPr/>
        <p:txBody>
          <a:bodyPr/>
          <a:lstStyle/>
          <a:p>
            <a:fld id="{19A762DD-7850-464B-8204-DD7F8FDCF811}" type="datetimeFigureOut">
              <a:rPr lang="en-GB" smtClean="0"/>
              <a:t>25/06/2026</a:t>
            </a:fld>
            <a:endParaRPr lang="en-GB"/>
          </a:p>
        </p:txBody>
      </p:sp>
      <p:sp>
        <p:nvSpPr>
          <p:cNvPr id="5" name="Footer Placeholder 4">
            <a:extLst>
              <a:ext uri="{FF2B5EF4-FFF2-40B4-BE49-F238E27FC236}">
                <a16:creationId xmlns:a16="http://schemas.microsoft.com/office/drawing/2014/main" id="{13155B33-5549-AB4E-E3E5-2CC6B82093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EA6F7D-B9D2-9271-173D-70C85FC7CD04}"/>
              </a:ext>
            </a:extLst>
          </p:cNvPr>
          <p:cNvSpPr>
            <a:spLocks noGrp="1"/>
          </p:cNvSpPr>
          <p:nvPr>
            <p:ph type="sldNum" sz="quarter" idx="12"/>
          </p:nvPr>
        </p:nvSpPr>
        <p:spPr/>
        <p:txBody>
          <a:bodyPr/>
          <a:lstStyle/>
          <a:p>
            <a:fld id="{2C84C09B-A828-4372-B7F2-4EB2A13DC7C9}" type="slidenum">
              <a:rPr lang="en-GB" smtClean="0"/>
              <a:t>‹#›</a:t>
            </a:fld>
            <a:endParaRPr lang="en-GB"/>
          </a:p>
        </p:txBody>
      </p:sp>
    </p:spTree>
    <p:extLst>
      <p:ext uri="{BB962C8B-B14F-4D97-AF65-F5344CB8AC3E}">
        <p14:creationId xmlns:p14="http://schemas.microsoft.com/office/powerpoint/2010/main" val="3138910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F775C3-BF7D-4930-0A01-E04C824678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092D943-0E93-D9BE-D0EF-1E77EC246C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40703C-0439-21A4-1FF6-D0535A05ED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A762DD-7850-464B-8204-DD7F8FDCF811}" type="datetimeFigureOut">
              <a:rPr lang="en-GB" smtClean="0"/>
              <a:t>25/06/2026</a:t>
            </a:fld>
            <a:endParaRPr lang="en-GB"/>
          </a:p>
        </p:txBody>
      </p:sp>
      <p:sp>
        <p:nvSpPr>
          <p:cNvPr id="5" name="Footer Placeholder 4">
            <a:extLst>
              <a:ext uri="{FF2B5EF4-FFF2-40B4-BE49-F238E27FC236}">
                <a16:creationId xmlns:a16="http://schemas.microsoft.com/office/drawing/2014/main" id="{927B0647-50E6-8826-C299-257679E64A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C9803F-A3DB-A0C1-9BE0-46A38D4AF6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84C09B-A828-4372-B7F2-4EB2A13DC7C9}" type="slidenum">
              <a:rPr lang="en-GB" smtClean="0"/>
              <a:t>‹#›</a:t>
            </a:fld>
            <a:endParaRPr lang="en-GB"/>
          </a:p>
        </p:txBody>
      </p:sp>
    </p:spTree>
    <p:extLst>
      <p:ext uri="{BB962C8B-B14F-4D97-AF65-F5344CB8AC3E}">
        <p14:creationId xmlns:p14="http://schemas.microsoft.com/office/powerpoint/2010/main" val="23176468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7.png"/><Relationship Id="rId4" Type="http://schemas.openxmlformats.org/officeDocument/2006/relationships/notesSlide" Target="../notesSlides/notesSlide9.xml"/><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hyperlink" Target="https://www.ageuk.org.uk/information-advice/care/housing-options/adapting-home/telecare/" TargetMode="External"/><Relationship Id="rId3" Type="http://schemas.openxmlformats.org/officeDocument/2006/relationships/hyperlink" Target="https://www.ageuk.org.uk/latest-press/articles/age-uk-warns-22.4-million-digitally-excluded-older-people-are-at-risk-of-being-left-behind-in-an-increasingly-digital-world/" TargetMode="External"/><Relationship Id="rId7" Type="http://schemas.openxmlformats.org/officeDocument/2006/relationships/hyperlink" Target="https://www.ageuk.org.uk/our-impact/programmes/improve-physical-activity/" TargetMode="External"/><Relationship Id="rId2" Type="http://schemas.openxmlformats.org/officeDocument/2006/relationships/hyperlink" Target="https://doi.org/10.1007/s10539-020-09765-z" TargetMode="External"/><Relationship Id="rId1" Type="http://schemas.openxmlformats.org/officeDocument/2006/relationships/slideLayout" Target="../slideLayouts/slideLayout7.xml"/><Relationship Id="rId6" Type="http://schemas.openxmlformats.org/officeDocument/2006/relationships/hyperlink" Target="https://www.legislation.gov.uk/ukpga/2014/23/contents?utm_source=chatgpt.com" TargetMode="External"/><Relationship Id="rId5" Type="http://schemas.openxmlformats.org/officeDocument/2006/relationships/hyperlink" Target="https://www.ageuk.org.uk/globalassets/age-uk/documents/reports-and-publications/later_life_uk_factsheet.pdf" TargetMode="External"/><Relationship Id="rId10" Type="http://schemas.openxmlformats.org/officeDocument/2006/relationships/hyperlink" Target="https://doi.org/10.1186/s12982-025-01066-8" TargetMode="External"/><Relationship Id="rId4" Type="http://schemas.openxmlformats.org/officeDocument/2006/relationships/hyperlink" Target="https://www.ageuk.org.uk/siteassets/documents/reports-and-publications/reports-and-briefings/active-communities/internet-use-statistics-june-2024.pdf" TargetMode="External"/><Relationship Id="rId9" Type="http://schemas.openxmlformats.org/officeDocument/2006/relationships/hyperlink" Target="https://www.cqc.org.uk/news/releases/cqc-finds-common-issues-undermining-majority-good-home-car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care-act-statutory-guidance/care-and-support-statutory-guidance" TargetMode="External"/><Relationship Id="rId7" Type="http://schemas.openxmlformats.org/officeDocument/2006/relationships/hyperlink" Target="https://doi.org/10.1007/s00521-025-11605-8" TargetMode="External"/><Relationship Id="rId2" Type="http://schemas.openxmlformats.org/officeDocument/2006/relationships/hyperlink" Target="https://www.gov.uk/government/statistics/adult-social-care-workforce-survey-april-2025/adult-social-care-workforce-survey-april-2025-report" TargetMode="External"/><Relationship Id="rId1" Type="http://schemas.openxmlformats.org/officeDocument/2006/relationships/slideLayout" Target="../slideLayouts/slideLayout7.xml"/><Relationship Id="rId6" Type="http://schemas.openxmlformats.org/officeDocument/2006/relationships/hyperlink" Target="https://doi.org/10.1016/j.arr.2025.102784" TargetMode="External"/><Relationship Id="rId5" Type="http://schemas.openxmlformats.org/officeDocument/2006/relationships/hyperlink" Target="https://www.gov.uk/government/publications/working-together-to-improve-health-and-social-care-for-all/integration-and-innovation-working-together-to-improve-health-and-social-care-for-all-html-version" TargetMode="External"/><Relationship Id="rId4" Type="http://schemas.openxmlformats.org/officeDocument/2006/relationships/hyperlink" Target="https://www.gov.uk/government/news/cutting-edge-tech-introduced-in-social-car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socscimed.2025.117913" TargetMode="External"/><Relationship Id="rId3" Type="http://schemas.openxmlformats.org/officeDocument/2006/relationships/hyperlink" Target="https://www.sciencedirect.com/topics/medicine-and-dentistry/continuity-theory?" TargetMode="External"/><Relationship Id="rId7" Type="http://schemas.openxmlformats.org/officeDocument/2006/relationships/hyperlink" Target="https://lottie.org/care-home/england/1-453208764/the-beeches" TargetMode="External"/><Relationship Id="rId2" Type="http://schemas.openxmlformats.org/officeDocument/2006/relationships/hyperlink" Target="https://www.magnific.com/free-photo/doctor-taking-care-senior-woman-home_14001731.htm" TargetMode="External"/><Relationship Id="rId1" Type="http://schemas.openxmlformats.org/officeDocument/2006/relationships/slideLayout" Target="../slideLayouts/slideLayout7.xml"/><Relationship Id="rId6" Type="http://schemas.openxmlformats.org/officeDocument/2006/relationships/hyperlink" Target="https://doi.org/10.1007/s10539-020-09765-z" TargetMode="External"/><Relationship Id="rId5" Type="http://schemas.openxmlformats.org/officeDocument/2006/relationships/hyperlink" Target="https://www.researchgate.net/publication/385385213_How_Living_in_Residential_Care_Affects_Older_People's_Mental_Health_A_Systematic_Literature_Review" TargetMode="External"/><Relationship Id="rId4" Type="http://schemas.openxmlformats.org/officeDocument/2006/relationships/hyperlink" Target="https://commonslibrary.parliament.uk/research-briefings/cbp-10338/" TargetMode="External"/><Relationship Id="rId9" Type="http://schemas.openxmlformats.org/officeDocument/2006/relationships/hyperlink" Target="https://www.nhs.uk/social-care-and-support/care-services-equipment-and-care-homes/care-hom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ebarchive.nationalarchives.gov.uk/ukgwa/20250511091243/https:/www.longtermplan.nhs.uk/about/" TargetMode="External"/><Relationship Id="rId2" Type="http://schemas.openxmlformats.org/officeDocument/2006/relationships/hyperlink" Target="https://www.nhs.uk/social-care-and-support/care-services-equipment-and-care-homes/homecare/" TargetMode="External"/><Relationship Id="rId1" Type="http://schemas.openxmlformats.org/officeDocument/2006/relationships/slideLayout" Target="../slideLayouts/slideLayout7.xml"/><Relationship Id="rId6" Type="http://schemas.openxmlformats.org/officeDocument/2006/relationships/hyperlink" Target="https://doi.org/10.1017/S1041610220002926" TargetMode="External"/><Relationship Id="rId5" Type="http://schemas.openxmlformats.org/officeDocument/2006/relationships/hyperlink" Target="https://www.ons.gov.uk/peoplepopulationandcommunity/birthsdeathsandmarriages/ageing/bulletins/estimatesoftheveryoldincludingcentenarians/2002to2024" TargetMode="External"/><Relationship Id="rId4" Type="http://schemas.openxmlformats.org/officeDocument/2006/relationships/hyperlink" Target="https://fundingawards.nihr.ac.uk/award/NIHR130156"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ebsco.com/research-starters/sociology/activity-theory-aging" TargetMode="External"/><Relationship Id="rId3" Type="http://schemas.openxmlformats.org/officeDocument/2006/relationships/hyperlink" Target="https://www.scie.org.uk/training/culture-change/strengths-based-approach/" TargetMode="External"/><Relationship Id="rId7" Type="http://schemas.openxmlformats.org/officeDocument/2006/relationships/hyperlink" Target="https://www.gov.uk/government/publications/state-of-digital-government-review/state-of-digital-government-review" TargetMode="External"/><Relationship Id="rId2" Type="http://schemas.openxmlformats.org/officeDocument/2006/relationships/hyperlink" Target="https://www.ageuk.org.uk/siteassets/documents/reports-and-publications/reports-and-briefings/health--wellbeing/state-of-health-and-care/state-of-health-care-of-older-people-in-england-2025.pdf" TargetMode="External"/><Relationship Id="rId1" Type="http://schemas.openxmlformats.org/officeDocument/2006/relationships/slideLayout" Target="../slideLayouts/slideLayout7.xml"/><Relationship Id="rId6" Type="http://schemas.openxmlformats.org/officeDocument/2006/relationships/hyperlink" Target="https://www.legislation.gov.uk/ukpga/2010/15/contents" TargetMode="External"/><Relationship Id="rId5" Type="http://schemas.openxmlformats.org/officeDocument/2006/relationships/hyperlink" Target="https://www.legislation.gov.uk/ukpga/2010/15/contents?utm_source=chatgpt.com" TargetMode="External"/><Relationship Id="rId4" Type="http://schemas.openxmlformats.org/officeDocument/2006/relationships/hyperlink" Target="https://www.legislation.gov.uk/ukpga/2014/23/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F67428D-D3EC-9E45-6739-D9E69C3BBE65}"/>
              </a:ext>
            </a:extLst>
          </p:cNvPr>
          <p:cNvSpPr>
            <a:spLocks noGrp="1"/>
          </p:cNvSpPr>
          <p:nvPr>
            <p:ph type="ctrTitle"/>
          </p:nvPr>
        </p:nvSpPr>
        <p:spPr>
          <a:xfrm>
            <a:off x="789708" y="666351"/>
            <a:ext cx="10558405" cy="3044335"/>
          </a:xfrm>
        </p:spPr>
        <p:txBody>
          <a:bodyPr anchor="b">
            <a:normAutofit/>
          </a:bodyPr>
          <a:lstStyle/>
          <a:p>
            <a:r>
              <a:rPr lang="en-GB" sz="4800" b="1" dirty="0">
                <a:solidFill>
                  <a:schemeClr val="bg1"/>
                </a:solidFill>
              </a:rPr>
              <a:t>BMHP6027</a:t>
            </a:r>
            <a:br>
              <a:rPr lang="en-GB" sz="4800" b="1" dirty="0">
                <a:solidFill>
                  <a:schemeClr val="bg1"/>
                </a:solidFill>
              </a:rPr>
            </a:br>
            <a:r>
              <a:rPr lang="en-GB" sz="4800" b="1" dirty="0">
                <a:solidFill>
                  <a:schemeClr val="bg1"/>
                </a:solidFill>
              </a:rPr>
              <a:t> Component 1</a:t>
            </a:r>
            <a:br>
              <a:rPr lang="en-GB" sz="4800" b="1" dirty="0">
                <a:solidFill>
                  <a:schemeClr val="bg1"/>
                </a:solidFill>
              </a:rPr>
            </a:br>
            <a:r>
              <a:rPr lang="en-GB" sz="4800" b="1" dirty="0">
                <a:solidFill>
                  <a:schemeClr val="bg1"/>
                </a:solidFill>
              </a:rPr>
              <a:t> Individual Presentation</a:t>
            </a:r>
            <a:br>
              <a:rPr lang="en-GB" sz="4800" b="1" dirty="0">
                <a:solidFill>
                  <a:schemeClr val="bg1"/>
                </a:solidFill>
              </a:rPr>
            </a:br>
            <a:r>
              <a:rPr lang="en-GB" sz="2700" i="1" dirty="0">
                <a:solidFill>
                  <a:schemeClr val="bg1"/>
                </a:solidFill>
                <a:latin typeface="Arial" panose="020B0604020202020204" pitchFamily="34" charset="0"/>
                <a:cs typeface="Arial" panose="020B0604020202020204" pitchFamily="34" charset="0"/>
              </a:rPr>
              <a:t>Evaluating the Care and Support Needs of Older People in UK</a:t>
            </a:r>
          </a:p>
        </p:txBody>
      </p:sp>
      <p:sp>
        <p:nvSpPr>
          <p:cNvPr id="3" name="Subtitle 2">
            <a:extLst>
              <a:ext uri="{FF2B5EF4-FFF2-40B4-BE49-F238E27FC236}">
                <a16:creationId xmlns:a16="http://schemas.microsoft.com/office/drawing/2014/main" id="{15AB9646-024D-3E25-EE7F-509CEE475E9A}"/>
              </a:ext>
            </a:extLst>
          </p:cNvPr>
          <p:cNvSpPr>
            <a:spLocks noGrp="1"/>
          </p:cNvSpPr>
          <p:nvPr>
            <p:ph type="subTitle" idx="1"/>
          </p:nvPr>
        </p:nvSpPr>
        <p:spPr>
          <a:xfrm>
            <a:off x="789708" y="3866064"/>
            <a:ext cx="10558405" cy="2234485"/>
          </a:xfrm>
        </p:spPr>
        <p:txBody>
          <a:bodyPr anchor="t">
            <a:normAutofit/>
          </a:bodyPr>
          <a:lstStyle/>
          <a:p>
            <a:r>
              <a:rPr lang="en-GB" b="1" dirty="0">
                <a:solidFill>
                  <a:schemeClr val="bg1"/>
                </a:solidFill>
              </a:rPr>
              <a:t>Student Name: Rafia Farooq </a:t>
            </a:r>
          </a:p>
          <a:p>
            <a:r>
              <a:rPr lang="en-GB" b="1" dirty="0">
                <a:solidFill>
                  <a:schemeClr val="bg1"/>
                </a:solidFill>
              </a:rPr>
              <a:t>Student Number: 2325948</a:t>
            </a:r>
          </a:p>
          <a:p>
            <a:r>
              <a:rPr lang="en-GB" b="1" dirty="0">
                <a:solidFill>
                  <a:schemeClr val="bg1"/>
                </a:solidFill>
              </a:rPr>
              <a:t>Lecturer Name: Fahad Khan</a:t>
            </a:r>
            <a:endParaRPr lang="en-GB" dirty="0">
              <a:solidFill>
                <a:schemeClr val="bg1"/>
              </a:solidFill>
            </a:endParaRPr>
          </a:p>
        </p:txBody>
      </p:sp>
    </p:spTree>
    <p:extLst>
      <p:ext uri="{BB962C8B-B14F-4D97-AF65-F5344CB8AC3E}">
        <p14:creationId xmlns:p14="http://schemas.microsoft.com/office/powerpoint/2010/main" val="818432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40A6C-3B10-0E2B-7F6E-F4F4368A7EA5}"/>
              </a:ext>
            </a:extLst>
          </p:cNvPr>
          <p:cNvSpPr>
            <a:spLocks noGrp="1"/>
          </p:cNvSpPr>
          <p:nvPr>
            <p:ph type="title"/>
          </p:nvPr>
        </p:nvSpPr>
        <p:spPr>
          <a:xfrm>
            <a:off x="838200" y="668377"/>
            <a:ext cx="10515600" cy="1325563"/>
          </a:xfr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ctr">
            <a:normAutofit/>
          </a:bodyPr>
          <a:lstStyle/>
          <a:p>
            <a:r>
              <a:rPr lang="en-US" kern="1200" dirty="0">
                <a:solidFill>
                  <a:schemeClr val="tx1"/>
                </a:solidFill>
                <a:latin typeface="+mj-lt"/>
                <a:ea typeface="+mj-ea"/>
                <a:cs typeface="+mj-cs"/>
              </a:rPr>
              <a:t>Introduction</a:t>
            </a:r>
          </a:p>
        </p:txBody>
      </p:sp>
      <p:sp>
        <p:nvSpPr>
          <p:cNvPr id="3" name="Content Placeholder 2">
            <a:extLst>
              <a:ext uri="{FF2B5EF4-FFF2-40B4-BE49-F238E27FC236}">
                <a16:creationId xmlns:a16="http://schemas.microsoft.com/office/drawing/2014/main" id="{68A6790B-70AA-FBDA-9188-609E2543ACE9}"/>
              </a:ext>
            </a:extLst>
          </p:cNvPr>
          <p:cNvSpPr>
            <a:spLocks noGrp="1"/>
          </p:cNvSpPr>
          <p:nvPr>
            <p:ph idx="1"/>
          </p:nvPr>
        </p:nvSpPr>
        <p:spPr>
          <a:xfrm>
            <a:off x="838200" y="2177456"/>
            <a:ext cx="5097780" cy="3795748"/>
          </a:xfr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fontScale="92500" lnSpcReduction="20000"/>
          </a:bodyPr>
          <a:lstStyle/>
          <a:p>
            <a:pPr>
              <a:lnSpc>
                <a:spcPct val="150000"/>
              </a:lnSpc>
            </a:pPr>
            <a:r>
              <a:rPr lang="en-US" sz="1600" dirty="0">
                <a:solidFill>
                  <a:schemeClr val="tx1"/>
                </a:solidFill>
                <a:latin typeface="Arial" panose="020B0604020202020204" pitchFamily="34" charset="0"/>
                <a:cs typeface="Arial" panose="020B0604020202020204" pitchFamily="34" charset="0"/>
              </a:rPr>
              <a:t>To evaluate the care, empowerment and support needs of older people.</a:t>
            </a:r>
          </a:p>
          <a:p>
            <a:pPr>
              <a:lnSpc>
                <a:spcPct val="150000"/>
              </a:lnSpc>
            </a:pPr>
            <a:r>
              <a:rPr lang="en-US" sz="1600" dirty="0">
                <a:solidFill>
                  <a:schemeClr val="tx1"/>
                </a:solidFill>
                <a:latin typeface="Arial" panose="020B0604020202020204" pitchFamily="34" charset="0"/>
                <a:cs typeface="Arial" panose="020B0604020202020204" pitchFamily="34" charset="0"/>
              </a:rPr>
              <a:t>To critically assess UK provisions and technological interventions.</a:t>
            </a:r>
          </a:p>
          <a:p>
            <a:pPr>
              <a:lnSpc>
                <a:spcPct val="150000"/>
              </a:lnSpc>
            </a:pPr>
            <a:r>
              <a:rPr lang="en-US" sz="1600" dirty="0">
                <a:solidFill>
                  <a:schemeClr val="tx1"/>
                </a:solidFill>
                <a:latin typeface="Arial" panose="020B0604020202020204" pitchFamily="34" charset="0"/>
                <a:cs typeface="Arial" panose="020B0604020202020204" pitchFamily="34" charset="0"/>
              </a:rPr>
              <a:t>Theoretical Frameworks (Activity theory and Continuity theory).</a:t>
            </a:r>
          </a:p>
          <a:p>
            <a:pPr>
              <a:lnSpc>
                <a:spcPct val="150000"/>
              </a:lnSpc>
            </a:pPr>
            <a:r>
              <a:rPr lang="en-US" sz="1600" dirty="0">
                <a:solidFill>
                  <a:schemeClr val="tx1"/>
                </a:solidFill>
                <a:latin typeface="Arial" panose="020B0604020202020204" pitchFamily="34" charset="0"/>
                <a:cs typeface="Arial" panose="020B0604020202020204" pitchFamily="34" charset="0"/>
              </a:rPr>
              <a:t>Legislations and Policies.</a:t>
            </a:r>
          </a:p>
          <a:p>
            <a:pPr>
              <a:lnSpc>
                <a:spcPct val="150000"/>
              </a:lnSpc>
            </a:pPr>
            <a:r>
              <a:rPr lang="en-US" sz="1600" dirty="0">
                <a:solidFill>
                  <a:schemeClr val="tx1"/>
                </a:solidFill>
                <a:latin typeface="Arial" panose="020B0604020202020204" pitchFamily="34" charset="0"/>
                <a:cs typeface="Arial" panose="020B0604020202020204" pitchFamily="34" charset="0"/>
              </a:rPr>
              <a:t>Support for older individuals.</a:t>
            </a:r>
          </a:p>
          <a:p>
            <a:pPr>
              <a:lnSpc>
                <a:spcPct val="150000"/>
              </a:lnSpc>
            </a:pPr>
            <a:r>
              <a:rPr lang="en-US" sz="1600" dirty="0">
                <a:solidFill>
                  <a:schemeClr val="tx1"/>
                </a:solidFill>
                <a:latin typeface="Arial" panose="020B0604020202020204" pitchFamily="34" charset="0"/>
                <a:cs typeface="Arial" panose="020B0604020202020204" pitchFamily="34" charset="0"/>
              </a:rPr>
              <a:t>Identify challenges and recommendations for improvement.</a:t>
            </a:r>
          </a:p>
        </p:txBody>
      </p:sp>
      <p:sp>
        <p:nvSpPr>
          <p:cNvPr id="14" name="TextBox 13">
            <a:extLst>
              <a:ext uri="{FF2B5EF4-FFF2-40B4-BE49-F238E27FC236}">
                <a16:creationId xmlns:a16="http://schemas.microsoft.com/office/drawing/2014/main" id="{0053EF44-9FCE-2C1D-9697-4E22D7C85218}"/>
              </a:ext>
            </a:extLst>
          </p:cNvPr>
          <p:cNvSpPr txBox="1"/>
          <p:nvPr/>
        </p:nvSpPr>
        <p:spPr>
          <a:xfrm>
            <a:off x="6256020" y="2177456"/>
            <a:ext cx="5097780" cy="3795748"/>
          </a:xfrm>
          <a:prstGeom prst="rect">
            <a:avLst/>
          </a:prstGeom>
        </p:spPr>
        <p:style>
          <a:lnRef idx="1">
            <a:schemeClr val="accent3"/>
          </a:lnRef>
          <a:fillRef idx="2">
            <a:schemeClr val="accent3"/>
          </a:fillRef>
          <a:effectRef idx="1">
            <a:schemeClr val="accent3"/>
          </a:effectRef>
          <a:fontRef idx="minor">
            <a:schemeClr val="dk1"/>
          </a:fontRef>
        </p:style>
        <p:txBody>
          <a:bodyPr vert="horz" lIns="91440" tIns="45720" rIns="91440" bIns="45720" rtlCol="0">
            <a:normAutofit/>
          </a:bodyPr>
          <a:lstStyle/>
          <a:p>
            <a:pPr>
              <a:lnSpc>
                <a:spcPct val="160000"/>
              </a:lnSpc>
              <a:spcAft>
                <a:spcPts val="600"/>
              </a:spcAft>
            </a:pPr>
            <a:r>
              <a:rPr lang="en-US" sz="3600" dirty="0">
                <a:solidFill>
                  <a:schemeClr val="tx1"/>
                </a:solidFill>
                <a:latin typeface="Arial" panose="020B0604020202020204" pitchFamily="34" charset="0"/>
                <a:cs typeface="Arial" panose="020B0604020202020204" pitchFamily="34" charset="0"/>
              </a:rPr>
              <a:t>What is ageing?</a:t>
            </a:r>
            <a:endParaRPr lang="en-US" sz="2400" dirty="0">
              <a:solidFill>
                <a:schemeClr val="tx1"/>
              </a:solidFill>
              <a:latin typeface="Arial" panose="020B0604020202020204" pitchFamily="34" charset="0"/>
              <a:cs typeface="Arial" panose="020B0604020202020204" pitchFamily="34" charset="0"/>
            </a:endParaRPr>
          </a:p>
          <a:p>
            <a:pPr>
              <a:lnSpc>
                <a:spcPct val="150000"/>
              </a:lnSpc>
              <a:spcAft>
                <a:spcPts val="600"/>
              </a:spcAft>
            </a:pPr>
            <a:r>
              <a:rPr lang="en-US" sz="1600" dirty="0">
                <a:solidFill>
                  <a:schemeClr val="tx1"/>
                </a:solidFill>
                <a:latin typeface="Arial" panose="020B0604020202020204" pitchFamily="34" charset="0"/>
                <a:cs typeface="Arial" panose="020B0604020202020204" pitchFamily="34" charset="0"/>
              </a:rPr>
              <a:t>According to Lemoine (2020), ageing is a process of loss involving functional decline, structural damage and increased mortality risk despite protective mechanisms.</a:t>
            </a:r>
          </a:p>
          <a:p>
            <a:pPr>
              <a:lnSpc>
                <a:spcPct val="150000"/>
              </a:lnSpc>
              <a:spcAft>
                <a:spcPts val="600"/>
              </a:spcAft>
            </a:pPr>
            <a:r>
              <a:rPr lang="en-GB" sz="1600" dirty="0">
                <a:latin typeface="Arial" panose="020B0604020202020204" pitchFamily="34" charset="0"/>
                <a:cs typeface="Arial" panose="020B0604020202020204" pitchFamily="34" charset="0"/>
              </a:rPr>
              <a:t>People aged 90+ increased by 53.7%, rising from 407,000 in 2004 to 625,000 in 2024</a:t>
            </a:r>
            <a:r>
              <a:rPr lang="en-US" sz="1600" dirty="0">
                <a:solidFill>
                  <a:schemeClr val="tx1"/>
                </a:solidFill>
                <a:latin typeface="Arial" panose="020B0604020202020204" pitchFamily="34" charset="0"/>
                <a:cs typeface="Arial" panose="020B0604020202020204" pitchFamily="34" charset="0"/>
              </a:rPr>
              <a:t> (ONS, 2025).</a:t>
            </a:r>
          </a:p>
          <a:p>
            <a:pPr indent="-228600">
              <a:lnSpc>
                <a:spcPct val="90000"/>
              </a:lnSpc>
              <a:spcAft>
                <a:spcPts val="600"/>
              </a:spcAft>
              <a:buFont typeface="Arial" panose="020B0604020202020204" pitchFamily="34" charset="0"/>
              <a:buChar char="•"/>
            </a:pPr>
            <a:endParaRPr lang="en-US" sz="2400" dirty="0">
              <a:solidFill>
                <a:schemeClr val="tx1"/>
              </a:solidFill>
            </a:endParaRPr>
          </a:p>
        </p:txBody>
      </p:sp>
      <p:pic>
        <p:nvPicPr>
          <p:cNvPr id="5" name="Recorded Sound">
            <a:hlinkClick r:id="" action="ppaction://media"/>
            <a:extLst>
              <a:ext uri="{FF2B5EF4-FFF2-40B4-BE49-F238E27FC236}">
                <a16:creationId xmlns:a16="http://schemas.microsoft.com/office/drawing/2014/main" id="{376AD64B-D7E9-6553-1C01-603CE5D6BD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06431" y="1085399"/>
            <a:ext cx="487363" cy="487363"/>
          </a:xfrm>
          <a:prstGeom prst="rect">
            <a:avLst/>
          </a:prstGeom>
        </p:spPr>
      </p:pic>
    </p:spTree>
    <p:extLst>
      <p:ext uri="{BB962C8B-B14F-4D97-AF65-F5344CB8AC3E}">
        <p14:creationId xmlns:p14="http://schemas.microsoft.com/office/powerpoint/2010/main" val="4188606939"/>
      </p:ext>
    </p:extLst>
  </p:cSld>
  <p:clrMapOvr>
    <a:masterClrMapping/>
  </p:clrMapOvr>
  <mc:AlternateContent xmlns:mc="http://schemas.openxmlformats.org/markup-compatibility/2006" xmlns:p14="http://schemas.microsoft.com/office/powerpoint/2010/main">
    <mc:Choice Requires="p14">
      <p:transition spd="slow" p14:dur="2000" advTm="8121"/>
    </mc:Choice>
    <mc:Fallback xmlns="">
      <p:transition spd="slow" advTm="8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3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423B57-A9A9-25C0-124E-FCB8F4FE29BF}"/>
              </a:ext>
            </a:extLst>
          </p:cNvPr>
          <p:cNvSpPr txBox="1"/>
          <p:nvPr/>
        </p:nvSpPr>
        <p:spPr>
          <a:xfrm>
            <a:off x="5135446" y="1157220"/>
            <a:ext cx="6879345" cy="2637710"/>
          </a:xfrm>
          <a:prstGeom prst="rect">
            <a:avLst/>
          </a:prstGeom>
          <a:ln/>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Healthcare pressure: more chronic illness, hospital admissions, dementia care (House of Commons Library, 2024).</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Economic strain: higher pension costs, fewer workers paying taxes  (House of Commons Library, 2024).</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Social care demand: rising need for home care and residential support (Reeves, Islam and Gentry, 2025).</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Emotional needs: loneliness, isolation, depression among older adults (Reeves, Islam and Gentry, 2025).</a:t>
            </a:r>
          </a:p>
        </p:txBody>
      </p:sp>
      <p:sp>
        <p:nvSpPr>
          <p:cNvPr id="4" name="TextBox 3">
            <a:extLst>
              <a:ext uri="{FF2B5EF4-FFF2-40B4-BE49-F238E27FC236}">
                <a16:creationId xmlns:a16="http://schemas.microsoft.com/office/drawing/2014/main" id="{A95B813C-6A41-18AB-D52D-AECCE23F2990}"/>
              </a:ext>
            </a:extLst>
          </p:cNvPr>
          <p:cNvSpPr txBox="1"/>
          <p:nvPr/>
        </p:nvSpPr>
        <p:spPr>
          <a:xfrm>
            <a:off x="5135446" y="4134511"/>
            <a:ext cx="6879345" cy="1668214"/>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rtlCol="0">
            <a:spAutoFit/>
          </a:bodyPr>
          <a:lstStyle/>
          <a:p>
            <a:pPr marL="285750" indent="-285750">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Assistive technology, telecare, and digital health improve independence and reduce pressure on services (DHSC, 2025).</a:t>
            </a:r>
            <a:endParaRPr lang="en-GB" sz="1400" b="1"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Maintains dignity and independence (NHS England, 2026).</a:t>
            </a:r>
          </a:p>
          <a:p>
            <a:pPr marL="285750" indent="-285750">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Improves mental and physical health outcomes (Age UK, 2024).</a:t>
            </a:r>
          </a:p>
          <a:p>
            <a:pPr marL="285750" indent="-285750">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Supports family carers and communities (Age UK, 2024).</a:t>
            </a:r>
          </a:p>
        </p:txBody>
      </p:sp>
      <p:sp>
        <p:nvSpPr>
          <p:cNvPr id="6" name="TextBox 5">
            <a:extLst>
              <a:ext uri="{FF2B5EF4-FFF2-40B4-BE49-F238E27FC236}">
                <a16:creationId xmlns:a16="http://schemas.microsoft.com/office/drawing/2014/main" id="{4CA437BD-F26E-AB51-9221-42E5623C6B93}"/>
              </a:ext>
            </a:extLst>
          </p:cNvPr>
          <p:cNvSpPr txBox="1"/>
          <p:nvPr/>
        </p:nvSpPr>
        <p:spPr>
          <a:xfrm>
            <a:off x="605975" y="273206"/>
            <a:ext cx="6687959" cy="707886"/>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buNone/>
            </a:pPr>
            <a:r>
              <a:rPr lang="en-GB" sz="4000" dirty="0">
                <a:latin typeface="Arial" panose="020B0604020202020204" pitchFamily="34" charset="0"/>
                <a:cs typeface="Arial" panose="020B0604020202020204" pitchFamily="34" charset="0"/>
              </a:rPr>
              <a:t>Ageing Population in the UK</a:t>
            </a:r>
            <a:endParaRPr lang="en-GB" sz="4000" b="1" dirty="0"/>
          </a:p>
        </p:txBody>
      </p:sp>
      <p:sp>
        <p:nvSpPr>
          <p:cNvPr id="2" name="Rectangle 1">
            <a:extLst>
              <a:ext uri="{FF2B5EF4-FFF2-40B4-BE49-F238E27FC236}">
                <a16:creationId xmlns:a16="http://schemas.microsoft.com/office/drawing/2014/main" id="{40872A94-9883-1A44-63BB-A613AA8F6FC2}"/>
              </a:ext>
            </a:extLst>
          </p:cNvPr>
          <p:cNvSpPr>
            <a:spLocks noChangeArrowheads="1"/>
          </p:cNvSpPr>
          <p:nvPr/>
        </p:nvSpPr>
        <p:spPr bwMode="auto">
          <a:xfrm>
            <a:off x="605975" y="1134226"/>
            <a:ext cx="4363455" cy="1991379"/>
          </a:xfrm>
          <a:prstGeom prst="rect">
            <a:avLst/>
          </a:prstGeom>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i="0" u="none" strike="noStrike" cap="none" normalizeH="0" baseline="0" dirty="0">
                <a:ln>
                  <a:noFill/>
                </a:ln>
                <a:solidFill>
                  <a:schemeClr val="tx1"/>
                </a:solidFill>
                <a:effectLst/>
                <a:latin typeface="Arial" panose="020B0604020202020204" pitchFamily="34" charset="0"/>
                <a:cs typeface="Arial" panose="020B0604020202020204" pitchFamily="34" charset="0"/>
              </a:rPr>
              <a:t>Total centenarians doubled from 8,300 in 2004 to 16,600 in 2024. </a:t>
            </a:r>
          </a:p>
          <a:p>
            <a:pPr marL="285750" lvl="0" indent="-285750" algn="just" eaLnBrk="0" fontAlgn="base" hangingPunct="0">
              <a:lnSpc>
                <a:spcPct val="150000"/>
              </a:lnSpc>
              <a:spcBef>
                <a:spcPct val="0"/>
              </a:spcBef>
              <a:spcAft>
                <a:spcPct val="0"/>
              </a:spcAft>
              <a:buFont typeface="Arial" panose="020B0604020202020204" pitchFamily="34" charset="0"/>
              <a:buChar char="•"/>
            </a:pPr>
            <a:r>
              <a:rPr lang="en-GB" sz="1400" dirty="0">
                <a:latin typeface="Arial" panose="020B0604020202020204" pitchFamily="34" charset="0"/>
                <a:cs typeface="Arial" panose="020B0604020202020204" pitchFamily="34" charset="0"/>
              </a:rPr>
              <a:t>Centenarian numbers grew significantly, with males increasing from 910 to 3,100 and females from 7,400 to 13,600 between 2004 and 2024 (ONS, 2025)</a:t>
            </a:r>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8FD6D2AD-A23D-432B-59D5-F506911014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4098" y="3261895"/>
            <a:ext cx="4363455" cy="3578033"/>
          </a:xfrm>
          <a:prstGeom prst="rect">
            <a:avLst/>
          </a:prstGeom>
          <a:ln>
            <a:solidFill>
              <a:schemeClr val="bg1"/>
            </a:solidFill>
          </a:ln>
        </p:spPr>
      </p:pic>
      <p:sp>
        <p:nvSpPr>
          <p:cNvPr id="8" name="Rectangle 7">
            <a:extLst>
              <a:ext uri="{FF2B5EF4-FFF2-40B4-BE49-F238E27FC236}">
                <a16:creationId xmlns:a16="http://schemas.microsoft.com/office/drawing/2014/main" id="{84D0C1A7-8885-A2EE-B854-0664A6FACA73}"/>
              </a:ext>
            </a:extLst>
          </p:cNvPr>
          <p:cNvSpPr/>
          <p:nvPr/>
        </p:nvSpPr>
        <p:spPr>
          <a:xfrm>
            <a:off x="977462" y="3278740"/>
            <a:ext cx="3892250" cy="2831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Recorded Sound">
            <a:hlinkClick r:id="" action="ppaction://media"/>
            <a:extLst>
              <a:ext uri="{FF2B5EF4-FFF2-40B4-BE49-F238E27FC236}">
                <a16:creationId xmlns:a16="http://schemas.microsoft.com/office/drawing/2014/main" id="{7B67F382-7EC3-F689-2D6E-E75A986860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88746" y="383467"/>
            <a:ext cx="487363" cy="487363"/>
          </a:xfrm>
          <a:prstGeom prst="rect">
            <a:avLst/>
          </a:prstGeom>
        </p:spPr>
      </p:pic>
    </p:spTree>
    <p:extLst>
      <p:ext uri="{BB962C8B-B14F-4D97-AF65-F5344CB8AC3E}">
        <p14:creationId xmlns:p14="http://schemas.microsoft.com/office/powerpoint/2010/main" val="3021298864"/>
      </p:ext>
    </p:extLst>
  </p:cSld>
  <p:clrMapOvr>
    <a:masterClrMapping/>
  </p:clrMapOvr>
  <mc:AlternateContent xmlns:mc="http://schemas.openxmlformats.org/markup-compatibility/2006" xmlns:p14="http://schemas.microsoft.com/office/powerpoint/2010/main">
    <mc:Choice Requires="p14">
      <p:transition spd="slow" p14:dur="2000" advTm="106555"/>
    </mc:Choice>
    <mc:Fallback xmlns="">
      <p:transition spd="slow" advTm="106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40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CB30E9-41AC-749E-50D8-E0EC7A425D63}"/>
              </a:ext>
            </a:extLst>
          </p:cNvPr>
          <p:cNvSpPr txBox="1"/>
          <p:nvPr/>
        </p:nvSpPr>
        <p:spPr>
          <a:xfrm>
            <a:off x="323947" y="323948"/>
            <a:ext cx="692191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Theoretical frameworks</a:t>
            </a:r>
          </a:p>
        </p:txBody>
      </p:sp>
      <p:sp>
        <p:nvSpPr>
          <p:cNvPr id="4" name="TextBox 3">
            <a:extLst>
              <a:ext uri="{FF2B5EF4-FFF2-40B4-BE49-F238E27FC236}">
                <a16:creationId xmlns:a16="http://schemas.microsoft.com/office/drawing/2014/main" id="{DCDDF4B5-1638-3479-E112-B8B6E9597654}"/>
              </a:ext>
            </a:extLst>
          </p:cNvPr>
          <p:cNvSpPr txBox="1"/>
          <p:nvPr/>
        </p:nvSpPr>
        <p:spPr>
          <a:xfrm>
            <a:off x="323947" y="1313182"/>
            <a:ext cx="5407742" cy="4397807"/>
          </a:xfrm>
          <a:prstGeom prst="rect">
            <a:avLst/>
          </a:prstGeom>
          <a:solidFill>
            <a:schemeClr val="accent2">
              <a:lumMod val="20000"/>
              <a:lumOff val="80000"/>
            </a:schemeClr>
          </a:solidFill>
          <a:ln>
            <a:solidFill>
              <a:schemeClr val="tx1"/>
            </a:solidFill>
          </a:ln>
        </p:spPr>
        <p:txBody>
          <a:bodyPr wrap="square">
            <a:spAutoFit/>
          </a:bodyPr>
          <a:lstStyle/>
          <a:p>
            <a:pPr algn="just">
              <a:lnSpc>
                <a:spcPct val="150000"/>
              </a:lnSpc>
            </a:pPr>
            <a:r>
              <a:rPr lang="en-GB" sz="2000" b="1" dirty="0">
                <a:latin typeface="Arial" panose="020B0604020202020204" pitchFamily="34" charset="0"/>
                <a:cs typeface="Arial" panose="020B0604020202020204" pitchFamily="34" charset="0"/>
              </a:rPr>
              <a:t>Activity Theory </a:t>
            </a:r>
            <a:r>
              <a:rPr lang="en-GB" sz="2000" dirty="0">
                <a:latin typeface="Arial" panose="020B0604020202020204" pitchFamily="34" charset="0"/>
                <a:cs typeface="Arial" panose="020B0604020202020204" pitchFamily="34" charset="0"/>
              </a:rPr>
              <a:t>(Ungvarsky, 2021)</a:t>
            </a:r>
            <a:endParaRPr lang="en-GB" sz="2000" b="1" dirty="0">
              <a:latin typeface="Arial" panose="020B0604020202020204" pitchFamily="34" charset="0"/>
              <a:cs typeface="Arial" panose="020B0604020202020204" pitchFamily="34" charset="0"/>
            </a:endParaRPr>
          </a:p>
          <a:p>
            <a:pPr algn="just">
              <a:lnSpc>
                <a:spcPct val="150000"/>
              </a:lnSpc>
              <a:buNone/>
            </a:pPr>
            <a:r>
              <a:rPr lang="en-GB" sz="1200" b="1" dirty="0">
                <a:latin typeface="Arial" panose="020B0604020202020204" pitchFamily="34" charset="0"/>
                <a:cs typeface="Arial" panose="020B0604020202020204" pitchFamily="34" charset="0"/>
              </a:rPr>
              <a:t>Definition</a:t>
            </a:r>
          </a:p>
          <a:p>
            <a:pPr algn="just">
              <a:lnSpc>
                <a:spcPct val="150000"/>
              </a:lnSpc>
              <a:buNone/>
            </a:pPr>
            <a:r>
              <a:rPr lang="en-GB" sz="1200" dirty="0">
                <a:latin typeface="Arial" panose="020B0604020202020204" pitchFamily="34" charset="0"/>
                <a:cs typeface="Arial" panose="020B0604020202020204" pitchFamily="34" charset="0"/>
              </a:rPr>
              <a:t>Activity Theory suggests that older adults maintain wellbeing and life satisfaction by staying socially, physically, and mentally active.</a:t>
            </a:r>
          </a:p>
          <a:p>
            <a:pPr algn="just">
              <a:lnSpc>
                <a:spcPct val="150000"/>
              </a:lnSpc>
            </a:pPr>
            <a:r>
              <a:rPr lang="en-GB" sz="1200" b="1" dirty="0">
                <a:latin typeface="Arial" panose="020B0604020202020204" pitchFamily="34" charset="0"/>
                <a:cs typeface="Arial" panose="020B0604020202020204" pitchFamily="34" charset="0"/>
              </a:rPr>
              <a:t>Strengths</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Promotes active ageing and independence </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Improves wellbeing and social connections </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Challenges negative stereotypes about ageing </a:t>
            </a:r>
          </a:p>
          <a:p>
            <a:pPr algn="just">
              <a:lnSpc>
                <a:spcPct val="150000"/>
              </a:lnSpc>
            </a:pPr>
            <a:r>
              <a:rPr lang="en-GB" sz="1200" b="1" dirty="0">
                <a:latin typeface="Arial" panose="020B0604020202020204" pitchFamily="34" charset="0"/>
                <a:cs typeface="Arial" panose="020B0604020202020204" pitchFamily="34" charset="0"/>
              </a:rPr>
              <a:t>Limitations</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Not all older adults can remain active due to health or mobility issues </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Ignores individual preferences for less active lifestyles </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Activities must be meaningful to benefit wellbeing</a:t>
            </a:r>
          </a:p>
          <a:p>
            <a:pPr algn="just">
              <a:lnSpc>
                <a:spcPct val="150000"/>
              </a:lnSpc>
              <a:buNone/>
            </a:pPr>
            <a:r>
              <a:rPr lang="en-GB" sz="1200" b="1" dirty="0">
                <a:latin typeface="Arial" panose="020B0604020202020204" pitchFamily="34" charset="0"/>
                <a:cs typeface="Arial" panose="020B0604020202020204" pitchFamily="34" charset="0"/>
              </a:rPr>
              <a:t>Application to Social Care</a:t>
            </a:r>
          </a:p>
          <a:p>
            <a:pPr algn="just">
              <a:lnSpc>
                <a:spcPct val="150000"/>
              </a:lnSpc>
              <a:buNone/>
            </a:pPr>
            <a:r>
              <a:rPr lang="en-GB" sz="1200" dirty="0">
                <a:latin typeface="Arial" panose="020B0604020202020204" pitchFamily="34" charset="0"/>
                <a:cs typeface="Arial" panose="020B0604020202020204" pitchFamily="34" charset="0"/>
              </a:rPr>
              <a:t>Supports person-centred care by encouraging older adults in activities that match their interests and abilities.</a:t>
            </a:r>
          </a:p>
        </p:txBody>
      </p:sp>
      <p:sp>
        <p:nvSpPr>
          <p:cNvPr id="6" name="TextBox 5">
            <a:extLst>
              <a:ext uri="{FF2B5EF4-FFF2-40B4-BE49-F238E27FC236}">
                <a16:creationId xmlns:a16="http://schemas.microsoft.com/office/drawing/2014/main" id="{F3A1BC5B-BF66-7EDD-AC91-1884B7E72006}"/>
              </a:ext>
            </a:extLst>
          </p:cNvPr>
          <p:cNvSpPr txBox="1"/>
          <p:nvPr/>
        </p:nvSpPr>
        <p:spPr>
          <a:xfrm>
            <a:off x="6106349" y="1313182"/>
            <a:ext cx="5839842" cy="4405309"/>
          </a:xfrm>
          <a:prstGeom prst="rect">
            <a:avLst/>
          </a:prstGeom>
          <a:solidFill>
            <a:schemeClr val="accent2">
              <a:lumMod val="20000"/>
              <a:lumOff val="80000"/>
            </a:schemeClr>
          </a:solidFill>
          <a:ln>
            <a:solidFill>
              <a:schemeClr val="tx1"/>
            </a:solidFill>
          </a:ln>
        </p:spPr>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Continuity Theory </a:t>
            </a:r>
            <a:r>
              <a:rPr lang="en-GB" sz="2000" dirty="0">
                <a:latin typeface="Arial" panose="020B0604020202020204" pitchFamily="34" charset="0"/>
                <a:cs typeface="Arial" panose="020B0604020202020204" pitchFamily="34" charset="0"/>
              </a:rPr>
              <a:t>(Hocking and Meltzer, 2016)</a:t>
            </a:r>
            <a:endParaRPr lang="en-GB" sz="2000" b="1" dirty="0">
              <a:latin typeface="Arial" panose="020B0604020202020204" pitchFamily="34" charset="0"/>
              <a:cs typeface="Arial" panose="020B0604020202020204" pitchFamily="34" charset="0"/>
            </a:endParaRPr>
          </a:p>
          <a:p>
            <a:pPr>
              <a:lnSpc>
                <a:spcPct val="150000"/>
              </a:lnSpc>
            </a:pPr>
            <a:r>
              <a:rPr lang="en-GB" sz="1200" b="1" dirty="0">
                <a:latin typeface="Arial" panose="020B0604020202020204" pitchFamily="34" charset="0"/>
                <a:cs typeface="Arial" panose="020B0604020202020204" pitchFamily="34" charset="0"/>
              </a:rPr>
              <a:t>Definition </a:t>
            </a:r>
          </a:p>
          <a:p>
            <a:pPr>
              <a:lnSpc>
                <a:spcPct val="150000"/>
              </a:lnSpc>
            </a:pPr>
            <a:r>
              <a:rPr lang="en-GB" sz="1200" dirty="0">
                <a:latin typeface="Arial" panose="020B0604020202020204" pitchFamily="34" charset="0"/>
                <a:cs typeface="Arial" panose="020B0604020202020204" pitchFamily="34" charset="0"/>
              </a:rPr>
              <a:t>Older adults maintain familiar activities, roles, beliefs, and relationships from earlier life.</a:t>
            </a:r>
          </a:p>
          <a:p>
            <a:pPr>
              <a:lnSpc>
                <a:spcPct val="150000"/>
              </a:lnSpc>
            </a:pPr>
            <a:r>
              <a:rPr lang="en-GB" sz="1200" b="1" dirty="0">
                <a:latin typeface="Arial" panose="020B0604020202020204" pitchFamily="34" charset="0"/>
                <a:cs typeface="Arial" panose="020B0604020202020204" pitchFamily="34" charset="0"/>
              </a:rPr>
              <a:t>Strengths</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Uses a life-course perspective.</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Explains adaptation through meaningful activities and social roles.</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Supports self-concept, well-being, and life satisfaction.</a:t>
            </a:r>
          </a:p>
          <a:p>
            <a:pPr>
              <a:lnSpc>
                <a:spcPct val="150000"/>
              </a:lnSpc>
            </a:pPr>
            <a:r>
              <a:rPr lang="en-GB" sz="1200" b="1" dirty="0">
                <a:latin typeface="Arial" panose="020B0604020202020204" pitchFamily="34" charset="0"/>
                <a:cs typeface="Arial" panose="020B0604020202020204" pitchFamily="34" charset="0"/>
              </a:rPr>
              <a:t>Limitations</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Does not explain why some older adults choose to stop activities.</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Overlooks the impact of declining health on participation.</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Fails to account for changes in activity patterns with age.</a:t>
            </a:r>
          </a:p>
          <a:p>
            <a:pPr>
              <a:lnSpc>
                <a:spcPct val="150000"/>
              </a:lnSpc>
            </a:pPr>
            <a:r>
              <a:rPr lang="en-GB" sz="1200" b="1" dirty="0">
                <a:latin typeface="Arial" panose="020B0604020202020204" pitchFamily="34" charset="0"/>
                <a:cs typeface="Arial" panose="020B0604020202020204" pitchFamily="34" charset="0"/>
              </a:rPr>
              <a:t>Application to social care</a:t>
            </a:r>
          </a:p>
          <a:p>
            <a:pPr>
              <a:lnSpc>
                <a:spcPct val="150000"/>
              </a:lnSpc>
            </a:pPr>
            <a:r>
              <a:rPr lang="en-GB" sz="1200" dirty="0"/>
              <a:t>Older adults maintain well-being by preserving consistent activities, relationships, identities; care supports familiar routines instead.</a:t>
            </a:r>
            <a:endParaRPr lang="en-GB" dirty="0"/>
          </a:p>
        </p:txBody>
      </p:sp>
      <p:cxnSp>
        <p:nvCxnSpPr>
          <p:cNvPr id="8" name="Straight Connector 7">
            <a:extLst>
              <a:ext uri="{FF2B5EF4-FFF2-40B4-BE49-F238E27FC236}">
                <a16:creationId xmlns:a16="http://schemas.microsoft.com/office/drawing/2014/main" id="{58893C4D-7E90-C44E-B808-78B0648966F0}"/>
              </a:ext>
            </a:extLst>
          </p:cNvPr>
          <p:cNvCxnSpPr>
            <a:cxnSpLocks/>
          </p:cNvCxnSpPr>
          <p:nvPr/>
        </p:nvCxnSpPr>
        <p:spPr>
          <a:xfrm>
            <a:off x="5919019" y="1313182"/>
            <a:ext cx="0" cy="4397807"/>
          </a:xfrm>
          <a:prstGeom prst="line">
            <a:avLst/>
          </a:prstGeom>
        </p:spPr>
        <p:style>
          <a:lnRef idx="2">
            <a:schemeClr val="dk1"/>
          </a:lnRef>
          <a:fillRef idx="0">
            <a:schemeClr val="dk1"/>
          </a:fillRef>
          <a:effectRef idx="1">
            <a:schemeClr val="dk1"/>
          </a:effectRef>
          <a:fontRef idx="minor">
            <a:schemeClr val="tx1"/>
          </a:fontRef>
        </p:style>
      </p:cxnSp>
      <p:sp>
        <p:nvSpPr>
          <p:cNvPr id="12" name="TextBox 11">
            <a:extLst>
              <a:ext uri="{FF2B5EF4-FFF2-40B4-BE49-F238E27FC236}">
                <a16:creationId xmlns:a16="http://schemas.microsoft.com/office/drawing/2014/main" id="{0C6ACCCC-B0D9-2047-02A3-12C42CD89F10}"/>
              </a:ext>
            </a:extLst>
          </p:cNvPr>
          <p:cNvSpPr txBox="1"/>
          <p:nvPr/>
        </p:nvSpPr>
        <p:spPr>
          <a:xfrm>
            <a:off x="284880" y="5798725"/>
            <a:ext cx="11622239" cy="889154"/>
          </a:xfrm>
          <a:prstGeom prst="rect">
            <a:avLst/>
          </a:prstGeom>
          <a:noFill/>
        </p:spPr>
        <p:txBody>
          <a:bodyPr wrap="square">
            <a:spAutoFit/>
          </a:bodyPr>
          <a:lstStyle/>
          <a:p>
            <a:pPr algn="just">
              <a:lnSpc>
                <a:spcPct val="150000"/>
              </a:lnSpc>
              <a:spcAft>
                <a:spcPts val="800"/>
              </a:spcAft>
              <a:buSzPts val="1000"/>
              <a:tabLst>
                <a:tab pos="457200" algn="l"/>
              </a:tabLst>
            </a:pPr>
            <a:r>
              <a:rPr lang="en-GB" sz="1200" dirty="0">
                <a:latin typeface="Arial" panose="020B0604020202020204" pitchFamily="34" charset="0"/>
                <a:cs typeface="Arial" panose="020B0604020202020204" pitchFamily="34" charset="0"/>
              </a:rPr>
              <a:t>Activity Theory and Continuity Theory both suggest that staying engaged supports well-being in older age however, Activity Theory emphasises replacing lost roles with new ones, while Continuity Theory focuses on maintaining existing patterns and identities. </a:t>
            </a:r>
            <a:r>
              <a:rPr lang="en-GB" sz="1200" kern="100" dirty="0">
                <a:effectLst/>
                <a:latin typeface="Arial" panose="020B0604020202020204" pitchFamily="34" charset="0"/>
                <a:ea typeface="Aptos" panose="020B0004020202020204" pitchFamily="34" charset="0"/>
                <a:cs typeface="Arial" panose="020B0604020202020204" pitchFamily="34" charset="0"/>
              </a:rPr>
              <a:t>Both theories support person-centred care, </a:t>
            </a:r>
            <a:r>
              <a:rPr lang="en-GB" sz="1200" kern="100" dirty="0">
                <a:latin typeface="Arial" panose="020B0604020202020204" pitchFamily="34" charset="0"/>
                <a:ea typeface="Aptos" panose="020B0004020202020204" pitchFamily="34" charset="0"/>
                <a:cs typeface="Arial" panose="020B0604020202020204" pitchFamily="34" charset="0"/>
              </a:rPr>
              <a:t>however,</a:t>
            </a:r>
            <a:r>
              <a:rPr lang="en-GB" sz="1200" kern="100" dirty="0">
                <a:effectLst/>
                <a:latin typeface="Arial" panose="020B0604020202020204" pitchFamily="34" charset="0"/>
                <a:ea typeface="Aptos" panose="020B0004020202020204" pitchFamily="34" charset="0"/>
                <a:cs typeface="Arial" panose="020B0604020202020204" pitchFamily="34" charset="0"/>
              </a:rPr>
              <a:t> may overlook inequalities such as poverty and disability. </a:t>
            </a:r>
          </a:p>
        </p:txBody>
      </p:sp>
      <p:pic>
        <p:nvPicPr>
          <p:cNvPr id="3" name="Recorded Sound">
            <a:hlinkClick r:id="" action="ppaction://media"/>
            <a:extLst>
              <a:ext uri="{FF2B5EF4-FFF2-40B4-BE49-F238E27FC236}">
                <a16:creationId xmlns:a16="http://schemas.microsoft.com/office/drawing/2014/main" id="{39DB843E-FA4F-483E-CE7B-BB92C9A9FF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01041" y="464986"/>
            <a:ext cx="487363" cy="487363"/>
          </a:xfrm>
          <a:prstGeom prst="rect">
            <a:avLst/>
          </a:prstGeom>
        </p:spPr>
      </p:pic>
    </p:spTree>
    <p:extLst>
      <p:ext uri="{BB962C8B-B14F-4D97-AF65-F5344CB8AC3E}">
        <p14:creationId xmlns:p14="http://schemas.microsoft.com/office/powerpoint/2010/main" val="1035149296"/>
      </p:ext>
    </p:extLst>
  </p:cSld>
  <p:clrMapOvr>
    <a:masterClrMapping/>
  </p:clrMapOvr>
  <mc:AlternateContent xmlns:mc="http://schemas.openxmlformats.org/markup-compatibility/2006" xmlns:p14="http://schemas.microsoft.com/office/powerpoint/2010/main">
    <mc:Choice Requires="p14">
      <p:transition spd="slow" p14:dur="2000" advTm="123719"/>
    </mc:Choice>
    <mc:Fallback xmlns="">
      <p:transition spd="slow" advTm="123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7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32DC4B0F-85EE-080B-D437-C7CB0862333A}"/>
              </a:ext>
            </a:extLst>
          </p:cNvPr>
          <p:cNvSpPr txBox="1"/>
          <p:nvPr/>
        </p:nvSpPr>
        <p:spPr>
          <a:xfrm>
            <a:off x="838200" y="673770"/>
            <a:ext cx="3220329" cy="2027227"/>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4600" b="1" kern="1200" dirty="0">
                <a:solidFill>
                  <a:srgbClr val="FFFFFF"/>
                </a:solidFill>
                <a:effectLst/>
                <a:latin typeface="+mj-lt"/>
                <a:ea typeface="+mj-ea"/>
                <a:cs typeface="+mj-cs"/>
              </a:rPr>
              <a:t> UK Legislation and Policy</a:t>
            </a:r>
            <a:endParaRPr lang="en-US" sz="4600" kern="1200" dirty="0">
              <a:solidFill>
                <a:srgbClr val="FFFFFF"/>
              </a:solidFill>
              <a:effectLst/>
              <a:latin typeface="+mj-lt"/>
              <a:ea typeface="+mj-ea"/>
              <a:cs typeface="+mj-cs"/>
            </a:endParaRPr>
          </a:p>
        </p:txBody>
      </p:sp>
      <p:graphicFrame>
        <p:nvGraphicFramePr>
          <p:cNvPr id="17" name="TextBox 3">
            <a:extLst>
              <a:ext uri="{FF2B5EF4-FFF2-40B4-BE49-F238E27FC236}">
                <a16:creationId xmlns:a16="http://schemas.microsoft.com/office/drawing/2014/main" id="{6A0050A1-ACAB-EB85-5E1A-E799AED0F875}"/>
              </a:ext>
            </a:extLst>
          </p:cNvPr>
          <p:cNvGraphicFramePr/>
          <p:nvPr>
            <p:extLst>
              <p:ext uri="{D42A27DB-BD31-4B8C-83A1-F6EECF244321}">
                <p14:modId xmlns:p14="http://schemas.microsoft.com/office/powerpoint/2010/main" val="267329021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3E975A69-AEE3-F2F3-0920-E3CAC0A930A1}"/>
              </a:ext>
            </a:extLst>
          </p:cNvPr>
          <p:cNvSpPr txBox="1"/>
          <p:nvPr/>
        </p:nvSpPr>
        <p:spPr>
          <a:xfrm>
            <a:off x="178096" y="5993228"/>
            <a:ext cx="6097772" cy="646331"/>
          </a:xfrm>
          <a:prstGeom prst="rect">
            <a:avLst/>
          </a:prstGeom>
          <a:noFill/>
        </p:spPr>
        <p:txBody>
          <a:bodyPr wrap="square">
            <a:spAutoFit/>
          </a:bodyPr>
          <a:lstStyle/>
          <a:p>
            <a:pPr lvl="0"/>
            <a:r>
              <a:rPr lang="en-GB" dirty="0"/>
              <a:t>Policies are comprehensive; however,  implementation is affected by workforce shortages and funding limitations.</a:t>
            </a:r>
            <a:endParaRPr lang="en-US" dirty="0"/>
          </a:p>
        </p:txBody>
      </p:sp>
      <p:pic>
        <p:nvPicPr>
          <p:cNvPr id="2" name="Recorded Sound">
            <a:hlinkClick r:id="" action="ppaction://media"/>
            <a:extLst>
              <a:ext uri="{FF2B5EF4-FFF2-40B4-BE49-F238E27FC236}">
                <a16:creationId xmlns:a16="http://schemas.microsoft.com/office/drawing/2014/main" id="{15AC0736-3217-E72E-5ABA-7AB09CE59AC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72296" y="521552"/>
            <a:ext cx="487363" cy="487363"/>
          </a:xfrm>
          <a:prstGeom prst="rect">
            <a:avLst/>
          </a:prstGeom>
        </p:spPr>
      </p:pic>
    </p:spTree>
    <p:extLst>
      <p:ext uri="{BB962C8B-B14F-4D97-AF65-F5344CB8AC3E}">
        <p14:creationId xmlns:p14="http://schemas.microsoft.com/office/powerpoint/2010/main" val="953012378"/>
      </p:ext>
    </p:extLst>
  </p:cSld>
  <p:clrMapOvr>
    <a:masterClrMapping/>
  </p:clrMapOvr>
  <mc:AlternateContent xmlns:mc="http://schemas.openxmlformats.org/markup-compatibility/2006" xmlns:p14="http://schemas.microsoft.com/office/powerpoint/2010/main">
    <mc:Choice Requires="p14">
      <p:transition spd="slow" p14:dur="2000" advTm="8060"/>
    </mc:Choice>
    <mc:Fallback xmlns="">
      <p:transition spd="slow" advTm="8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3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FB456-6F25-C490-0EF8-1E97E27DE821}"/>
              </a:ext>
            </a:extLst>
          </p:cNvPr>
          <p:cNvSpPr>
            <a:spLocks noGrp="1"/>
          </p:cNvSpPr>
          <p:nvPr>
            <p:ph type="title"/>
          </p:nvPr>
        </p:nvSpPr>
        <p:spPr>
          <a:xfrm>
            <a:off x="839788" y="393404"/>
            <a:ext cx="5256212" cy="748976"/>
          </a:xfrm>
        </p:spPr>
        <p:style>
          <a:lnRef idx="1">
            <a:schemeClr val="accent1"/>
          </a:lnRef>
          <a:fillRef idx="2">
            <a:schemeClr val="accent1"/>
          </a:fillRef>
          <a:effectRef idx="1">
            <a:schemeClr val="accent1"/>
          </a:effectRef>
          <a:fontRef idx="minor">
            <a:schemeClr val="dk1"/>
          </a:fontRef>
        </p:style>
        <p:txBody>
          <a:bodyPr/>
          <a:lstStyle/>
          <a:p>
            <a:r>
              <a:rPr lang="en-GB" b="1" dirty="0"/>
              <a:t>Current UK Care Provisions</a:t>
            </a:r>
            <a:endParaRPr lang="en-GB" dirty="0"/>
          </a:p>
        </p:txBody>
      </p:sp>
      <p:pic>
        <p:nvPicPr>
          <p:cNvPr id="6" name="Content Placeholder 5">
            <a:extLst>
              <a:ext uri="{FF2B5EF4-FFF2-40B4-BE49-F238E27FC236}">
                <a16:creationId xmlns:a16="http://schemas.microsoft.com/office/drawing/2014/main" id="{59DC0D5D-A339-F93A-62BB-4F5E765BFA01}"/>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302238" y="246580"/>
            <a:ext cx="4884737" cy="6105923"/>
          </a:xfrm>
          <a:prstGeom prst="rect">
            <a:avLst/>
          </a:prstGeom>
        </p:spPr>
      </p:pic>
      <p:sp>
        <p:nvSpPr>
          <p:cNvPr id="4" name="Text Placeholder 3">
            <a:extLst>
              <a:ext uri="{FF2B5EF4-FFF2-40B4-BE49-F238E27FC236}">
                <a16:creationId xmlns:a16="http://schemas.microsoft.com/office/drawing/2014/main" id="{0D1215AC-3947-7AF3-0256-89C3CD0839A9}"/>
              </a:ext>
            </a:extLst>
          </p:cNvPr>
          <p:cNvSpPr>
            <a:spLocks noGrp="1"/>
          </p:cNvSpPr>
          <p:nvPr>
            <p:ph type="body" sz="half" idx="2"/>
          </p:nvPr>
        </p:nvSpPr>
        <p:spPr>
          <a:xfrm>
            <a:off x="839788" y="1275907"/>
            <a:ext cx="5256212" cy="5422605"/>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bodyPr>
          <a:lstStyle/>
          <a:p>
            <a:pPr algn="just">
              <a:lnSpc>
                <a:spcPct val="150000"/>
              </a:lnSpc>
            </a:pPr>
            <a:r>
              <a:rPr lang="en-GB" sz="1900" b="1" dirty="0">
                <a:solidFill>
                  <a:schemeClr val="tx1"/>
                </a:solidFill>
                <a:latin typeface="Arial" panose="020B0604020202020204" pitchFamily="34" charset="0"/>
                <a:cs typeface="Arial" panose="020B0604020202020204" pitchFamily="34" charset="0"/>
              </a:rPr>
              <a:t>Health Care Services</a:t>
            </a:r>
            <a:endParaRPr lang="en-GB" sz="1900"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NHS community nursing. </a:t>
            </a:r>
          </a:p>
          <a:p>
            <a:pPr marL="285750" lvl="0" indent="-285750" algn="just">
              <a:lnSpc>
                <a:spcPct val="150000"/>
              </a:lnSpc>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Physiotherapy. </a:t>
            </a:r>
          </a:p>
          <a:p>
            <a:pPr marL="285750" lvl="0" indent="-285750" algn="just">
              <a:lnSpc>
                <a:spcPct val="150000"/>
              </a:lnSpc>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Falls prevention programmes. </a:t>
            </a:r>
          </a:p>
          <a:p>
            <a:pPr algn="just">
              <a:lnSpc>
                <a:spcPct val="150000"/>
              </a:lnSpc>
            </a:pPr>
            <a:r>
              <a:rPr lang="en-GB" sz="1900" b="1" dirty="0">
                <a:solidFill>
                  <a:schemeClr val="tx1"/>
                </a:solidFill>
                <a:latin typeface="Arial" panose="020B0604020202020204" pitchFamily="34" charset="0"/>
                <a:cs typeface="Arial" panose="020B0604020202020204" pitchFamily="34" charset="0"/>
              </a:rPr>
              <a:t>Social Care Services</a:t>
            </a:r>
            <a:endParaRPr lang="en-GB" sz="1900"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Home care. </a:t>
            </a:r>
          </a:p>
          <a:p>
            <a:pPr marL="285750" lvl="0" indent="-285750" algn="just">
              <a:lnSpc>
                <a:spcPct val="150000"/>
              </a:lnSpc>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Reablement services. </a:t>
            </a:r>
          </a:p>
          <a:p>
            <a:pPr marL="285750" lvl="0" indent="-285750" algn="just">
              <a:lnSpc>
                <a:spcPct val="150000"/>
              </a:lnSpc>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Residential care. </a:t>
            </a:r>
          </a:p>
          <a:p>
            <a:pPr algn="just">
              <a:lnSpc>
                <a:spcPct val="150000"/>
              </a:lnSpc>
            </a:pPr>
            <a:r>
              <a:rPr lang="en-GB" sz="1900" b="1" dirty="0">
                <a:solidFill>
                  <a:schemeClr val="tx1"/>
                </a:solidFill>
                <a:latin typeface="Arial" panose="020B0604020202020204" pitchFamily="34" charset="0"/>
                <a:cs typeface="Arial" panose="020B0604020202020204" pitchFamily="34" charset="0"/>
              </a:rPr>
              <a:t>Critical Point</a:t>
            </a:r>
            <a:endParaRPr lang="en-GB" sz="1900" dirty="0">
              <a:solidFill>
                <a:schemeClr val="tx1"/>
              </a:solidFill>
              <a:latin typeface="Arial" panose="020B0604020202020204" pitchFamily="34" charset="0"/>
              <a:cs typeface="Arial" panose="020B0604020202020204" pitchFamily="34" charset="0"/>
            </a:endParaRPr>
          </a:p>
          <a:p>
            <a:pPr lvl="0" algn="just">
              <a:lnSpc>
                <a:spcPct val="150000"/>
              </a:lnSpc>
            </a:pPr>
            <a:r>
              <a:rPr lang="en-GB" sz="1900" dirty="0">
                <a:solidFill>
                  <a:schemeClr val="tx1"/>
                </a:solidFill>
                <a:latin typeface="Arial" panose="020B0604020202020204" pitchFamily="34" charset="0"/>
                <a:cs typeface="Arial" panose="020B0604020202020204" pitchFamily="34" charset="0"/>
              </a:rPr>
              <a:t>These services support independence and continuity for older adults in UK however, effectiveness is reduced by fragmented services , workforce and funding pressures, and inequal access (McCabe et al., 2025).</a:t>
            </a:r>
          </a:p>
          <a:p>
            <a:pPr lvl="0"/>
            <a:endParaRPr lang="en-GB" dirty="0">
              <a:solidFill>
                <a:srgbClr val="FF0000"/>
              </a:solidFill>
            </a:endParaRPr>
          </a:p>
          <a:p>
            <a:endParaRPr lang="en-GB" dirty="0"/>
          </a:p>
        </p:txBody>
      </p:sp>
      <p:sp>
        <p:nvSpPr>
          <p:cNvPr id="3" name="TextBox 2">
            <a:extLst>
              <a:ext uri="{FF2B5EF4-FFF2-40B4-BE49-F238E27FC236}">
                <a16:creationId xmlns:a16="http://schemas.microsoft.com/office/drawing/2014/main" id="{B2A396D0-5B0D-A010-EADB-DAF2BD3EC9FE}"/>
              </a:ext>
            </a:extLst>
          </p:cNvPr>
          <p:cNvSpPr txBox="1"/>
          <p:nvPr/>
        </p:nvSpPr>
        <p:spPr>
          <a:xfrm>
            <a:off x="6580576" y="6075504"/>
            <a:ext cx="4519448" cy="461665"/>
          </a:xfrm>
          <a:prstGeom prst="rect">
            <a:avLst/>
          </a:prstGeom>
          <a:noFill/>
        </p:spPr>
        <p:txBody>
          <a:bodyPr wrap="square" rtlCol="0">
            <a:spAutoFit/>
          </a:bodyPr>
          <a:lstStyle/>
          <a:p>
            <a:r>
              <a:rPr lang="en-GB" sz="1200" dirty="0"/>
              <a:t>Figure 1. Current Care Provisions available for elderly people in UK. Source: Canva</a:t>
            </a:r>
          </a:p>
        </p:txBody>
      </p:sp>
      <p:pic>
        <p:nvPicPr>
          <p:cNvPr id="5" name="Recorded Sound">
            <a:hlinkClick r:id="" action="ppaction://media"/>
            <a:extLst>
              <a:ext uri="{FF2B5EF4-FFF2-40B4-BE49-F238E27FC236}">
                <a16:creationId xmlns:a16="http://schemas.microsoft.com/office/drawing/2014/main" id="{27901457-93AE-16B5-3BCE-5A22896BE2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51667" y="393404"/>
            <a:ext cx="487363" cy="487363"/>
          </a:xfrm>
          <a:prstGeom prst="rect">
            <a:avLst/>
          </a:prstGeom>
        </p:spPr>
      </p:pic>
    </p:spTree>
    <p:extLst>
      <p:ext uri="{BB962C8B-B14F-4D97-AF65-F5344CB8AC3E}">
        <p14:creationId xmlns:p14="http://schemas.microsoft.com/office/powerpoint/2010/main" val="4198907625"/>
      </p:ext>
    </p:extLst>
  </p:cSld>
  <p:clrMapOvr>
    <a:masterClrMapping/>
  </p:clrMapOvr>
  <mc:AlternateContent xmlns:mc="http://schemas.openxmlformats.org/markup-compatibility/2006" xmlns:p14="http://schemas.microsoft.com/office/powerpoint/2010/main">
    <mc:Choice Requires="p14">
      <p:transition spd="slow" p14:dur="2000" advTm="49113"/>
    </mc:Choice>
    <mc:Fallback xmlns="">
      <p:transition spd="slow" advTm="49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5DF4C0E-3D99-F612-C22A-83D5F797C7D0}"/>
              </a:ext>
            </a:extLst>
          </p:cNvPr>
          <p:cNvPicPr>
            <a:picLocks noChangeAspect="1"/>
          </p:cNvPicPr>
          <p:nvPr/>
        </p:nvPicPr>
        <p:blipFill>
          <a:blip r:embed="rId5">
            <a:extLst>
              <a:ext uri="{28A0092B-C50C-407E-A947-70E740481C1C}">
                <a14:useLocalDpi xmlns:a14="http://schemas.microsoft.com/office/drawing/2010/main" val="0"/>
              </a:ext>
            </a:extLst>
          </a:blip>
          <a:srcRect t="4697" b="19406"/>
          <a:stretch>
            <a:fillRect/>
          </a:stretch>
        </p:blipFill>
        <p:spPr>
          <a:xfrm>
            <a:off x="6711972" y="252293"/>
            <a:ext cx="5361586" cy="3160971"/>
          </a:xfrm>
          <a:prstGeom prst="rect">
            <a:avLst/>
          </a:prstGeom>
          <a:ln>
            <a:solidFill>
              <a:schemeClr val="accent1"/>
            </a:solidFill>
          </a:ln>
        </p:spPr>
      </p:pic>
      <p:pic>
        <p:nvPicPr>
          <p:cNvPr id="4" name="Picture 3">
            <a:extLst>
              <a:ext uri="{FF2B5EF4-FFF2-40B4-BE49-F238E27FC236}">
                <a16:creationId xmlns:a16="http://schemas.microsoft.com/office/drawing/2014/main" id="{24379A58-1B88-DF2D-D8F5-DCBF170ACD33}"/>
              </a:ext>
            </a:extLst>
          </p:cNvPr>
          <p:cNvPicPr>
            <a:picLocks noChangeAspect="1"/>
          </p:cNvPicPr>
          <p:nvPr/>
        </p:nvPicPr>
        <p:blipFill>
          <a:blip r:embed="rId6">
            <a:extLst>
              <a:ext uri="{28A0092B-C50C-407E-A947-70E740481C1C}">
                <a14:useLocalDpi xmlns:a14="http://schemas.microsoft.com/office/drawing/2010/main" val="0"/>
              </a:ext>
            </a:extLst>
          </a:blip>
          <a:srcRect r="2" b="42410"/>
          <a:stretch>
            <a:fillRect/>
          </a:stretch>
        </p:blipFill>
        <p:spPr>
          <a:xfrm>
            <a:off x="6714612" y="3650561"/>
            <a:ext cx="5356306" cy="2874313"/>
          </a:xfrm>
          <a:prstGeom prst="rect">
            <a:avLst/>
          </a:prstGeom>
          <a:ln>
            <a:solidFill>
              <a:schemeClr val="accent1"/>
            </a:solidFill>
          </a:ln>
        </p:spPr>
      </p:pic>
      <p:sp useBgFill="1">
        <p:nvSpPr>
          <p:cNvPr id="17" name="Freeform: Shape 16">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TextBox 17">
            <a:extLst>
              <a:ext uri="{FF2B5EF4-FFF2-40B4-BE49-F238E27FC236}">
                <a16:creationId xmlns:a16="http://schemas.microsoft.com/office/drawing/2014/main" id="{B5FD6DC0-51E5-1D43-B28A-616D6467ACF9}"/>
              </a:ext>
            </a:extLst>
          </p:cNvPr>
          <p:cNvSpPr txBox="1"/>
          <p:nvPr/>
        </p:nvSpPr>
        <p:spPr>
          <a:xfrm>
            <a:off x="203467" y="3650562"/>
            <a:ext cx="6387832" cy="2874313"/>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just">
              <a:lnSpc>
                <a:spcPct val="150000"/>
              </a:lnSpc>
              <a:buNone/>
            </a:pPr>
            <a:r>
              <a:rPr lang="en-GB" sz="1400" b="1" dirty="0">
                <a:latin typeface="Arial" panose="020B0604020202020204" pitchFamily="34" charset="0"/>
                <a:cs typeface="Arial" panose="020B0604020202020204" pitchFamily="34" charset="0"/>
              </a:rPr>
              <a:t>Domiciliary Care</a:t>
            </a:r>
          </a:p>
          <a:p>
            <a:pPr algn="just">
              <a:lnSpc>
                <a:spcPct val="150000"/>
              </a:lnSpc>
              <a:buNone/>
            </a:pPr>
            <a:r>
              <a:rPr lang="en-GB" sz="1200" b="1" dirty="0">
                <a:latin typeface="Arial" panose="020B0604020202020204" pitchFamily="34" charset="0"/>
                <a:cs typeface="Arial" panose="020B0604020202020204" pitchFamily="34" charset="0"/>
              </a:rPr>
              <a:t>Definition:</a:t>
            </a:r>
            <a:r>
              <a:rPr lang="en-GB" sz="1200" dirty="0">
                <a:latin typeface="Arial" panose="020B0604020202020204" pitchFamily="34" charset="0"/>
                <a:cs typeface="Arial" panose="020B0604020202020204" pitchFamily="34" charset="0"/>
              </a:rPr>
              <a:t> Domiciliary care provides support for older adults in their own homes (NHS, 2024). </a:t>
            </a:r>
          </a:p>
          <a:p>
            <a:pPr algn="just">
              <a:lnSpc>
                <a:spcPct val="150000"/>
              </a:lnSpc>
              <a:buNone/>
            </a:pPr>
            <a:r>
              <a:rPr lang="en-GB" sz="1200" b="1" dirty="0">
                <a:latin typeface="Arial" panose="020B0604020202020204" pitchFamily="34" charset="0"/>
                <a:cs typeface="Arial" panose="020B0604020202020204" pitchFamily="34" charset="0"/>
              </a:rPr>
              <a:t>Benefits:</a:t>
            </a:r>
            <a:r>
              <a:rPr lang="en-GB" sz="1200" dirty="0">
                <a:latin typeface="Arial" panose="020B0604020202020204" pitchFamily="34" charset="0"/>
                <a:cs typeface="Arial" panose="020B0604020202020204" pitchFamily="34" charset="0"/>
              </a:rPr>
              <a:t> Promotes independence, comfort, and personalised care ( NHS, 2024).</a:t>
            </a:r>
          </a:p>
          <a:p>
            <a:pPr algn="just">
              <a:lnSpc>
                <a:spcPct val="150000"/>
              </a:lnSpc>
              <a:buNone/>
            </a:pPr>
            <a:r>
              <a:rPr lang="en-GB" sz="1200" b="1" dirty="0">
                <a:latin typeface="Arial" panose="020B0604020202020204" pitchFamily="34" charset="0"/>
                <a:cs typeface="Arial" panose="020B0604020202020204" pitchFamily="34" charset="0"/>
              </a:rPr>
              <a:t>Challenges:</a:t>
            </a:r>
            <a:r>
              <a:rPr lang="en-GB" sz="1200" dirty="0">
                <a:latin typeface="Arial" panose="020B0604020202020204" pitchFamily="34" charset="0"/>
                <a:cs typeface="Arial" panose="020B0604020202020204" pitchFamily="34" charset="0"/>
              </a:rPr>
              <a:t> Staff shortages, limited care hours, and Inconsistency among carers (CQC, 2022).</a:t>
            </a:r>
          </a:p>
          <a:p>
            <a:pPr algn="just">
              <a:lnSpc>
                <a:spcPct val="150000"/>
              </a:lnSpc>
              <a:buNone/>
            </a:pPr>
            <a:r>
              <a:rPr lang="en-GB" sz="1200" b="1" dirty="0">
                <a:latin typeface="Arial" panose="020B0604020202020204" pitchFamily="34" charset="0"/>
                <a:cs typeface="Arial" panose="020B0604020202020204" pitchFamily="34" charset="0"/>
              </a:rPr>
              <a:t>Link to theories: </a:t>
            </a:r>
            <a:r>
              <a:rPr lang="en-GB" sz="1200" dirty="0">
                <a:latin typeface="Arial" panose="020B0604020202020204" pitchFamily="34" charset="0"/>
                <a:cs typeface="Arial" panose="020B0604020202020204" pitchFamily="34" charset="0"/>
              </a:rPr>
              <a:t>Domiciliary care links to Continuity Theory by helping older adults maintain familiar routines and independence at home, and to Activity Theory by enabling them to stay involved in daily activities and social life, although limited care and isolation can reduce this.</a:t>
            </a:r>
          </a:p>
        </p:txBody>
      </p:sp>
      <p:sp>
        <p:nvSpPr>
          <p:cNvPr id="19" name="TextBox 18">
            <a:extLst>
              <a:ext uri="{FF2B5EF4-FFF2-40B4-BE49-F238E27FC236}">
                <a16:creationId xmlns:a16="http://schemas.microsoft.com/office/drawing/2014/main" id="{B542F80B-F6A9-6AC6-9D0F-01F2F35079CC}"/>
              </a:ext>
            </a:extLst>
          </p:cNvPr>
          <p:cNvSpPr txBox="1"/>
          <p:nvPr/>
        </p:nvSpPr>
        <p:spPr>
          <a:xfrm>
            <a:off x="203467" y="254206"/>
            <a:ext cx="6387833" cy="3157146"/>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lnSpc>
                <a:spcPct val="150000"/>
              </a:lnSpc>
              <a:buNone/>
            </a:pPr>
            <a:r>
              <a:rPr lang="en-GB" sz="1400" b="1" dirty="0">
                <a:latin typeface="Arial" panose="020B0604020202020204" pitchFamily="34" charset="0"/>
                <a:cs typeface="Arial" panose="020B0604020202020204" pitchFamily="34" charset="0"/>
              </a:rPr>
              <a:t>Residential Care </a:t>
            </a:r>
          </a:p>
          <a:p>
            <a:pPr algn="just">
              <a:lnSpc>
                <a:spcPct val="150000"/>
              </a:lnSpc>
              <a:buNone/>
            </a:pPr>
            <a:r>
              <a:rPr lang="en-GB" sz="1200" b="1" dirty="0">
                <a:latin typeface="Arial" panose="020B0604020202020204" pitchFamily="34" charset="0"/>
                <a:cs typeface="Arial" panose="020B0604020202020204" pitchFamily="34" charset="0"/>
              </a:rPr>
              <a:t>Definition:</a:t>
            </a:r>
            <a:r>
              <a:rPr lang="en-GB" sz="1200" dirty="0">
                <a:latin typeface="Arial" panose="020B0604020202020204" pitchFamily="34" charset="0"/>
                <a:cs typeface="Arial" panose="020B0604020202020204" pitchFamily="34" charset="0"/>
              </a:rPr>
              <a:t> Provide accommodation and personal care for older adults who can no longer live independently (NHS, 2026).</a:t>
            </a:r>
          </a:p>
          <a:p>
            <a:pPr algn="just">
              <a:lnSpc>
                <a:spcPct val="150000"/>
              </a:lnSpc>
              <a:buNone/>
            </a:pPr>
            <a:r>
              <a:rPr lang="en-GB" sz="1200" b="1" dirty="0">
                <a:latin typeface="Arial" panose="020B0604020202020204" pitchFamily="34" charset="0"/>
                <a:cs typeface="Arial" panose="020B0604020202020204" pitchFamily="34" charset="0"/>
              </a:rPr>
              <a:t>Benefits:</a:t>
            </a:r>
            <a:r>
              <a:rPr lang="en-GB" sz="1200" dirty="0">
                <a:latin typeface="Arial" panose="020B0604020202020204" pitchFamily="34" charset="0"/>
                <a:cs typeface="Arial" panose="020B0604020202020204" pitchFamily="34" charset="0"/>
              </a:rPr>
              <a:t> 24-hour support, safe environment, social interaction and promotes mental well-being (Kinika and </a:t>
            </a:r>
            <a:r>
              <a:rPr lang="en-GB" sz="1200" dirty="0" err="1">
                <a:latin typeface="Arial" panose="020B0604020202020204" pitchFamily="34" charset="0"/>
                <a:cs typeface="Arial" panose="020B0604020202020204" pitchFamily="34" charset="0"/>
              </a:rPr>
              <a:t>Ifebude</a:t>
            </a:r>
            <a:r>
              <a:rPr lang="en-GB" sz="1200" dirty="0">
                <a:latin typeface="Arial" panose="020B0604020202020204" pitchFamily="34" charset="0"/>
                <a:cs typeface="Arial" panose="020B0604020202020204" pitchFamily="34" charset="0"/>
              </a:rPr>
              <a:t>, 2024).</a:t>
            </a:r>
          </a:p>
          <a:p>
            <a:pPr algn="just">
              <a:lnSpc>
                <a:spcPct val="150000"/>
              </a:lnSpc>
              <a:buNone/>
            </a:pPr>
            <a:r>
              <a:rPr lang="en-GB" sz="1200" b="1" dirty="0">
                <a:latin typeface="Arial" panose="020B0604020202020204" pitchFamily="34" charset="0"/>
                <a:cs typeface="Arial" panose="020B0604020202020204" pitchFamily="34" charset="0"/>
              </a:rPr>
              <a:t>Challenges:</a:t>
            </a:r>
            <a:r>
              <a:rPr lang="en-GB" sz="1200" dirty="0">
                <a:latin typeface="Arial" panose="020B0604020202020204" pitchFamily="34" charset="0"/>
                <a:cs typeface="Arial" panose="020B0604020202020204" pitchFamily="34" charset="0"/>
              </a:rPr>
              <a:t> Staff shortages, expensive for families, reduces independence and variable care quality (DHSC, 2025).</a:t>
            </a:r>
          </a:p>
          <a:p>
            <a:pPr algn="just">
              <a:lnSpc>
                <a:spcPct val="150000"/>
              </a:lnSpc>
              <a:buNone/>
            </a:pPr>
            <a:r>
              <a:rPr lang="en-GB" sz="1200" b="1" dirty="0">
                <a:latin typeface="Arial" panose="020B0604020202020204" pitchFamily="34" charset="0"/>
                <a:cs typeface="Arial" panose="020B0604020202020204" pitchFamily="34" charset="0"/>
              </a:rPr>
              <a:t>Link to theories: </a:t>
            </a:r>
            <a:r>
              <a:rPr lang="en-GB" sz="1200" dirty="0">
                <a:latin typeface="Arial" panose="020B0604020202020204" pitchFamily="34" charset="0"/>
                <a:cs typeface="Arial" panose="020B0604020202020204" pitchFamily="34" charset="0"/>
              </a:rPr>
              <a:t>Residential care supports Activity Theory because residents can socialise and take part in activities with others, while Continuity Theory may be weakened because moving into care often means adjusting to routines that are different from those in their own home.</a:t>
            </a:r>
          </a:p>
        </p:txBody>
      </p:sp>
      <p:sp>
        <p:nvSpPr>
          <p:cNvPr id="21" name="TextBox 20">
            <a:extLst>
              <a:ext uri="{FF2B5EF4-FFF2-40B4-BE49-F238E27FC236}">
                <a16:creationId xmlns:a16="http://schemas.microsoft.com/office/drawing/2014/main" id="{C17BDCAC-6424-888F-94FA-58CD4CDABC02}"/>
              </a:ext>
            </a:extLst>
          </p:cNvPr>
          <p:cNvSpPr txBox="1"/>
          <p:nvPr/>
        </p:nvSpPr>
        <p:spPr>
          <a:xfrm>
            <a:off x="7981434" y="3331029"/>
            <a:ext cx="5112000" cy="276999"/>
          </a:xfrm>
          <a:prstGeom prst="rect">
            <a:avLst/>
          </a:prstGeom>
          <a:noFill/>
        </p:spPr>
        <p:txBody>
          <a:bodyPr wrap="square">
            <a:spAutoFit/>
          </a:bodyPr>
          <a:lstStyle/>
          <a:p>
            <a:r>
              <a:rPr lang="en-GB" sz="1200" dirty="0"/>
              <a:t>Figure 2. The Beeches Care Home (Lottie, 2026).</a:t>
            </a:r>
          </a:p>
        </p:txBody>
      </p:sp>
      <p:sp>
        <p:nvSpPr>
          <p:cNvPr id="23" name="TextBox 22">
            <a:extLst>
              <a:ext uri="{FF2B5EF4-FFF2-40B4-BE49-F238E27FC236}">
                <a16:creationId xmlns:a16="http://schemas.microsoft.com/office/drawing/2014/main" id="{50A245BE-5B21-F7FE-C238-F769D38B62E4}"/>
              </a:ext>
            </a:extLst>
          </p:cNvPr>
          <p:cNvSpPr txBox="1"/>
          <p:nvPr/>
        </p:nvSpPr>
        <p:spPr>
          <a:xfrm>
            <a:off x="6709332" y="6549442"/>
            <a:ext cx="5474340" cy="276999"/>
          </a:xfrm>
          <a:prstGeom prst="rect">
            <a:avLst/>
          </a:prstGeom>
          <a:noFill/>
        </p:spPr>
        <p:txBody>
          <a:bodyPr wrap="square">
            <a:spAutoFit/>
          </a:bodyPr>
          <a:lstStyle/>
          <a:p>
            <a:pPr algn="l">
              <a:buNone/>
            </a:pPr>
            <a:r>
              <a:rPr lang="en-GB" sz="1200" i="0" dirty="0">
                <a:effectLst/>
              </a:rPr>
              <a:t>Figure 3. Doctor taking care of senior woman at home (</a:t>
            </a:r>
            <a:r>
              <a:rPr lang="en-GB" sz="1200" i="0" dirty="0" err="1">
                <a:effectLst/>
              </a:rPr>
              <a:t>Freepik</a:t>
            </a:r>
            <a:r>
              <a:rPr lang="en-GB" sz="1200" i="0" dirty="0">
                <a:effectLst/>
              </a:rPr>
              <a:t>, 2026).</a:t>
            </a:r>
          </a:p>
        </p:txBody>
      </p:sp>
      <p:pic>
        <p:nvPicPr>
          <p:cNvPr id="2" name="Recorded Sound">
            <a:hlinkClick r:id="" action="ppaction://media"/>
            <a:extLst>
              <a:ext uri="{FF2B5EF4-FFF2-40B4-BE49-F238E27FC236}">
                <a16:creationId xmlns:a16="http://schemas.microsoft.com/office/drawing/2014/main" id="{1219E697-E5CC-2C03-18E8-86F20FB4D23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00211" y="545970"/>
            <a:ext cx="487363" cy="487363"/>
          </a:xfrm>
          <a:prstGeom prst="rect">
            <a:avLst/>
          </a:prstGeom>
        </p:spPr>
      </p:pic>
    </p:spTree>
    <p:extLst>
      <p:ext uri="{BB962C8B-B14F-4D97-AF65-F5344CB8AC3E}">
        <p14:creationId xmlns:p14="http://schemas.microsoft.com/office/powerpoint/2010/main" val="3229492180"/>
      </p:ext>
    </p:extLst>
  </p:cSld>
  <p:clrMapOvr>
    <a:masterClrMapping/>
  </p:clrMapOvr>
  <mc:AlternateContent xmlns:mc="http://schemas.openxmlformats.org/markup-compatibility/2006" xmlns:p14="http://schemas.microsoft.com/office/powerpoint/2010/main">
    <mc:Choice Requires="p14">
      <p:transition spd="slow" p14:dur="2000" advTm="17209"/>
    </mc:Choice>
    <mc:Fallback xmlns="">
      <p:transition spd="slow" advTm="17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4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78BB3-A109-3F72-0848-9A42C4506A87}"/>
              </a:ext>
            </a:extLst>
          </p:cNvPr>
          <p:cNvSpPr>
            <a:spLocks noGrp="1"/>
          </p:cNvSpPr>
          <p:nvPr>
            <p:ph type="title"/>
          </p:nvPr>
        </p:nvSpPr>
        <p:spPr>
          <a:xfrm>
            <a:off x="838200" y="499730"/>
            <a:ext cx="10515600" cy="1231558"/>
          </a:xfrm>
        </p:spPr>
        <p:txBody>
          <a:bodyPr>
            <a:normAutofit fontScale="90000"/>
          </a:bodyPr>
          <a:lstStyle/>
          <a:p>
            <a:r>
              <a:rPr lang="en-GB" dirty="0"/>
              <a:t>Technological Innovations in Elderly Care</a:t>
            </a:r>
            <a:br>
              <a:rPr lang="en-GB" dirty="0"/>
            </a:br>
            <a:br>
              <a:rPr lang="en-GB" dirty="0"/>
            </a:br>
            <a:endParaRPr lang="en-GB" dirty="0"/>
          </a:p>
        </p:txBody>
      </p:sp>
      <p:sp>
        <p:nvSpPr>
          <p:cNvPr id="3" name="Content Placeholder 2">
            <a:extLst>
              <a:ext uri="{FF2B5EF4-FFF2-40B4-BE49-F238E27FC236}">
                <a16:creationId xmlns:a16="http://schemas.microsoft.com/office/drawing/2014/main" id="{E268E83D-D4E6-0BC5-1870-8BC3561E3F21}"/>
              </a:ext>
            </a:extLst>
          </p:cNvPr>
          <p:cNvSpPr>
            <a:spLocks noGrp="1"/>
          </p:cNvSpPr>
          <p:nvPr>
            <p:ph sz="half" idx="1"/>
          </p:nvPr>
        </p:nvSpPr>
        <p:spPr>
          <a:xfrm>
            <a:off x="838200" y="2694127"/>
            <a:ext cx="5181600" cy="2770050"/>
          </a:xfrm>
          <a:solidFill>
            <a:schemeClr val="accent3">
              <a:lumMod val="20000"/>
              <a:lumOff val="80000"/>
            </a:schemeClr>
          </a:solidFill>
          <a:ln>
            <a:solidFill>
              <a:schemeClr val="accent6">
                <a:lumMod val="50000"/>
              </a:schemeClr>
            </a:solidFill>
          </a:ln>
          <a:scene3d>
            <a:camera prst="orthographicFront"/>
            <a:lightRig rig="threePt" dir="t"/>
          </a:scene3d>
          <a:sp3d>
            <a:bevelT prst="relaxedInset"/>
          </a:sp3d>
        </p:spPr>
        <p:txBody>
          <a:bodyPr>
            <a:noAutofit/>
          </a:bodyPr>
          <a:lstStyle/>
          <a:p>
            <a:pPr>
              <a:lnSpc>
                <a:spcPct val="170000"/>
              </a:lnSpc>
            </a:pPr>
            <a:r>
              <a:rPr lang="en-GB" sz="1200" dirty="0">
                <a:latin typeface="Arial" panose="020B0604020202020204" pitchFamily="34" charset="0"/>
                <a:cs typeface="Arial" panose="020B0604020202020204" pitchFamily="34" charset="0"/>
              </a:rPr>
              <a:t>Promotes independence and enables older adults to remain at home longer (DHSC, 2025).</a:t>
            </a:r>
          </a:p>
          <a:p>
            <a:pPr>
              <a:lnSpc>
                <a:spcPct val="170000"/>
              </a:lnSpc>
            </a:pPr>
            <a:r>
              <a:rPr lang="en-GB" sz="1200" dirty="0">
                <a:latin typeface="Arial" panose="020B0604020202020204" pitchFamily="34" charset="0"/>
                <a:cs typeface="Arial" panose="020B0604020202020204" pitchFamily="34" charset="0"/>
              </a:rPr>
              <a:t>Early detection of health problems and faster emergency response (Age UK, 2025).</a:t>
            </a:r>
          </a:p>
          <a:p>
            <a:pPr>
              <a:lnSpc>
                <a:spcPct val="170000"/>
              </a:lnSpc>
            </a:pPr>
            <a:r>
              <a:rPr lang="en-GB" sz="1200" dirty="0">
                <a:latin typeface="Arial" panose="020B0604020202020204" pitchFamily="34" charset="0"/>
                <a:cs typeface="Arial" panose="020B0604020202020204" pitchFamily="34" charset="0"/>
              </a:rPr>
              <a:t>Reduces hospital admissions and supports more efficient care delivery (DHSC, 2025)</a:t>
            </a:r>
          </a:p>
          <a:p>
            <a:pPr>
              <a:lnSpc>
                <a:spcPct val="170000"/>
              </a:lnSpc>
            </a:pPr>
            <a:r>
              <a:rPr lang="en-GB" sz="1200" dirty="0">
                <a:latin typeface="Arial" panose="020B0604020202020204" pitchFamily="34" charset="0"/>
                <a:cs typeface="Arial" panose="020B0604020202020204" pitchFamily="34" charset="0"/>
              </a:rPr>
              <a:t>Provides reassurance to family members and caregivers.</a:t>
            </a:r>
          </a:p>
        </p:txBody>
      </p:sp>
      <p:sp>
        <p:nvSpPr>
          <p:cNvPr id="4" name="Content Placeholder 3">
            <a:extLst>
              <a:ext uri="{FF2B5EF4-FFF2-40B4-BE49-F238E27FC236}">
                <a16:creationId xmlns:a16="http://schemas.microsoft.com/office/drawing/2014/main" id="{C7D28F6C-F028-6F6D-62C9-ECF6593179B1}"/>
              </a:ext>
            </a:extLst>
          </p:cNvPr>
          <p:cNvSpPr>
            <a:spLocks noGrp="1"/>
          </p:cNvSpPr>
          <p:nvPr>
            <p:ph sz="half" idx="2"/>
          </p:nvPr>
        </p:nvSpPr>
        <p:spPr>
          <a:xfrm>
            <a:off x="6172200" y="2694127"/>
            <a:ext cx="5181600" cy="3114111"/>
          </a:xfrm>
          <a:solidFill>
            <a:schemeClr val="accent3">
              <a:lumMod val="20000"/>
              <a:lumOff val="80000"/>
            </a:schemeClr>
          </a:solidFill>
          <a:ln>
            <a:solidFill>
              <a:schemeClr val="accent6">
                <a:lumMod val="50000"/>
              </a:schemeClr>
            </a:solidFill>
          </a:ln>
          <a:scene3d>
            <a:camera prst="orthographicFront"/>
            <a:lightRig rig="threePt" dir="t"/>
          </a:scene3d>
          <a:sp3d>
            <a:bevelT prst="relaxedInset"/>
          </a:sp3d>
        </p:spPr>
        <p:txBody>
          <a:bodyPr>
            <a:noAutofit/>
          </a:bodyPr>
          <a:lstStyle/>
          <a:p>
            <a:pPr>
              <a:lnSpc>
                <a:spcPct val="150000"/>
              </a:lnSpc>
            </a:pPr>
            <a:r>
              <a:rPr lang="en-GB" sz="1200" dirty="0">
                <a:latin typeface="Arial" panose="020B0604020202020204" pitchFamily="34" charset="0"/>
                <a:cs typeface="Arial" panose="020B0604020202020204" pitchFamily="34" charset="0"/>
              </a:rPr>
              <a:t>One-third of adults aged 65+ have limited digital skills, while 2.3 million older people do not use internet (Age UK, 2024).</a:t>
            </a:r>
          </a:p>
          <a:p>
            <a:pPr>
              <a:lnSpc>
                <a:spcPct val="150000"/>
              </a:lnSpc>
            </a:pPr>
            <a:r>
              <a:rPr lang="en-GB" sz="1200" dirty="0">
                <a:latin typeface="Arial" panose="020B0604020202020204" pitchFamily="34" charset="0"/>
                <a:cs typeface="Arial" panose="020B0604020202020204" pitchFamily="34" charset="0"/>
              </a:rPr>
              <a:t>Privacy and data security concerns from continuous monitoring (Chu et al., 2025).</a:t>
            </a:r>
          </a:p>
          <a:p>
            <a:pPr>
              <a:lnSpc>
                <a:spcPct val="150000"/>
              </a:lnSpc>
            </a:pPr>
            <a:r>
              <a:rPr lang="en-GB" sz="1200" dirty="0">
                <a:latin typeface="Arial" panose="020B0604020202020204" pitchFamily="34" charset="0"/>
                <a:cs typeface="Arial" panose="020B0604020202020204" pitchFamily="34" charset="0"/>
              </a:rPr>
              <a:t>Data accuracy and affordability (Flores-Castañeda, Olaya-Cotera and Iparraguirre-Villanueva, 2025).</a:t>
            </a:r>
          </a:p>
          <a:p>
            <a:pPr>
              <a:lnSpc>
                <a:spcPct val="150000"/>
              </a:lnSpc>
            </a:pPr>
            <a:r>
              <a:rPr lang="en-GB" sz="1200" dirty="0">
                <a:latin typeface="Arial" panose="020B0604020202020204" pitchFamily="34" charset="0"/>
                <a:cs typeface="Arial" panose="020B0604020202020204" pitchFamily="34" charset="0"/>
              </a:rPr>
              <a:t>Technical failures, connectivity issues, and reliability concerns (UK Government, 2025).</a:t>
            </a:r>
          </a:p>
          <a:p>
            <a:pPr>
              <a:lnSpc>
                <a:spcPct val="150000"/>
              </a:lnSpc>
            </a:pPr>
            <a:r>
              <a:rPr lang="en-GB" sz="1200" dirty="0">
                <a:latin typeface="Arial" panose="020B0604020202020204" pitchFamily="34" charset="0"/>
                <a:cs typeface="Arial" panose="020B0604020202020204" pitchFamily="34" charset="0"/>
              </a:rPr>
              <a:t>Risk of reduced face-to-face interaction and increased social isolation.</a:t>
            </a:r>
          </a:p>
        </p:txBody>
      </p:sp>
      <p:sp>
        <p:nvSpPr>
          <p:cNvPr id="5" name="Rectangle 1">
            <a:extLst>
              <a:ext uri="{FF2B5EF4-FFF2-40B4-BE49-F238E27FC236}">
                <a16:creationId xmlns:a16="http://schemas.microsoft.com/office/drawing/2014/main" id="{C71D8669-ECD7-32BE-69C2-E48D1A05C7A5}"/>
              </a:ext>
            </a:extLst>
          </p:cNvPr>
          <p:cNvSpPr>
            <a:spLocks noChangeArrowheads="1"/>
          </p:cNvSpPr>
          <p:nvPr/>
        </p:nvSpPr>
        <p:spPr bwMode="auto">
          <a:xfrm>
            <a:off x="838201" y="1049762"/>
            <a:ext cx="10515600" cy="1028808"/>
          </a:xfrm>
          <a:prstGeom prst="rect">
            <a:avLst/>
          </a:prstGeom>
          <a:solidFill>
            <a:schemeClr val="accent6">
              <a:lumMod val="60000"/>
              <a:lumOff val="40000"/>
            </a:schemeClr>
          </a:solidFill>
          <a:ln>
            <a:noFill/>
          </a:ln>
          <a:effec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Telecare: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Personal alarms, fall detectors, emergency response systems </a:t>
            </a:r>
            <a:r>
              <a:rPr lang="en-GB" sz="1400" dirty="0">
                <a:latin typeface="Arial" panose="020B0604020202020204" pitchFamily="34" charset="0"/>
                <a:cs typeface="Arial" panose="020B0604020202020204" pitchFamily="34" charset="0"/>
              </a:rPr>
              <a:t>(Age UK, 2025).</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Remote Monitoring: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Wearable devices, smart sensors, and apps that track health indicators </a:t>
            </a:r>
            <a:r>
              <a:rPr lang="en-GB" sz="1400" dirty="0">
                <a:latin typeface="Arial" panose="020B0604020202020204" pitchFamily="34" charset="0"/>
                <a:cs typeface="Arial" panose="020B0604020202020204" pitchFamily="34" charset="0"/>
              </a:rPr>
              <a:t>(Flores-Castañeda, Olaya-Cotera and Iparraguirre-Villanueva, 2025)</a:t>
            </a:r>
            <a:endParaRPr kumimoji="0" lang="en-US" altLang="en-US" sz="14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94FCDED-1BC7-151A-18AB-6DDD92540DA5}"/>
              </a:ext>
            </a:extLst>
          </p:cNvPr>
          <p:cNvSpPr txBox="1"/>
          <p:nvPr/>
        </p:nvSpPr>
        <p:spPr>
          <a:xfrm>
            <a:off x="838200" y="5962950"/>
            <a:ext cx="10515600" cy="612155"/>
          </a:xfrm>
          <a:prstGeom prst="rect">
            <a:avLst/>
          </a:prstGeom>
          <a:noFill/>
        </p:spPr>
        <p:txBody>
          <a:bodyPr wrap="square">
            <a:spAutoFit/>
          </a:bodyPr>
          <a:lstStyle/>
          <a:p>
            <a:pPr algn="just">
              <a:lnSpc>
                <a:spcPct val="150000"/>
              </a:lnSpc>
            </a:pPr>
            <a:r>
              <a:rPr lang="en-GB" sz="1200" dirty="0">
                <a:latin typeface="Arial" panose="020B0604020202020204" pitchFamily="34" charset="0"/>
                <a:cs typeface="Arial" panose="020B0604020202020204" pitchFamily="34" charset="0"/>
              </a:rPr>
              <a:t>Technological innovations can improve safety, independence, and quality of care for older adults, but success depends on accessibility, digital literacy, reliable infrastructure, and maintaining human interaction.</a:t>
            </a:r>
          </a:p>
        </p:txBody>
      </p:sp>
      <p:sp>
        <p:nvSpPr>
          <p:cNvPr id="8" name="Rectangle 7">
            <a:extLst>
              <a:ext uri="{FF2B5EF4-FFF2-40B4-BE49-F238E27FC236}">
                <a16:creationId xmlns:a16="http://schemas.microsoft.com/office/drawing/2014/main" id="{E6C02360-2BFE-D61A-302B-7EFCBB1E2DA8}"/>
              </a:ext>
            </a:extLst>
          </p:cNvPr>
          <p:cNvSpPr/>
          <p:nvPr/>
        </p:nvSpPr>
        <p:spPr>
          <a:xfrm>
            <a:off x="1213822" y="2364643"/>
            <a:ext cx="1702676" cy="329484"/>
          </a:xfrm>
          <a:prstGeom prst="rect">
            <a:avLst/>
          </a:prstGeom>
          <a:solidFill>
            <a:schemeClr val="accent3">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Benefits</a:t>
            </a:r>
          </a:p>
        </p:txBody>
      </p:sp>
      <p:sp>
        <p:nvSpPr>
          <p:cNvPr id="9" name="Rectangle 8">
            <a:extLst>
              <a:ext uri="{FF2B5EF4-FFF2-40B4-BE49-F238E27FC236}">
                <a16:creationId xmlns:a16="http://schemas.microsoft.com/office/drawing/2014/main" id="{D889F0FD-7B54-60BD-E7F4-71B72C8BA679}"/>
              </a:ext>
            </a:extLst>
          </p:cNvPr>
          <p:cNvSpPr/>
          <p:nvPr/>
        </p:nvSpPr>
        <p:spPr>
          <a:xfrm>
            <a:off x="6511036" y="2364643"/>
            <a:ext cx="1587062" cy="329484"/>
          </a:xfrm>
          <a:prstGeom prst="rect">
            <a:avLst/>
          </a:prstGeom>
          <a:solidFill>
            <a:schemeClr val="accent3">
              <a:lumMod val="75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Limitations</a:t>
            </a:r>
          </a:p>
        </p:txBody>
      </p:sp>
      <p:pic>
        <p:nvPicPr>
          <p:cNvPr id="11" name="Recorded Sound">
            <a:hlinkClick r:id="" action="ppaction://media"/>
            <a:extLst>
              <a:ext uri="{FF2B5EF4-FFF2-40B4-BE49-F238E27FC236}">
                <a16:creationId xmlns:a16="http://schemas.microsoft.com/office/drawing/2014/main" id="{D32ED390-4AEC-EEE3-0E85-E3CA39C8A6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30342" y="345018"/>
            <a:ext cx="487363" cy="487363"/>
          </a:xfrm>
          <a:prstGeom prst="rect">
            <a:avLst/>
          </a:prstGeom>
        </p:spPr>
      </p:pic>
    </p:spTree>
    <p:extLst>
      <p:ext uri="{BB962C8B-B14F-4D97-AF65-F5344CB8AC3E}">
        <p14:creationId xmlns:p14="http://schemas.microsoft.com/office/powerpoint/2010/main" val="383001057"/>
      </p:ext>
    </p:extLst>
  </p:cSld>
  <p:clrMapOvr>
    <a:masterClrMapping/>
  </p:clrMapOvr>
  <mc:AlternateContent xmlns:mc="http://schemas.openxmlformats.org/markup-compatibility/2006" xmlns:p14="http://schemas.microsoft.com/office/powerpoint/2010/main">
    <mc:Choice Requires="p14">
      <p:transition spd="slow" p14:dur="2000" advTm="7521"/>
    </mc:Choice>
    <mc:Fallback xmlns="">
      <p:transition spd="slow" advTm="7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70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F085C2F-7204-73AC-501D-371EC77BD96B}"/>
              </a:ext>
            </a:extLst>
          </p:cNvPr>
          <p:cNvSpPr txBox="1"/>
          <p:nvPr/>
        </p:nvSpPr>
        <p:spPr>
          <a:xfrm>
            <a:off x="440788" y="727738"/>
            <a:ext cx="2478313" cy="5228349"/>
          </a:xfrm>
          <a:prstGeom prst="rect">
            <a:avLst/>
          </a:prstGeom>
          <a:solidFill>
            <a:schemeClr val="bg1">
              <a:lumMod val="95000"/>
            </a:schemeClr>
          </a:solidFill>
          <a:ln>
            <a:solidFill>
              <a:schemeClr val="accent1"/>
            </a:solidFill>
          </a:ln>
        </p:spPr>
        <p:txBody>
          <a:bodyPr vert="horz" lIns="91440" tIns="45720" rIns="91440" bIns="45720" rtlCol="0" anchor="ctr">
            <a:normAutofit fontScale="92500" lnSpcReduction="10000"/>
          </a:bodyPr>
          <a:lstStyle/>
          <a:p>
            <a:pPr>
              <a:lnSpc>
                <a:spcPct val="150000"/>
              </a:lnSpc>
              <a:spcBef>
                <a:spcPct val="0"/>
              </a:spcBef>
              <a:spcAft>
                <a:spcPts val="600"/>
              </a:spcAft>
            </a:pPr>
            <a:r>
              <a:rPr lang="en-US" sz="3600" kern="1200" dirty="0">
                <a:solidFill>
                  <a:schemeClr val="tx1"/>
                </a:solidFill>
                <a:latin typeface="Arial" panose="020B0604020202020204" pitchFamily="34" charset="0"/>
                <a:ea typeface="+mj-ea"/>
                <a:cs typeface="Arial" panose="020B0604020202020204" pitchFamily="34" charset="0"/>
              </a:rPr>
              <a:t>Case Study1: Age UK “ACE Project”: Supporting Active Ageing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Diagram 1">
            <a:extLst>
              <a:ext uri="{FF2B5EF4-FFF2-40B4-BE49-F238E27FC236}">
                <a16:creationId xmlns:a16="http://schemas.microsoft.com/office/drawing/2014/main" id="{51FFBE50-7C75-5908-6657-01A8C54BE437}"/>
              </a:ext>
            </a:extLst>
          </p:cNvPr>
          <p:cNvGraphicFramePr/>
          <p:nvPr>
            <p:extLst>
              <p:ext uri="{D42A27DB-BD31-4B8C-83A1-F6EECF244321}">
                <p14:modId xmlns:p14="http://schemas.microsoft.com/office/powerpoint/2010/main" val="3471091123"/>
              </p:ext>
            </p:extLst>
          </p:nvPr>
        </p:nvGraphicFramePr>
        <p:xfrm>
          <a:off x="3359889" y="76199"/>
          <a:ext cx="8190023" cy="65314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cxnSp>
        <p:nvCxnSpPr>
          <p:cNvPr id="6" name="Straight Connector 5">
            <a:extLst>
              <a:ext uri="{FF2B5EF4-FFF2-40B4-BE49-F238E27FC236}">
                <a16:creationId xmlns:a16="http://schemas.microsoft.com/office/drawing/2014/main" id="{B9A68542-7FF6-0B09-7225-7434C37A939B}"/>
              </a:ext>
            </a:extLst>
          </p:cNvPr>
          <p:cNvCxnSpPr/>
          <p:nvPr/>
        </p:nvCxnSpPr>
        <p:spPr>
          <a:xfrm>
            <a:off x="3102429" y="293914"/>
            <a:ext cx="0" cy="6074229"/>
          </a:xfrm>
          <a:prstGeom prst="line">
            <a:avLst/>
          </a:prstGeom>
          <a:effectLst>
            <a:glow rad="63500">
              <a:schemeClr val="accent2">
                <a:satMod val="175000"/>
                <a:alpha val="40000"/>
              </a:schemeClr>
            </a:glow>
          </a:effectLst>
        </p:spPr>
        <p:style>
          <a:lnRef idx="3">
            <a:schemeClr val="accent2"/>
          </a:lnRef>
          <a:fillRef idx="0">
            <a:schemeClr val="accent2"/>
          </a:fillRef>
          <a:effectRef idx="2">
            <a:schemeClr val="accent2"/>
          </a:effectRef>
          <a:fontRef idx="minor">
            <a:schemeClr val="tx1"/>
          </a:fontRef>
        </p:style>
      </p:cxnSp>
      <p:pic>
        <p:nvPicPr>
          <p:cNvPr id="3" name="Recorded Sound">
            <a:hlinkClick r:id="" action="ppaction://media"/>
            <a:extLst>
              <a:ext uri="{FF2B5EF4-FFF2-40B4-BE49-F238E27FC236}">
                <a16:creationId xmlns:a16="http://schemas.microsoft.com/office/drawing/2014/main" id="{EBE606A2-BA94-BDC3-65A6-A53414C8F81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42088" y="120188"/>
            <a:ext cx="487363" cy="487363"/>
          </a:xfrm>
          <a:prstGeom prst="rect">
            <a:avLst/>
          </a:prstGeom>
        </p:spPr>
      </p:pic>
    </p:spTree>
    <p:extLst>
      <p:ext uri="{BB962C8B-B14F-4D97-AF65-F5344CB8AC3E}">
        <p14:creationId xmlns:p14="http://schemas.microsoft.com/office/powerpoint/2010/main" val="1970756819"/>
      </p:ext>
    </p:extLst>
  </p:cSld>
  <p:clrMapOvr>
    <a:masterClrMapping/>
  </p:clrMapOvr>
  <mc:AlternateContent xmlns:mc="http://schemas.openxmlformats.org/markup-compatibility/2006" xmlns:p14="http://schemas.microsoft.com/office/powerpoint/2010/main">
    <mc:Choice Requires="p14">
      <p:transition spd="slow" p14:dur="2000" advTm="8050"/>
    </mc:Choice>
    <mc:Fallback xmlns="">
      <p:transition spd="slow" advTm="8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6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Dementia Village - Creating living environments for people with dementia">
            <a:extLst>
              <a:ext uri="{FF2B5EF4-FFF2-40B4-BE49-F238E27FC236}">
                <a16:creationId xmlns:a16="http://schemas.microsoft.com/office/drawing/2014/main" id="{283F26B8-B213-A3C4-E2A1-A88550282A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91013" y="3477321"/>
            <a:ext cx="5803015" cy="3264196"/>
          </a:xfrm>
          <a:prstGeom prst="rect">
            <a:avLst/>
          </a:prstGeom>
        </p:spPr>
        <p:style>
          <a:lnRef idx="2">
            <a:schemeClr val="dk1">
              <a:shade val="15000"/>
            </a:schemeClr>
          </a:lnRef>
          <a:fillRef idx="1">
            <a:schemeClr val="dk1"/>
          </a:fillRef>
          <a:effectRef idx="0">
            <a:schemeClr val="dk1"/>
          </a:effectRef>
          <a:fontRef idx="minor">
            <a:schemeClr val="lt1"/>
          </a:fontRef>
        </p:style>
      </p:pic>
      <p:sp>
        <p:nvSpPr>
          <p:cNvPr id="5" name="Rectangle: Rounded Corners 4">
            <a:extLst>
              <a:ext uri="{FF2B5EF4-FFF2-40B4-BE49-F238E27FC236}">
                <a16:creationId xmlns:a16="http://schemas.microsoft.com/office/drawing/2014/main" id="{4FEBB107-9061-0A5C-1952-DA04B77147AD}"/>
              </a:ext>
            </a:extLst>
          </p:cNvPr>
          <p:cNvSpPr/>
          <p:nvPr/>
        </p:nvSpPr>
        <p:spPr>
          <a:xfrm>
            <a:off x="429302" y="1547399"/>
            <a:ext cx="5645892" cy="177624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nSpc>
                <a:spcPct val="150000"/>
              </a:lnSpc>
            </a:pPr>
            <a:r>
              <a:rPr lang="en-GB" sz="1200" b="1" dirty="0">
                <a:latin typeface="Arial" panose="020B0604020202020204" pitchFamily="34" charset="0"/>
                <a:cs typeface="Arial" panose="020B0604020202020204" pitchFamily="34" charset="0"/>
              </a:rPr>
              <a:t>Overview: </a:t>
            </a:r>
            <a:r>
              <a:rPr lang="en-GB" sz="1200" dirty="0">
                <a:latin typeface="Arial" panose="020B0604020202020204" pitchFamily="34" charset="0"/>
                <a:cs typeface="Arial" panose="020B0604020202020204" pitchFamily="34" charset="0"/>
              </a:rPr>
              <a:t>The </a:t>
            </a:r>
            <a:r>
              <a:rPr lang="en-GB" sz="1200" dirty="0" err="1">
                <a:latin typeface="Arial" panose="020B0604020202020204" pitchFamily="34" charset="0"/>
                <a:cs typeface="Arial" panose="020B0604020202020204" pitchFamily="34" charset="0"/>
              </a:rPr>
              <a:t>Hogeweyk</a:t>
            </a:r>
            <a:r>
              <a:rPr lang="en-GB" sz="1200" dirty="0">
                <a:latin typeface="Arial" panose="020B0604020202020204" pitchFamily="34" charset="0"/>
                <a:cs typeface="Arial" panose="020B0604020202020204" pitchFamily="34" charset="0"/>
              </a:rPr>
              <a:t> is the world’s first dementia village (opened 2009), designed as a small community where people with severe dementia live in normal households rather than an institutional nursing home. Residents can access shops, cafés, gardens and social activities within a safe environment </a:t>
            </a:r>
          </a:p>
          <a:p>
            <a:pPr>
              <a:lnSpc>
                <a:spcPct val="150000"/>
              </a:lnSpc>
            </a:pPr>
            <a:r>
              <a:rPr lang="en-GB" sz="1200" dirty="0">
                <a:latin typeface="Arial" panose="020B0604020202020204" pitchFamily="34" charset="0"/>
                <a:cs typeface="Arial" panose="020B0604020202020204" pitchFamily="34" charset="0"/>
              </a:rPr>
              <a:t>(Pedro et al., 2020 ).</a:t>
            </a:r>
          </a:p>
        </p:txBody>
      </p:sp>
      <p:sp>
        <p:nvSpPr>
          <p:cNvPr id="8" name="Rectangle: Rounded Corners 7">
            <a:extLst>
              <a:ext uri="{FF2B5EF4-FFF2-40B4-BE49-F238E27FC236}">
                <a16:creationId xmlns:a16="http://schemas.microsoft.com/office/drawing/2014/main" id="{F6F63819-7DE7-3F30-A7D8-86F848D8AB32}"/>
              </a:ext>
            </a:extLst>
          </p:cNvPr>
          <p:cNvSpPr/>
          <p:nvPr/>
        </p:nvSpPr>
        <p:spPr>
          <a:xfrm>
            <a:off x="6799310" y="1542743"/>
            <a:ext cx="4786420" cy="18338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lvl="0" eaLnBrk="0" fontAlgn="base" hangingPunct="0">
              <a:lnSpc>
                <a:spcPct val="150000"/>
              </a:lnSpc>
              <a:spcBef>
                <a:spcPct val="0"/>
              </a:spcBef>
              <a:spcAft>
                <a:spcPct val="0"/>
              </a:spcAft>
            </a:pPr>
            <a:r>
              <a:rPr lang="en-GB" sz="1200" b="1" dirty="0">
                <a:latin typeface="Arial" panose="020B0604020202020204" pitchFamily="34" charset="0"/>
                <a:cs typeface="Arial" panose="020B0604020202020204" pitchFamily="34" charset="0"/>
              </a:rPr>
              <a:t>Outcomes for Older People ( Pedro et al., 2020 ):</a:t>
            </a:r>
          </a:p>
          <a:p>
            <a:pPr marL="285750" indent="-285750" eaLnBrk="0" fontAlgn="base" hangingPunct="0">
              <a:lnSpc>
                <a:spcPct val="150000"/>
              </a:lnSpc>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 Promotes independence and safe freedom of movement.</a:t>
            </a:r>
          </a:p>
          <a:p>
            <a:pPr marL="285750" indent="-285750" eaLnBrk="0" fontAlgn="base" hangingPunct="0">
              <a:lnSpc>
                <a:spcPct val="150000"/>
              </a:lnSpc>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 Improves quality of life, social interaction and wellbeing.</a:t>
            </a:r>
          </a:p>
          <a:p>
            <a:pPr marL="285750" indent="-285750" eaLnBrk="0" fontAlgn="base" hangingPunct="0">
              <a:lnSpc>
                <a:spcPct val="150000"/>
              </a:lnSpc>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 Reduces anxiety, agitation and reliance on institutional care.</a:t>
            </a:r>
          </a:p>
          <a:p>
            <a:pPr marL="285750" indent="-285750" eaLnBrk="0" fontAlgn="base" hangingPunct="0">
              <a:lnSpc>
                <a:spcPct val="150000"/>
              </a:lnSpc>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 Decreases use of antipsychotic medication.</a:t>
            </a:r>
          </a:p>
          <a:p>
            <a:pPr marL="285750" indent="-285750" eaLnBrk="0" fontAlgn="base" hangingPunct="0">
              <a:lnSpc>
                <a:spcPct val="150000"/>
              </a:lnSpc>
              <a:spcBef>
                <a:spcPct val="0"/>
              </a:spcBef>
              <a:spcAft>
                <a:spcPct val="0"/>
              </a:spcAft>
              <a:buFont typeface="Arial" panose="020B0604020202020204" pitchFamily="34" charset="0"/>
              <a:buChar char="•"/>
            </a:pPr>
            <a:r>
              <a:rPr lang="en-GB" sz="1200" dirty="0">
                <a:latin typeface="Arial" panose="020B0604020202020204" pitchFamily="34" charset="0"/>
                <a:cs typeface="Arial" panose="020B0604020202020204" pitchFamily="34" charset="0"/>
              </a:rPr>
              <a:t> Maintains dignity, identity and a normal daily lifestyle.</a:t>
            </a:r>
          </a:p>
        </p:txBody>
      </p:sp>
      <p:sp>
        <p:nvSpPr>
          <p:cNvPr id="2" name="Title 1">
            <a:extLst>
              <a:ext uri="{FF2B5EF4-FFF2-40B4-BE49-F238E27FC236}">
                <a16:creationId xmlns:a16="http://schemas.microsoft.com/office/drawing/2014/main" id="{593BB5AB-D289-BEBA-F799-027005B863A6}"/>
              </a:ext>
            </a:extLst>
          </p:cNvPr>
          <p:cNvSpPr>
            <a:spLocks noGrp="1"/>
          </p:cNvSpPr>
          <p:nvPr>
            <p:ph type="title"/>
          </p:nvPr>
        </p:nvSpPr>
        <p:spPr>
          <a:xfrm>
            <a:off x="450108" y="116483"/>
            <a:ext cx="11353800" cy="1325563"/>
          </a:xfrm>
          <a:solidFill>
            <a:schemeClr val="accent3">
              <a:alpha val="50000"/>
            </a:schemeClr>
          </a:solidFill>
          <a:ln>
            <a:solidFill>
              <a:schemeClr val="accent1"/>
            </a:solidFill>
          </a:ln>
        </p:spPr>
        <p:style>
          <a:lnRef idx="0">
            <a:scrgbClr r="0" g="0" b="0"/>
          </a:lnRef>
          <a:fillRef idx="0">
            <a:scrgbClr r="0" g="0" b="0"/>
          </a:fillRef>
          <a:effectRef idx="0">
            <a:scrgbClr r="0" g="0" b="0"/>
          </a:effectRef>
          <a:fontRef idx="minor">
            <a:schemeClr val="lt1"/>
          </a:fontRef>
        </p:style>
        <p:txBody>
          <a:bodyPr>
            <a:normAutofit/>
          </a:bodyPr>
          <a:lstStyle/>
          <a:p>
            <a:r>
              <a:rPr lang="en-GB" sz="3600" dirty="0">
                <a:solidFill>
                  <a:schemeClr val="tx1"/>
                </a:solidFill>
              </a:rPr>
              <a:t>Case Study 2: The </a:t>
            </a:r>
            <a:r>
              <a:rPr lang="en-GB" sz="3600" dirty="0" err="1">
                <a:solidFill>
                  <a:schemeClr val="tx1"/>
                </a:solidFill>
              </a:rPr>
              <a:t>Hogeweyk</a:t>
            </a:r>
            <a:r>
              <a:rPr lang="en-GB" sz="3600" dirty="0">
                <a:solidFill>
                  <a:schemeClr val="tx1"/>
                </a:solidFill>
              </a:rPr>
              <a:t> Dementia Village, Netherlands</a:t>
            </a:r>
          </a:p>
        </p:txBody>
      </p:sp>
      <p:sp>
        <p:nvSpPr>
          <p:cNvPr id="7" name="Rectangle: Rounded Corners 6">
            <a:extLst>
              <a:ext uri="{FF2B5EF4-FFF2-40B4-BE49-F238E27FC236}">
                <a16:creationId xmlns:a16="http://schemas.microsoft.com/office/drawing/2014/main" id="{CFEBDE47-387F-73EE-DA2C-7C9B2590B71E}"/>
              </a:ext>
            </a:extLst>
          </p:cNvPr>
          <p:cNvSpPr/>
          <p:nvPr/>
        </p:nvSpPr>
        <p:spPr>
          <a:xfrm>
            <a:off x="481116" y="5436344"/>
            <a:ext cx="5645892" cy="1303545"/>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nSpc>
                <a:spcPct val="150000"/>
              </a:lnSpc>
            </a:pPr>
            <a:r>
              <a:rPr lang="en-GB" sz="1200" b="1" dirty="0">
                <a:latin typeface="Arial" panose="020B0604020202020204" pitchFamily="34" charset="0"/>
                <a:cs typeface="Arial" panose="020B0604020202020204" pitchFamily="34" charset="0"/>
              </a:rPr>
              <a:t>UK Policy Links:</a:t>
            </a:r>
            <a:r>
              <a:rPr lang="en-GB" sz="1200" dirty="0">
                <a:latin typeface="Arial" panose="020B0604020202020204" pitchFamily="34" charset="0"/>
                <a:cs typeface="Arial" panose="020B0604020202020204" pitchFamily="34" charset="0"/>
              </a:rPr>
              <a:t> Aligns with the Care Act 2014 by promoting wellbeing. Additionally, Equality Act 2010 and Human Rights Act 1988 by making reasonable adjustments for disability, reducing institutional barriers, and supporting dignity, liberty, and private life (Pedro et al., 2020 ).</a:t>
            </a:r>
          </a:p>
          <a:p>
            <a:pPr>
              <a:lnSpc>
                <a:spcPct val="150000"/>
              </a:lnSpc>
            </a:pPr>
            <a:endParaRPr lang="en-GB" sz="12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9F5237C8-2B13-FAB8-D3DE-39DD1D8D425A}"/>
              </a:ext>
            </a:extLst>
          </p:cNvPr>
          <p:cNvSpPr/>
          <p:nvPr/>
        </p:nvSpPr>
        <p:spPr>
          <a:xfrm>
            <a:off x="429302" y="3399990"/>
            <a:ext cx="5645892" cy="1960011"/>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eaLnBrk="0" fontAlgn="base" hangingPunct="0">
              <a:lnSpc>
                <a:spcPct val="150000"/>
              </a:lnSpc>
              <a:spcBef>
                <a:spcPct val="0"/>
              </a:spcBef>
              <a:spcAft>
                <a:spcPct val="0"/>
              </a:spcAft>
            </a:pPr>
            <a:r>
              <a:rPr lang="en-GB" sz="1200" b="1" dirty="0">
                <a:solidFill>
                  <a:schemeClr val="tx1"/>
                </a:solidFill>
                <a:latin typeface="Arial" panose="020B0604020202020204" pitchFamily="34" charset="0"/>
                <a:cs typeface="Arial" panose="020B0604020202020204" pitchFamily="34" charset="0"/>
              </a:rPr>
              <a:t>Linking to Theories:</a:t>
            </a:r>
          </a:p>
          <a:p>
            <a:pPr lvl="0" eaLnBrk="0" fontAlgn="base" hangingPunct="0">
              <a:lnSpc>
                <a:spcPct val="150000"/>
              </a:lnSpc>
              <a:spcBef>
                <a:spcPct val="0"/>
              </a:spcBef>
              <a:spcAft>
                <a:spcPct val="0"/>
              </a:spcAft>
            </a:pPr>
            <a:r>
              <a:rPr lang="en-US" altLang="en-US" sz="1200" b="1" dirty="0">
                <a:solidFill>
                  <a:schemeClr val="tx1"/>
                </a:solidFill>
                <a:latin typeface="Arial" panose="020B0604020202020204" pitchFamily="34" charset="0"/>
              </a:rPr>
              <a:t>Activity Theory:</a:t>
            </a:r>
            <a:r>
              <a:rPr lang="en-US" altLang="en-US" sz="1200" dirty="0">
                <a:solidFill>
                  <a:schemeClr val="tx1"/>
                </a:solidFill>
                <a:latin typeface="Arial" panose="020B0604020202020204" pitchFamily="34" charset="0"/>
              </a:rPr>
              <a:t> </a:t>
            </a:r>
            <a:r>
              <a:rPr lang="en-US" altLang="en-US" sz="1200" dirty="0" err="1">
                <a:solidFill>
                  <a:schemeClr val="tx1"/>
                </a:solidFill>
                <a:latin typeface="Arial" panose="020B0604020202020204" pitchFamily="34" charset="0"/>
              </a:rPr>
              <a:t>Hogeweyk</a:t>
            </a:r>
            <a:r>
              <a:rPr lang="en-US" altLang="en-US" sz="1200" dirty="0">
                <a:solidFill>
                  <a:schemeClr val="tx1"/>
                </a:solidFill>
                <a:latin typeface="Arial" panose="020B0604020202020204" pitchFamily="34" charset="0"/>
              </a:rPr>
              <a:t> encourages residents to stay socially active through daily routines and community activities, supporting wellbeing and a sense of purpose. </a:t>
            </a:r>
          </a:p>
          <a:p>
            <a:pPr lvl="0" eaLnBrk="0" fontAlgn="base" hangingPunct="0">
              <a:lnSpc>
                <a:spcPct val="150000"/>
              </a:lnSpc>
              <a:spcBef>
                <a:spcPct val="0"/>
              </a:spcBef>
              <a:spcAft>
                <a:spcPct val="0"/>
              </a:spcAft>
            </a:pPr>
            <a:r>
              <a:rPr lang="en-US" altLang="en-US" sz="1200" b="1" dirty="0">
                <a:solidFill>
                  <a:schemeClr val="tx1"/>
                </a:solidFill>
                <a:latin typeface="Arial" panose="020B0604020202020204" pitchFamily="34" charset="0"/>
              </a:rPr>
              <a:t>Continuity Theory:</a:t>
            </a:r>
            <a:r>
              <a:rPr lang="en-US" altLang="en-US" sz="1200" dirty="0">
                <a:solidFill>
                  <a:schemeClr val="tx1"/>
                </a:solidFill>
                <a:latin typeface="Arial" panose="020B0604020202020204" pitchFamily="34" charset="0"/>
              </a:rPr>
              <a:t> </a:t>
            </a:r>
            <a:r>
              <a:rPr lang="en-US" altLang="en-US" sz="1200" dirty="0" err="1">
                <a:solidFill>
                  <a:schemeClr val="tx1"/>
                </a:solidFill>
                <a:latin typeface="Arial" panose="020B0604020202020204" pitchFamily="34" charset="0"/>
              </a:rPr>
              <a:t>Hogeweyk</a:t>
            </a:r>
            <a:r>
              <a:rPr lang="en-US" altLang="en-US" sz="1200" dirty="0">
                <a:solidFill>
                  <a:schemeClr val="tx1"/>
                </a:solidFill>
                <a:latin typeface="Arial" panose="020B0604020202020204" pitchFamily="34" charset="0"/>
              </a:rPr>
              <a:t> helps residents maintain familiar lifestyles and activities, preserving their identity, independence and self-esteem. </a:t>
            </a:r>
          </a:p>
        </p:txBody>
      </p:sp>
      <p:sp>
        <p:nvSpPr>
          <p:cNvPr id="10" name="TextBox 9">
            <a:extLst>
              <a:ext uri="{FF2B5EF4-FFF2-40B4-BE49-F238E27FC236}">
                <a16:creationId xmlns:a16="http://schemas.microsoft.com/office/drawing/2014/main" id="{D2390447-B050-CD00-AA6E-89814E583FAF}"/>
              </a:ext>
            </a:extLst>
          </p:cNvPr>
          <p:cNvSpPr txBox="1"/>
          <p:nvPr/>
        </p:nvSpPr>
        <p:spPr>
          <a:xfrm>
            <a:off x="6663954" y="6479907"/>
            <a:ext cx="5645893" cy="261610"/>
          </a:xfrm>
          <a:prstGeom prst="rect">
            <a:avLst/>
          </a:prstGeom>
          <a:noFill/>
        </p:spPr>
        <p:txBody>
          <a:bodyPr wrap="square">
            <a:spAutoFit/>
          </a:bodyPr>
          <a:lstStyle/>
          <a:p>
            <a:r>
              <a:rPr lang="en-GB" sz="1100" dirty="0">
                <a:solidFill>
                  <a:schemeClr val="bg1"/>
                </a:solidFill>
                <a:latin typeface="Arial" panose="020B0604020202020204" pitchFamily="34" charset="0"/>
                <a:cs typeface="Arial" panose="020B0604020202020204" pitchFamily="34" charset="0"/>
              </a:rPr>
              <a:t>Figure 4: The Dementia Village Netherlands Source: (</a:t>
            </a:r>
            <a:r>
              <a:rPr lang="en-GB" sz="1100" dirty="0" err="1">
                <a:solidFill>
                  <a:schemeClr val="bg1"/>
                </a:solidFill>
                <a:latin typeface="Arial" panose="020B0604020202020204" pitchFamily="34" charset="0"/>
                <a:cs typeface="Arial" panose="020B0604020202020204" pitchFamily="34" charset="0"/>
              </a:rPr>
              <a:t>HappyNeuron</a:t>
            </a:r>
            <a:r>
              <a:rPr lang="en-GB" sz="1100" dirty="0">
                <a:solidFill>
                  <a:schemeClr val="bg1"/>
                </a:solidFill>
                <a:latin typeface="Arial" panose="020B0604020202020204" pitchFamily="34" charset="0"/>
                <a:cs typeface="Arial" panose="020B0604020202020204" pitchFamily="34" charset="0"/>
              </a:rPr>
              <a:t> Pro, 2020)</a:t>
            </a:r>
          </a:p>
        </p:txBody>
      </p:sp>
      <p:pic>
        <p:nvPicPr>
          <p:cNvPr id="4" name="Recorded Sound">
            <a:hlinkClick r:id="" action="ppaction://media"/>
            <a:extLst>
              <a:ext uri="{FF2B5EF4-FFF2-40B4-BE49-F238E27FC236}">
                <a16:creationId xmlns:a16="http://schemas.microsoft.com/office/drawing/2014/main" id="{B8725DF5-2BF7-4058-1488-AAD364BA81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4788" y="535582"/>
            <a:ext cx="487363" cy="487363"/>
          </a:xfrm>
          <a:prstGeom prst="rect">
            <a:avLst/>
          </a:prstGeom>
        </p:spPr>
      </p:pic>
    </p:spTree>
    <p:extLst>
      <p:ext uri="{BB962C8B-B14F-4D97-AF65-F5344CB8AC3E}">
        <p14:creationId xmlns:p14="http://schemas.microsoft.com/office/powerpoint/2010/main" val="2923789894"/>
      </p:ext>
    </p:extLst>
  </p:cSld>
  <p:clrMapOvr>
    <a:masterClrMapping/>
  </p:clrMapOvr>
  <mc:AlternateContent xmlns:mc="http://schemas.openxmlformats.org/markup-compatibility/2006">
    <mc:Choice xmlns:p14="http://schemas.microsoft.com/office/powerpoint/2010/main" Requires="p14">
      <p:transition spd="slow" p14:dur="2000" advTm="10098"/>
    </mc:Choice>
    <mc:Fallback>
      <p:transition spd="slow" advTm="10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3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940DFF-3277-E964-D714-4E2A98A98613}"/>
              </a:ext>
            </a:extLst>
          </p:cNvPr>
          <p:cNvSpPr txBox="1"/>
          <p:nvPr/>
        </p:nvSpPr>
        <p:spPr>
          <a:xfrm>
            <a:off x="522514" y="544677"/>
            <a:ext cx="4506685" cy="64633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3600" dirty="0">
                <a:latin typeface="Arial" panose="020B0604020202020204" pitchFamily="34" charset="0"/>
                <a:cs typeface="Arial" panose="020B0604020202020204" pitchFamily="34" charset="0"/>
              </a:rPr>
              <a:t>Recommendations</a:t>
            </a:r>
          </a:p>
        </p:txBody>
      </p:sp>
      <p:sp>
        <p:nvSpPr>
          <p:cNvPr id="5" name="Rectangle 1">
            <a:extLst>
              <a:ext uri="{FF2B5EF4-FFF2-40B4-BE49-F238E27FC236}">
                <a16:creationId xmlns:a16="http://schemas.microsoft.com/office/drawing/2014/main" id="{E736FEC1-4A25-D731-7403-7C6BFBE00C4E}"/>
              </a:ext>
            </a:extLst>
          </p:cNvPr>
          <p:cNvSpPr>
            <a:spLocks noChangeArrowheads="1"/>
          </p:cNvSpPr>
          <p:nvPr/>
        </p:nvSpPr>
        <p:spPr bwMode="auto">
          <a:xfrm>
            <a:off x="691242" y="1603129"/>
            <a:ext cx="10989129" cy="4478662"/>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tabLst/>
            </a:pPr>
            <a:r>
              <a:rPr kumimoji="0" lang="en-US" altLang="en-US" sz="1600" b="1" i="0" u="none" strike="noStrike" cap="none" normalizeH="0" baseline="0" dirty="0">
                <a:ln>
                  <a:noFill/>
                </a:ln>
                <a:solidFill>
                  <a:schemeClr val="tx1"/>
                </a:solidFill>
                <a:effectLst/>
                <a:latin typeface="Arial" panose="020B0604020202020204" pitchFamily="34" charset="0"/>
              </a:rPr>
              <a:t>Expand digital inclusion </a:t>
            </a:r>
            <a:r>
              <a:rPr kumimoji="0" lang="en-US" altLang="en-US" sz="1600" b="1" i="0" u="none" strike="noStrike" cap="none" normalizeH="0" baseline="0" dirty="0" err="1">
                <a:ln>
                  <a:noFill/>
                </a:ln>
                <a:solidFill>
                  <a:schemeClr val="tx1"/>
                </a:solidFill>
                <a:effectLst/>
                <a:latin typeface="Arial" panose="020B0604020202020204" pitchFamily="34" charset="0"/>
              </a:rPr>
              <a:t>programmes</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rPr>
              <a:t>Older adults are at higher risk of digital exclusion, limiting access to NHS services, banking, and social connection. Evidence from Age UK (2025) highlights that digital skills training improves independence and reduces isolation.</a:t>
            </a:r>
          </a:p>
          <a:p>
            <a:pPr marL="0" marR="0" lvl="0" indent="0" algn="l" defTabSz="914400" rtl="0" eaLnBrk="0" fontAlgn="base" latinLnBrk="0" hangingPunct="0">
              <a:lnSpc>
                <a:spcPct val="150000"/>
              </a:lnSpc>
              <a:spcBef>
                <a:spcPct val="0"/>
              </a:spcBef>
              <a:spcAft>
                <a:spcPct val="0"/>
              </a:spcAft>
              <a:buClrTx/>
              <a:buSzTx/>
              <a:tabLst/>
            </a:pPr>
            <a:r>
              <a:rPr kumimoji="0" lang="en-US" altLang="en-US" sz="1600" b="1" i="0" u="none" strike="noStrike" cap="none" normalizeH="0" baseline="0" dirty="0">
                <a:ln>
                  <a:noFill/>
                </a:ln>
                <a:solidFill>
                  <a:schemeClr val="tx1"/>
                </a:solidFill>
                <a:effectLst/>
                <a:latin typeface="Arial" panose="020B0604020202020204" pitchFamily="34" charset="0"/>
              </a:rPr>
              <a:t>Strengthen person-centered and strengths-based care approaches</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rPr>
              <a:t>Supporting autonomy aligns with the Care Act 2014, promoting wellbeing, independence, and choice rather than dependency-focused models of care. </a:t>
            </a:r>
          </a:p>
          <a:p>
            <a:pPr marL="0" marR="0" lvl="0" indent="0" algn="l" defTabSz="914400" rtl="0" eaLnBrk="0" fontAlgn="base" latinLnBrk="0" hangingPunct="0">
              <a:lnSpc>
                <a:spcPct val="150000"/>
              </a:lnSpc>
              <a:spcBef>
                <a:spcPct val="0"/>
              </a:spcBef>
              <a:spcAft>
                <a:spcPct val="0"/>
              </a:spcAft>
              <a:buClrTx/>
              <a:buSzTx/>
              <a:tabLst/>
            </a:pPr>
            <a:r>
              <a:rPr kumimoji="0" lang="en-US" altLang="en-US" sz="1600" b="1" i="0" u="none" strike="noStrike" cap="none" normalizeH="0" baseline="0" dirty="0">
                <a:ln>
                  <a:noFill/>
                </a:ln>
                <a:solidFill>
                  <a:schemeClr val="tx1"/>
                </a:solidFill>
                <a:effectLst/>
                <a:latin typeface="Arial" panose="020B0604020202020204" pitchFamily="34" charset="0"/>
              </a:rPr>
              <a:t>Increase access to preventative community services</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rPr>
              <a:t>Investment in befriending schemes, day </a:t>
            </a:r>
            <a:r>
              <a:rPr kumimoji="0" lang="en-US" altLang="en-US" sz="1600" b="0" i="0" u="none" strike="noStrike" cap="none" normalizeH="0" baseline="0" dirty="0" err="1">
                <a:ln>
                  <a:noFill/>
                </a:ln>
                <a:solidFill>
                  <a:schemeClr val="tx1"/>
                </a:solidFill>
                <a:effectLst/>
                <a:latin typeface="Arial" panose="020B0604020202020204" pitchFamily="34" charset="0"/>
              </a:rPr>
              <a:t>centres</a:t>
            </a:r>
            <a:r>
              <a:rPr kumimoji="0" lang="en-US" altLang="en-US" sz="1600" b="0" i="0" u="none" strike="noStrike" cap="none" normalizeH="0" baseline="0" dirty="0">
                <a:ln>
                  <a:noFill/>
                </a:ln>
                <a:solidFill>
                  <a:schemeClr val="tx1"/>
                </a:solidFill>
                <a:effectLst/>
                <a:latin typeface="Arial" panose="020B0604020202020204" pitchFamily="34" charset="0"/>
              </a:rPr>
              <a:t>, and falls prevention </a:t>
            </a:r>
            <a:r>
              <a:rPr kumimoji="0" lang="en-US" altLang="en-US" sz="1600" b="0" i="0" u="none" strike="noStrike" cap="none" normalizeH="0" baseline="0" dirty="0" err="1">
                <a:ln>
                  <a:noFill/>
                </a:ln>
                <a:solidFill>
                  <a:schemeClr val="tx1"/>
                </a:solidFill>
                <a:effectLst/>
                <a:latin typeface="Arial" panose="020B0604020202020204" pitchFamily="34" charset="0"/>
              </a:rPr>
              <a:t>programmes</a:t>
            </a:r>
            <a:r>
              <a:rPr kumimoji="0" lang="en-US" altLang="en-US" sz="1600" b="0" i="0" u="none" strike="noStrike" cap="none" normalizeH="0" baseline="0" dirty="0">
                <a:ln>
                  <a:noFill/>
                </a:ln>
                <a:solidFill>
                  <a:schemeClr val="tx1"/>
                </a:solidFill>
                <a:effectLst/>
                <a:latin typeface="Arial" panose="020B0604020202020204" pitchFamily="34" charset="0"/>
              </a:rPr>
              <a:t> reduces hospital admissions and supports healthy ageing (NHS England, 2019). </a:t>
            </a:r>
          </a:p>
          <a:p>
            <a:pPr marL="0" marR="0" lvl="0" indent="0" algn="l" defTabSz="914400" rtl="0" eaLnBrk="0" fontAlgn="base" latinLnBrk="0" hangingPunct="0">
              <a:lnSpc>
                <a:spcPct val="150000"/>
              </a:lnSpc>
              <a:spcBef>
                <a:spcPct val="0"/>
              </a:spcBef>
              <a:spcAft>
                <a:spcPct val="0"/>
              </a:spcAft>
              <a:buClrTx/>
              <a:buSzTx/>
              <a:tabLst/>
            </a:pPr>
            <a:r>
              <a:rPr kumimoji="0" lang="en-US" altLang="en-US" sz="1600" b="1" i="0" u="none" strike="noStrike" cap="none" normalizeH="0" baseline="0" dirty="0">
                <a:ln>
                  <a:noFill/>
                </a:ln>
                <a:solidFill>
                  <a:schemeClr val="tx1"/>
                </a:solidFill>
                <a:effectLst/>
                <a:latin typeface="Arial" panose="020B0604020202020204" pitchFamily="34" charset="0"/>
              </a:rPr>
              <a:t>Promote active ageing and lifelong participation</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rPr>
              <a:t>Encouraging volunteering, lifelong learning, and physical activity improves mental wellbeing and reduces social isolation (Elhag et al., 2025).</a:t>
            </a:r>
          </a:p>
        </p:txBody>
      </p:sp>
      <p:pic>
        <p:nvPicPr>
          <p:cNvPr id="2" name="Recorded Sound">
            <a:hlinkClick r:id="" action="ppaction://media"/>
            <a:extLst>
              <a:ext uri="{FF2B5EF4-FFF2-40B4-BE49-F238E27FC236}">
                <a16:creationId xmlns:a16="http://schemas.microsoft.com/office/drawing/2014/main" id="{746C6E13-F8FB-23EE-096D-5865ADF120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56662" y="532527"/>
            <a:ext cx="487363" cy="487363"/>
          </a:xfrm>
          <a:prstGeom prst="rect">
            <a:avLst/>
          </a:prstGeom>
        </p:spPr>
      </p:pic>
    </p:spTree>
    <p:extLst>
      <p:ext uri="{BB962C8B-B14F-4D97-AF65-F5344CB8AC3E}">
        <p14:creationId xmlns:p14="http://schemas.microsoft.com/office/powerpoint/2010/main" val="16531941"/>
      </p:ext>
    </p:extLst>
  </p:cSld>
  <p:clrMapOvr>
    <a:masterClrMapping/>
  </p:clrMapOvr>
  <mc:AlternateContent xmlns:mc="http://schemas.openxmlformats.org/markup-compatibility/2006">
    <mc:Choice xmlns:p14="http://schemas.microsoft.com/office/powerpoint/2010/main" Requires="p14">
      <p:transition spd="slow" p14:dur="2000" advTm="72083"/>
    </mc:Choice>
    <mc:Fallback>
      <p:transition spd="slow" advTm="72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0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F9DD6FC4-23F6-B947-103E-07FB248D3C99}"/>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dirty="0">
                <a:solidFill>
                  <a:srgbClr val="FFFFFF"/>
                </a:solidFill>
                <a:latin typeface="+mj-lt"/>
                <a:ea typeface="+mj-ea"/>
                <a:cs typeface="+mj-cs"/>
              </a:rPr>
              <a:t>Policy Implications, Barriers, and Solutions</a:t>
            </a:r>
          </a:p>
        </p:txBody>
      </p:sp>
      <p:graphicFrame>
        <p:nvGraphicFramePr>
          <p:cNvPr id="7" name="TextBox 2">
            <a:extLst>
              <a:ext uri="{FF2B5EF4-FFF2-40B4-BE49-F238E27FC236}">
                <a16:creationId xmlns:a16="http://schemas.microsoft.com/office/drawing/2014/main" id="{5B804AB3-7677-39A7-3FAD-F139BE4FD9F8}"/>
              </a:ext>
            </a:extLst>
          </p:cNvPr>
          <p:cNvGraphicFramePr/>
          <p:nvPr>
            <p:extLst>
              <p:ext uri="{D42A27DB-BD31-4B8C-83A1-F6EECF244321}">
                <p14:modId xmlns:p14="http://schemas.microsoft.com/office/powerpoint/2010/main" val="23913334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0286FD96-59C0-57F8-4D6D-88B55A422BA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53489" y="563666"/>
            <a:ext cx="487363" cy="487363"/>
          </a:xfrm>
          <a:prstGeom prst="rect">
            <a:avLst/>
          </a:prstGeom>
        </p:spPr>
      </p:pic>
    </p:spTree>
    <p:extLst>
      <p:ext uri="{BB962C8B-B14F-4D97-AF65-F5344CB8AC3E}">
        <p14:creationId xmlns:p14="http://schemas.microsoft.com/office/powerpoint/2010/main" val="2155765982"/>
      </p:ext>
    </p:extLst>
  </p:cSld>
  <p:clrMapOvr>
    <a:masterClrMapping/>
  </p:clrMapOvr>
  <mc:AlternateContent xmlns:mc="http://schemas.openxmlformats.org/markup-compatibility/2006">
    <mc:Choice xmlns:p14="http://schemas.microsoft.com/office/powerpoint/2010/main" Requires="p14">
      <p:transition spd="slow" p14:dur="2000" advTm="81947"/>
    </mc:Choice>
    <mc:Fallback>
      <p:transition spd="slow" advTm="81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9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355788-FDA2-E0BC-CB86-D9046A3E383E}"/>
              </a:ext>
            </a:extLst>
          </p:cNvPr>
          <p:cNvSpPr txBox="1"/>
          <p:nvPr/>
        </p:nvSpPr>
        <p:spPr>
          <a:xfrm>
            <a:off x="5802086" y="1005003"/>
            <a:ext cx="5018314" cy="4847994"/>
          </a:xfrm>
          <a:prstGeom prst="rect">
            <a:avLst/>
          </a:prstGeom>
          <a:solidFill>
            <a:schemeClr val="accent5">
              <a:lumMod val="40000"/>
              <a:lumOff val="60000"/>
            </a:schemeClr>
          </a:solidFill>
          <a:ln>
            <a:solidFill>
              <a:schemeClr val="accent5">
                <a:lumMod val="50000"/>
              </a:schemeClr>
            </a:solidFill>
          </a:ln>
          <a:effectLst>
            <a:glow rad="228600">
              <a:schemeClr val="accent2">
                <a:satMod val="175000"/>
                <a:alpha val="40000"/>
              </a:schemeClr>
            </a:glow>
          </a:effectLst>
        </p:spPr>
        <p:txBody>
          <a:bodyPr wrap="square">
            <a:spAutoFit/>
          </a:bodyPr>
          <a:lstStyle/>
          <a:p>
            <a:pPr>
              <a:lnSpc>
                <a:spcPct val="150000"/>
              </a:lnSpc>
            </a:pPr>
            <a:r>
              <a:rPr lang="en-GB" sz="1600" dirty="0">
                <a:latin typeface="Arial" panose="020B0604020202020204" pitchFamily="34" charset="0"/>
                <a:cs typeface="Arial" panose="020B0604020202020204" pitchFamily="34" charset="0"/>
              </a:rPr>
              <a:t>The UK’s ageing population increases demand on health and social care, requiring coordinated support from NHS, social care, and community services. Theoretical frameworks like the activity and continuity theories support person-centred care, while policies such as the Care Act 2014, Human Rights Act 1998 and equality Act 2010 promote integration, safeguarding, and wellbeing. Technology also plays a key role in improving independence and access to care through tools like telecare and remote monitoring. Overall, effective support depends on integrated services, strong policy, and the use of technology.</a:t>
            </a:r>
          </a:p>
        </p:txBody>
      </p:sp>
      <p:sp>
        <p:nvSpPr>
          <p:cNvPr id="5" name="Flowchart: Connector 4">
            <a:extLst>
              <a:ext uri="{FF2B5EF4-FFF2-40B4-BE49-F238E27FC236}">
                <a16:creationId xmlns:a16="http://schemas.microsoft.com/office/drawing/2014/main" id="{50A93CBE-6C03-E64F-376E-DF0168664BF8}"/>
              </a:ext>
            </a:extLst>
          </p:cNvPr>
          <p:cNvSpPr/>
          <p:nvPr/>
        </p:nvSpPr>
        <p:spPr>
          <a:xfrm>
            <a:off x="413657" y="1959428"/>
            <a:ext cx="4299857" cy="2677886"/>
          </a:xfrm>
          <a:prstGeom prst="flowChartConnector">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GB" sz="4000" dirty="0"/>
              <a:t>Conclusion</a:t>
            </a:r>
          </a:p>
        </p:txBody>
      </p:sp>
      <p:pic>
        <p:nvPicPr>
          <p:cNvPr id="2" name="Recorded Sound">
            <a:hlinkClick r:id="" action="ppaction://media"/>
            <a:extLst>
              <a:ext uri="{FF2B5EF4-FFF2-40B4-BE49-F238E27FC236}">
                <a16:creationId xmlns:a16="http://schemas.microsoft.com/office/drawing/2014/main" id="{BBFEB212-666A-30FA-CC96-7D7BD6FD4F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1672" y="377156"/>
            <a:ext cx="487363" cy="487363"/>
          </a:xfrm>
          <a:prstGeom prst="rect">
            <a:avLst/>
          </a:prstGeom>
        </p:spPr>
      </p:pic>
    </p:spTree>
    <p:extLst>
      <p:ext uri="{BB962C8B-B14F-4D97-AF65-F5344CB8AC3E}">
        <p14:creationId xmlns:p14="http://schemas.microsoft.com/office/powerpoint/2010/main" val="4031044940"/>
      </p:ext>
    </p:extLst>
  </p:cSld>
  <p:clrMapOvr>
    <a:masterClrMapping/>
  </p:clrMapOvr>
  <mc:AlternateContent xmlns:mc="http://schemas.openxmlformats.org/markup-compatibility/2006">
    <mc:Choice xmlns:p14="http://schemas.microsoft.com/office/powerpoint/2010/main" Requires="p14">
      <p:transition spd="slow" p14:dur="2000" advTm="56577"/>
    </mc:Choice>
    <mc:Fallback>
      <p:transition spd="slow" advTm="56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5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hlinkClick r:id="rId2"/>
            <a:extLst>
              <a:ext uri="{FF2B5EF4-FFF2-40B4-BE49-F238E27FC236}">
                <a16:creationId xmlns:a16="http://schemas.microsoft.com/office/drawing/2014/main" id="{5DA71F3E-6771-B187-D4B6-3C3F19129812}"/>
              </a:ext>
            </a:extLst>
          </p:cNvPr>
          <p:cNvSpPr txBox="1"/>
          <p:nvPr/>
        </p:nvSpPr>
        <p:spPr>
          <a:xfrm>
            <a:off x="672164" y="1127136"/>
            <a:ext cx="10400631" cy="5223033"/>
          </a:xfrm>
          <a:prstGeom prst="rect">
            <a:avLst/>
          </a:prstGeom>
          <a:solidFill>
            <a:schemeClr val="bg1">
              <a:lumMod val="95000"/>
            </a:schemeClr>
          </a:solidFill>
        </p:spPr>
        <p:txBody>
          <a:bodyPr wrap="square">
            <a:spAutoFit/>
          </a:bodyPr>
          <a:lstStyle/>
          <a:p>
            <a:pPr>
              <a:lnSpc>
                <a:spcPct val="150000"/>
              </a:lnSpc>
            </a:pPr>
            <a:r>
              <a:rPr lang="en-GB" sz="1400" dirty="0">
                <a:latin typeface="Arial" panose="020B0604020202020204" pitchFamily="34" charset="0"/>
                <a:cs typeface="Arial" panose="020B0604020202020204" pitchFamily="34" charset="0"/>
              </a:rPr>
              <a:t>Age UK (2025) </a:t>
            </a:r>
            <a:r>
              <a:rPr lang="en-GB" sz="1400" i="1" dirty="0">
                <a:latin typeface="Arial" panose="020B0604020202020204" pitchFamily="34" charset="0"/>
                <a:cs typeface="Arial" panose="020B0604020202020204" pitchFamily="34" charset="0"/>
              </a:rPr>
              <a:t>Age UK warns 2.4 million digitally excluded older people are at risk of being left behind in an increasingly digital world</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Age UK warns 2.4 million digitally excluded older people are at risk of being left behind in an increasingly digital world</a:t>
            </a:r>
            <a:r>
              <a:rPr lang="en-GB" sz="1400" dirty="0">
                <a:latin typeface="Arial" panose="020B0604020202020204" pitchFamily="34" charset="0"/>
                <a:cs typeface="Arial" panose="020B0604020202020204" pitchFamily="34" charset="0"/>
              </a:rPr>
              <a:t> (Accessed: 11 June 2026).</a:t>
            </a:r>
          </a:p>
          <a:p>
            <a:pPr>
              <a:lnSpc>
                <a:spcPct val="150000"/>
              </a:lnSpc>
            </a:pPr>
            <a:r>
              <a:rPr lang="en-GB" sz="1400" dirty="0">
                <a:latin typeface="Arial" panose="020B0604020202020204" pitchFamily="34" charset="0"/>
                <a:cs typeface="Arial" panose="020B0604020202020204" pitchFamily="34" charset="0"/>
              </a:rPr>
              <a:t>Age UK (2024) </a:t>
            </a:r>
            <a:r>
              <a:rPr lang="en-GB" sz="1400" i="1" dirty="0">
                <a:latin typeface="Arial" panose="020B0604020202020204" pitchFamily="34" charset="0"/>
                <a:cs typeface="Arial" panose="020B0604020202020204" pitchFamily="34" charset="0"/>
              </a:rPr>
              <a:t>Facts and figures about digital inclusion and older people.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4"/>
              </a:rPr>
              <a:t>internet-use-statistics-june-2024.pdf</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10 June 2026).</a:t>
            </a:r>
          </a:p>
          <a:p>
            <a:pPr>
              <a:lnSpc>
                <a:spcPct val="150000"/>
              </a:lnSpc>
            </a:pPr>
            <a:r>
              <a:rPr lang="en-GB" sz="1400" dirty="0">
                <a:latin typeface="Arial" panose="020B0604020202020204" pitchFamily="34" charset="0"/>
                <a:cs typeface="Arial" panose="020B0604020202020204" pitchFamily="34" charset="0"/>
              </a:rPr>
              <a:t>Age UK (2024) </a:t>
            </a:r>
            <a:r>
              <a:rPr lang="en-GB" sz="1400" i="1" dirty="0">
                <a:latin typeface="Arial" panose="020B0604020202020204" pitchFamily="34" charset="0"/>
                <a:cs typeface="Arial" panose="020B0604020202020204" pitchFamily="34" charset="0"/>
              </a:rPr>
              <a:t>Later life in the United Kingdom</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https://www.ageuk.org.uk/globalassets/age-uk/documents/reports-and-publications/later_life_uk_factsheet.pdf</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hlinkClick r:id="rId6"/>
              </a:rPr>
              <a:t>Care Act 2014</a:t>
            </a: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Age UK (2024) </a:t>
            </a:r>
            <a:r>
              <a:rPr lang="en-GB" sz="1400" i="1" dirty="0">
                <a:latin typeface="Arial" panose="020B0604020202020204" pitchFamily="34" charset="0"/>
                <a:cs typeface="Arial" panose="020B0604020202020204" pitchFamily="34" charset="0"/>
              </a:rPr>
              <a:t>Programmes to help older people get more active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rPr>
              <a:t>Programmes to help older people get more active | Age UK</a:t>
            </a:r>
            <a:r>
              <a:rPr lang="en-GB" sz="1400" dirty="0">
                <a:latin typeface="Arial" panose="020B0604020202020204" pitchFamily="34" charset="0"/>
                <a:cs typeface="Arial" panose="020B0604020202020204" pitchFamily="34" charset="0"/>
              </a:rPr>
              <a:t> (Accessed: 11 June 2026).</a:t>
            </a:r>
          </a:p>
          <a:p>
            <a:pPr>
              <a:lnSpc>
                <a:spcPct val="150000"/>
              </a:lnSpc>
            </a:pPr>
            <a:r>
              <a:rPr lang="en-GB" sz="1400" dirty="0">
                <a:latin typeface="Arial" panose="020B0604020202020204" pitchFamily="34" charset="0"/>
                <a:cs typeface="Arial" panose="020B0604020202020204" pitchFamily="34" charset="0"/>
              </a:rPr>
              <a:t>Age UK (2025) </a:t>
            </a:r>
            <a:r>
              <a:rPr lang="en-GB" sz="1400" i="1" dirty="0">
                <a:latin typeface="Arial" panose="020B0604020202020204" pitchFamily="34" charset="0"/>
                <a:cs typeface="Arial" panose="020B0604020202020204" pitchFamily="34" charset="0"/>
              </a:rPr>
              <a:t>What are telecare and telehealth services?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rPr>
              <a:t>Telecare and telehealth services explained | Age UK </a:t>
            </a:r>
            <a:r>
              <a:rPr lang="en-GB" sz="1400" dirty="0">
                <a:latin typeface="Arial" panose="020B0604020202020204" pitchFamily="34" charset="0"/>
                <a:cs typeface="Arial" panose="020B0604020202020204" pitchFamily="34" charset="0"/>
              </a:rPr>
              <a:t>(Accessed: 11 June 2026).</a:t>
            </a:r>
          </a:p>
          <a:p>
            <a:pPr>
              <a:lnSpc>
                <a:spcPct val="150000"/>
              </a:lnSpc>
            </a:pPr>
            <a:r>
              <a:rPr lang="en-GB" sz="1400" dirty="0">
                <a:latin typeface="Arial" panose="020B0604020202020204" pitchFamily="34" charset="0"/>
                <a:cs typeface="Arial" panose="020B0604020202020204" pitchFamily="34" charset="0"/>
              </a:rPr>
              <a:t>Care Quality Commission (2022) </a:t>
            </a:r>
            <a:r>
              <a:rPr lang="en-GB" sz="1400" i="1" dirty="0">
                <a:latin typeface="Arial" panose="020B0604020202020204" pitchFamily="34" charset="0"/>
                <a:cs typeface="Arial" panose="020B0604020202020204" pitchFamily="34" charset="0"/>
              </a:rPr>
              <a:t>CQC finds common issues undermining majority of good home care. </a:t>
            </a:r>
            <a:r>
              <a:rPr lang="en-GB" sz="1400" dirty="0">
                <a:latin typeface="Arial" panose="020B0604020202020204" pitchFamily="34" charset="0"/>
                <a:cs typeface="Arial" panose="020B0604020202020204" pitchFamily="34" charset="0"/>
              </a:rPr>
              <a:t>Available at: </a:t>
            </a:r>
            <a:r>
              <a:rPr lang="en-GB" sz="1400" dirty="0">
                <a:hlinkClick r:id="rId9"/>
              </a:rPr>
              <a:t>CQC finds common issues undermining majority of good home care - Care Quality Commission</a:t>
            </a:r>
            <a:r>
              <a:rPr lang="en-GB" sz="1400" dirty="0"/>
              <a:t> (Accessed: 12 June 2026).</a:t>
            </a: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Chu, R.Y.K., Cheng, C.H.G., Leung, K.M.C., </a:t>
            </a:r>
            <a:r>
              <a:rPr lang="en-GB" sz="1400" dirty="0" err="1">
                <a:latin typeface="Arial" panose="020B0604020202020204" pitchFamily="34" charset="0"/>
                <a:cs typeface="Arial" panose="020B0604020202020204" pitchFamily="34" charset="0"/>
              </a:rPr>
              <a:t>Ezulike</a:t>
            </a:r>
            <a:r>
              <a:rPr lang="en-GB" sz="1400" dirty="0">
                <a:latin typeface="Arial" panose="020B0604020202020204" pitchFamily="34" charset="0"/>
                <a:cs typeface="Arial" panose="020B0604020202020204" pitchFamily="34" charset="0"/>
              </a:rPr>
              <a:t>, J.C.D. and </a:t>
            </a:r>
            <a:r>
              <a:rPr lang="en-GB" sz="1400" dirty="0" err="1">
                <a:latin typeface="Arial" panose="020B0604020202020204" pitchFamily="34" charset="0"/>
                <a:cs typeface="Arial" panose="020B0604020202020204" pitchFamily="34" charset="0"/>
              </a:rPr>
              <a:t>Montayre</a:t>
            </a:r>
            <a:r>
              <a:rPr lang="en-GB" sz="1400" dirty="0">
                <a:latin typeface="Arial" panose="020B0604020202020204" pitchFamily="34" charset="0"/>
                <a:cs typeface="Arial" panose="020B0604020202020204" pitchFamily="34" charset="0"/>
              </a:rPr>
              <a:t>, J. (2025) ‘Technology-enabled interventions promoting healthy ageing: an umbrella review’, </a:t>
            </a:r>
            <a:r>
              <a:rPr lang="en-GB" sz="1400" i="1" dirty="0">
                <a:latin typeface="Arial" panose="020B0604020202020204" pitchFamily="34" charset="0"/>
                <a:cs typeface="Arial" panose="020B0604020202020204" pitchFamily="34" charset="0"/>
              </a:rPr>
              <a:t>Discover public health</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22</a:t>
            </a:r>
            <a:r>
              <a:rPr lang="en-GB" sz="1400" dirty="0">
                <a:latin typeface="Arial" panose="020B0604020202020204" pitchFamily="34" charset="0"/>
                <a:cs typeface="Arial" panose="020B0604020202020204" pitchFamily="34" charset="0"/>
              </a:rPr>
              <a:t>(1), p.661. Available at: </a:t>
            </a:r>
            <a:r>
              <a:rPr lang="en-GB" sz="1400" dirty="0">
                <a:latin typeface="Arial" panose="020B0604020202020204" pitchFamily="34" charset="0"/>
                <a:cs typeface="Arial" panose="020B0604020202020204" pitchFamily="34" charset="0"/>
                <a:hlinkClick r:id="rId10"/>
              </a:rPr>
              <a:t>https://doi.org/10.1186/s12982-025-01066-8</a:t>
            </a:r>
            <a:endParaRPr lang="en-GB"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AA04DC7E-F51D-ABCC-5E8E-810499D56C2D}"/>
              </a:ext>
            </a:extLst>
          </p:cNvPr>
          <p:cNvSpPr txBox="1"/>
          <p:nvPr/>
        </p:nvSpPr>
        <p:spPr>
          <a:xfrm>
            <a:off x="598714" y="217714"/>
            <a:ext cx="3385457" cy="646331"/>
          </a:xfrm>
          <a:prstGeom prst="rect">
            <a:avLst/>
          </a:prstGeom>
          <a:solidFill>
            <a:schemeClr val="bg1">
              <a:lumMod val="75000"/>
            </a:schemeClr>
          </a:solidFill>
        </p:spPr>
        <p:txBody>
          <a:bodyPr wrap="square" rtlCol="0">
            <a:spAutoFit/>
          </a:bodyPr>
          <a:lstStyle/>
          <a:p>
            <a:r>
              <a:rPr lang="en-GB" sz="3600" dirty="0"/>
              <a:t>References</a:t>
            </a:r>
          </a:p>
        </p:txBody>
      </p:sp>
    </p:spTree>
    <p:extLst>
      <p:ext uri="{BB962C8B-B14F-4D97-AF65-F5344CB8AC3E}">
        <p14:creationId xmlns:p14="http://schemas.microsoft.com/office/powerpoint/2010/main" val="32297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24E3C8-0EA1-1C77-073A-3543AE3F27EF}"/>
              </a:ext>
            </a:extLst>
          </p:cNvPr>
          <p:cNvSpPr txBox="1"/>
          <p:nvPr/>
        </p:nvSpPr>
        <p:spPr>
          <a:xfrm>
            <a:off x="975508" y="1377466"/>
            <a:ext cx="10577863" cy="4899868"/>
          </a:xfrm>
          <a:prstGeom prst="rect">
            <a:avLst/>
          </a:prstGeom>
          <a:solidFill>
            <a:schemeClr val="bg1">
              <a:lumMod val="95000"/>
            </a:schemeClr>
          </a:solidFill>
        </p:spPr>
        <p:txBody>
          <a:bodyPr wrap="square">
            <a:spAutoFit/>
          </a:bodyPr>
          <a:lstStyle/>
          <a:p>
            <a:pPr>
              <a:lnSpc>
                <a:spcPct val="150000"/>
              </a:lnSpc>
            </a:pPr>
            <a:r>
              <a:rPr lang="en-GB" sz="1400" dirty="0">
                <a:latin typeface="Arial" panose="020B0604020202020204" pitchFamily="34" charset="0"/>
                <a:cs typeface="Arial" panose="020B0604020202020204" pitchFamily="34" charset="0"/>
              </a:rPr>
              <a:t>Department of Health and Social Care (2025) </a:t>
            </a:r>
            <a:r>
              <a:rPr lang="en-GB" sz="1400" i="1" dirty="0">
                <a:latin typeface="Arial" panose="020B0604020202020204" pitchFamily="34" charset="0"/>
                <a:cs typeface="Arial" panose="020B0604020202020204" pitchFamily="34" charset="0"/>
              </a:rPr>
              <a:t>Adult social care workforce survey: April 2025 report</a:t>
            </a:r>
            <a:r>
              <a:rPr lang="en-GB" sz="1400" dirty="0">
                <a:latin typeface="Arial" panose="020B0604020202020204" pitchFamily="34" charset="0"/>
                <a:cs typeface="Arial" panose="020B0604020202020204" pitchFamily="34" charset="0"/>
              </a:rPr>
              <a:t>. GOV.UK. Published 10 April. Available at: </a:t>
            </a:r>
            <a:r>
              <a:rPr lang="en-GB" sz="1400" dirty="0">
                <a:latin typeface="Arial" panose="020B0604020202020204" pitchFamily="34" charset="0"/>
                <a:cs typeface="Arial" panose="020B0604020202020204" pitchFamily="34" charset="0"/>
                <a:hlinkClick r:id="rId2"/>
              </a:rPr>
              <a:t>Adult social care workforce survey: April 2025 report - GOV.UK</a:t>
            </a:r>
            <a:r>
              <a:rPr lang="en-GB" sz="1400" dirty="0">
                <a:latin typeface="Arial" panose="020B0604020202020204" pitchFamily="34" charset="0"/>
                <a:cs typeface="Arial" panose="020B0604020202020204" pitchFamily="34" charset="0"/>
              </a:rPr>
              <a:t> (Accessed: 12 June 2026).</a:t>
            </a:r>
          </a:p>
          <a:p>
            <a:pPr>
              <a:lnSpc>
                <a:spcPct val="150000"/>
              </a:lnSpc>
            </a:pPr>
            <a:r>
              <a:rPr lang="en-GB" sz="1400" dirty="0">
                <a:latin typeface="Arial" panose="020B0604020202020204" pitchFamily="34" charset="0"/>
                <a:cs typeface="Arial" panose="020B0604020202020204" pitchFamily="34" charset="0"/>
              </a:rPr>
              <a:t>Department of Health and Social Care (2025) </a:t>
            </a:r>
            <a:r>
              <a:rPr lang="en-GB" sz="1400" i="1" dirty="0">
                <a:latin typeface="Arial" panose="020B0604020202020204" pitchFamily="34" charset="0"/>
                <a:cs typeface="Arial" panose="020B0604020202020204" pitchFamily="34" charset="0"/>
              </a:rPr>
              <a:t>Care and support statutory guidance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Care and support statutory guidance - GOV.UK</a:t>
            </a:r>
            <a:r>
              <a:rPr lang="en-GB" sz="1400" dirty="0">
                <a:latin typeface="Arial" panose="020B0604020202020204" pitchFamily="34" charset="0"/>
                <a:cs typeface="Arial" panose="020B0604020202020204" pitchFamily="34" charset="0"/>
              </a:rPr>
              <a:t> (Accessed: 11 June 2026). </a:t>
            </a:r>
          </a:p>
          <a:p>
            <a:pPr>
              <a:lnSpc>
                <a:spcPct val="150000"/>
              </a:lnSpc>
            </a:pPr>
            <a:r>
              <a:rPr lang="en-GB" sz="1400" dirty="0">
                <a:latin typeface="Arial" panose="020B0604020202020204" pitchFamily="34" charset="0"/>
                <a:cs typeface="Arial" panose="020B0604020202020204" pitchFamily="34" charset="0"/>
              </a:rPr>
              <a:t>Department of Health and Social Care (2025) </a:t>
            </a:r>
            <a:r>
              <a:rPr lang="en-GB" sz="1400" i="1" dirty="0">
                <a:latin typeface="Arial" panose="020B0604020202020204" pitchFamily="34" charset="0"/>
                <a:cs typeface="Arial" panose="020B0604020202020204" pitchFamily="34" charset="0"/>
              </a:rPr>
              <a:t>Cutting-edge tech introduced in social care</a:t>
            </a:r>
            <a:r>
              <a:rPr lang="en-GB" sz="1400" dirty="0">
                <a:latin typeface="Arial" panose="020B0604020202020204" pitchFamily="34" charset="0"/>
                <a:cs typeface="Arial" panose="020B0604020202020204" pitchFamily="34" charset="0"/>
              </a:rPr>
              <a:t>. GOV.UK, 9 April. Available at: </a:t>
            </a:r>
            <a:r>
              <a:rPr lang="en-GB" sz="1400" dirty="0">
                <a:latin typeface="Arial" panose="020B0604020202020204" pitchFamily="34" charset="0"/>
                <a:cs typeface="Arial" panose="020B0604020202020204" pitchFamily="34" charset="0"/>
                <a:hlinkClick r:id="rId4"/>
              </a:rPr>
              <a:t>https://www.gov.uk/government/news/cutting-edge-tech-introduced-in-social-care</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rPr>
              <a:t>Department of Health and Social Care (2022) </a:t>
            </a:r>
            <a:r>
              <a:rPr lang="en-GB" sz="1400" i="1" dirty="0">
                <a:latin typeface="Arial" panose="020B0604020202020204" pitchFamily="34" charset="0"/>
                <a:cs typeface="Arial" panose="020B0604020202020204" pitchFamily="34" charset="0"/>
              </a:rPr>
              <a:t>Integration and innovation: working together to improve health and social care for all (HTML version).</a:t>
            </a:r>
            <a:r>
              <a:rPr lang="en-GB" sz="1400" dirty="0">
                <a:latin typeface="Arial" panose="020B0604020202020204" pitchFamily="34" charset="0"/>
                <a:cs typeface="Arial" panose="020B0604020202020204" pitchFamily="34" charset="0"/>
              </a:rPr>
              <a:t> Available at:</a:t>
            </a:r>
            <a:r>
              <a:rPr lang="en-GB" sz="1400" dirty="0">
                <a:latin typeface="Arial" panose="020B0604020202020204" pitchFamily="34" charset="0"/>
                <a:cs typeface="Arial" panose="020B0604020202020204" pitchFamily="34" charset="0"/>
                <a:hlinkClick r:id="rId5"/>
              </a:rPr>
              <a:t> Integration and innovation: working together to improve health and social care for all (HTML version) - GOV.UK</a:t>
            </a:r>
            <a:r>
              <a:rPr lang="en-GB" sz="1400" dirty="0">
                <a:latin typeface="Arial" panose="020B0604020202020204" pitchFamily="34" charset="0"/>
                <a:cs typeface="Arial" panose="020B0604020202020204" pitchFamily="34" charset="0"/>
              </a:rPr>
              <a:t> (Accessed: 11 June 2026).</a:t>
            </a:r>
          </a:p>
          <a:p>
            <a:pPr>
              <a:lnSpc>
                <a:spcPct val="150000"/>
              </a:lnSpc>
            </a:pPr>
            <a:r>
              <a:rPr lang="en-GB" sz="1400" dirty="0">
                <a:latin typeface="Arial" panose="020B0604020202020204" pitchFamily="34" charset="0"/>
                <a:cs typeface="Arial" panose="020B0604020202020204" pitchFamily="34" charset="0"/>
              </a:rPr>
              <a:t>Elhag, S., </a:t>
            </a:r>
            <a:r>
              <a:rPr lang="en-GB" sz="1400" dirty="0" err="1">
                <a:latin typeface="Arial" panose="020B0604020202020204" pitchFamily="34" charset="0"/>
                <a:cs typeface="Arial" panose="020B0604020202020204" pitchFamily="34" charset="0"/>
              </a:rPr>
              <a:t>Niechcial</a:t>
            </a:r>
            <a:r>
              <a:rPr lang="en-GB" sz="1400" dirty="0">
                <a:latin typeface="Arial" panose="020B0604020202020204" pitchFamily="34" charset="0"/>
                <a:cs typeface="Arial" panose="020B0604020202020204" pitchFamily="34" charset="0"/>
              </a:rPr>
              <a:t>, M.A., Potter, L. and Gow, A.J., 2025. Exploring the impact of community-based interventions on healthy older adults’ physical health, psychological wellbeing, and social connections: A systematic review. </a:t>
            </a:r>
            <a:r>
              <a:rPr lang="en-GB" sz="1400" i="1" dirty="0">
                <a:latin typeface="Arial" panose="020B0604020202020204" pitchFamily="34" charset="0"/>
                <a:cs typeface="Arial" panose="020B0604020202020204" pitchFamily="34" charset="0"/>
              </a:rPr>
              <a:t>Ageing research reviews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111</a:t>
            </a:r>
            <a:r>
              <a:rPr lang="en-GB" sz="1400" dirty="0">
                <a:latin typeface="Arial" panose="020B0604020202020204" pitchFamily="34" charset="0"/>
                <a:cs typeface="Arial" panose="020B0604020202020204" pitchFamily="34" charset="0"/>
              </a:rPr>
              <a:t>, p.102784. Available at: </a:t>
            </a:r>
            <a:r>
              <a:rPr lang="en-GB" sz="1400" dirty="0">
                <a:latin typeface="Arial" panose="020B0604020202020204" pitchFamily="34" charset="0"/>
                <a:cs typeface="Arial" panose="020B0604020202020204" pitchFamily="34" charset="0"/>
                <a:hlinkClick r:id="rId6" tooltip="Persistent link using digital object identifier"/>
              </a:rPr>
              <a:t>https://doi.org/10.1016/j.arr.2025.102784</a:t>
            </a: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Flores-Castañeda, R.O., Olaya-Cotera, S. and Iparraguirre-Villanueva, O. (2025) ‘Exploring wearable technologies for health monitoring: a systematic review of applications, advantages and disadvantages’, </a:t>
            </a:r>
            <a:r>
              <a:rPr lang="en-GB" sz="1400" i="1" dirty="0">
                <a:latin typeface="Arial" panose="020B0604020202020204" pitchFamily="34" charset="0"/>
                <a:cs typeface="Arial" panose="020B0604020202020204" pitchFamily="34" charset="0"/>
              </a:rPr>
              <a:t>Neural </a:t>
            </a:r>
            <a:r>
              <a:rPr lang="en-GB" sz="1400" i="1" dirty="0" err="1">
                <a:latin typeface="Arial" panose="020B0604020202020204" pitchFamily="34" charset="0"/>
                <a:cs typeface="Arial" panose="020B0604020202020204" pitchFamily="34" charset="0"/>
              </a:rPr>
              <a:t>Comput</a:t>
            </a:r>
            <a:r>
              <a:rPr lang="en-GB" sz="1400" i="1" dirty="0">
                <a:latin typeface="Arial" panose="020B0604020202020204" pitchFamily="34" charset="0"/>
                <a:cs typeface="Arial" panose="020B0604020202020204" pitchFamily="34" charset="0"/>
              </a:rPr>
              <a:t> &amp; </a:t>
            </a:r>
            <a:r>
              <a:rPr lang="en-GB" sz="1400" i="1" dirty="0" err="1">
                <a:latin typeface="Arial" panose="020B0604020202020204" pitchFamily="34" charset="0"/>
                <a:cs typeface="Arial" panose="020B0604020202020204" pitchFamily="34" charset="0"/>
              </a:rPr>
              <a:t>Applic</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37</a:t>
            </a:r>
            <a:r>
              <a:rPr lang="en-GB" sz="1400" dirty="0">
                <a:latin typeface="Arial" panose="020B0604020202020204" pitchFamily="34" charset="0"/>
                <a:cs typeface="Arial" panose="020B0604020202020204" pitchFamily="34" charset="0"/>
              </a:rPr>
              <a:t>, 27957–27983. Available at: </a:t>
            </a:r>
            <a:r>
              <a:rPr lang="en-GB" sz="1400" dirty="0">
                <a:latin typeface="Arial" panose="020B0604020202020204" pitchFamily="34" charset="0"/>
                <a:cs typeface="Arial" panose="020B0604020202020204" pitchFamily="34" charset="0"/>
                <a:hlinkClick r:id="rId7"/>
              </a:rPr>
              <a:t>https://doi.org/10.1007/s00521-025-11605-8</a:t>
            </a:r>
            <a:endParaRPr lang="en-GB"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A1616D9-3443-085F-C3EE-BA19F0FC4D63}"/>
              </a:ext>
            </a:extLst>
          </p:cNvPr>
          <p:cNvSpPr txBox="1"/>
          <p:nvPr/>
        </p:nvSpPr>
        <p:spPr>
          <a:xfrm>
            <a:off x="870857" y="261257"/>
            <a:ext cx="2917372" cy="646331"/>
          </a:xfrm>
          <a:prstGeom prst="rect">
            <a:avLst/>
          </a:prstGeom>
          <a:solidFill>
            <a:schemeClr val="bg1">
              <a:lumMod val="75000"/>
            </a:schemeClr>
          </a:solidFill>
        </p:spPr>
        <p:txBody>
          <a:bodyPr wrap="square" rtlCol="0">
            <a:spAutoFit/>
          </a:bodyPr>
          <a:lstStyle/>
          <a:p>
            <a:r>
              <a:rPr lang="en-GB" sz="3600" dirty="0"/>
              <a:t>References</a:t>
            </a:r>
          </a:p>
        </p:txBody>
      </p:sp>
    </p:spTree>
    <p:extLst>
      <p:ext uri="{BB962C8B-B14F-4D97-AF65-F5344CB8AC3E}">
        <p14:creationId xmlns:p14="http://schemas.microsoft.com/office/powerpoint/2010/main" val="459885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C8B15E-C5A1-E029-F1C1-28F2346ECB83}"/>
              </a:ext>
            </a:extLst>
          </p:cNvPr>
          <p:cNvSpPr txBox="1"/>
          <p:nvPr/>
        </p:nvSpPr>
        <p:spPr>
          <a:xfrm>
            <a:off x="845794" y="1341053"/>
            <a:ext cx="10703949" cy="5223033"/>
          </a:xfrm>
          <a:prstGeom prst="rect">
            <a:avLst/>
          </a:prstGeom>
          <a:solidFill>
            <a:schemeClr val="bg1">
              <a:lumMod val="95000"/>
            </a:schemeClr>
          </a:solidFill>
        </p:spPr>
        <p:txBody>
          <a:bodyPr wrap="square">
            <a:spAutoFit/>
          </a:bodyPr>
          <a:lstStyle/>
          <a:p>
            <a:pPr>
              <a:lnSpc>
                <a:spcPct val="150000"/>
              </a:lnSpc>
            </a:pPr>
            <a:r>
              <a:rPr lang="en-GB" sz="1400" dirty="0" err="1">
                <a:latin typeface="Arial" panose="020B0604020202020204" pitchFamily="34" charset="0"/>
                <a:cs typeface="Arial" panose="020B0604020202020204" pitchFamily="34" charset="0"/>
              </a:rPr>
              <a:t>Freepik</a:t>
            </a:r>
            <a:r>
              <a:rPr lang="en-GB" sz="1400" dirty="0">
                <a:latin typeface="Arial" panose="020B0604020202020204" pitchFamily="34" charset="0"/>
                <a:cs typeface="Arial" panose="020B0604020202020204" pitchFamily="34" charset="0"/>
              </a:rPr>
              <a:t> (2026) </a:t>
            </a:r>
            <a:r>
              <a:rPr lang="en-GB" sz="1400" i="1" dirty="0">
                <a:latin typeface="Arial" panose="020B0604020202020204" pitchFamily="34" charset="0"/>
                <a:cs typeface="Arial" panose="020B0604020202020204" pitchFamily="34" charset="0"/>
              </a:rPr>
              <a:t>Doctor taking care of senior woman at home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https://www.magnific.com/free-photo/doctor-taking-care-senior-woman-home_14001731.htm</a:t>
            </a:r>
            <a:r>
              <a:rPr lang="en-GB" sz="1400" dirty="0">
                <a:latin typeface="Arial" panose="020B0604020202020204" pitchFamily="34" charset="0"/>
                <a:cs typeface="Arial" panose="020B0604020202020204" pitchFamily="34" charset="0"/>
              </a:rPr>
              <a:t> (Accessed: 7 June 2026).</a:t>
            </a:r>
          </a:p>
          <a:p>
            <a:pPr>
              <a:lnSpc>
                <a:spcPct val="150000"/>
              </a:lnSpc>
            </a:pPr>
            <a:r>
              <a:rPr lang="en-GB" sz="1400" dirty="0">
                <a:latin typeface="Arial" panose="020B0604020202020204" pitchFamily="34" charset="0"/>
                <a:cs typeface="Arial" panose="020B0604020202020204" pitchFamily="34" charset="0"/>
              </a:rPr>
              <a:t>Hocking, C. and Meltzer, P. (2016) 'Continuity theory', in </a:t>
            </a:r>
            <a:r>
              <a:rPr lang="en-GB" sz="1400" i="1" dirty="0">
                <a:latin typeface="Arial" panose="020B0604020202020204" pitchFamily="34" charset="0"/>
                <a:cs typeface="Arial" panose="020B0604020202020204" pitchFamily="34" charset="0"/>
              </a:rPr>
              <a:t>Occupational Therapy with Aging Adults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ScienceDirect Topics: Continuity Theory</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rPr>
              <a:t>House of Commons Library (2024) </a:t>
            </a:r>
            <a:r>
              <a:rPr lang="en-GB" sz="1400" i="1" dirty="0">
                <a:latin typeface="Arial" panose="020B0604020202020204" pitchFamily="34" charset="0"/>
                <a:cs typeface="Arial" panose="020B0604020202020204" pitchFamily="34" charset="0"/>
              </a:rPr>
              <a:t>The ageing population: Key issues and challenges (CBP-10338)</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https://commonslibrary.parliament.uk/research-briefings/cbp-10338/</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rPr>
              <a:t>Kinika, C.C. and </a:t>
            </a:r>
            <a:r>
              <a:rPr lang="en-GB" sz="1400" dirty="0" err="1">
                <a:latin typeface="Arial" panose="020B0604020202020204" pitchFamily="34" charset="0"/>
                <a:cs typeface="Arial" panose="020B0604020202020204" pitchFamily="34" charset="0"/>
              </a:rPr>
              <a:t>Ifebude</a:t>
            </a:r>
            <a:r>
              <a:rPr lang="en-GB" sz="1400" dirty="0">
                <a:latin typeface="Arial" panose="020B0604020202020204" pitchFamily="34" charset="0"/>
                <a:cs typeface="Arial" panose="020B0604020202020204" pitchFamily="34" charset="0"/>
              </a:rPr>
              <a:t>, L.C. (2024) </a:t>
            </a:r>
            <a:r>
              <a:rPr lang="en-GB" sz="1400" i="1" dirty="0">
                <a:latin typeface="Arial" panose="020B0604020202020204" pitchFamily="34" charset="0"/>
                <a:cs typeface="Arial" panose="020B0604020202020204" pitchFamily="34" charset="0"/>
              </a:rPr>
              <a:t>How living in residential care affects older people's mental health: A systematic literature review</a:t>
            </a:r>
            <a:r>
              <a:rPr lang="en-GB" sz="1400" dirty="0">
                <a:latin typeface="Arial" panose="020B0604020202020204" pitchFamily="34" charset="0"/>
                <a:cs typeface="Arial" panose="020B0604020202020204" pitchFamily="34" charset="0"/>
              </a:rPr>
              <a:t>. American Journal of Clinical Pathology, 1(1), pp. 01–25. Available at: </a:t>
            </a:r>
            <a:r>
              <a:rPr lang="en-GB" sz="1400" dirty="0">
                <a:latin typeface="Arial" panose="020B0604020202020204" pitchFamily="34" charset="0"/>
                <a:cs typeface="Arial" panose="020B0604020202020204" pitchFamily="34" charset="0"/>
                <a:hlinkClick r:id="rId5"/>
              </a:rPr>
              <a:t>(PDF) How Living in Residential Care Affects Older People's Mental Health: A Systematic Literature Review </a:t>
            </a:r>
            <a:r>
              <a:rPr lang="en-GB" sz="1400" dirty="0">
                <a:latin typeface="Arial" panose="020B0604020202020204" pitchFamily="34" charset="0"/>
                <a:cs typeface="Arial" panose="020B0604020202020204" pitchFamily="34" charset="0"/>
              </a:rPr>
              <a:t>(Accessed: 7 June 2026).</a:t>
            </a:r>
          </a:p>
          <a:p>
            <a:pPr>
              <a:lnSpc>
                <a:spcPct val="150000"/>
              </a:lnSpc>
            </a:pPr>
            <a:r>
              <a:rPr lang="en-GB" sz="1400" dirty="0">
                <a:latin typeface="Arial" panose="020B0604020202020204" pitchFamily="34" charset="0"/>
                <a:cs typeface="Arial" panose="020B0604020202020204" pitchFamily="34" charset="0"/>
              </a:rPr>
              <a:t>Lemoine, M. (2020) ‘Defining aging’, </a:t>
            </a:r>
            <a:r>
              <a:rPr lang="en-GB" sz="1400" i="1" dirty="0">
                <a:latin typeface="Arial" panose="020B0604020202020204" pitchFamily="34" charset="0"/>
                <a:cs typeface="Arial" panose="020B0604020202020204" pitchFamily="34" charset="0"/>
              </a:rPr>
              <a:t>Biology &amp; Philosophy</a:t>
            </a:r>
            <a:r>
              <a:rPr lang="en-GB" sz="1400" dirty="0">
                <a:latin typeface="Arial" panose="020B0604020202020204" pitchFamily="34" charset="0"/>
                <a:cs typeface="Arial" panose="020B0604020202020204" pitchFamily="34" charset="0"/>
              </a:rPr>
              <a:t>, 35(5), pp. 1–30. </a:t>
            </a:r>
            <a:r>
              <a:rPr lang="en-GB" sz="1400" dirty="0">
                <a:latin typeface="Arial" panose="020B0604020202020204" pitchFamily="34" charset="0"/>
                <a:cs typeface="Arial" panose="020B0604020202020204" pitchFamily="34" charset="0"/>
                <a:hlinkClick r:id="rId6"/>
              </a:rPr>
              <a:t>https://doi.org/10.1007/s10539-020-09765-z</a:t>
            </a: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Lottie (2026) </a:t>
            </a:r>
            <a:r>
              <a:rPr lang="en-GB" sz="1400" i="1" dirty="0">
                <a:latin typeface="Arial" panose="020B0604020202020204" pitchFamily="34" charset="0"/>
                <a:cs typeface="Arial" panose="020B0604020202020204" pitchFamily="34" charset="0"/>
              </a:rPr>
              <a:t>The Beeches Care Home</a:t>
            </a:r>
            <a:r>
              <a:rPr lang="en-GB" sz="1400" dirty="0">
                <a:latin typeface="Arial" panose="020B0604020202020204" pitchFamily="34" charset="0"/>
                <a:cs typeface="Arial" panose="020B0604020202020204" pitchFamily="34" charset="0"/>
              </a:rPr>
              <a:t> [Photograph]. Available at: </a:t>
            </a:r>
            <a:r>
              <a:rPr lang="en-GB" sz="1400" dirty="0">
                <a:latin typeface="Arial" panose="020B0604020202020204" pitchFamily="34" charset="0"/>
                <a:cs typeface="Arial" panose="020B0604020202020204" pitchFamily="34" charset="0"/>
                <a:hlinkClick r:id="rId7"/>
              </a:rPr>
              <a:t>The Beeches Care Home page</a:t>
            </a:r>
            <a:r>
              <a:rPr lang="en-GB" sz="1400" dirty="0">
                <a:latin typeface="Arial" panose="020B0604020202020204" pitchFamily="34" charset="0"/>
                <a:cs typeface="Arial" panose="020B0604020202020204" pitchFamily="34" charset="0"/>
              </a:rPr>
              <a:t> (Accessed: 7 June 2026).</a:t>
            </a:r>
          </a:p>
          <a:p>
            <a:pPr>
              <a:lnSpc>
                <a:spcPct val="150000"/>
              </a:lnSpc>
            </a:pPr>
            <a:r>
              <a:rPr lang="en-GB" sz="1400" dirty="0">
                <a:latin typeface="Arial" panose="020B0604020202020204" pitchFamily="34" charset="0"/>
                <a:cs typeface="Arial" panose="020B0604020202020204" pitchFamily="34" charset="0"/>
              </a:rPr>
              <a:t>McCabe, H., Howick, S., Megiddo, I., Sengupta, S. and Morton, A. (2025) ‘Exploring the drivers of unsustainable pressures in health and social care: A qualitative system dynamics approach’, </a:t>
            </a:r>
            <a:r>
              <a:rPr lang="en-GB" sz="1400" i="1" dirty="0">
                <a:latin typeface="Arial" panose="020B0604020202020204" pitchFamily="34" charset="0"/>
                <a:cs typeface="Arial" panose="020B0604020202020204" pitchFamily="34" charset="0"/>
              </a:rPr>
              <a:t>Social Science &amp; Medicine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371</a:t>
            </a:r>
            <a:r>
              <a:rPr lang="en-GB" sz="1400" dirty="0">
                <a:latin typeface="Arial" panose="020B0604020202020204" pitchFamily="34" charset="0"/>
                <a:cs typeface="Arial" panose="020B0604020202020204" pitchFamily="34" charset="0"/>
              </a:rPr>
              <a:t>, p.117913. Available at: </a:t>
            </a:r>
            <a:r>
              <a:rPr lang="en-GB" sz="1400" dirty="0">
                <a:latin typeface="Arial" panose="020B0604020202020204" pitchFamily="34" charset="0"/>
                <a:cs typeface="Arial" panose="020B0604020202020204" pitchFamily="34" charset="0"/>
                <a:hlinkClick r:id="rId8"/>
              </a:rPr>
              <a:t>10.1016/j.socscimed.2025.117913</a:t>
            </a: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National Health Service (2026)</a:t>
            </a:r>
            <a:r>
              <a:rPr lang="en-GB" sz="1400" i="1" dirty="0">
                <a:latin typeface="Arial" panose="020B0604020202020204" pitchFamily="34" charset="0"/>
                <a:cs typeface="Arial" panose="020B0604020202020204" pitchFamily="34" charset="0"/>
              </a:rPr>
              <a:t> Care Homes.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9"/>
              </a:rPr>
              <a:t>Care homes - Social care and support guide – NHS</a:t>
            </a:r>
            <a:r>
              <a:rPr lang="en-GB" sz="1400" dirty="0">
                <a:latin typeface="Arial" panose="020B0604020202020204" pitchFamily="34" charset="0"/>
                <a:cs typeface="Arial" panose="020B0604020202020204" pitchFamily="34" charset="0"/>
              </a:rPr>
              <a:t> (Accessed: 07 June 2026).</a:t>
            </a:r>
          </a:p>
        </p:txBody>
      </p:sp>
      <p:sp>
        <p:nvSpPr>
          <p:cNvPr id="2" name="TextBox 1">
            <a:extLst>
              <a:ext uri="{FF2B5EF4-FFF2-40B4-BE49-F238E27FC236}">
                <a16:creationId xmlns:a16="http://schemas.microsoft.com/office/drawing/2014/main" id="{607578EB-2263-A931-8DC3-60268EF92CF8}"/>
              </a:ext>
            </a:extLst>
          </p:cNvPr>
          <p:cNvSpPr txBox="1"/>
          <p:nvPr/>
        </p:nvSpPr>
        <p:spPr>
          <a:xfrm>
            <a:off x="845794" y="293914"/>
            <a:ext cx="3290777" cy="646331"/>
          </a:xfrm>
          <a:prstGeom prst="rect">
            <a:avLst/>
          </a:prstGeom>
          <a:solidFill>
            <a:schemeClr val="bg1">
              <a:lumMod val="75000"/>
            </a:schemeClr>
          </a:solidFill>
        </p:spPr>
        <p:txBody>
          <a:bodyPr wrap="square" rtlCol="0">
            <a:spAutoFit/>
          </a:bodyPr>
          <a:lstStyle/>
          <a:p>
            <a:r>
              <a:rPr lang="en-GB" sz="3600" dirty="0"/>
              <a:t>References</a:t>
            </a:r>
          </a:p>
        </p:txBody>
      </p:sp>
    </p:spTree>
    <p:extLst>
      <p:ext uri="{BB962C8B-B14F-4D97-AF65-F5344CB8AC3E}">
        <p14:creationId xmlns:p14="http://schemas.microsoft.com/office/powerpoint/2010/main" val="3738392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94FD98-7E3A-B710-4374-C915A6416A24}"/>
              </a:ext>
            </a:extLst>
          </p:cNvPr>
          <p:cNvSpPr txBox="1"/>
          <p:nvPr/>
        </p:nvSpPr>
        <p:spPr>
          <a:xfrm>
            <a:off x="499730" y="1397675"/>
            <a:ext cx="10983433" cy="3930371"/>
          </a:xfrm>
          <a:prstGeom prst="rect">
            <a:avLst/>
          </a:prstGeom>
          <a:solidFill>
            <a:schemeClr val="bg1">
              <a:lumMod val="95000"/>
            </a:schemeClr>
          </a:solidFill>
        </p:spPr>
        <p:txBody>
          <a:bodyPr wrap="square">
            <a:spAutoFit/>
          </a:bodyPr>
          <a:lstStyle/>
          <a:p>
            <a:pPr>
              <a:lnSpc>
                <a:spcPct val="150000"/>
              </a:lnSpc>
            </a:pPr>
            <a:r>
              <a:rPr lang="en-GB" sz="1400" dirty="0">
                <a:latin typeface="Arial" panose="020B0604020202020204" pitchFamily="34" charset="0"/>
                <a:cs typeface="Arial" panose="020B0604020202020204" pitchFamily="34" charset="0"/>
              </a:rPr>
              <a:t>National Health Service (2024) </a:t>
            </a:r>
            <a:r>
              <a:rPr lang="en-GB" sz="1400" i="1" dirty="0">
                <a:latin typeface="Arial" panose="020B0604020202020204" pitchFamily="34" charset="0"/>
                <a:cs typeface="Arial" panose="020B0604020202020204" pitchFamily="34" charset="0"/>
              </a:rPr>
              <a:t>Help at home from a paid carer. </a:t>
            </a:r>
            <a:r>
              <a:rPr lang="en-GB" sz="1400" dirty="0">
                <a:latin typeface="Arial" panose="020B0604020202020204" pitchFamily="34" charset="0"/>
                <a:cs typeface="Arial" panose="020B0604020202020204" pitchFamily="34" charset="0"/>
              </a:rPr>
              <a:t>Available at: </a:t>
            </a:r>
            <a:r>
              <a:rPr lang="en-GB" sz="1400" dirty="0">
                <a:hlinkClick r:id="rId2"/>
              </a:rPr>
              <a:t>Help at home from a paid carer - Social care and support guide – NHS</a:t>
            </a:r>
            <a:r>
              <a:rPr lang="en-GB" sz="1400" dirty="0"/>
              <a:t> (Accessed: 12 June 2026).</a:t>
            </a:r>
            <a:endParaRPr lang="en-GB" sz="1400" i="1"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National Health Service England (2019) </a:t>
            </a:r>
            <a:r>
              <a:rPr lang="en-GB" sz="1400" i="1" dirty="0">
                <a:latin typeface="Arial" panose="020B0604020202020204" pitchFamily="34" charset="0"/>
                <a:cs typeface="Arial" panose="020B0604020202020204" pitchFamily="34" charset="0"/>
              </a:rPr>
              <a:t>NHS Long Term Plan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[ARCHIVED CONTENT] NHS Long Term Plan About the NHS Long Term Plan </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rPr>
              <a:t>National Institute for Health and Care Research (NIHR) (2025) </a:t>
            </a:r>
            <a:r>
              <a:rPr lang="en-GB" sz="1400" i="1" dirty="0">
                <a:latin typeface="Arial" panose="020B0604020202020204" pitchFamily="34" charset="0"/>
                <a:cs typeface="Arial" panose="020B0604020202020204" pitchFamily="34" charset="0"/>
              </a:rPr>
              <a:t>Award NIHR130156</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A multi-centre randomised controlled trial of a peer-volunteer led active ageing programme to prevent decline in physical function in older people at risk of mobility disability. The ACE (Active, Connected, Engaged) study - NIHR Funding and Awards</a:t>
            </a:r>
            <a:r>
              <a:rPr lang="en-GB" sz="1400" dirty="0">
                <a:latin typeface="Arial" panose="020B0604020202020204" pitchFamily="34" charset="0"/>
                <a:cs typeface="Arial" panose="020B0604020202020204" pitchFamily="34" charset="0"/>
              </a:rPr>
              <a:t> (Accessed: 11 June 2026).</a:t>
            </a:r>
          </a:p>
          <a:p>
            <a:pPr>
              <a:lnSpc>
                <a:spcPct val="150000"/>
              </a:lnSpc>
            </a:pPr>
            <a:r>
              <a:rPr lang="en-GB" sz="1400" dirty="0">
                <a:latin typeface="Arial" panose="020B0604020202020204" pitchFamily="34" charset="0"/>
                <a:cs typeface="Arial" panose="020B0604020202020204" pitchFamily="34" charset="0"/>
              </a:rPr>
              <a:t>Office for National Statistics (ONS) (2025) </a:t>
            </a:r>
            <a:r>
              <a:rPr lang="en-GB" sz="1400" i="1" dirty="0">
                <a:latin typeface="Arial" panose="020B0604020202020204" pitchFamily="34" charset="0"/>
                <a:cs typeface="Arial" panose="020B0604020202020204" pitchFamily="34" charset="0"/>
              </a:rPr>
              <a:t>Estimates of the very old, including centenarians, UK: 2002 to 2024</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https://www.ons.gov.uk/peoplepopulationandcommunity/birthsdeathsandmarriages/ageing/bulletins/estimatesoftheveryoldincludingcentenarians/2002to2024</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rPr>
              <a:t>Pedro, C., Duarte, M., Jorge, B. and Freitas, D. (2020) ‘Dementia villages: rethinking dementia care’, </a:t>
            </a:r>
            <a:r>
              <a:rPr lang="en-GB" sz="1400" i="1" dirty="0">
                <a:latin typeface="Arial" panose="020B0604020202020204" pitchFamily="34" charset="0"/>
                <a:cs typeface="Arial" panose="020B0604020202020204" pitchFamily="34" charset="0"/>
              </a:rPr>
              <a:t>International Psychogeriatrics</a:t>
            </a:r>
            <a:r>
              <a:rPr lang="en-GB" sz="1400" dirty="0">
                <a:latin typeface="Arial" panose="020B0604020202020204" pitchFamily="34" charset="0"/>
                <a:cs typeface="Arial" panose="020B0604020202020204" pitchFamily="34" charset="0"/>
              </a:rPr>
              <a:t>. Cambridge University Press. Available at: DOI: </a:t>
            </a:r>
            <a:r>
              <a:rPr lang="en-GB" sz="1400" u="sng" dirty="0">
                <a:latin typeface="Arial" panose="020B0604020202020204" pitchFamily="34" charset="0"/>
                <a:cs typeface="Arial" panose="020B0604020202020204" pitchFamily="34" charset="0"/>
                <a:hlinkClick r:id="rId6"/>
              </a:rPr>
              <a:t>https://doi.org/10.1017/S1041610220002926</a:t>
            </a:r>
            <a:endParaRPr lang="en-GB" sz="1400"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4CEBB213-468D-6167-9BB0-B8C00DB91FDF}"/>
              </a:ext>
            </a:extLst>
          </p:cNvPr>
          <p:cNvSpPr txBox="1"/>
          <p:nvPr/>
        </p:nvSpPr>
        <p:spPr>
          <a:xfrm>
            <a:off x="587829" y="230367"/>
            <a:ext cx="3450771" cy="646331"/>
          </a:xfrm>
          <a:prstGeom prst="rect">
            <a:avLst/>
          </a:prstGeom>
          <a:solidFill>
            <a:schemeClr val="bg1">
              <a:lumMod val="75000"/>
            </a:schemeClr>
          </a:solidFill>
        </p:spPr>
        <p:txBody>
          <a:bodyPr wrap="square" rtlCol="0">
            <a:spAutoFit/>
          </a:bodyPr>
          <a:lstStyle/>
          <a:p>
            <a:r>
              <a:rPr lang="en-GB" sz="3600" dirty="0"/>
              <a:t>References</a:t>
            </a:r>
          </a:p>
        </p:txBody>
      </p:sp>
    </p:spTree>
    <p:extLst>
      <p:ext uri="{BB962C8B-B14F-4D97-AF65-F5344CB8AC3E}">
        <p14:creationId xmlns:p14="http://schemas.microsoft.com/office/powerpoint/2010/main" val="2946994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2C189A-F451-3BE1-391E-B1A8BE79B21B}"/>
              </a:ext>
            </a:extLst>
          </p:cNvPr>
          <p:cNvSpPr txBox="1"/>
          <p:nvPr/>
        </p:nvSpPr>
        <p:spPr>
          <a:xfrm>
            <a:off x="400493" y="2131009"/>
            <a:ext cx="11791507" cy="3607206"/>
          </a:xfrm>
          <a:prstGeom prst="rect">
            <a:avLst/>
          </a:prstGeom>
          <a:solidFill>
            <a:schemeClr val="bg1">
              <a:lumMod val="95000"/>
            </a:schemeClr>
          </a:solidFill>
        </p:spPr>
        <p:txBody>
          <a:bodyPr wrap="square">
            <a:spAutoFit/>
          </a:bodyPr>
          <a:lstStyle/>
          <a:p>
            <a:pPr>
              <a:lnSpc>
                <a:spcPct val="150000"/>
              </a:lnSpc>
            </a:pPr>
            <a:r>
              <a:rPr lang="en-GB" sz="1400" dirty="0">
                <a:latin typeface="Arial" panose="020B0604020202020204" pitchFamily="34" charset="0"/>
                <a:cs typeface="Arial" panose="020B0604020202020204" pitchFamily="34" charset="0"/>
              </a:rPr>
              <a:t>Reeves, C., Islam, A., and Gentry, T. (2025) </a:t>
            </a:r>
            <a:r>
              <a:rPr lang="en-GB" sz="1400" i="1" dirty="0">
                <a:latin typeface="Arial" panose="020B0604020202020204" pitchFamily="34" charset="0"/>
                <a:cs typeface="Arial" panose="020B0604020202020204" pitchFamily="34" charset="0"/>
              </a:rPr>
              <a:t>The state of Health and Care of Older People in England 2025.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rPr>
              <a:t>state-of-health-care-of-older-people-in-england-2025.pdf</a:t>
            </a:r>
            <a:r>
              <a:rPr lang="en-GB" sz="1400" dirty="0">
                <a:latin typeface="Arial" panose="020B0604020202020204" pitchFamily="34" charset="0"/>
                <a:cs typeface="Arial" panose="020B0604020202020204" pitchFamily="34" charset="0"/>
              </a:rPr>
              <a:t> (Accessed: 06 June 2026).</a:t>
            </a:r>
          </a:p>
          <a:p>
            <a:pPr>
              <a:lnSpc>
                <a:spcPct val="150000"/>
              </a:lnSpc>
            </a:pPr>
            <a:r>
              <a:rPr lang="en-GB" sz="1400" dirty="0">
                <a:latin typeface="Arial" panose="020B0604020202020204" pitchFamily="34" charset="0"/>
                <a:cs typeface="Arial" panose="020B0604020202020204" pitchFamily="34" charset="0"/>
              </a:rPr>
              <a:t>Social Care Institute for Excellence (SCIE) (</a:t>
            </a:r>
            <a:r>
              <a:rPr lang="en-GB" sz="1400" dirty="0" err="1">
                <a:latin typeface="Arial" panose="020B0604020202020204" pitchFamily="34" charset="0"/>
                <a:cs typeface="Arial" panose="020B0604020202020204" pitchFamily="34" charset="0"/>
              </a:rPr>
              <a:t>no.date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Strengths-based approach to culture change training.</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Strengths-based approach training course - SCIE</a:t>
            </a:r>
            <a:r>
              <a:rPr lang="en-GB" sz="1400" dirty="0">
                <a:latin typeface="Arial" panose="020B0604020202020204" pitchFamily="34" charset="0"/>
                <a:cs typeface="Arial" panose="020B0604020202020204" pitchFamily="34" charset="0"/>
              </a:rPr>
              <a:t>(Accessed: 11 June 2026).</a:t>
            </a:r>
          </a:p>
          <a:p>
            <a:pPr>
              <a:lnSpc>
                <a:spcPct val="150000"/>
              </a:lnSpc>
            </a:pPr>
            <a:r>
              <a:rPr lang="en-GB" sz="1400" dirty="0">
                <a:latin typeface="Arial" panose="020B0604020202020204" pitchFamily="34" charset="0"/>
                <a:cs typeface="Arial" panose="020B0604020202020204" pitchFamily="34" charset="0"/>
              </a:rPr>
              <a:t>UK Government (2014)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https://www.legislation.gov.uk/ukpga/2014/23/contents</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hlinkClick r:id="rId5"/>
              </a:rPr>
              <a:t>Equality Act 2010</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UK Government (2010) </a:t>
            </a:r>
            <a:r>
              <a:rPr lang="en-GB" sz="1400" i="1" dirty="0">
                <a:latin typeface="Arial" panose="020B0604020202020204" pitchFamily="34" charset="0"/>
                <a:cs typeface="Arial" panose="020B0604020202020204" pitchFamily="34" charset="0"/>
              </a:rPr>
              <a:t>Equality Act 2010</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https://www.legislation.gov.uk/ukpga/2010/15/contents</a:t>
            </a:r>
            <a:r>
              <a:rPr lang="en-GB" sz="1400" dirty="0">
                <a:latin typeface="Arial" panose="020B0604020202020204" pitchFamily="34" charset="0"/>
                <a:cs typeface="Arial" panose="020B0604020202020204" pitchFamily="34" charset="0"/>
              </a:rPr>
              <a:t> (Accessed: 6 June 2026).</a:t>
            </a:r>
          </a:p>
          <a:p>
            <a:pPr>
              <a:lnSpc>
                <a:spcPct val="150000"/>
              </a:lnSpc>
            </a:pPr>
            <a:r>
              <a:rPr lang="en-GB" sz="1400" dirty="0">
                <a:latin typeface="Arial" panose="020B0604020202020204" pitchFamily="34" charset="0"/>
                <a:cs typeface="Arial" panose="020B0604020202020204" pitchFamily="34" charset="0"/>
              </a:rPr>
              <a:t>UK Government. (2025). </a:t>
            </a:r>
            <a:r>
              <a:rPr lang="en-GB" sz="1400" i="1" dirty="0">
                <a:latin typeface="Arial" panose="020B0604020202020204" pitchFamily="34" charset="0"/>
                <a:cs typeface="Arial" panose="020B0604020202020204" pitchFamily="34" charset="0"/>
              </a:rPr>
              <a:t>State of digital government review</a:t>
            </a:r>
            <a:r>
              <a:rPr lang="en-GB" sz="1400" dirty="0">
                <a:latin typeface="Arial" panose="020B0604020202020204" pitchFamily="34" charset="0"/>
                <a:cs typeface="Arial" panose="020B0604020202020204" pitchFamily="34" charset="0"/>
              </a:rPr>
              <a:t>. Government Digital Service (GDS). Available at: </a:t>
            </a:r>
            <a:r>
              <a:rPr lang="en-GB" sz="1400" dirty="0">
                <a:latin typeface="Arial" panose="020B0604020202020204" pitchFamily="34" charset="0"/>
                <a:cs typeface="Arial" panose="020B0604020202020204" pitchFamily="34" charset="0"/>
                <a:hlinkClick r:id="rId7"/>
              </a:rPr>
              <a:t>State of digital government review - GOV.UK</a:t>
            </a:r>
            <a:r>
              <a:rPr lang="en-GB" sz="1400" dirty="0">
                <a:latin typeface="Arial" panose="020B0604020202020204" pitchFamily="34" charset="0"/>
                <a:cs typeface="Arial" panose="020B0604020202020204" pitchFamily="34" charset="0"/>
              </a:rPr>
              <a:t> (Accessed: 11 June 2026).</a:t>
            </a:r>
          </a:p>
          <a:p>
            <a:pPr>
              <a:lnSpc>
                <a:spcPct val="150000"/>
              </a:lnSpc>
            </a:pPr>
            <a:r>
              <a:rPr lang="en-GB" sz="1400" dirty="0">
                <a:latin typeface="Arial" panose="020B0604020202020204" pitchFamily="34" charset="0"/>
                <a:cs typeface="Arial" panose="020B0604020202020204" pitchFamily="34" charset="0"/>
              </a:rPr>
              <a:t>Ungvarsky, J. (2021) </a:t>
            </a:r>
            <a:r>
              <a:rPr lang="en-GB" sz="1400" i="1" dirty="0">
                <a:latin typeface="Arial" panose="020B0604020202020204" pitchFamily="34" charset="0"/>
                <a:cs typeface="Arial" panose="020B0604020202020204" pitchFamily="34" charset="0"/>
              </a:rPr>
              <a:t>Activity Theory (Aging)</a:t>
            </a:r>
            <a:r>
              <a:rPr lang="en-GB" sz="1400" dirty="0">
                <a:latin typeface="Arial" panose="020B0604020202020204" pitchFamily="34" charset="0"/>
                <a:cs typeface="Arial" panose="020B0604020202020204" pitchFamily="34" charset="0"/>
              </a:rPr>
              <a:t>. EBSCO Research Starters. Available at: </a:t>
            </a:r>
            <a:r>
              <a:rPr lang="en-GB" sz="1400" dirty="0">
                <a:latin typeface="Arial" panose="020B0604020202020204" pitchFamily="34" charset="0"/>
                <a:cs typeface="Arial" panose="020B0604020202020204" pitchFamily="34" charset="0"/>
                <a:hlinkClick r:id="rId8"/>
              </a:rPr>
              <a:t>https://www.ebsco.com/research-starters/sociology/activity-theory-aging</a:t>
            </a:r>
            <a:r>
              <a:rPr lang="en-GB" sz="1400" dirty="0">
                <a:latin typeface="Arial" panose="020B0604020202020204" pitchFamily="34" charset="0"/>
                <a:cs typeface="Arial" panose="020B0604020202020204" pitchFamily="34" charset="0"/>
              </a:rPr>
              <a:t> (Accessed: 6 June 2026).</a:t>
            </a:r>
          </a:p>
        </p:txBody>
      </p:sp>
      <p:sp>
        <p:nvSpPr>
          <p:cNvPr id="4" name="TextBox 3">
            <a:extLst>
              <a:ext uri="{FF2B5EF4-FFF2-40B4-BE49-F238E27FC236}">
                <a16:creationId xmlns:a16="http://schemas.microsoft.com/office/drawing/2014/main" id="{7E2817A5-494D-7873-5DBD-2C8DDC827496}"/>
              </a:ext>
            </a:extLst>
          </p:cNvPr>
          <p:cNvSpPr txBox="1"/>
          <p:nvPr/>
        </p:nvSpPr>
        <p:spPr>
          <a:xfrm>
            <a:off x="1088571" y="555171"/>
            <a:ext cx="4310743" cy="646331"/>
          </a:xfrm>
          <a:prstGeom prst="rect">
            <a:avLst/>
          </a:prstGeom>
          <a:solidFill>
            <a:schemeClr val="bg1">
              <a:lumMod val="75000"/>
            </a:schemeClr>
          </a:solidFill>
        </p:spPr>
        <p:txBody>
          <a:bodyPr wrap="square" rtlCol="0">
            <a:spAutoFit/>
          </a:bodyPr>
          <a:lstStyle/>
          <a:p>
            <a:r>
              <a:rPr lang="en-GB" sz="3600" dirty="0"/>
              <a:t>References</a:t>
            </a:r>
          </a:p>
        </p:txBody>
      </p:sp>
    </p:spTree>
    <p:extLst>
      <p:ext uri="{BB962C8B-B14F-4D97-AF65-F5344CB8AC3E}">
        <p14:creationId xmlns:p14="http://schemas.microsoft.com/office/powerpoint/2010/main" val="42530925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1904</TotalTime>
  <Words>3548</Words>
  <Application>Microsoft Office PowerPoint</Application>
  <PresentationFormat>Widescreen</PresentationFormat>
  <Paragraphs>186</Paragraphs>
  <Slides>18</Slides>
  <Notes>9</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BMHP6027  Component 1  Individual Presentation Evaluating the Care and Support Needs of Older People in UK</vt:lpstr>
      <vt:lpstr>Introduction</vt:lpstr>
      <vt:lpstr>PowerPoint Presentation</vt:lpstr>
      <vt:lpstr>PowerPoint Presentation</vt:lpstr>
      <vt:lpstr>PowerPoint Presentation</vt:lpstr>
      <vt:lpstr>Current UK Care Provisions</vt:lpstr>
      <vt:lpstr>PowerPoint Presentation</vt:lpstr>
      <vt:lpstr>Technological Innovations in Elderly Care  </vt:lpstr>
      <vt:lpstr>PowerPoint Presentation</vt:lpstr>
      <vt:lpstr>Case Study 2: The Hogeweyk Dementia Village, Netherlands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Rafia Farooq</dc:creator>
  <cp:lastModifiedBy>Rafia Farooq (2325948)</cp:lastModifiedBy>
  <cp:revision>5</cp:revision>
  <dcterms:created xsi:type="dcterms:W3CDTF">2026-05-20T19:00:48Z</dcterms:created>
  <dcterms:modified xsi:type="dcterms:W3CDTF">2026-06-25T08:41:37Z</dcterms:modified>
</cp:coreProperties>
</file>