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303" r:id="rId5"/>
    <p:sldId id="370" r:id="rId6"/>
    <p:sldId id="371" r:id="rId7"/>
    <p:sldId id="365" r:id="rId8"/>
    <p:sldId id="286" r:id="rId9"/>
    <p:sldId id="300" r:id="rId10"/>
    <p:sldId id="385" r:id="rId11"/>
    <p:sldId id="473" r:id="rId12"/>
    <p:sldId id="292" r:id="rId13"/>
    <p:sldId id="298" r:id="rId14"/>
    <p:sldId id="293" r:id="rId15"/>
    <p:sldId id="294" r:id="rId16"/>
    <p:sldId id="295" r:id="rId17"/>
    <p:sldId id="299" r:id="rId18"/>
    <p:sldId id="297" r:id="rId19"/>
    <p:sldId id="291" r:id="rId20"/>
    <p:sldId id="477" r:id="rId21"/>
    <p:sldId id="375" r:id="rId22"/>
    <p:sldId id="391" r:id="rId23"/>
    <p:sldId id="455" r:id="rId24"/>
    <p:sldId id="456" r:id="rId25"/>
    <p:sldId id="457" r:id="rId26"/>
    <p:sldId id="403" r:id="rId27"/>
    <p:sldId id="465" r:id="rId28"/>
    <p:sldId id="281" r:id="rId29"/>
    <p:sldId id="377" r:id="rId30"/>
    <p:sldId id="469" r:id="rId31"/>
    <p:sldId id="471" r:id="rId32"/>
    <p:sldId id="378" r:id="rId33"/>
    <p:sldId id="470" r:id="rId34"/>
    <p:sldId id="472" r:id="rId35"/>
    <p:sldId id="466" r:id="rId36"/>
    <p:sldId id="468" r:id="rId37"/>
    <p:sldId id="379" r:id="rId38"/>
    <p:sldId id="467" r:id="rId39"/>
    <p:sldId id="380" r:id="rId40"/>
    <p:sldId id="384" r:id="rId41"/>
    <p:sldId id="382" r:id="rId42"/>
    <p:sldId id="361" r:id="rId4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79406" autoAdjust="0"/>
  </p:normalViewPr>
  <p:slideViewPr>
    <p:cSldViewPr>
      <p:cViewPr varScale="1">
        <p:scale>
          <a:sx n="57" d="100"/>
          <a:sy n="57" d="100"/>
        </p:scale>
        <p:origin x="171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F3D223-824C-7D45-9A14-EABE3D8AFE24}" type="doc">
      <dgm:prSet loTypeId="urn:microsoft.com/office/officeart/2005/8/layout/bProcess4" loCatId="" qsTypeId="urn:microsoft.com/office/officeart/2005/8/quickstyle/simple4" qsCatId="simple" csTypeId="urn:microsoft.com/office/officeart/2005/8/colors/accent1_2" csCatId="accent1" phldr="1"/>
      <dgm:spPr/>
      <dgm:t>
        <a:bodyPr/>
        <a:lstStyle/>
        <a:p>
          <a:endParaRPr lang="en-US"/>
        </a:p>
      </dgm:t>
    </dgm:pt>
    <dgm:pt modelId="{90C25AF2-38B5-474E-BF01-C2007ED64E1E}">
      <dgm:prSet phldrT="[Text]"/>
      <dgm:spPr>
        <a:solidFill>
          <a:srgbClr val="0B8C86"/>
        </a:solidFill>
      </dgm:spPr>
      <dgm:t>
        <a:bodyPr/>
        <a:lstStyle/>
        <a:p>
          <a:r>
            <a:rPr lang="en-US" dirty="0"/>
            <a:t>1. Fairly &amp; Lawfully Processed</a:t>
          </a:r>
        </a:p>
      </dgm:t>
    </dgm:pt>
    <dgm:pt modelId="{D96A6FEC-8897-7E4A-ACF5-309B5ED69746}" type="parTrans" cxnId="{9DE27385-2CC0-5A48-9D23-F7F6F4BB5292}">
      <dgm:prSet/>
      <dgm:spPr/>
      <dgm:t>
        <a:bodyPr/>
        <a:lstStyle/>
        <a:p>
          <a:endParaRPr lang="en-US"/>
        </a:p>
      </dgm:t>
    </dgm:pt>
    <dgm:pt modelId="{50EACD8E-90D7-8042-A767-B8CC2CD7E05D}" type="sibTrans" cxnId="{9DE27385-2CC0-5A48-9D23-F7F6F4BB5292}">
      <dgm:prSet/>
      <dgm:spPr>
        <a:solidFill>
          <a:srgbClr val="0B8C86"/>
        </a:solidFill>
        <a:ln>
          <a:solidFill>
            <a:srgbClr val="007878"/>
          </a:solidFill>
        </a:ln>
      </dgm:spPr>
      <dgm:t>
        <a:bodyPr/>
        <a:lstStyle/>
        <a:p>
          <a:endParaRPr lang="en-US"/>
        </a:p>
      </dgm:t>
    </dgm:pt>
    <dgm:pt modelId="{19A8DD60-AE9B-5647-8CE6-2C197D843281}">
      <dgm:prSet phldrT="[Text]"/>
      <dgm:spPr>
        <a:solidFill>
          <a:srgbClr val="0B8C86"/>
        </a:solidFill>
      </dgm:spPr>
      <dgm:t>
        <a:bodyPr/>
        <a:lstStyle/>
        <a:p>
          <a:r>
            <a:rPr lang="en-US" dirty="0"/>
            <a:t>2. Processed for limited purposes</a:t>
          </a:r>
        </a:p>
      </dgm:t>
    </dgm:pt>
    <dgm:pt modelId="{C8F0BBB1-7124-8C49-8050-2740432A5753}" type="parTrans" cxnId="{CC55DB85-F7FC-7644-A557-4D4E8BCF0468}">
      <dgm:prSet/>
      <dgm:spPr/>
      <dgm:t>
        <a:bodyPr/>
        <a:lstStyle/>
        <a:p>
          <a:endParaRPr lang="en-US"/>
        </a:p>
      </dgm:t>
    </dgm:pt>
    <dgm:pt modelId="{B8D73E14-C91F-714F-ABBA-34F5C17F7E6B}" type="sibTrans" cxnId="{CC55DB85-F7FC-7644-A557-4D4E8BCF0468}">
      <dgm:prSet/>
      <dgm:spPr>
        <a:solidFill>
          <a:srgbClr val="0B8C86"/>
        </a:solidFill>
        <a:ln>
          <a:solidFill>
            <a:srgbClr val="007878"/>
          </a:solidFill>
        </a:ln>
      </dgm:spPr>
      <dgm:t>
        <a:bodyPr/>
        <a:lstStyle/>
        <a:p>
          <a:endParaRPr lang="en-US"/>
        </a:p>
      </dgm:t>
    </dgm:pt>
    <dgm:pt modelId="{B3D67565-22F8-3D47-B222-8C2A88668BF7}">
      <dgm:prSet phldrT="[Text]"/>
      <dgm:spPr>
        <a:solidFill>
          <a:srgbClr val="0B8C86"/>
        </a:solidFill>
      </dgm:spPr>
      <dgm:t>
        <a:bodyPr/>
        <a:lstStyle/>
        <a:p>
          <a:r>
            <a:rPr lang="en-US" dirty="0"/>
            <a:t>3. Adequate, Relevant and Not excessive</a:t>
          </a:r>
        </a:p>
      </dgm:t>
    </dgm:pt>
    <dgm:pt modelId="{B9636346-DFCA-674D-A504-3DE4264023D0}" type="parTrans" cxnId="{3A96A4EC-0A79-5C43-B367-7F228778D3D6}">
      <dgm:prSet/>
      <dgm:spPr/>
      <dgm:t>
        <a:bodyPr/>
        <a:lstStyle/>
        <a:p>
          <a:endParaRPr lang="en-US"/>
        </a:p>
      </dgm:t>
    </dgm:pt>
    <dgm:pt modelId="{F3FD8551-14A1-0546-85C5-35156D34A38F}" type="sibTrans" cxnId="{3A96A4EC-0A79-5C43-B367-7F228778D3D6}">
      <dgm:prSet/>
      <dgm:spPr>
        <a:solidFill>
          <a:srgbClr val="0B8C86"/>
        </a:solidFill>
        <a:ln>
          <a:solidFill>
            <a:srgbClr val="007878"/>
          </a:solidFill>
        </a:ln>
      </dgm:spPr>
      <dgm:t>
        <a:bodyPr/>
        <a:lstStyle/>
        <a:p>
          <a:endParaRPr lang="en-US"/>
        </a:p>
      </dgm:t>
    </dgm:pt>
    <dgm:pt modelId="{8D2CFBC9-1E8F-754B-A52F-17D8D3566F0F}">
      <dgm:prSet phldrT="[Text]"/>
      <dgm:spPr>
        <a:solidFill>
          <a:srgbClr val="0B8C86"/>
        </a:solidFill>
      </dgm:spPr>
      <dgm:t>
        <a:bodyPr/>
        <a:lstStyle/>
        <a:p>
          <a:r>
            <a:rPr lang="en-US" dirty="0"/>
            <a:t>4. Accurate &amp; Up to date</a:t>
          </a:r>
        </a:p>
      </dgm:t>
    </dgm:pt>
    <dgm:pt modelId="{306508F1-5E8D-E649-B1E4-FB1F38A45F8F}" type="parTrans" cxnId="{C4D5B8D5-EAF0-A64F-9350-9FBD85156AD7}">
      <dgm:prSet/>
      <dgm:spPr/>
      <dgm:t>
        <a:bodyPr/>
        <a:lstStyle/>
        <a:p>
          <a:endParaRPr lang="en-US"/>
        </a:p>
      </dgm:t>
    </dgm:pt>
    <dgm:pt modelId="{39D11994-3294-0949-9022-E4E480924C5F}" type="sibTrans" cxnId="{C4D5B8D5-EAF0-A64F-9350-9FBD85156AD7}">
      <dgm:prSet/>
      <dgm:spPr>
        <a:solidFill>
          <a:srgbClr val="0B8C86"/>
        </a:solidFill>
        <a:ln>
          <a:solidFill>
            <a:srgbClr val="007878"/>
          </a:solidFill>
        </a:ln>
      </dgm:spPr>
      <dgm:t>
        <a:bodyPr/>
        <a:lstStyle/>
        <a:p>
          <a:endParaRPr lang="en-US"/>
        </a:p>
      </dgm:t>
    </dgm:pt>
    <dgm:pt modelId="{5030C4F6-B510-BD44-B7D7-8CABB0B920EA}">
      <dgm:prSet phldrT="[Text]"/>
      <dgm:spPr>
        <a:solidFill>
          <a:srgbClr val="0B8C86"/>
        </a:solidFill>
      </dgm:spPr>
      <dgm:t>
        <a:bodyPr/>
        <a:lstStyle/>
        <a:p>
          <a:r>
            <a:rPr lang="en-US" dirty="0"/>
            <a:t>5. Not kept any longer that necessary</a:t>
          </a:r>
        </a:p>
      </dgm:t>
    </dgm:pt>
    <dgm:pt modelId="{492C5984-FA9E-D44D-96F2-F8EB567712E3}" type="parTrans" cxnId="{FCE42416-D8C0-5E47-85D2-F8D70BE7F7B5}">
      <dgm:prSet/>
      <dgm:spPr/>
      <dgm:t>
        <a:bodyPr/>
        <a:lstStyle/>
        <a:p>
          <a:endParaRPr lang="en-US"/>
        </a:p>
      </dgm:t>
    </dgm:pt>
    <dgm:pt modelId="{DB54CC81-0320-BD44-9F30-3C5E716D6626}" type="sibTrans" cxnId="{FCE42416-D8C0-5E47-85D2-F8D70BE7F7B5}">
      <dgm:prSet/>
      <dgm:spPr>
        <a:solidFill>
          <a:srgbClr val="0B8C86"/>
        </a:solidFill>
        <a:ln>
          <a:solidFill>
            <a:srgbClr val="007878"/>
          </a:solidFill>
        </a:ln>
      </dgm:spPr>
      <dgm:t>
        <a:bodyPr/>
        <a:lstStyle/>
        <a:p>
          <a:endParaRPr lang="en-US"/>
        </a:p>
      </dgm:t>
    </dgm:pt>
    <dgm:pt modelId="{3E54BB55-C767-BD4D-9511-7B2571354326}">
      <dgm:prSet phldrT="[Text]"/>
      <dgm:spPr>
        <a:solidFill>
          <a:srgbClr val="0B8C86"/>
        </a:solidFill>
      </dgm:spPr>
      <dgm:t>
        <a:bodyPr/>
        <a:lstStyle/>
        <a:p>
          <a:r>
            <a:rPr lang="en-US" dirty="0"/>
            <a:t>6. Processed in Line with Subject Rights</a:t>
          </a:r>
        </a:p>
      </dgm:t>
    </dgm:pt>
    <dgm:pt modelId="{E12A0F41-561B-6E43-A833-EF5E63C699B1}" type="parTrans" cxnId="{0906A4D4-E9F8-944D-A2CA-7FDC661F06D5}">
      <dgm:prSet/>
      <dgm:spPr/>
      <dgm:t>
        <a:bodyPr/>
        <a:lstStyle/>
        <a:p>
          <a:endParaRPr lang="en-US"/>
        </a:p>
      </dgm:t>
    </dgm:pt>
    <dgm:pt modelId="{EBE31D7A-B465-0A4B-96EB-33A728003482}" type="sibTrans" cxnId="{0906A4D4-E9F8-944D-A2CA-7FDC661F06D5}">
      <dgm:prSet/>
      <dgm:spPr>
        <a:solidFill>
          <a:srgbClr val="0B8C86"/>
        </a:solidFill>
        <a:ln>
          <a:solidFill>
            <a:srgbClr val="007878"/>
          </a:solidFill>
        </a:ln>
      </dgm:spPr>
      <dgm:t>
        <a:bodyPr/>
        <a:lstStyle/>
        <a:p>
          <a:endParaRPr lang="en-US"/>
        </a:p>
      </dgm:t>
    </dgm:pt>
    <dgm:pt modelId="{7DD8DA35-55BE-8545-A0B9-154918E9C578}">
      <dgm:prSet phldrT="[Text]"/>
      <dgm:spPr>
        <a:solidFill>
          <a:srgbClr val="0B8C86"/>
        </a:solidFill>
        <a:ln>
          <a:solidFill>
            <a:schemeClr val="accent1"/>
          </a:solidFill>
        </a:ln>
      </dgm:spPr>
      <dgm:t>
        <a:bodyPr/>
        <a:lstStyle/>
        <a:p>
          <a:r>
            <a:rPr lang="en-US" dirty="0"/>
            <a:t>7. Kept Secure</a:t>
          </a:r>
        </a:p>
      </dgm:t>
    </dgm:pt>
    <dgm:pt modelId="{4BBB3249-5F74-C44C-9CEC-72FF1103C313}" type="parTrans" cxnId="{A379D5BB-CDAE-6044-9C64-6284EDACB8C0}">
      <dgm:prSet/>
      <dgm:spPr/>
      <dgm:t>
        <a:bodyPr/>
        <a:lstStyle/>
        <a:p>
          <a:endParaRPr lang="en-US"/>
        </a:p>
      </dgm:t>
    </dgm:pt>
    <dgm:pt modelId="{73CCDD8A-FBC9-1E41-B731-4B5AD581028E}" type="sibTrans" cxnId="{A379D5BB-CDAE-6044-9C64-6284EDACB8C0}">
      <dgm:prSet/>
      <dgm:spPr>
        <a:solidFill>
          <a:srgbClr val="0B8C86"/>
        </a:solidFill>
        <a:ln>
          <a:solidFill>
            <a:srgbClr val="007878"/>
          </a:solidFill>
        </a:ln>
      </dgm:spPr>
      <dgm:t>
        <a:bodyPr/>
        <a:lstStyle/>
        <a:p>
          <a:endParaRPr lang="en-US"/>
        </a:p>
      </dgm:t>
    </dgm:pt>
    <dgm:pt modelId="{6C06847F-8AED-5A42-953F-E6F597D86D5F}">
      <dgm:prSet phldrT="[Text]"/>
      <dgm:spPr>
        <a:solidFill>
          <a:srgbClr val="007878"/>
        </a:solidFill>
      </dgm:spPr>
      <dgm:t>
        <a:bodyPr/>
        <a:lstStyle/>
        <a:p>
          <a:r>
            <a:rPr lang="en-US" dirty="0"/>
            <a:t>8. Not transferred overseas without Adequate Protection</a:t>
          </a:r>
        </a:p>
      </dgm:t>
    </dgm:pt>
    <dgm:pt modelId="{5668393C-CD8C-E145-9172-F6DB7F54E9E5}" type="parTrans" cxnId="{ED086B45-265C-114D-BBCC-C9CCCA24C51D}">
      <dgm:prSet/>
      <dgm:spPr/>
      <dgm:t>
        <a:bodyPr/>
        <a:lstStyle/>
        <a:p>
          <a:endParaRPr lang="en-US"/>
        </a:p>
      </dgm:t>
    </dgm:pt>
    <dgm:pt modelId="{7E598A76-DDB5-3A41-813D-0EB3E2A9A254}" type="sibTrans" cxnId="{ED086B45-265C-114D-BBCC-C9CCCA24C51D}">
      <dgm:prSet/>
      <dgm:spPr>
        <a:solidFill>
          <a:srgbClr val="0B8C86"/>
        </a:solidFill>
        <a:ln>
          <a:solidFill>
            <a:srgbClr val="007878"/>
          </a:solidFill>
        </a:ln>
      </dgm:spPr>
      <dgm:t>
        <a:bodyPr/>
        <a:lstStyle/>
        <a:p>
          <a:endParaRPr lang="en-US"/>
        </a:p>
      </dgm:t>
    </dgm:pt>
    <dgm:pt modelId="{92D46E20-D8F9-BB4C-90ED-FDDD07A93CE5}">
      <dgm:prSet phldrT="[Text]" phldr="1"/>
      <dgm:spPr>
        <a:solidFill>
          <a:srgbClr val="0B8C86"/>
        </a:solidFill>
      </dgm:spPr>
      <dgm:t>
        <a:bodyPr/>
        <a:lstStyle/>
        <a:p>
          <a:endParaRPr lang="en-US" dirty="0"/>
        </a:p>
      </dgm:t>
    </dgm:pt>
    <dgm:pt modelId="{65C34520-2403-004D-B2D8-F0F2EC511A03}" type="parTrans" cxnId="{47B498CB-BC9D-8F45-833C-C0201980EEFC}">
      <dgm:prSet/>
      <dgm:spPr/>
      <dgm:t>
        <a:bodyPr/>
        <a:lstStyle/>
        <a:p>
          <a:endParaRPr lang="en-US"/>
        </a:p>
      </dgm:t>
    </dgm:pt>
    <dgm:pt modelId="{6C7A3317-A4E3-CD4A-8003-BB1B4441375E}" type="sibTrans" cxnId="{47B498CB-BC9D-8F45-833C-C0201980EEFC}">
      <dgm:prSet/>
      <dgm:spPr/>
      <dgm:t>
        <a:bodyPr/>
        <a:lstStyle/>
        <a:p>
          <a:endParaRPr lang="en-US"/>
        </a:p>
      </dgm:t>
    </dgm:pt>
    <dgm:pt modelId="{073D1868-28B6-A149-95AC-19B6747D752B}" type="pres">
      <dgm:prSet presAssocID="{D0F3D223-824C-7D45-9A14-EABE3D8AFE24}" presName="Name0" presStyleCnt="0">
        <dgm:presLayoutVars>
          <dgm:dir/>
          <dgm:resizeHandles/>
        </dgm:presLayoutVars>
      </dgm:prSet>
      <dgm:spPr/>
    </dgm:pt>
    <dgm:pt modelId="{CF313A76-87D4-8640-A3D4-192B252079EC}" type="pres">
      <dgm:prSet presAssocID="{90C25AF2-38B5-474E-BF01-C2007ED64E1E}" presName="compNode" presStyleCnt="0"/>
      <dgm:spPr/>
    </dgm:pt>
    <dgm:pt modelId="{7D8995B1-4E33-1F48-98BC-092F5DE3E7CB}" type="pres">
      <dgm:prSet presAssocID="{90C25AF2-38B5-474E-BF01-C2007ED64E1E}" presName="dummyConnPt" presStyleCnt="0"/>
      <dgm:spPr/>
    </dgm:pt>
    <dgm:pt modelId="{9512EA70-06A4-F546-A010-1250B68B8419}" type="pres">
      <dgm:prSet presAssocID="{90C25AF2-38B5-474E-BF01-C2007ED64E1E}" presName="node" presStyleLbl="node1" presStyleIdx="0" presStyleCnt="9" custLinFactNeighborX="-3939" custLinFactNeighborY="1347">
        <dgm:presLayoutVars>
          <dgm:bulletEnabled val="1"/>
        </dgm:presLayoutVars>
      </dgm:prSet>
      <dgm:spPr/>
    </dgm:pt>
    <dgm:pt modelId="{045787F8-9D0F-3E4F-B036-8F274B1F811A}" type="pres">
      <dgm:prSet presAssocID="{50EACD8E-90D7-8042-A767-B8CC2CD7E05D}" presName="sibTrans" presStyleLbl="bgSibTrans2D1" presStyleIdx="0" presStyleCnt="8" custFlipVert="1" custScaleX="91271" custScaleY="144068"/>
      <dgm:spPr/>
    </dgm:pt>
    <dgm:pt modelId="{D35A9C76-DC60-1B4D-8CE0-61B7F392DCC5}" type="pres">
      <dgm:prSet presAssocID="{19A8DD60-AE9B-5647-8CE6-2C197D843281}" presName="compNode" presStyleCnt="0"/>
      <dgm:spPr/>
    </dgm:pt>
    <dgm:pt modelId="{28A4D3E3-44C2-7A40-97A1-DBF9E6D20B77}" type="pres">
      <dgm:prSet presAssocID="{19A8DD60-AE9B-5647-8CE6-2C197D843281}" presName="dummyConnPt" presStyleCnt="0"/>
      <dgm:spPr/>
    </dgm:pt>
    <dgm:pt modelId="{8004D49D-D735-234F-82A2-1744B5FF55AB}" type="pres">
      <dgm:prSet presAssocID="{19A8DD60-AE9B-5647-8CE6-2C197D843281}" presName="node" presStyleLbl="node1" presStyleIdx="1" presStyleCnt="9">
        <dgm:presLayoutVars>
          <dgm:bulletEnabled val="1"/>
        </dgm:presLayoutVars>
      </dgm:prSet>
      <dgm:spPr/>
    </dgm:pt>
    <dgm:pt modelId="{9E2777A4-2F37-1046-B20E-914B95038993}" type="pres">
      <dgm:prSet presAssocID="{B8D73E14-C91F-714F-ABBA-34F5C17F7E6B}" presName="sibTrans" presStyleLbl="bgSibTrans2D1" presStyleIdx="1" presStyleCnt="8"/>
      <dgm:spPr/>
    </dgm:pt>
    <dgm:pt modelId="{FA863CBB-C65C-054A-ABD8-2C2FE52E4B0E}" type="pres">
      <dgm:prSet presAssocID="{B3D67565-22F8-3D47-B222-8C2A88668BF7}" presName="compNode" presStyleCnt="0"/>
      <dgm:spPr/>
    </dgm:pt>
    <dgm:pt modelId="{BD340C15-AE4D-D04D-92FD-57776FD61C70}" type="pres">
      <dgm:prSet presAssocID="{B3D67565-22F8-3D47-B222-8C2A88668BF7}" presName="dummyConnPt" presStyleCnt="0"/>
      <dgm:spPr/>
    </dgm:pt>
    <dgm:pt modelId="{CE429576-7BDA-E240-8974-3FF3A23D9E6F}" type="pres">
      <dgm:prSet presAssocID="{B3D67565-22F8-3D47-B222-8C2A88668BF7}" presName="node" presStyleLbl="node1" presStyleIdx="2" presStyleCnt="9">
        <dgm:presLayoutVars>
          <dgm:bulletEnabled val="1"/>
        </dgm:presLayoutVars>
      </dgm:prSet>
      <dgm:spPr/>
    </dgm:pt>
    <dgm:pt modelId="{00EF8C4C-C569-0F4D-B1E5-FE1A4427B7A2}" type="pres">
      <dgm:prSet presAssocID="{F3FD8551-14A1-0546-85C5-35156D34A38F}" presName="sibTrans" presStyleLbl="bgSibTrans2D1" presStyleIdx="2" presStyleCnt="8" custLinFactNeighborY="9726"/>
      <dgm:spPr/>
    </dgm:pt>
    <dgm:pt modelId="{26460647-07E2-C948-A995-9379090E60A7}" type="pres">
      <dgm:prSet presAssocID="{8D2CFBC9-1E8F-754B-A52F-17D8D3566F0F}" presName="compNode" presStyleCnt="0"/>
      <dgm:spPr/>
    </dgm:pt>
    <dgm:pt modelId="{6189D136-4C33-8642-8503-A69590A90164}" type="pres">
      <dgm:prSet presAssocID="{8D2CFBC9-1E8F-754B-A52F-17D8D3566F0F}" presName="dummyConnPt" presStyleCnt="0"/>
      <dgm:spPr/>
    </dgm:pt>
    <dgm:pt modelId="{1CBB2E3B-7BE6-DA48-92D5-8AF1CC2FD75F}" type="pres">
      <dgm:prSet presAssocID="{8D2CFBC9-1E8F-754B-A52F-17D8D3566F0F}" presName="node" presStyleLbl="node1" presStyleIdx="3" presStyleCnt="9">
        <dgm:presLayoutVars>
          <dgm:bulletEnabled val="1"/>
        </dgm:presLayoutVars>
      </dgm:prSet>
      <dgm:spPr/>
    </dgm:pt>
    <dgm:pt modelId="{86890F3C-B337-2A42-9176-74E79CE44FC5}" type="pres">
      <dgm:prSet presAssocID="{39D11994-3294-0949-9022-E4E480924C5F}" presName="sibTrans" presStyleLbl="bgSibTrans2D1" presStyleIdx="3" presStyleCnt="8"/>
      <dgm:spPr/>
    </dgm:pt>
    <dgm:pt modelId="{F9B6701A-632B-7449-86D1-14D86AFA1011}" type="pres">
      <dgm:prSet presAssocID="{5030C4F6-B510-BD44-B7D7-8CABB0B920EA}" presName="compNode" presStyleCnt="0"/>
      <dgm:spPr/>
    </dgm:pt>
    <dgm:pt modelId="{BD8AB75D-684C-774F-A845-A39C4319120F}" type="pres">
      <dgm:prSet presAssocID="{5030C4F6-B510-BD44-B7D7-8CABB0B920EA}" presName="dummyConnPt" presStyleCnt="0"/>
      <dgm:spPr/>
    </dgm:pt>
    <dgm:pt modelId="{6AA57C2C-78CD-3F49-BCA5-190CCE88D38E}" type="pres">
      <dgm:prSet presAssocID="{5030C4F6-B510-BD44-B7D7-8CABB0B920EA}" presName="node" presStyleLbl="node1" presStyleIdx="4" presStyleCnt="9">
        <dgm:presLayoutVars>
          <dgm:bulletEnabled val="1"/>
        </dgm:presLayoutVars>
      </dgm:prSet>
      <dgm:spPr/>
    </dgm:pt>
    <dgm:pt modelId="{3A74AF6E-F93A-C042-8601-5BEA4A618571}" type="pres">
      <dgm:prSet presAssocID="{DB54CC81-0320-BD44-9F30-3C5E716D6626}" presName="sibTrans" presStyleLbl="bgSibTrans2D1" presStyleIdx="4" presStyleCnt="8" custLinFactNeighborX="0" custLinFactNeighborY="9726"/>
      <dgm:spPr/>
    </dgm:pt>
    <dgm:pt modelId="{9AEF0E0B-F908-884F-9543-E79F18C9430F}" type="pres">
      <dgm:prSet presAssocID="{3E54BB55-C767-BD4D-9511-7B2571354326}" presName="compNode" presStyleCnt="0"/>
      <dgm:spPr/>
    </dgm:pt>
    <dgm:pt modelId="{C70E65AE-8B22-4A44-8577-A5DD8D25EA68}" type="pres">
      <dgm:prSet presAssocID="{3E54BB55-C767-BD4D-9511-7B2571354326}" presName="dummyConnPt" presStyleCnt="0"/>
      <dgm:spPr/>
    </dgm:pt>
    <dgm:pt modelId="{BA5F5172-A58B-4445-AAE9-08B3C3C26029}" type="pres">
      <dgm:prSet presAssocID="{3E54BB55-C767-BD4D-9511-7B2571354326}" presName="node" presStyleLbl="node1" presStyleIdx="5" presStyleCnt="9">
        <dgm:presLayoutVars>
          <dgm:bulletEnabled val="1"/>
        </dgm:presLayoutVars>
      </dgm:prSet>
      <dgm:spPr/>
    </dgm:pt>
    <dgm:pt modelId="{7014F8F4-B46B-B849-9A84-B67458314C4F}" type="pres">
      <dgm:prSet presAssocID="{EBE31D7A-B465-0A4B-96EB-33A728003482}" presName="sibTrans" presStyleLbl="bgSibTrans2D1" presStyleIdx="5" presStyleCnt="8"/>
      <dgm:spPr/>
    </dgm:pt>
    <dgm:pt modelId="{7CE50EB1-4652-0641-A87E-0D84D3EBF6E6}" type="pres">
      <dgm:prSet presAssocID="{7DD8DA35-55BE-8545-A0B9-154918E9C578}" presName="compNode" presStyleCnt="0"/>
      <dgm:spPr/>
    </dgm:pt>
    <dgm:pt modelId="{274860C0-5721-554A-ADC4-825F72364EC7}" type="pres">
      <dgm:prSet presAssocID="{7DD8DA35-55BE-8545-A0B9-154918E9C578}" presName="dummyConnPt" presStyleCnt="0"/>
      <dgm:spPr/>
    </dgm:pt>
    <dgm:pt modelId="{8D2D1280-A737-E04C-B3C1-E49D8A51FC52}" type="pres">
      <dgm:prSet presAssocID="{7DD8DA35-55BE-8545-A0B9-154918E9C578}" presName="node" presStyleLbl="node1" presStyleIdx="6" presStyleCnt="9">
        <dgm:presLayoutVars>
          <dgm:bulletEnabled val="1"/>
        </dgm:presLayoutVars>
      </dgm:prSet>
      <dgm:spPr/>
    </dgm:pt>
    <dgm:pt modelId="{8496AE62-E18E-D444-99B3-E75BE1BA27FB}" type="pres">
      <dgm:prSet presAssocID="{73CCDD8A-FBC9-1E41-B731-4B5AD581028E}" presName="sibTrans" presStyleLbl="bgSibTrans2D1" presStyleIdx="6" presStyleCnt="8"/>
      <dgm:spPr/>
    </dgm:pt>
    <dgm:pt modelId="{91F271CA-53A1-6248-A8A5-0BA28FA3386B}" type="pres">
      <dgm:prSet presAssocID="{6C06847F-8AED-5A42-953F-E6F597D86D5F}" presName="compNode" presStyleCnt="0"/>
      <dgm:spPr/>
    </dgm:pt>
    <dgm:pt modelId="{CF7221E4-1822-4647-84FA-3E8B364171DD}" type="pres">
      <dgm:prSet presAssocID="{6C06847F-8AED-5A42-953F-E6F597D86D5F}" presName="dummyConnPt" presStyleCnt="0"/>
      <dgm:spPr/>
    </dgm:pt>
    <dgm:pt modelId="{D9DC531E-9658-4B4E-888E-88A80122470D}" type="pres">
      <dgm:prSet presAssocID="{6C06847F-8AED-5A42-953F-E6F597D86D5F}" presName="node" presStyleLbl="node1" presStyleIdx="7" presStyleCnt="9">
        <dgm:presLayoutVars>
          <dgm:bulletEnabled val="1"/>
        </dgm:presLayoutVars>
      </dgm:prSet>
      <dgm:spPr/>
    </dgm:pt>
    <dgm:pt modelId="{A5546827-78DC-AB48-8E41-0E1BB7AC47BE}" type="pres">
      <dgm:prSet presAssocID="{7E598A76-DDB5-3A41-813D-0EB3E2A9A254}" presName="sibTrans" presStyleLbl="bgSibTrans2D1" presStyleIdx="7" presStyleCnt="8"/>
      <dgm:spPr/>
    </dgm:pt>
    <dgm:pt modelId="{C6CBC5EA-A159-764E-B180-3DA738C47417}" type="pres">
      <dgm:prSet presAssocID="{92D46E20-D8F9-BB4C-90ED-FDDD07A93CE5}" presName="compNode" presStyleCnt="0"/>
      <dgm:spPr/>
    </dgm:pt>
    <dgm:pt modelId="{E83CFF6E-1138-DF4A-93F5-B9AE59EF546D}" type="pres">
      <dgm:prSet presAssocID="{92D46E20-D8F9-BB4C-90ED-FDDD07A93CE5}" presName="dummyConnPt" presStyleCnt="0"/>
      <dgm:spPr/>
    </dgm:pt>
    <dgm:pt modelId="{62251C01-224C-184F-B06E-E2A6182201B3}" type="pres">
      <dgm:prSet presAssocID="{92D46E20-D8F9-BB4C-90ED-FDDD07A93CE5}" presName="node" presStyleLbl="node1" presStyleIdx="8" presStyleCnt="9" custLinFactNeighborX="-166" custLinFactNeighborY="-1947">
        <dgm:presLayoutVars>
          <dgm:bulletEnabled val="1"/>
        </dgm:presLayoutVars>
      </dgm:prSet>
      <dgm:spPr/>
    </dgm:pt>
  </dgm:ptLst>
  <dgm:cxnLst>
    <dgm:cxn modelId="{6620AA01-B2A8-C544-9ED6-553462909570}" type="presOf" srcId="{7DD8DA35-55BE-8545-A0B9-154918E9C578}" destId="{8D2D1280-A737-E04C-B3C1-E49D8A51FC52}" srcOrd="0" destOrd="0" presId="urn:microsoft.com/office/officeart/2005/8/layout/bProcess4"/>
    <dgm:cxn modelId="{FCE42416-D8C0-5E47-85D2-F8D70BE7F7B5}" srcId="{D0F3D223-824C-7D45-9A14-EABE3D8AFE24}" destId="{5030C4F6-B510-BD44-B7D7-8CABB0B920EA}" srcOrd="4" destOrd="0" parTransId="{492C5984-FA9E-D44D-96F2-F8EB567712E3}" sibTransId="{DB54CC81-0320-BD44-9F30-3C5E716D6626}"/>
    <dgm:cxn modelId="{73DFD02C-6432-3A47-B45D-D2B924109719}" type="presOf" srcId="{39D11994-3294-0949-9022-E4E480924C5F}" destId="{86890F3C-B337-2A42-9176-74E79CE44FC5}" srcOrd="0" destOrd="0" presId="urn:microsoft.com/office/officeart/2005/8/layout/bProcess4"/>
    <dgm:cxn modelId="{A2C52B33-7728-D94F-8E55-2FFADC9CAEFA}" type="presOf" srcId="{7E598A76-DDB5-3A41-813D-0EB3E2A9A254}" destId="{A5546827-78DC-AB48-8E41-0E1BB7AC47BE}" srcOrd="0" destOrd="0" presId="urn:microsoft.com/office/officeart/2005/8/layout/bProcess4"/>
    <dgm:cxn modelId="{BC601435-FF1B-584D-963A-70C38A1FD84B}" type="presOf" srcId="{B3D67565-22F8-3D47-B222-8C2A88668BF7}" destId="{CE429576-7BDA-E240-8974-3FF3A23D9E6F}" srcOrd="0" destOrd="0" presId="urn:microsoft.com/office/officeart/2005/8/layout/bProcess4"/>
    <dgm:cxn modelId="{D0D68D36-2140-1343-944A-9FBBE9ED5446}" type="presOf" srcId="{19A8DD60-AE9B-5647-8CE6-2C197D843281}" destId="{8004D49D-D735-234F-82A2-1744B5FF55AB}" srcOrd="0" destOrd="0" presId="urn:microsoft.com/office/officeart/2005/8/layout/bProcess4"/>
    <dgm:cxn modelId="{8A7AAD5F-A9F2-4443-9F90-03F6766A4A11}" type="presOf" srcId="{D0F3D223-824C-7D45-9A14-EABE3D8AFE24}" destId="{073D1868-28B6-A149-95AC-19B6747D752B}" srcOrd="0" destOrd="0" presId="urn:microsoft.com/office/officeart/2005/8/layout/bProcess4"/>
    <dgm:cxn modelId="{ED086B45-265C-114D-BBCC-C9CCCA24C51D}" srcId="{D0F3D223-824C-7D45-9A14-EABE3D8AFE24}" destId="{6C06847F-8AED-5A42-953F-E6F597D86D5F}" srcOrd="7" destOrd="0" parTransId="{5668393C-CD8C-E145-9172-F6DB7F54E9E5}" sibTransId="{7E598A76-DDB5-3A41-813D-0EB3E2A9A254}"/>
    <dgm:cxn modelId="{9FB54866-5AB0-B641-9B84-902AF3C90C23}" type="presOf" srcId="{50EACD8E-90D7-8042-A767-B8CC2CD7E05D}" destId="{045787F8-9D0F-3E4F-B036-8F274B1F811A}" srcOrd="0" destOrd="0" presId="urn:microsoft.com/office/officeart/2005/8/layout/bProcess4"/>
    <dgm:cxn modelId="{61CA604D-C769-864B-BFB0-76843B365E37}" type="presOf" srcId="{6C06847F-8AED-5A42-953F-E6F597D86D5F}" destId="{D9DC531E-9658-4B4E-888E-88A80122470D}" srcOrd="0" destOrd="0" presId="urn:microsoft.com/office/officeart/2005/8/layout/bProcess4"/>
    <dgm:cxn modelId="{DD25884F-815C-DD49-AB27-D4E19313D12F}" type="presOf" srcId="{92D46E20-D8F9-BB4C-90ED-FDDD07A93CE5}" destId="{62251C01-224C-184F-B06E-E2A6182201B3}" srcOrd="0" destOrd="0" presId="urn:microsoft.com/office/officeart/2005/8/layout/bProcess4"/>
    <dgm:cxn modelId="{6994D37D-3FEC-B74B-B0FB-4E85E507B8A0}" type="presOf" srcId="{DB54CC81-0320-BD44-9F30-3C5E716D6626}" destId="{3A74AF6E-F93A-C042-8601-5BEA4A618571}" srcOrd="0" destOrd="0" presId="urn:microsoft.com/office/officeart/2005/8/layout/bProcess4"/>
    <dgm:cxn modelId="{1A016881-F9CE-DA40-9FEC-89FA4D8BCB4B}" type="presOf" srcId="{90C25AF2-38B5-474E-BF01-C2007ED64E1E}" destId="{9512EA70-06A4-F546-A010-1250B68B8419}" srcOrd="0" destOrd="0" presId="urn:microsoft.com/office/officeart/2005/8/layout/bProcess4"/>
    <dgm:cxn modelId="{9DE27385-2CC0-5A48-9D23-F7F6F4BB5292}" srcId="{D0F3D223-824C-7D45-9A14-EABE3D8AFE24}" destId="{90C25AF2-38B5-474E-BF01-C2007ED64E1E}" srcOrd="0" destOrd="0" parTransId="{D96A6FEC-8897-7E4A-ACF5-309B5ED69746}" sibTransId="{50EACD8E-90D7-8042-A767-B8CC2CD7E05D}"/>
    <dgm:cxn modelId="{CC55DB85-F7FC-7644-A557-4D4E8BCF0468}" srcId="{D0F3D223-824C-7D45-9A14-EABE3D8AFE24}" destId="{19A8DD60-AE9B-5647-8CE6-2C197D843281}" srcOrd="1" destOrd="0" parTransId="{C8F0BBB1-7124-8C49-8050-2740432A5753}" sibTransId="{B8D73E14-C91F-714F-ABBA-34F5C17F7E6B}"/>
    <dgm:cxn modelId="{6394A28F-C488-734D-9FE4-5147FE1F7793}" type="presOf" srcId="{B8D73E14-C91F-714F-ABBA-34F5C17F7E6B}" destId="{9E2777A4-2F37-1046-B20E-914B95038993}" srcOrd="0" destOrd="0" presId="urn:microsoft.com/office/officeart/2005/8/layout/bProcess4"/>
    <dgm:cxn modelId="{6B1948A0-1C02-5D4E-9C14-CD0934447A6F}" type="presOf" srcId="{F3FD8551-14A1-0546-85C5-35156D34A38F}" destId="{00EF8C4C-C569-0F4D-B1E5-FE1A4427B7A2}" srcOrd="0" destOrd="0" presId="urn:microsoft.com/office/officeart/2005/8/layout/bProcess4"/>
    <dgm:cxn modelId="{3E693DBA-F799-FC40-991D-09A787A0D74A}" type="presOf" srcId="{73CCDD8A-FBC9-1E41-B731-4B5AD581028E}" destId="{8496AE62-E18E-D444-99B3-E75BE1BA27FB}" srcOrd="0" destOrd="0" presId="urn:microsoft.com/office/officeart/2005/8/layout/bProcess4"/>
    <dgm:cxn modelId="{A379D5BB-CDAE-6044-9C64-6284EDACB8C0}" srcId="{D0F3D223-824C-7D45-9A14-EABE3D8AFE24}" destId="{7DD8DA35-55BE-8545-A0B9-154918E9C578}" srcOrd="6" destOrd="0" parTransId="{4BBB3249-5F74-C44C-9CEC-72FF1103C313}" sibTransId="{73CCDD8A-FBC9-1E41-B731-4B5AD581028E}"/>
    <dgm:cxn modelId="{C43BAAC2-1460-F142-9D36-A1A4D2A5E257}" type="presOf" srcId="{3E54BB55-C767-BD4D-9511-7B2571354326}" destId="{BA5F5172-A58B-4445-AAE9-08B3C3C26029}" srcOrd="0" destOrd="0" presId="urn:microsoft.com/office/officeart/2005/8/layout/bProcess4"/>
    <dgm:cxn modelId="{C55D83C9-AA97-F548-AF8C-E437807AE105}" type="presOf" srcId="{5030C4F6-B510-BD44-B7D7-8CABB0B920EA}" destId="{6AA57C2C-78CD-3F49-BCA5-190CCE88D38E}" srcOrd="0" destOrd="0" presId="urn:microsoft.com/office/officeart/2005/8/layout/bProcess4"/>
    <dgm:cxn modelId="{BC37C5C9-2AB8-B542-AFFD-FFC3D95D3FFB}" type="presOf" srcId="{EBE31D7A-B465-0A4B-96EB-33A728003482}" destId="{7014F8F4-B46B-B849-9A84-B67458314C4F}" srcOrd="0" destOrd="0" presId="urn:microsoft.com/office/officeart/2005/8/layout/bProcess4"/>
    <dgm:cxn modelId="{47B498CB-BC9D-8F45-833C-C0201980EEFC}" srcId="{D0F3D223-824C-7D45-9A14-EABE3D8AFE24}" destId="{92D46E20-D8F9-BB4C-90ED-FDDD07A93CE5}" srcOrd="8" destOrd="0" parTransId="{65C34520-2403-004D-B2D8-F0F2EC511A03}" sibTransId="{6C7A3317-A4E3-CD4A-8003-BB1B4441375E}"/>
    <dgm:cxn modelId="{0906A4D4-E9F8-944D-A2CA-7FDC661F06D5}" srcId="{D0F3D223-824C-7D45-9A14-EABE3D8AFE24}" destId="{3E54BB55-C767-BD4D-9511-7B2571354326}" srcOrd="5" destOrd="0" parTransId="{E12A0F41-561B-6E43-A833-EF5E63C699B1}" sibTransId="{EBE31D7A-B465-0A4B-96EB-33A728003482}"/>
    <dgm:cxn modelId="{C4D5B8D5-EAF0-A64F-9350-9FBD85156AD7}" srcId="{D0F3D223-824C-7D45-9A14-EABE3D8AFE24}" destId="{8D2CFBC9-1E8F-754B-A52F-17D8D3566F0F}" srcOrd="3" destOrd="0" parTransId="{306508F1-5E8D-E649-B1E4-FB1F38A45F8F}" sibTransId="{39D11994-3294-0949-9022-E4E480924C5F}"/>
    <dgm:cxn modelId="{3A96A4EC-0A79-5C43-B367-7F228778D3D6}" srcId="{D0F3D223-824C-7D45-9A14-EABE3D8AFE24}" destId="{B3D67565-22F8-3D47-B222-8C2A88668BF7}" srcOrd="2" destOrd="0" parTransId="{B9636346-DFCA-674D-A504-3DE4264023D0}" sibTransId="{F3FD8551-14A1-0546-85C5-35156D34A38F}"/>
    <dgm:cxn modelId="{67C49BF1-E093-9441-AAC9-20B74EDDD524}" type="presOf" srcId="{8D2CFBC9-1E8F-754B-A52F-17D8D3566F0F}" destId="{1CBB2E3B-7BE6-DA48-92D5-8AF1CC2FD75F}" srcOrd="0" destOrd="0" presId="urn:microsoft.com/office/officeart/2005/8/layout/bProcess4"/>
    <dgm:cxn modelId="{08F64151-1223-124B-A215-D23CCABDF948}" type="presParOf" srcId="{073D1868-28B6-A149-95AC-19B6747D752B}" destId="{CF313A76-87D4-8640-A3D4-192B252079EC}" srcOrd="0" destOrd="0" presId="urn:microsoft.com/office/officeart/2005/8/layout/bProcess4"/>
    <dgm:cxn modelId="{68A5EE0A-28C9-B54E-BB4D-58243F9C3FC3}" type="presParOf" srcId="{CF313A76-87D4-8640-A3D4-192B252079EC}" destId="{7D8995B1-4E33-1F48-98BC-092F5DE3E7CB}" srcOrd="0" destOrd="0" presId="urn:microsoft.com/office/officeart/2005/8/layout/bProcess4"/>
    <dgm:cxn modelId="{D98186C1-25E9-0347-ACB7-A21B6F93830C}" type="presParOf" srcId="{CF313A76-87D4-8640-A3D4-192B252079EC}" destId="{9512EA70-06A4-F546-A010-1250B68B8419}" srcOrd="1" destOrd="0" presId="urn:microsoft.com/office/officeart/2005/8/layout/bProcess4"/>
    <dgm:cxn modelId="{EE80A022-DA62-9646-8089-CCFA6A851527}" type="presParOf" srcId="{073D1868-28B6-A149-95AC-19B6747D752B}" destId="{045787F8-9D0F-3E4F-B036-8F274B1F811A}" srcOrd="1" destOrd="0" presId="urn:microsoft.com/office/officeart/2005/8/layout/bProcess4"/>
    <dgm:cxn modelId="{55E3AE19-1A28-EC4B-94CA-B02A9E29D97F}" type="presParOf" srcId="{073D1868-28B6-A149-95AC-19B6747D752B}" destId="{D35A9C76-DC60-1B4D-8CE0-61B7F392DCC5}" srcOrd="2" destOrd="0" presId="urn:microsoft.com/office/officeart/2005/8/layout/bProcess4"/>
    <dgm:cxn modelId="{51D2D3E3-0551-6B46-9036-900CFFF3DB03}" type="presParOf" srcId="{D35A9C76-DC60-1B4D-8CE0-61B7F392DCC5}" destId="{28A4D3E3-44C2-7A40-97A1-DBF9E6D20B77}" srcOrd="0" destOrd="0" presId="urn:microsoft.com/office/officeart/2005/8/layout/bProcess4"/>
    <dgm:cxn modelId="{D53C38EC-D32C-1442-865B-98AED6ED3015}" type="presParOf" srcId="{D35A9C76-DC60-1B4D-8CE0-61B7F392DCC5}" destId="{8004D49D-D735-234F-82A2-1744B5FF55AB}" srcOrd="1" destOrd="0" presId="urn:microsoft.com/office/officeart/2005/8/layout/bProcess4"/>
    <dgm:cxn modelId="{84D8B9D3-03A5-7549-A41E-9FD10BEAB4F7}" type="presParOf" srcId="{073D1868-28B6-A149-95AC-19B6747D752B}" destId="{9E2777A4-2F37-1046-B20E-914B95038993}" srcOrd="3" destOrd="0" presId="urn:microsoft.com/office/officeart/2005/8/layout/bProcess4"/>
    <dgm:cxn modelId="{3B13D664-D442-BC43-8DC3-E14D568A7F73}" type="presParOf" srcId="{073D1868-28B6-A149-95AC-19B6747D752B}" destId="{FA863CBB-C65C-054A-ABD8-2C2FE52E4B0E}" srcOrd="4" destOrd="0" presId="urn:microsoft.com/office/officeart/2005/8/layout/bProcess4"/>
    <dgm:cxn modelId="{F65D3CBD-BA45-1443-9579-FA42A9DA8DBC}" type="presParOf" srcId="{FA863CBB-C65C-054A-ABD8-2C2FE52E4B0E}" destId="{BD340C15-AE4D-D04D-92FD-57776FD61C70}" srcOrd="0" destOrd="0" presId="urn:microsoft.com/office/officeart/2005/8/layout/bProcess4"/>
    <dgm:cxn modelId="{E21ED681-1452-4B49-A90A-7557468813C4}" type="presParOf" srcId="{FA863CBB-C65C-054A-ABD8-2C2FE52E4B0E}" destId="{CE429576-7BDA-E240-8974-3FF3A23D9E6F}" srcOrd="1" destOrd="0" presId="urn:microsoft.com/office/officeart/2005/8/layout/bProcess4"/>
    <dgm:cxn modelId="{438D8E12-310A-154A-B5FF-C6E46D54F387}" type="presParOf" srcId="{073D1868-28B6-A149-95AC-19B6747D752B}" destId="{00EF8C4C-C569-0F4D-B1E5-FE1A4427B7A2}" srcOrd="5" destOrd="0" presId="urn:microsoft.com/office/officeart/2005/8/layout/bProcess4"/>
    <dgm:cxn modelId="{85277D4B-9F7D-4846-81AA-2824C4B6720D}" type="presParOf" srcId="{073D1868-28B6-A149-95AC-19B6747D752B}" destId="{26460647-07E2-C948-A995-9379090E60A7}" srcOrd="6" destOrd="0" presId="urn:microsoft.com/office/officeart/2005/8/layout/bProcess4"/>
    <dgm:cxn modelId="{EF5FB67D-128C-BC40-A1B4-CB0EC590695B}" type="presParOf" srcId="{26460647-07E2-C948-A995-9379090E60A7}" destId="{6189D136-4C33-8642-8503-A69590A90164}" srcOrd="0" destOrd="0" presId="urn:microsoft.com/office/officeart/2005/8/layout/bProcess4"/>
    <dgm:cxn modelId="{3915E297-4D73-CD4E-8296-F631F1A7A17A}" type="presParOf" srcId="{26460647-07E2-C948-A995-9379090E60A7}" destId="{1CBB2E3B-7BE6-DA48-92D5-8AF1CC2FD75F}" srcOrd="1" destOrd="0" presId="urn:microsoft.com/office/officeart/2005/8/layout/bProcess4"/>
    <dgm:cxn modelId="{C3F06B7F-57C5-3043-9057-2924662712BE}" type="presParOf" srcId="{073D1868-28B6-A149-95AC-19B6747D752B}" destId="{86890F3C-B337-2A42-9176-74E79CE44FC5}" srcOrd="7" destOrd="0" presId="urn:microsoft.com/office/officeart/2005/8/layout/bProcess4"/>
    <dgm:cxn modelId="{5C96F3AC-678D-0944-87AF-D3357B1B2E97}" type="presParOf" srcId="{073D1868-28B6-A149-95AC-19B6747D752B}" destId="{F9B6701A-632B-7449-86D1-14D86AFA1011}" srcOrd="8" destOrd="0" presId="urn:microsoft.com/office/officeart/2005/8/layout/bProcess4"/>
    <dgm:cxn modelId="{3B4157DA-4014-614E-886B-37E709E28E01}" type="presParOf" srcId="{F9B6701A-632B-7449-86D1-14D86AFA1011}" destId="{BD8AB75D-684C-774F-A845-A39C4319120F}" srcOrd="0" destOrd="0" presId="urn:microsoft.com/office/officeart/2005/8/layout/bProcess4"/>
    <dgm:cxn modelId="{C5300AC2-4903-6B44-ABF4-F867652A25E1}" type="presParOf" srcId="{F9B6701A-632B-7449-86D1-14D86AFA1011}" destId="{6AA57C2C-78CD-3F49-BCA5-190CCE88D38E}" srcOrd="1" destOrd="0" presId="urn:microsoft.com/office/officeart/2005/8/layout/bProcess4"/>
    <dgm:cxn modelId="{ECF9E107-87EE-1142-AA03-156776EEAC1C}" type="presParOf" srcId="{073D1868-28B6-A149-95AC-19B6747D752B}" destId="{3A74AF6E-F93A-C042-8601-5BEA4A618571}" srcOrd="9" destOrd="0" presId="urn:microsoft.com/office/officeart/2005/8/layout/bProcess4"/>
    <dgm:cxn modelId="{76D48885-3697-C44F-BC6A-473A5B58AAEA}" type="presParOf" srcId="{073D1868-28B6-A149-95AC-19B6747D752B}" destId="{9AEF0E0B-F908-884F-9543-E79F18C9430F}" srcOrd="10" destOrd="0" presId="urn:microsoft.com/office/officeart/2005/8/layout/bProcess4"/>
    <dgm:cxn modelId="{FF0B638D-67BE-7541-B401-85EC56CFB650}" type="presParOf" srcId="{9AEF0E0B-F908-884F-9543-E79F18C9430F}" destId="{C70E65AE-8B22-4A44-8577-A5DD8D25EA68}" srcOrd="0" destOrd="0" presId="urn:microsoft.com/office/officeart/2005/8/layout/bProcess4"/>
    <dgm:cxn modelId="{EB5A6E86-671E-5847-BCF9-3AF389D16AE4}" type="presParOf" srcId="{9AEF0E0B-F908-884F-9543-E79F18C9430F}" destId="{BA5F5172-A58B-4445-AAE9-08B3C3C26029}" srcOrd="1" destOrd="0" presId="urn:microsoft.com/office/officeart/2005/8/layout/bProcess4"/>
    <dgm:cxn modelId="{A9B25878-51A2-1944-A845-9CCE3A61E5F0}" type="presParOf" srcId="{073D1868-28B6-A149-95AC-19B6747D752B}" destId="{7014F8F4-B46B-B849-9A84-B67458314C4F}" srcOrd="11" destOrd="0" presId="urn:microsoft.com/office/officeart/2005/8/layout/bProcess4"/>
    <dgm:cxn modelId="{4CA3E7D8-8C85-5544-888B-41021915D644}" type="presParOf" srcId="{073D1868-28B6-A149-95AC-19B6747D752B}" destId="{7CE50EB1-4652-0641-A87E-0D84D3EBF6E6}" srcOrd="12" destOrd="0" presId="urn:microsoft.com/office/officeart/2005/8/layout/bProcess4"/>
    <dgm:cxn modelId="{206A8AB9-EAA7-4D44-9535-8D3C493D5B23}" type="presParOf" srcId="{7CE50EB1-4652-0641-A87E-0D84D3EBF6E6}" destId="{274860C0-5721-554A-ADC4-825F72364EC7}" srcOrd="0" destOrd="0" presId="urn:microsoft.com/office/officeart/2005/8/layout/bProcess4"/>
    <dgm:cxn modelId="{DD1A1C5E-4899-054A-BE01-53B2F6E36387}" type="presParOf" srcId="{7CE50EB1-4652-0641-A87E-0D84D3EBF6E6}" destId="{8D2D1280-A737-E04C-B3C1-E49D8A51FC52}" srcOrd="1" destOrd="0" presId="urn:microsoft.com/office/officeart/2005/8/layout/bProcess4"/>
    <dgm:cxn modelId="{61ED3643-6205-A341-8F77-2CFCED834E5A}" type="presParOf" srcId="{073D1868-28B6-A149-95AC-19B6747D752B}" destId="{8496AE62-E18E-D444-99B3-E75BE1BA27FB}" srcOrd="13" destOrd="0" presId="urn:microsoft.com/office/officeart/2005/8/layout/bProcess4"/>
    <dgm:cxn modelId="{C179745C-B683-B547-B1D5-258E97355DEE}" type="presParOf" srcId="{073D1868-28B6-A149-95AC-19B6747D752B}" destId="{91F271CA-53A1-6248-A8A5-0BA28FA3386B}" srcOrd="14" destOrd="0" presId="urn:microsoft.com/office/officeart/2005/8/layout/bProcess4"/>
    <dgm:cxn modelId="{A36AC3E9-B025-6641-875B-69A925FC556F}" type="presParOf" srcId="{91F271CA-53A1-6248-A8A5-0BA28FA3386B}" destId="{CF7221E4-1822-4647-84FA-3E8B364171DD}" srcOrd="0" destOrd="0" presId="urn:microsoft.com/office/officeart/2005/8/layout/bProcess4"/>
    <dgm:cxn modelId="{8DD2F714-B2E8-8340-B44C-63DA5961BF82}" type="presParOf" srcId="{91F271CA-53A1-6248-A8A5-0BA28FA3386B}" destId="{D9DC531E-9658-4B4E-888E-88A80122470D}" srcOrd="1" destOrd="0" presId="urn:microsoft.com/office/officeart/2005/8/layout/bProcess4"/>
    <dgm:cxn modelId="{CA1F54A8-68B7-FE4B-82E1-1C67CF58F8F7}" type="presParOf" srcId="{073D1868-28B6-A149-95AC-19B6747D752B}" destId="{A5546827-78DC-AB48-8E41-0E1BB7AC47BE}" srcOrd="15" destOrd="0" presId="urn:microsoft.com/office/officeart/2005/8/layout/bProcess4"/>
    <dgm:cxn modelId="{B84D326F-E0A8-EC45-A340-C078B86909DF}" type="presParOf" srcId="{073D1868-28B6-A149-95AC-19B6747D752B}" destId="{C6CBC5EA-A159-764E-B180-3DA738C47417}" srcOrd="16" destOrd="0" presId="urn:microsoft.com/office/officeart/2005/8/layout/bProcess4"/>
    <dgm:cxn modelId="{1D7B579A-398A-204C-B9BB-CE74B35254C5}" type="presParOf" srcId="{C6CBC5EA-A159-764E-B180-3DA738C47417}" destId="{E83CFF6E-1138-DF4A-93F5-B9AE59EF546D}" srcOrd="0" destOrd="0" presId="urn:microsoft.com/office/officeart/2005/8/layout/bProcess4"/>
    <dgm:cxn modelId="{3773D74B-F776-6A4B-95B3-4A0B49248504}" type="presParOf" srcId="{C6CBC5EA-A159-764E-B180-3DA738C47417}" destId="{62251C01-224C-184F-B06E-E2A6182201B3}" srcOrd="1" destOrd="0" presId="urn:microsoft.com/office/officeart/2005/8/layout/bProcess4"/>
  </dgm:cxnLst>
  <dgm:bg/>
  <dgm:whole>
    <a:ln>
      <a:solidFill>
        <a:srgbClr val="007878"/>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787F8-9D0F-3E4F-B036-8F274B1F811A}">
      <dsp:nvSpPr>
        <dsp:cNvPr id="0" name=""/>
        <dsp:cNvSpPr/>
      </dsp:nvSpPr>
      <dsp:spPr>
        <a:xfrm rot="16372747" flipV="1">
          <a:off x="-164036" y="997581"/>
          <a:ext cx="1456024" cy="279269"/>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512EA70-06A4-F546-A010-1250B68B8419}">
      <dsp:nvSpPr>
        <dsp:cNvPr id="0" name=""/>
        <dsp:cNvSpPr/>
      </dsp:nvSpPr>
      <dsp:spPr>
        <a:xfrm>
          <a:off x="88431" y="18856"/>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1. Fairly &amp; Lawfully Processed</a:t>
          </a:r>
        </a:p>
      </dsp:txBody>
      <dsp:txXfrm>
        <a:off x="126281" y="56706"/>
        <a:ext cx="2078140" cy="1216604"/>
      </dsp:txXfrm>
    </dsp:sp>
    <dsp:sp modelId="{9E2777A4-2F37-1046-B20E-914B95038993}">
      <dsp:nvSpPr>
        <dsp:cNvPr id="0" name=""/>
        <dsp:cNvSpPr/>
      </dsp:nvSpPr>
      <dsp:spPr>
        <a:xfrm rot="5400000">
          <a:off x="-194228" y="2644614"/>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004D49D-D735-234F-82A2-1744B5FF55AB}">
      <dsp:nvSpPr>
        <dsp:cNvPr id="0" name=""/>
        <dsp:cNvSpPr/>
      </dsp:nvSpPr>
      <dsp:spPr>
        <a:xfrm>
          <a:off x="173271" y="161682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2. Processed for limited purposes</a:t>
          </a:r>
        </a:p>
      </dsp:txBody>
      <dsp:txXfrm>
        <a:off x="211121" y="1654679"/>
        <a:ext cx="2078140" cy="1216604"/>
      </dsp:txXfrm>
    </dsp:sp>
    <dsp:sp modelId="{00EF8C4C-C569-0F4D-B1E5-FE1A4427B7A2}">
      <dsp:nvSpPr>
        <dsp:cNvPr id="0" name=""/>
        <dsp:cNvSpPr/>
      </dsp:nvSpPr>
      <dsp:spPr>
        <a:xfrm>
          <a:off x="613461" y="3471158"/>
          <a:ext cx="2855186"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E429576-7BDA-E240-8974-3FF3A23D9E6F}">
      <dsp:nvSpPr>
        <dsp:cNvPr id="0" name=""/>
        <dsp:cNvSpPr/>
      </dsp:nvSpPr>
      <dsp:spPr>
        <a:xfrm>
          <a:off x="173271" y="323220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3. Adequate, Relevant and Not excessive</a:t>
          </a:r>
        </a:p>
      </dsp:txBody>
      <dsp:txXfrm>
        <a:off x="211121" y="3270059"/>
        <a:ext cx="2078140" cy="1216604"/>
      </dsp:txXfrm>
    </dsp:sp>
    <dsp:sp modelId="{86890F3C-B337-2A42-9176-74E79CE44FC5}">
      <dsp:nvSpPr>
        <dsp:cNvPr id="0" name=""/>
        <dsp:cNvSpPr/>
      </dsp:nvSpPr>
      <dsp:spPr>
        <a:xfrm rot="16200000">
          <a:off x="2670379" y="2644614"/>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CBB2E3B-7BE6-DA48-92D5-8AF1CC2FD75F}">
      <dsp:nvSpPr>
        <dsp:cNvPr id="0" name=""/>
        <dsp:cNvSpPr/>
      </dsp:nvSpPr>
      <dsp:spPr>
        <a:xfrm>
          <a:off x="3037879" y="323220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4. Accurate &amp; Up to date</a:t>
          </a:r>
        </a:p>
      </dsp:txBody>
      <dsp:txXfrm>
        <a:off x="3075729" y="3270059"/>
        <a:ext cx="2078140" cy="1216604"/>
      </dsp:txXfrm>
    </dsp:sp>
    <dsp:sp modelId="{3A74AF6E-F93A-C042-8601-5BEA4A618571}">
      <dsp:nvSpPr>
        <dsp:cNvPr id="0" name=""/>
        <dsp:cNvSpPr/>
      </dsp:nvSpPr>
      <dsp:spPr>
        <a:xfrm rot="16200000">
          <a:off x="2670379" y="1048087"/>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AA57C2C-78CD-3F49-BCA5-190CCE88D38E}">
      <dsp:nvSpPr>
        <dsp:cNvPr id="0" name=""/>
        <dsp:cNvSpPr/>
      </dsp:nvSpPr>
      <dsp:spPr>
        <a:xfrm>
          <a:off x="3037879" y="1616829"/>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5. Not kept any longer that necessary</a:t>
          </a:r>
        </a:p>
      </dsp:txBody>
      <dsp:txXfrm>
        <a:off x="3075729" y="1654679"/>
        <a:ext cx="2078140" cy="1216604"/>
      </dsp:txXfrm>
    </dsp:sp>
    <dsp:sp modelId="{7014F8F4-B46B-B849-9A84-B67458314C4F}">
      <dsp:nvSpPr>
        <dsp:cNvPr id="0" name=""/>
        <dsp:cNvSpPr/>
      </dsp:nvSpPr>
      <dsp:spPr>
        <a:xfrm>
          <a:off x="3478069" y="221543"/>
          <a:ext cx="2855186"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A5F5172-A58B-4445-AAE9-08B3C3C26029}">
      <dsp:nvSpPr>
        <dsp:cNvPr id="0" name=""/>
        <dsp:cNvSpPr/>
      </dsp:nvSpPr>
      <dsp:spPr>
        <a:xfrm>
          <a:off x="3037879" y="1448"/>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6. Processed in Line with Subject Rights</a:t>
          </a:r>
        </a:p>
      </dsp:txBody>
      <dsp:txXfrm>
        <a:off x="3075729" y="39298"/>
        <a:ext cx="2078140" cy="1216604"/>
      </dsp:txXfrm>
    </dsp:sp>
    <dsp:sp modelId="{8496AE62-E18E-D444-99B3-E75BE1BA27FB}">
      <dsp:nvSpPr>
        <dsp:cNvPr id="0" name=""/>
        <dsp:cNvSpPr/>
      </dsp:nvSpPr>
      <dsp:spPr>
        <a:xfrm rot="5400000">
          <a:off x="5534987" y="1029234"/>
          <a:ext cx="1605958"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D2D1280-A737-E04C-B3C1-E49D8A51FC52}">
      <dsp:nvSpPr>
        <dsp:cNvPr id="0" name=""/>
        <dsp:cNvSpPr/>
      </dsp:nvSpPr>
      <dsp:spPr>
        <a:xfrm>
          <a:off x="5902487" y="1448"/>
          <a:ext cx="2153840" cy="1292304"/>
        </a:xfrm>
        <a:prstGeom prst="roundRect">
          <a:avLst>
            <a:gd name="adj" fmla="val 10000"/>
          </a:avLst>
        </a:prstGeom>
        <a:solidFill>
          <a:srgbClr val="0B8C86"/>
        </a:solidFill>
        <a:ln>
          <a:solidFill>
            <a:schemeClr val="accent1"/>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7. Kept Secure</a:t>
          </a:r>
        </a:p>
      </dsp:txBody>
      <dsp:txXfrm>
        <a:off x="5940337" y="39298"/>
        <a:ext cx="2078140" cy="1216604"/>
      </dsp:txXfrm>
    </dsp:sp>
    <dsp:sp modelId="{A5546827-78DC-AB48-8E41-0E1BB7AC47BE}">
      <dsp:nvSpPr>
        <dsp:cNvPr id="0" name=""/>
        <dsp:cNvSpPr/>
      </dsp:nvSpPr>
      <dsp:spPr>
        <a:xfrm rot="5407775">
          <a:off x="5545778" y="2632033"/>
          <a:ext cx="1580801" cy="193845"/>
        </a:xfrm>
        <a:prstGeom prst="rect">
          <a:avLst/>
        </a:prstGeom>
        <a:solidFill>
          <a:srgbClr val="0B8C86"/>
        </a:solidFill>
        <a:ln>
          <a:solidFill>
            <a:srgbClr val="007878"/>
          </a:solid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9DC531E-9658-4B4E-888E-88A80122470D}">
      <dsp:nvSpPr>
        <dsp:cNvPr id="0" name=""/>
        <dsp:cNvSpPr/>
      </dsp:nvSpPr>
      <dsp:spPr>
        <a:xfrm>
          <a:off x="5902487" y="1616829"/>
          <a:ext cx="2153840" cy="1292304"/>
        </a:xfrm>
        <a:prstGeom prst="roundRect">
          <a:avLst>
            <a:gd name="adj" fmla="val 10000"/>
          </a:avLst>
        </a:prstGeom>
        <a:solidFill>
          <a:srgbClr val="007878"/>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8. Not transferred overseas without Adequate Protection</a:t>
          </a:r>
        </a:p>
      </dsp:txBody>
      <dsp:txXfrm>
        <a:off x="5940337" y="1654679"/>
        <a:ext cx="2078140" cy="1216604"/>
      </dsp:txXfrm>
    </dsp:sp>
    <dsp:sp modelId="{62251C01-224C-184F-B06E-E2A6182201B3}">
      <dsp:nvSpPr>
        <dsp:cNvPr id="0" name=""/>
        <dsp:cNvSpPr/>
      </dsp:nvSpPr>
      <dsp:spPr>
        <a:xfrm>
          <a:off x="5898912" y="3207048"/>
          <a:ext cx="2153840" cy="1292304"/>
        </a:xfrm>
        <a:prstGeom prst="roundRect">
          <a:avLst>
            <a:gd name="adj" fmla="val 10000"/>
          </a:avLst>
        </a:prstGeom>
        <a:solidFill>
          <a:srgbClr val="0B8C86"/>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a:off x="5936762" y="3244898"/>
        <a:ext cx="2078140" cy="1216604"/>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09/01/2020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09/01/2020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youtube.com/watch?v=ZyrVtgiysBg"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youtube.com/watch?v=Hwn_W-X2Rd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 typeface="Arial" charset="0"/>
              <a:buNone/>
            </a:pPr>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71913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21229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External relationships are almost always formal.</a:t>
            </a:r>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5</a:t>
            </a:fld>
            <a:endParaRPr lang="en-GB" altLang="en-US">
              <a:latin typeface="Calibri" panose="020F0502020204030204" pitchFamily="34" charset="0"/>
            </a:endParaRPr>
          </a:p>
        </p:txBody>
      </p:sp>
    </p:spTree>
    <p:extLst>
      <p:ext uri="{BB962C8B-B14F-4D97-AF65-F5344CB8AC3E}">
        <p14:creationId xmlns:p14="http://schemas.microsoft.com/office/powerpoint/2010/main" val="8569210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Can be formal or informal depending on who is doing the coaching.</a:t>
            </a:r>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6</a:t>
            </a:fld>
            <a:endParaRPr lang="en-GB" altLang="en-US">
              <a:latin typeface="Calibri" panose="020F0502020204030204" pitchFamily="34" charset="0"/>
            </a:endParaRPr>
          </a:p>
        </p:txBody>
      </p:sp>
    </p:spTree>
    <p:extLst>
      <p:ext uri="{BB962C8B-B14F-4D97-AF65-F5344CB8AC3E}">
        <p14:creationId xmlns:p14="http://schemas.microsoft.com/office/powerpoint/2010/main" val="1180854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Internal:</a:t>
            </a:r>
          </a:p>
          <a:p>
            <a:pPr marL="171450" indent="-171450">
              <a:buFont typeface="Arial" panose="020B0604020202020204" pitchFamily="34" charset="0"/>
              <a:buChar char="•"/>
            </a:pPr>
            <a:r>
              <a:rPr lang="en-GB" baseline="0" dirty="0"/>
              <a:t>More cost affective</a:t>
            </a:r>
          </a:p>
          <a:p>
            <a:pPr marL="171450" indent="-171450">
              <a:buFont typeface="Arial" panose="020B0604020202020204" pitchFamily="34" charset="0"/>
              <a:buChar char="•"/>
            </a:pPr>
            <a:r>
              <a:rPr lang="en-GB" baseline="0" dirty="0"/>
              <a:t>Retain the expertise in-house</a:t>
            </a:r>
          </a:p>
          <a:p>
            <a:pPr marL="171450" indent="-171450">
              <a:buFont typeface="Arial" panose="020B0604020202020204" pitchFamily="34" charset="0"/>
              <a:buChar char="•"/>
            </a:pPr>
            <a:r>
              <a:rPr lang="en-GB" baseline="0" dirty="0"/>
              <a:t>Logistics of organising the sessions and training is less problematic and costly</a:t>
            </a:r>
          </a:p>
          <a:p>
            <a:pPr marL="171450" indent="-171450">
              <a:buFont typeface="Arial" panose="020B0604020202020204" pitchFamily="34" charset="0"/>
              <a:buChar char="•"/>
            </a:pPr>
            <a:r>
              <a:rPr lang="en-GB" baseline="0" dirty="0"/>
              <a:t>Information can be more easily fed back to other Departments such as HR/L&amp;D</a:t>
            </a:r>
          </a:p>
          <a:p>
            <a:pPr marL="171450" indent="-171450">
              <a:buFont typeface="Arial" panose="020B0604020202020204" pitchFamily="34" charset="0"/>
              <a:buChar char="•"/>
            </a:pPr>
            <a:r>
              <a:rPr lang="en-GB" baseline="0" dirty="0"/>
              <a:t>The coach/mentor will have a grasp of opportunities and challenges facing the business</a:t>
            </a:r>
          </a:p>
          <a:p>
            <a:pPr marL="171450" indent="-171450">
              <a:buFont typeface="Arial" panose="020B0604020202020204" pitchFamily="34" charset="0"/>
              <a:buChar char="•"/>
            </a:pPr>
            <a:r>
              <a:rPr lang="en-GB" baseline="0" dirty="0"/>
              <a:t>Professional code of practice reviewed and upheld</a:t>
            </a:r>
          </a:p>
          <a:p>
            <a:pPr marL="0" indent="0">
              <a:buFont typeface="Arial" panose="020B0604020202020204" pitchFamily="34" charset="0"/>
              <a:buNone/>
            </a:pPr>
            <a:endParaRPr lang="en-GB" baseline="0" dirty="0"/>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External</a:t>
            </a:r>
          </a:p>
          <a:p>
            <a:pPr marL="171450" indent="-171450">
              <a:buFont typeface="Arial" panose="020B0604020202020204" pitchFamily="34" charset="0"/>
              <a:buChar char="•"/>
            </a:pPr>
            <a:r>
              <a:rPr lang="en-GB" baseline="0" dirty="0"/>
              <a:t>The coach or mentor is completely impartial</a:t>
            </a:r>
          </a:p>
          <a:p>
            <a:pPr marL="171450" indent="-171450">
              <a:buFont typeface="Arial" panose="020B0604020202020204" pitchFamily="34" charset="0"/>
              <a:buChar char="•"/>
            </a:pPr>
            <a:r>
              <a:rPr lang="en-GB" baseline="0" dirty="0"/>
              <a:t>The employee may feel more secure about confidentiality</a:t>
            </a:r>
          </a:p>
          <a:p>
            <a:pPr marL="171450" indent="-171450">
              <a:buFont typeface="Arial" panose="020B0604020202020204" pitchFamily="34" charset="0"/>
              <a:buChar char="•"/>
            </a:pPr>
            <a:r>
              <a:rPr lang="en-GB" baseline="0" dirty="0"/>
              <a:t>The coach or mentor will have outside expertise they can share to avoid an insular mindset creeping in</a:t>
            </a:r>
          </a:p>
          <a:p>
            <a:pPr marL="171450" indent="-171450">
              <a:buFont typeface="Arial" panose="020B0604020202020204" pitchFamily="34" charset="0"/>
              <a:buChar char="•"/>
            </a:pPr>
            <a:r>
              <a:rPr lang="en-GB" baseline="0" dirty="0"/>
              <a:t>The coach or mentor will dedicate quality time without internal distractions from day-to-day work pressures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29796066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NHS Mentoring Scheme example</a:t>
            </a:r>
          </a:p>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8</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There are two possible roles the line-manager can play, the coach/mentor themselves or as a key stakeholder in the coach/mentor relationship.</a:t>
            </a:r>
          </a:p>
          <a:p>
            <a:pPr>
              <a:spcBef>
                <a:spcPct val="0"/>
              </a:spcBef>
            </a:pPr>
            <a:r>
              <a:rPr lang="en-GB" altLang="en-US" dirty="0"/>
              <a:t>It is important that everyone is aligned.</a:t>
            </a:r>
          </a:p>
          <a:p>
            <a:pPr>
              <a:spcBef>
                <a:spcPct val="0"/>
              </a:spcBef>
            </a:pPr>
            <a:r>
              <a:rPr lang="en-GB" altLang="en-US" dirty="0"/>
              <a:t>What are the potential issues that may occur?</a:t>
            </a:r>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9</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It has long been accepted that leadership is part of the role of management, Downey argues that coaching is another crucial element of line-management.  What are the tasks associated with each of these elements?</a:t>
            </a:r>
          </a:p>
          <a:p>
            <a:pPr>
              <a:spcBef>
                <a:spcPct val="0"/>
              </a:spcBef>
            </a:pPr>
            <a:endParaRPr lang="en-GB" altLang="en-US" dirty="0"/>
          </a:p>
          <a:p>
            <a:pPr>
              <a:spcBef>
                <a:spcPct val="0"/>
              </a:spcBef>
            </a:pPr>
            <a:r>
              <a:rPr lang="en-GB" altLang="en-US" dirty="0"/>
              <a:t>See Downey Chapter and Conor and Pakora Chapters.</a:t>
            </a:r>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10</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marL="171450" indent="-171450" fontAlgn="auto">
              <a:spcBef>
                <a:spcPts val="0"/>
              </a:spcBef>
              <a:spcAft>
                <a:spcPts val="0"/>
              </a:spcAft>
              <a:buFont typeface="Arial" panose="020B0604020202020204" pitchFamily="34" charset="0"/>
              <a:buChar char="•"/>
              <a:defRPr/>
            </a:pPr>
            <a:r>
              <a:rPr lang="en-GB" dirty="0"/>
              <a:t>People, who work together, tend to adopt the same filters on the world around them and have the same blind spots. Paradoxically, the better the relationship between line manager and learner, the more likely this is to be the case.</a:t>
            </a:r>
          </a:p>
          <a:p>
            <a:pPr marL="171450" indent="-171450" fontAlgn="auto">
              <a:spcBef>
                <a:spcPts val="0"/>
              </a:spcBef>
              <a:spcAft>
                <a:spcPts val="0"/>
              </a:spcAft>
              <a:buFont typeface="Arial" panose="020B0604020202020204" pitchFamily="34" charset="0"/>
              <a:buChar char="•"/>
              <a:defRPr/>
            </a:pPr>
            <a:r>
              <a:rPr lang="en-GB" dirty="0"/>
              <a:t>Time constraints are the most significant barrier to achieving a coaching style of management. Organisational culture and a lack of confidence to deal with difficult people are also inhibitors. </a:t>
            </a:r>
          </a:p>
          <a:p>
            <a:pPr marL="171450" indent="-171450" fontAlgn="auto">
              <a:spcBef>
                <a:spcPts val="0"/>
              </a:spcBef>
              <a:spcAft>
                <a:spcPts val="0"/>
              </a:spcAft>
              <a:buFont typeface="Arial" panose="020B0604020202020204" pitchFamily="34" charset="0"/>
              <a:buChar char="•"/>
              <a:defRPr/>
            </a:pPr>
            <a:r>
              <a:rPr lang="en-GB" dirty="0"/>
              <a:t>Clarity in coaching roles and expectations, senior management ownership of coaching as a business issue and top management role-modelling of coaching characteristics are all important ingredients of a coaching culture. </a:t>
            </a:r>
          </a:p>
          <a:p>
            <a:pPr marL="171450" indent="-171450" fontAlgn="auto">
              <a:spcBef>
                <a:spcPts val="0"/>
              </a:spcBef>
              <a:spcAft>
                <a:spcPts val="0"/>
              </a:spcAft>
              <a:buFont typeface="Arial" panose="020B0604020202020204" pitchFamily="34" charset="0"/>
              <a:buChar char="•"/>
              <a:defRPr/>
            </a:pPr>
            <a:r>
              <a:rPr lang="en-GB" dirty="0"/>
              <a:t>This could be either because he or she sees they have bigger performance problems, or greater potential. If the former, people often resent being “picked on”; if the latter, other people resent being left out. </a:t>
            </a:r>
          </a:p>
          <a:p>
            <a:pPr marL="171450" indent="-171450" fontAlgn="auto">
              <a:spcBef>
                <a:spcPts val="0"/>
              </a:spcBef>
              <a:spcAft>
                <a:spcPts val="0"/>
              </a:spcAft>
              <a:buFont typeface="Arial" panose="020B0604020202020204" pitchFamily="34" charset="0"/>
              <a:buChar char="•"/>
              <a:defRPr/>
            </a:pPr>
            <a:r>
              <a:rPr lang="en-GB" dirty="0"/>
              <a:t>For example, on the manager’s part about their plans to reorganise the team and on the employee’s part about how long they intend to stay with the company.</a:t>
            </a:r>
          </a:p>
          <a:p>
            <a:pPr fontAlgn="auto">
              <a:spcBef>
                <a:spcPts val="0"/>
              </a:spcBef>
              <a:spcAft>
                <a:spcPts val="0"/>
              </a:spcAft>
              <a:defRPr/>
            </a:pPr>
            <a:endParaRPr lang="en-GB" dirty="0"/>
          </a:p>
          <a:p>
            <a:pPr marL="228600" indent="-228600" fontAlgn="auto">
              <a:spcBef>
                <a:spcPts val="0"/>
              </a:spcBef>
              <a:spcAft>
                <a:spcPts val="0"/>
              </a:spcAft>
              <a:buFontTx/>
              <a:buAutoNum type="arabicPeriod"/>
              <a:defRPr/>
            </a:pPr>
            <a:endParaRPr lang="en-GB" dirty="0"/>
          </a:p>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cs typeface="Calibri"/>
            </a:endParaRPr>
          </a:p>
          <a:p>
            <a:endParaRPr lang="en-GB" dirty="0">
              <a:cs typeface="Calibri"/>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3283877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Eg</a:t>
            </a:r>
            <a:r>
              <a:rPr lang="en-US" dirty="0"/>
              <a:t>:- email between two colleagues about </a:t>
            </a:r>
            <a:r>
              <a:rPr lang="en-US" dirty="0" err="1"/>
              <a:t>Mr</a:t>
            </a:r>
            <a:r>
              <a:rPr lang="en-US" dirty="0"/>
              <a:t> Bloggs being a tricky customer and that I will try not to have to deal with him again if I can – expressing an opinion and your intentions in relation to that individual</a:t>
            </a:r>
          </a:p>
          <a:p>
            <a:r>
              <a:rPr lang="en-US" dirty="0"/>
              <a:t>Job advert for PM with salary – one person in the post: may identify what their salary is.</a:t>
            </a:r>
          </a:p>
          <a:p>
            <a:r>
              <a:rPr lang="en-US" dirty="0"/>
              <a:t>Name. ‘That lady who wears all the silver bangles and has dark hair and glasses’: characteristics which differentiate the person</a:t>
            </a:r>
          </a:p>
          <a:p>
            <a:r>
              <a:rPr lang="en-GB" dirty="0"/>
              <a:t>IP addresses. Cookie data: identifies you and what you are doing online.</a:t>
            </a:r>
          </a:p>
          <a:p>
            <a:r>
              <a:rPr lang="en-GB" dirty="0"/>
              <a:t>Includes expressions of opinion about the individual, and your intentions in relation to the individual</a:t>
            </a:r>
            <a:endParaRPr lang="en-US" dirty="0"/>
          </a:p>
          <a:p>
            <a:r>
              <a:rPr lang="en-US" dirty="0"/>
              <a:t>Discuss company emails and myth that not PD – still IDs a living individual. As will photo on website etc. Really important to understand that when </a:t>
            </a:r>
            <a:r>
              <a:rPr lang="en-US" dirty="0" err="1"/>
              <a:t>eg</a:t>
            </a:r>
            <a:r>
              <a:rPr lang="en-US" dirty="0"/>
              <a:t>:- marketing to clients to invite them to an event, even though sending to corporate addresses, still PD.</a:t>
            </a:r>
          </a:p>
        </p:txBody>
      </p:sp>
      <p:sp>
        <p:nvSpPr>
          <p:cNvPr id="4" name="Slide Number Placeholder 3"/>
          <p:cNvSpPr>
            <a:spLocks noGrp="1"/>
          </p:cNvSpPr>
          <p:nvPr>
            <p:ph type="sldNum" sz="quarter" idx="5"/>
          </p:nvPr>
        </p:nvSpPr>
        <p:spPr/>
        <p:txBody>
          <a:bodyPr/>
          <a:lstStyle/>
          <a:p>
            <a:pPr>
              <a:defRPr/>
            </a:pPr>
            <a:fld id="{F4470D72-47B5-4D4A-A2AD-3C88190738A2}" type="slidenum">
              <a:rPr lang="en-US" smtClean="0"/>
              <a:pPr>
                <a:defRPr/>
              </a:pPr>
              <a:t>20</a:t>
            </a:fld>
            <a:endParaRPr lang="en-US"/>
          </a:p>
        </p:txBody>
      </p:sp>
    </p:spTree>
    <p:extLst>
      <p:ext uri="{BB962C8B-B14F-4D97-AF65-F5344CB8AC3E}">
        <p14:creationId xmlns:p14="http://schemas.microsoft.com/office/powerpoint/2010/main" val="6919849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NB not financial information</a:t>
            </a:r>
            <a:r>
              <a:rPr lang="en-US" baseline="0" dirty="0"/>
              <a:t> although other reason why want to keep that secure</a:t>
            </a:r>
          </a:p>
          <a:p>
            <a:endParaRPr lang="en-US" dirty="0"/>
          </a:p>
          <a:p>
            <a:r>
              <a:rPr lang="en-US" dirty="0"/>
              <a:t>Rebranded as ‘special categories of data’</a:t>
            </a:r>
          </a:p>
          <a:p>
            <a:endParaRPr lang="en-US" dirty="0"/>
          </a:p>
          <a:p>
            <a:r>
              <a:rPr lang="en-US" dirty="0"/>
              <a:t>Discussion about whether you ever hold or process SPD.</a:t>
            </a:r>
          </a:p>
          <a:p>
            <a:endParaRPr lang="en-US" dirty="0"/>
          </a:p>
          <a:p>
            <a:r>
              <a:rPr lang="en-US" dirty="0"/>
              <a:t>? Client tells you they are unwell?</a:t>
            </a:r>
          </a:p>
          <a:p>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21</a:t>
            </a:fld>
            <a:endParaRPr lang="en-US"/>
          </a:p>
        </p:txBody>
      </p:sp>
    </p:spTree>
    <p:extLst>
      <p:ext uri="{BB962C8B-B14F-4D97-AF65-F5344CB8AC3E}">
        <p14:creationId xmlns:p14="http://schemas.microsoft.com/office/powerpoint/2010/main" val="19802053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a:t>
            </a:r>
            <a:r>
              <a:rPr lang="en-US" baseline="0" dirty="0"/>
              <a:t> processed to uniquely identify an individual </a:t>
            </a:r>
            <a:r>
              <a:rPr lang="en-US" baseline="0" dirty="0" err="1"/>
              <a:t>eg</a:t>
            </a:r>
            <a:r>
              <a:rPr lang="en-US" baseline="0" dirty="0"/>
              <a:t>:- finger print clocking systems, </a:t>
            </a:r>
            <a:r>
              <a:rPr lang="en-US" baseline="0" dirty="0" err="1"/>
              <a:t>tacographs</a:t>
            </a:r>
            <a:r>
              <a:rPr lang="en-US" baseline="0" dirty="0"/>
              <a:t> with finger print recognition</a:t>
            </a:r>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22</a:t>
            </a:fld>
            <a:endParaRPr lang="en-US"/>
          </a:p>
        </p:txBody>
      </p:sp>
    </p:spTree>
    <p:extLst>
      <p:ext uri="{BB962C8B-B14F-4D97-AF65-F5344CB8AC3E}">
        <p14:creationId xmlns:p14="http://schemas.microsoft.com/office/powerpoint/2010/main" val="11112696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B8C86"/>
              </a:buClr>
              <a:buFont typeface="Arial" panose="020B0604020202020204" pitchFamily="34" charset="0"/>
              <a:buChar char="•"/>
            </a:pPr>
            <a:r>
              <a:rPr lang="en-US" dirty="0"/>
              <a:t>Facebook fined £500,000 in relation to Cambridge Analytica (maximum fine at the time).</a:t>
            </a:r>
          </a:p>
          <a:p>
            <a:pPr>
              <a:buClr>
                <a:srgbClr val="0B8C86"/>
              </a:buClr>
              <a:buFont typeface="Arial" panose="020B0604020202020204" pitchFamily="34" charset="0"/>
              <a:buChar char="•"/>
            </a:pPr>
            <a:r>
              <a:rPr lang="en-US" dirty="0"/>
              <a:t>Carphone Warehouse £400,000 fine relating to cyberattacks</a:t>
            </a:r>
          </a:p>
          <a:p>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23</a:t>
            </a:fld>
            <a:endParaRPr lang="en-US"/>
          </a:p>
        </p:txBody>
      </p:sp>
    </p:spTree>
    <p:extLst>
      <p:ext uri="{BB962C8B-B14F-4D97-AF65-F5344CB8AC3E}">
        <p14:creationId xmlns:p14="http://schemas.microsoft.com/office/powerpoint/2010/main" val="42809226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 each one:</a:t>
            </a:r>
          </a:p>
          <a:p>
            <a:endParaRPr lang="en-US" dirty="0"/>
          </a:p>
          <a:p>
            <a:pPr marL="236921" indent="-236921">
              <a:buAutoNum type="arabicPeriod"/>
            </a:pPr>
            <a:r>
              <a:rPr lang="en-US" dirty="0"/>
              <a:t>Next slide</a:t>
            </a:r>
          </a:p>
          <a:p>
            <a:pPr marL="236921" indent="-236921">
              <a:buAutoNum type="arabicPeriod"/>
            </a:pPr>
            <a:r>
              <a:rPr lang="en-US" dirty="0"/>
              <a:t>Limited purposes </a:t>
            </a:r>
            <a:r>
              <a:rPr lang="mr-IN" dirty="0"/>
              <a:t>–</a:t>
            </a:r>
            <a:r>
              <a:rPr lang="en-US" dirty="0"/>
              <a:t> if em</a:t>
            </a:r>
            <a:r>
              <a:rPr lang="en-US" baseline="0" dirty="0"/>
              <a:t>ployee gives you data </a:t>
            </a:r>
            <a:r>
              <a:rPr lang="en-US" baseline="0" dirty="0" err="1"/>
              <a:t>eg</a:t>
            </a:r>
            <a:r>
              <a:rPr lang="en-US" baseline="0" dirty="0"/>
              <a:t>:- to manage their sickness absence they are not giving you that data to discuss in another more open way (gossip)</a:t>
            </a:r>
          </a:p>
          <a:p>
            <a:r>
              <a:rPr lang="en-GB" dirty="0"/>
              <a:t>Information is not to be considered fairly processed unless you give data subjects, or make readily available to them, “fair processing information” – in practice this is usually done by a “data protection notice”</a:t>
            </a:r>
          </a:p>
          <a:p>
            <a:r>
              <a:rPr lang="en-GB" dirty="0"/>
              <a:t>3. Recruitment information obtained for recruitment purposes – should it be kept beyond the recruitment process? If wish to keep on file application form should really say that.</a:t>
            </a:r>
          </a:p>
          <a:p>
            <a:endParaRPr lang="en-GB" dirty="0"/>
          </a:p>
          <a:p>
            <a:r>
              <a:rPr lang="en-GB" dirty="0"/>
              <a:t>If I give you information for monitoring purposes I wouldn’t expect it to be stored on my personnel file</a:t>
            </a:r>
          </a:p>
          <a:p>
            <a:endParaRPr lang="en-GB" dirty="0"/>
          </a:p>
          <a:p>
            <a:pPr algn="just">
              <a:buClr>
                <a:srgbClr val="0B8C86"/>
              </a:buClr>
            </a:pPr>
            <a:r>
              <a:rPr lang="en-US" dirty="0"/>
              <a:t>4 and 5. Holding information which “might possibly be useful” is </a:t>
            </a:r>
            <a:r>
              <a:rPr lang="en-US" b="1" dirty="0"/>
              <a:t>not</a:t>
            </a:r>
            <a:r>
              <a:rPr lang="en-US" dirty="0"/>
              <a:t> enough</a:t>
            </a:r>
          </a:p>
          <a:p>
            <a:pPr algn="just">
              <a:buClr>
                <a:srgbClr val="0B8C86"/>
              </a:buClr>
            </a:pPr>
            <a:r>
              <a:rPr lang="en-US" dirty="0"/>
              <a:t>Data may be legitimately held for some but not others - e.g. leavers vs current staff.</a:t>
            </a:r>
            <a:r>
              <a:rPr lang="en-GB" dirty="0"/>
              <a:t> </a:t>
            </a:r>
            <a:r>
              <a:rPr lang="en-GB" dirty="0" err="1"/>
              <a:t>Cvs</a:t>
            </a:r>
            <a:r>
              <a:rPr lang="en-GB" dirty="0"/>
              <a:t> going out of fashion because too much irrelevant material.</a:t>
            </a:r>
          </a:p>
          <a:p>
            <a:pPr algn="just">
              <a:buClr>
                <a:srgbClr val="0B8C86"/>
              </a:buClr>
            </a:pPr>
            <a:endParaRPr lang="en-GB" dirty="0"/>
          </a:p>
          <a:p>
            <a:endParaRPr lang="en-GB" dirty="0"/>
          </a:p>
          <a:p>
            <a:pPr marL="236921" indent="-236921">
              <a:buAutoNum type="arabicPeriod"/>
            </a:pPr>
            <a:endParaRPr lang="en-GB" dirty="0"/>
          </a:p>
          <a:p>
            <a:pPr marL="236921" indent="-236921">
              <a:buAutoNum type="arabicPeriod"/>
            </a:pPr>
            <a:endParaRPr lang="en-US" dirty="0"/>
          </a:p>
        </p:txBody>
      </p:sp>
      <p:sp>
        <p:nvSpPr>
          <p:cNvPr id="4" name="Slide Number Placeholder 3"/>
          <p:cNvSpPr>
            <a:spLocks noGrp="1"/>
          </p:cNvSpPr>
          <p:nvPr>
            <p:ph type="sldNum" sz="quarter" idx="10"/>
          </p:nvPr>
        </p:nvSpPr>
        <p:spPr/>
        <p:txBody>
          <a:bodyPr/>
          <a:lstStyle/>
          <a:p>
            <a:pPr>
              <a:defRPr/>
            </a:pPr>
            <a:fld id="{F4470D72-47B5-4D4A-A2AD-3C88190738A2}" type="slidenum">
              <a:rPr lang="en-US" smtClean="0"/>
              <a:pPr>
                <a:defRPr/>
              </a:pPr>
              <a:t>24</a:t>
            </a:fld>
            <a:endParaRPr lang="en-US"/>
          </a:p>
        </p:txBody>
      </p:sp>
    </p:spTree>
    <p:extLst>
      <p:ext uri="{BB962C8B-B14F-4D97-AF65-F5344CB8AC3E}">
        <p14:creationId xmlns:p14="http://schemas.microsoft.com/office/powerpoint/2010/main" val="33435155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29492D4-9BFD-4DCB-BB7F-E0346840F558}"/>
              </a:ext>
            </a:extLst>
          </p:cNvPr>
          <p:cNvSpPr>
            <a:spLocks noGrp="1" noChangeArrowheads="1"/>
          </p:cNvSpPr>
          <p:nvPr>
            <p:ph type="sldNum" sz="quarter" idx="5"/>
          </p:nvPr>
        </p:nvSpPr>
        <p:spPr>
          <a:ln/>
        </p:spPr>
        <p:txBody>
          <a:bodyPr/>
          <a:lstStyle/>
          <a:p>
            <a:fld id="{7DA515CA-AA3D-4E7F-9EE3-2A76ECAAD051}" type="slidenum">
              <a:rPr lang="en-GB" altLang="en-US"/>
              <a:pPr/>
              <a:t>25</a:t>
            </a:fld>
            <a:endParaRPr lang="en-GB" altLang="en-US"/>
          </a:p>
        </p:txBody>
      </p:sp>
      <p:sp>
        <p:nvSpPr>
          <p:cNvPr id="71682" name="Rectangle 2">
            <a:extLst>
              <a:ext uri="{FF2B5EF4-FFF2-40B4-BE49-F238E27FC236}">
                <a16:creationId xmlns:a16="http://schemas.microsoft.com/office/drawing/2014/main" id="{62D9CBDA-C1AC-4286-A291-19169DB3DBCA}"/>
              </a:ext>
            </a:extLst>
          </p:cNvPr>
          <p:cNvSpPr>
            <a:spLocks noGrp="1" noRot="1" noChangeAspect="1" noChangeArrowheads="1" noTextEdit="1"/>
          </p:cNvSpPr>
          <p:nvPr>
            <p:ph type="sldImg"/>
          </p:nvPr>
        </p:nvSpPr>
        <p:spPr>
          <a:ln/>
        </p:spPr>
      </p:sp>
      <p:sp>
        <p:nvSpPr>
          <p:cNvPr id="71683" name="Rectangle 3">
            <a:extLst>
              <a:ext uri="{FF2B5EF4-FFF2-40B4-BE49-F238E27FC236}">
                <a16:creationId xmlns:a16="http://schemas.microsoft.com/office/drawing/2014/main" id="{DC8F7D6A-88F5-4715-B389-C1DB30B820E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6494637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41778441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a:t>“Bond (2015:90) offers two questions to enhance awareness of one’s responsibility and accountability in the relationship:</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Am I taking on responsibilities that are more properly the clients?</a:t>
            </a:r>
          </a:p>
          <a:p>
            <a:pPr marL="228600" marR="0" lvl="0" indent="-228600" algn="l" defTabSz="914400" rtl="0" eaLnBrk="1" fontAlgn="auto" latinLnBrk="0" hangingPunct="1">
              <a:lnSpc>
                <a:spcPct val="100000"/>
              </a:lnSpc>
              <a:spcBef>
                <a:spcPts val="0"/>
              </a:spcBef>
              <a:spcAft>
                <a:spcPts val="0"/>
              </a:spcAft>
              <a:buClrTx/>
              <a:buSzTx/>
              <a:buFont typeface="Arial" pitchFamily="34" charset="0"/>
              <a:buAutoNum type="arabicPeriod"/>
              <a:tabLst/>
              <a:defRPr/>
            </a:pPr>
            <a:r>
              <a:rPr lang="en-GB" baseline="0" dirty="0"/>
              <a:t>If asked for my opinion, is there a way I could respond to maximise the client’s autonomy and minimize their dependence on me?</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206680570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22477264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 A commitment to professional and personal integrity by acting in ways that are informed by ethical sensitivity and thoughtfulness……in a response to the complexity and diversity of contemporary social life (Bond, 2015:302).</a:t>
            </a:r>
          </a:p>
          <a:p>
            <a:pPr>
              <a:buFont typeface="Arial" pitchFamily="34" charset="0"/>
              <a:buNone/>
            </a:pPr>
            <a:endParaRPr lang="en-GB" baseline="0" dirty="0"/>
          </a:p>
          <a:p>
            <a:pPr>
              <a:buFont typeface="Arial" pitchFamily="34" charset="0"/>
              <a:buNone/>
            </a:pPr>
            <a:r>
              <a:rPr lang="en-GB" baseline="0" dirty="0"/>
              <a:t>“A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baseline="0" dirty="0" err="1"/>
              <a:t>Nobria</a:t>
            </a:r>
            <a:r>
              <a:rPr lang="en-GB" baseline="0" dirty="0"/>
              <a:t>, 2008). </a:t>
            </a:r>
          </a:p>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31</a:t>
            </a:fld>
            <a:endParaRPr lang="en-GB"/>
          </a:p>
        </p:txBody>
      </p:sp>
    </p:spTree>
    <p:extLst>
      <p:ext uri="{BB962C8B-B14F-4D97-AF65-F5344CB8AC3E}">
        <p14:creationId xmlns:p14="http://schemas.microsoft.com/office/powerpoint/2010/main" val="33643337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Cox, E. </a:t>
            </a:r>
            <a:r>
              <a:rPr lang="en-GB" baseline="0" dirty="0" err="1"/>
              <a:t>Bachkriova</a:t>
            </a:r>
            <a:r>
              <a:rPr lang="en-GB" baseline="0" dirty="0"/>
              <a:t>, T. Clutterbuck, D.  (2018) </a:t>
            </a:r>
            <a:r>
              <a:rPr lang="en-GB" i="1" baseline="0" dirty="0"/>
              <a:t>The Complete Handbook of Coaching</a:t>
            </a:r>
            <a:r>
              <a:rPr lang="en-GB" baseline="0" dirty="0"/>
              <a:t>. London: SAGE.</a:t>
            </a:r>
          </a:p>
          <a:p>
            <a:pPr>
              <a:buFont typeface="Arial" pitchFamily="34" charset="0"/>
              <a:buNone/>
            </a:pPr>
            <a:endParaRPr lang="en-GB" baseline="0" dirty="0"/>
          </a:p>
          <a:p>
            <a:pPr>
              <a:buFont typeface="Arial" pitchFamily="34" charset="0"/>
              <a:buNone/>
            </a:pPr>
            <a:r>
              <a:rPr lang="en-GB" baseline="0" dirty="0"/>
              <a:t>Peter Hawkins (2018)</a:t>
            </a:r>
          </a:p>
          <a:p>
            <a:pPr>
              <a:buFont typeface="Arial" pitchFamily="34" charset="0"/>
              <a:buNone/>
            </a:pPr>
            <a:r>
              <a:rPr lang="en-GB" baseline="0" dirty="0"/>
              <a:t>“At the core of continuing professional development is continual personal development, where our own development is weaved through every aspect of our practice.  When this happens every </a:t>
            </a:r>
            <a:r>
              <a:rPr lang="en-GB" baseline="0" dirty="0" err="1"/>
              <a:t>coachee</a:t>
            </a:r>
            <a:r>
              <a:rPr lang="en-GB" baseline="0" dirty="0"/>
              <a:t> becomes a teacher, every piece of feedback an opportunity for new learning, producing practices that support the balanced cycle of action, reflection, new understanding and new practice….  What is supervision?  We defined supervision as ‘the process by which a coach/mentor/consultant with the help of a supervisor, who is not working directly with the client, can attend to understanding better both the client and the client system themselves as part of the client-coach-system, and by so doing transform their work and develop their craft.  We believe that coaching supervision has three elements: 1) coaching the coach on their coaching, 2) mentoring the coach on their development in the profession, 3) providing an external perspective to ensure quality of practice.</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32</a:t>
            </a:fld>
            <a:endParaRPr lang="en-GB"/>
          </a:p>
        </p:txBody>
      </p:sp>
    </p:spTree>
    <p:extLst>
      <p:ext uri="{BB962C8B-B14F-4D97-AF65-F5344CB8AC3E}">
        <p14:creationId xmlns:p14="http://schemas.microsoft.com/office/powerpoint/2010/main" val="10139595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dirty="0">
                <a:hlinkClick r:id="rId3"/>
              </a:rPr>
              <a:t>https://www.youtube.com/watch?v=ZyrVtgiysBg</a:t>
            </a:r>
            <a:endParaRPr lang="en-GB" dirty="0"/>
          </a:p>
          <a:p>
            <a:pPr>
              <a:buFont typeface="Arial" pitchFamily="34" charset="0"/>
              <a:buNone/>
            </a:pPr>
            <a:endParaRPr lang="en-GB" baseline="0" dirty="0"/>
          </a:p>
          <a:p>
            <a:pPr>
              <a:buFont typeface="Arial" pitchFamily="34" charset="0"/>
              <a:buNone/>
            </a:pPr>
            <a:r>
              <a:rPr lang="en-GB" baseline="0" dirty="0"/>
              <a:t>“What is Coaching Supervision?”</a:t>
            </a:r>
          </a:p>
          <a:p>
            <a:pPr>
              <a:buFont typeface="Arial" pitchFamily="34" charset="0"/>
              <a:buNone/>
            </a:pPr>
            <a:r>
              <a:rPr lang="en-GB" sz="1200" b="0" i="0" kern="1200" dirty="0">
                <a:solidFill>
                  <a:schemeClr val="tx1"/>
                </a:solidFill>
                <a:effectLst/>
                <a:latin typeface="+mn-lt"/>
                <a:ea typeface="+mn-ea"/>
                <a:cs typeface="+mn-cs"/>
              </a:rPr>
              <a:t>ICF defines Coaching Supervision as follows: "Coaching Supervision is the interaction that occurs when a coach periodically brings his or her coaching work experiences to a coaching supervisor in order to engage in reflective dialogue and collaborative learning for the development and benefit of the coach and his or her clients."</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20645135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Coaching contract handout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34</a:t>
            </a:fld>
            <a:endParaRPr lang="en-GB"/>
          </a:p>
        </p:txBody>
      </p:sp>
    </p:spTree>
    <p:extLst>
      <p:ext uri="{BB962C8B-B14F-4D97-AF65-F5344CB8AC3E}">
        <p14:creationId xmlns:p14="http://schemas.microsoft.com/office/powerpoint/2010/main" val="2577129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The Coach sets the standard of expected behaviour</a:t>
            </a:r>
          </a:p>
          <a:p>
            <a:pPr>
              <a:buFont typeface="Arial" pitchFamily="34" charset="0"/>
              <a:buChar char="•"/>
            </a:pPr>
            <a:r>
              <a:rPr lang="en-GB" baseline="0" dirty="0"/>
              <a:t> No Fees unless a demonstrable improvement </a:t>
            </a:r>
          </a:p>
          <a:p>
            <a:pPr>
              <a:buFont typeface="Arial" pitchFamily="34" charset="0"/>
              <a:buChar char="•"/>
            </a:pPr>
            <a:r>
              <a:rPr lang="en-GB" baseline="0" dirty="0"/>
              <a:t> A client-led process</a:t>
            </a:r>
          </a:p>
          <a:p>
            <a:pPr>
              <a:buFont typeface="Arial" pitchFamily="34" charset="0"/>
              <a:buChar char="•"/>
            </a:pPr>
            <a:endParaRPr lang="en-GB" baseline="0" dirty="0"/>
          </a:p>
          <a:p>
            <a:pPr>
              <a:buFont typeface="Arial" pitchFamily="34" charset="0"/>
              <a:buChar char="•"/>
            </a:pPr>
            <a:r>
              <a:rPr lang="en-GB" dirty="0">
                <a:hlinkClick r:id="rId3"/>
              </a:rPr>
              <a:t>https://www.youtube.com/watch?v=Hwn_W-X2Rds</a:t>
            </a:r>
            <a:endParaRPr lang="en-GB" dirty="0"/>
          </a:p>
          <a:p>
            <a:pPr>
              <a:buFont typeface="Arial" pitchFamily="34" charset="0"/>
              <a:buNone/>
            </a:pPr>
            <a:r>
              <a:rPr lang="en-GB" dirty="0"/>
              <a:t>“Steps in the Coaching Process – Coaching for Behavioural Change”</a:t>
            </a:r>
          </a:p>
          <a:p>
            <a:pPr>
              <a:buFont typeface="Arial" pitchFamily="34" charset="0"/>
              <a:buChar char="•"/>
            </a:pPr>
            <a:endParaRPr lang="en-GB" baseline="0" dirty="0"/>
          </a:p>
          <a:p>
            <a:pPr>
              <a:buFont typeface="Arial" pitchFamily="34" charset="0"/>
              <a:buChar char="•"/>
            </a:pPr>
            <a:r>
              <a:rPr lang="en-GB" sz="1200" b="0" i="0" kern="1200" dirty="0">
                <a:solidFill>
                  <a:schemeClr val="tx1"/>
                </a:solidFill>
                <a:effectLst/>
                <a:latin typeface="+mn-lt"/>
                <a:ea typeface="+mn-ea"/>
                <a:cs typeface="+mn-cs"/>
              </a:rPr>
              <a:t>The Coaching for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Change process has been used around the world with great success by internal and external coaches. Follow the steps in this series and leaders will almost always achieve positive </a:t>
            </a:r>
            <a:r>
              <a:rPr lang="en-GB" sz="1200" b="0" i="0" kern="1200" dirty="0" err="1">
                <a:solidFill>
                  <a:schemeClr val="tx1"/>
                </a:solidFill>
                <a:effectLst/>
                <a:latin typeface="+mn-lt"/>
                <a:ea typeface="+mn-ea"/>
                <a:cs typeface="+mn-cs"/>
              </a:rPr>
              <a:t>behavioral</a:t>
            </a:r>
            <a:r>
              <a:rPr lang="en-GB" sz="1200" b="0" i="0" kern="1200" dirty="0">
                <a:solidFill>
                  <a:schemeClr val="tx1"/>
                </a:solidFill>
                <a:effectLst/>
                <a:latin typeface="+mn-lt"/>
                <a:ea typeface="+mn-ea"/>
                <a:cs typeface="+mn-cs"/>
              </a:rPr>
              <a:t> change.</a:t>
            </a: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There is not one single overarching professional body for coaching (such as the CIPD for HR).</a:t>
            </a:r>
          </a:p>
          <a:p>
            <a:pPr>
              <a:buFont typeface="Arial" pitchFamily="34" charset="0"/>
              <a:buChar char="•"/>
            </a:pPr>
            <a:r>
              <a:rPr lang="en-GB" baseline="0" dirty="0"/>
              <a:t>The pros and cons of this new professional practice of coaching</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36</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Coaching contract handout</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37</a:t>
            </a:fld>
            <a:endParaRPr lang="en-GB"/>
          </a:p>
        </p:txBody>
      </p:sp>
    </p:spTree>
    <p:extLst>
      <p:ext uri="{BB962C8B-B14F-4D97-AF65-F5344CB8AC3E}">
        <p14:creationId xmlns:p14="http://schemas.microsoft.com/office/powerpoint/2010/main" val="2614381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r>
              <a:rPr lang="en-GB" baseline="0" dirty="0"/>
              <a:t>25 Powerful questions</a:t>
            </a:r>
          </a:p>
          <a:p>
            <a:pPr>
              <a:buFont typeface="Arial" pitchFamily="34" charset="0"/>
              <a:buNone/>
            </a:pPr>
            <a:r>
              <a:rPr lang="en-GB" baseline="0" dirty="0"/>
              <a:t>Transpersonal visualisation exercise</a:t>
            </a: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2270721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39</a:t>
            </a:fld>
            <a:endParaRPr lang="en-US"/>
          </a:p>
        </p:txBody>
      </p:sp>
    </p:spTree>
    <p:extLst>
      <p:ext uri="{BB962C8B-B14F-4D97-AF65-F5344CB8AC3E}">
        <p14:creationId xmlns:p14="http://schemas.microsoft.com/office/powerpoint/2010/main" val="1108603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09/01/2020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253192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hyperlink" Target="http://huddersfieldsocial.wordpress.co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hyperlink" Target="http://www.naaree.com/outsourcing-how-to-outsource-busines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images.google.co.uk/imgres?imgurl=http://www.melotravelservices.com/image/ist2_4805200_top_10_winner.jpg&amp;imgrefurl=http://www.melotravelservices.com/%3Fpg%3D32&amp;h=380&amp;w=380&amp;sz=21&amp;hl=en&amp;start=18&amp;um=1&amp;usg=__7rjkv1LtZrH0jriFxnkw921gKaw=&amp;tbnid=n4E7NN6oTs010M:&amp;tbnh=123&amp;tbnw=123&amp;prev=/images%3Fq%3DTop%2B10%26um%3D1%26hl%3Den"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g"/><Relationship Id="rId7" Type="http://schemas.openxmlformats.org/officeDocument/2006/relationships/hyperlink" Target="https://creativecommons.org/licenses/by-sa/3.0/" TargetMode="External"/><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openxmlformats.org/officeDocument/2006/relationships/hyperlink" Target="https://commons.wikimedia.org/wiki/File:Knowledge_transfer.svg" TargetMode="External"/><Relationship Id="rId5" Type="http://schemas.openxmlformats.org/officeDocument/2006/relationships/image" Target="../media/image16.png"/><Relationship Id="rId4" Type="http://schemas.openxmlformats.org/officeDocument/2006/relationships/hyperlink" Target="http://www.diet-turunberatbadan.com/2011/10/cara-menjadi-supervisor-herbalife.html" TargetMode="Externa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2.xml"/><Relationship Id="rId1" Type="http://schemas.openxmlformats.org/officeDocument/2006/relationships/video" Target="https://www.youtube.com/embed/ZyrVtgiysBg" TargetMode="External"/><Relationship Id="rId4" Type="http://schemas.openxmlformats.org/officeDocument/2006/relationships/image" Target="../media/image17.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2.xml"/><Relationship Id="rId1" Type="http://schemas.openxmlformats.org/officeDocument/2006/relationships/video" Target="https://www.youtube.com/embed/Hwn_W-X2Rds" TargetMode="External"/><Relationship Id="rId4" Type="http://schemas.openxmlformats.org/officeDocument/2006/relationships/image" Target="../media/image18.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hyperlink" Target="https://www.associationforcoaching.com/"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 Id="rId6" Type="http://schemas.openxmlformats.org/officeDocument/2006/relationships/hyperlink" Target="https://www.i-l-m.com/" TargetMode="External"/><Relationship Id="rId5" Type="http://schemas.openxmlformats.org/officeDocument/2006/relationships/hyperlink" Target="https://coachfederation.org/" TargetMode="External"/><Relationship Id="rId4" Type="http://schemas.openxmlformats.org/officeDocument/2006/relationships/hyperlink" Target="https://iactm.org/"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33.xml"/><Relationship Id="rId1" Type="http://schemas.openxmlformats.org/officeDocument/2006/relationships/slideLayout" Target="../slideLayouts/slideLayout12.xml"/><Relationship Id="rId4" Type="http://schemas.openxmlformats.org/officeDocument/2006/relationships/hyperlink" Target="http://teachernuha.blogspot.com/2012/10/pmr-2012-novel-question-what-should-i.html"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34.xml"/><Relationship Id="rId1" Type="http://schemas.openxmlformats.org/officeDocument/2006/relationships/slideLayout" Target="../slideLayouts/slideLayout12.xml"/><Relationship Id="rId4" Type="http://schemas.openxmlformats.org/officeDocument/2006/relationships/hyperlink" Target="http://www.eoi.es/blogs/mintecon/2014/05/20/el-coaching-como-habilidad-directiv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Skills for the Workplace</a:t>
            </a:r>
            <a:br>
              <a:rPr lang="en-GB" dirty="0">
                <a:solidFill>
                  <a:schemeClr val="bg1"/>
                </a:solidFill>
              </a:rPr>
            </a:br>
            <a:r>
              <a:rPr lang="en-GB" dirty="0">
                <a:solidFill>
                  <a:schemeClr val="bg1"/>
                </a:solidFill>
              </a:rPr>
              <a:t>Week 2</a:t>
            </a:r>
          </a:p>
        </p:txBody>
      </p:sp>
      <p:sp>
        <p:nvSpPr>
          <p:cNvPr id="5" name="Subtitle 4"/>
          <p:cNvSpPr>
            <a:spLocks noGrp="1"/>
          </p:cNvSpPr>
          <p:nvPr>
            <p:ph type="subTitle" idx="1"/>
          </p:nvPr>
        </p:nvSpPr>
        <p:spPr>
          <a:xfrm>
            <a:off x="1259632" y="1412776"/>
            <a:ext cx="6400800" cy="1752600"/>
          </a:xfrm>
        </p:spPr>
        <p:txBody>
          <a:bodyPr>
            <a:normAutofit/>
          </a:bodyPr>
          <a:lstStyle/>
          <a:p>
            <a:r>
              <a:rPr lang="en-GB" sz="4000" i="1" dirty="0">
                <a:solidFill>
                  <a:schemeClr val="accent6"/>
                </a:solidFill>
              </a:rPr>
              <a:t>Coaching &amp;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07987" y="288112"/>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nvPr>
        </p:nvGraphicFramePr>
        <p:xfrm>
          <a:off x="419100" y="692696"/>
          <a:ext cx="8316912" cy="495170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601330">
                <a:tc>
                  <a:txBody>
                    <a:bodyPr/>
                    <a:lstStyle/>
                    <a:p>
                      <a:r>
                        <a:rPr lang="en-GB" sz="1700" b="0" dirty="0"/>
                        <a:t>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kern="1200" dirty="0">
                          <a:effectLst/>
                          <a:latin typeface="Arial" panose="020B0604020202020204" pitchFamily="34" charset="0"/>
                          <a:cs typeface="Arial" panose="020B0604020202020204" pitchFamily="34" charset="0"/>
                        </a:rPr>
                        <a:t>Introduction, definitions, similarities and differences, other learning initiatives</a:t>
                      </a:r>
                      <a:endParaRPr lang="en-GB" sz="1700" b="0" noProof="0" dirty="0">
                        <a:latin typeface="Arial" panose="020B0604020202020204" pitchFamily="34" charset="0"/>
                        <a:cs typeface="Arial" panose="020B0604020202020204" pitchFamily="34" charset="0"/>
                      </a:endParaRPr>
                    </a:p>
                    <a:p>
                      <a:endParaRPr lang="en-GB" sz="17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7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Arial" panose="020B0604020202020204" pitchFamily="34" charset="0"/>
                          <a:ea typeface="+mn-ea"/>
                          <a:cs typeface="Arial" panose="020B0604020202020204" pitchFamily="34" charset="0"/>
                        </a:rPr>
                        <a:t>Internal v external, Line Manager as the coach/mentor regulations</a:t>
                      </a:r>
                    </a:p>
                    <a:p>
                      <a:endParaRPr lang="en-GB" sz="17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a:solidFill>
                            <a:schemeClr val="tx1"/>
                          </a:solidFill>
                          <a:latin typeface="Arial" panose="020B0604020202020204" pitchFamily="34" charset="0"/>
                          <a:cs typeface="Arial" panose="020B0604020202020204" pitchFamily="34" charset="0"/>
                        </a:rPr>
                        <a:t>The purpose of coaching and mentoring, coaching and mentoring best practice examples, coaching models, </a:t>
                      </a:r>
                      <a:endParaRPr lang="en-GB" sz="17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r h="601330">
                <a:tc>
                  <a:txBody>
                    <a:bodyPr/>
                    <a:lstStyle/>
                    <a:p>
                      <a:r>
                        <a:rPr lang="en-GB" sz="1700" dirty="0"/>
                        <a:t>4</a:t>
                      </a:r>
                    </a:p>
                  </a:txBody>
                  <a:tcPr/>
                </a:tc>
                <a:tc>
                  <a:txBody>
                    <a:bodyPr/>
                    <a:lstStyle/>
                    <a:p>
                      <a:r>
                        <a:rPr lang="en-GB" sz="1700" dirty="0">
                          <a:latin typeface="Arial" panose="020B0604020202020204" pitchFamily="34" charset="0"/>
                          <a:cs typeface="Arial" panose="020B0604020202020204" pitchFamily="34" charset="0"/>
                        </a:rPr>
                        <a:t>READING WEEK</a:t>
                      </a:r>
                    </a:p>
                  </a:txBody>
                  <a:tcPr/>
                </a:tc>
                <a:extLst>
                  <a:ext uri="{0D108BD9-81ED-4DB2-BD59-A6C34878D82A}">
                    <a16:rowId xmlns:a16="http://schemas.microsoft.com/office/drawing/2014/main" val="1728515752"/>
                  </a:ext>
                </a:extLst>
              </a:tr>
              <a:tr h="601330">
                <a:tc>
                  <a:txBody>
                    <a:bodyPr/>
                    <a:lstStyle/>
                    <a:p>
                      <a:r>
                        <a:rPr lang="en-GB" sz="1700" dirty="0"/>
                        <a:t>5</a:t>
                      </a:r>
                    </a:p>
                  </a:txBody>
                  <a:tcPr/>
                </a:tc>
                <a:tc>
                  <a:txBody>
                    <a:bodyPr/>
                    <a:lstStyle/>
                    <a:p>
                      <a:r>
                        <a:rPr lang="en-GB" sz="1700" dirty="0">
                          <a:latin typeface="Arial" panose="020B0604020202020204" pitchFamily="34" charset="0"/>
                          <a:cs typeface="Arial" panose="020B0604020202020204" pitchFamily="34" charset="0"/>
                        </a:rPr>
                        <a:t>Skills, values, attitudes, beliefs and behaviours of an effective coach/mentor</a:t>
                      </a:r>
                    </a:p>
                  </a:txBody>
                  <a:tcPr/>
                </a:tc>
                <a:extLst>
                  <a:ext uri="{0D108BD9-81ED-4DB2-BD59-A6C34878D82A}">
                    <a16:rowId xmlns:a16="http://schemas.microsoft.com/office/drawing/2014/main" val="1225424741"/>
                  </a:ext>
                </a:extLst>
              </a:tr>
              <a:tr h="343617">
                <a:tc>
                  <a:txBody>
                    <a:bodyPr/>
                    <a:lstStyle/>
                    <a:p>
                      <a:r>
                        <a:rPr lang="en-GB" sz="1700" dirty="0"/>
                        <a:t>6</a:t>
                      </a:r>
                    </a:p>
                  </a:txBody>
                  <a:tcPr/>
                </a:tc>
                <a:tc>
                  <a:txBody>
                    <a:bodyPr/>
                    <a:lstStyle/>
                    <a:p>
                      <a:r>
                        <a:rPr lang="en-GB" sz="1700" dirty="0">
                          <a:latin typeface="Arial" panose="020B0604020202020204" pitchFamily="34" charset="0"/>
                          <a:cs typeface="Arial" panose="020B0604020202020204" pitchFamily="34" charset="0"/>
                        </a:rPr>
                        <a:t>Practical exercise</a:t>
                      </a:r>
                    </a:p>
                  </a:txBody>
                  <a:tcPr/>
                </a:tc>
                <a:extLst>
                  <a:ext uri="{0D108BD9-81ED-4DB2-BD59-A6C34878D82A}">
                    <a16:rowId xmlns:a16="http://schemas.microsoft.com/office/drawing/2014/main" val="1851848508"/>
                  </a:ext>
                </a:extLst>
              </a:tr>
              <a:tr h="601330">
                <a:tc>
                  <a:txBody>
                    <a:bodyPr/>
                    <a:lstStyle/>
                    <a:p>
                      <a:r>
                        <a:rPr lang="en-GB" sz="1700" dirty="0"/>
                        <a:t>7</a:t>
                      </a:r>
                    </a:p>
                  </a:txBody>
                  <a:tcPr/>
                </a:tc>
                <a:tc>
                  <a:txBody>
                    <a:bodyPr/>
                    <a:lstStyle/>
                    <a:p>
                      <a:r>
                        <a:rPr lang="en-GB" sz="1700" dirty="0">
                          <a:latin typeface="Arial" panose="020B0604020202020204" pitchFamily="34" charset="0"/>
                          <a:cs typeface="Arial" panose="020B0604020202020204" pitchFamily="34" charset="0"/>
                        </a:rPr>
                        <a:t>Different coaching and mentoring strategies, the optimum business contexts for the same.</a:t>
                      </a:r>
                    </a:p>
                  </a:txBody>
                  <a:tcPr/>
                </a:tc>
                <a:extLst>
                  <a:ext uri="{0D108BD9-81ED-4DB2-BD59-A6C34878D82A}">
                    <a16:rowId xmlns:a16="http://schemas.microsoft.com/office/drawing/2014/main" val="3055044275"/>
                  </a:ext>
                </a:extLst>
              </a:tr>
              <a:tr h="608662">
                <a:tc>
                  <a:txBody>
                    <a:bodyPr/>
                    <a:lstStyle/>
                    <a:p>
                      <a:r>
                        <a:rPr lang="en-GB" sz="1700"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a:solidFill>
                            <a:schemeClr val="tx1"/>
                          </a:solidFill>
                          <a:latin typeface="Arial" panose="020B0604020202020204" pitchFamily="34" charset="0"/>
                          <a:cs typeface="Arial" panose="020B0604020202020204" pitchFamily="34" charset="0"/>
                        </a:rPr>
                        <a:t>The future of coaching and mentoring in 21</a:t>
                      </a:r>
                      <a:r>
                        <a:rPr lang="en-GB" sz="1700" b="0" baseline="30000" noProof="0" dirty="0">
                          <a:solidFill>
                            <a:schemeClr val="tx1"/>
                          </a:solidFill>
                          <a:latin typeface="Arial" panose="020B0604020202020204" pitchFamily="34" charset="0"/>
                          <a:cs typeface="Arial" panose="020B0604020202020204" pitchFamily="34" charset="0"/>
                        </a:rPr>
                        <a:t>st</a:t>
                      </a:r>
                      <a:r>
                        <a:rPr lang="en-GB" sz="1700" b="0" noProof="0" dirty="0">
                          <a:solidFill>
                            <a:schemeClr val="tx1"/>
                          </a:solidFill>
                          <a:latin typeface="Arial" panose="020B0604020202020204" pitchFamily="34" charset="0"/>
                          <a:cs typeface="Arial" panose="020B0604020202020204" pitchFamily="34" charset="0"/>
                        </a:rPr>
                        <a:t> Century business, the tangible and intangible benefits of coaching and mentoring.</a:t>
                      </a:r>
                    </a:p>
                  </a:txBody>
                  <a:tcPr/>
                </a:tc>
                <a:extLst>
                  <a:ext uri="{0D108BD9-81ED-4DB2-BD59-A6C34878D82A}">
                    <a16:rowId xmlns:a16="http://schemas.microsoft.com/office/drawing/2014/main" val="3284893832"/>
                  </a:ext>
                </a:extLst>
              </a:tr>
              <a:tr h="343617">
                <a:tc>
                  <a:txBody>
                    <a:bodyPr/>
                    <a:lstStyle/>
                    <a:p>
                      <a:r>
                        <a:rPr lang="en-GB" sz="1700" dirty="0"/>
                        <a:t>9</a:t>
                      </a:r>
                    </a:p>
                  </a:txBody>
                  <a:tcPr/>
                </a:tc>
                <a:tc>
                  <a:txBody>
                    <a:bodyPr/>
                    <a:lstStyle/>
                    <a:p>
                      <a:r>
                        <a:rPr lang="en-GB" sz="1700" dirty="0"/>
                        <a:t>ONE TO ONE APPOINTMENTS</a:t>
                      </a:r>
                    </a:p>
                  </a:txBody>
                  <a:tcPr/>
                </a:tc>
                <a:extLst>
                  <a:ext uri="{0D108BD9-81ED-4DB2-BD59-A6C34878D82A}">
                    <a16:rowId xmlns:a16="http://schemas.microsoft.com/office/drawing/2014/main" val="2760914929"/>
                  </a:ext>
                </a:extLst>
              </a:tr>
            </a:tbl>
          </a:graphicData>
        </a:graphic>
      </p:graphicFrame>
    </p:spTree>
    <p:extLst>
      <p:ext uri="{BB962C8B-B14F-4D97-AF65-F5344CB8AC3E}">
        <p14:creationId xmlns:p14="http://schemas.microsoft.com/office/powerpoint/2010/main" val="330308406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69887" y="548680"/>
            <a:ext cx="8328025" cy="219075"/>
          </a:xfrm>
        </p:spPr>
        <p:txBody>
          <a:bodyPr>
            <a:noAutofit/>
          </a:bodyPr>
          <a:lstStyle/>
          <a:p>
            <a:pPr algn="l" eaLnBrk="1" hangingPunct="1"/>
            <a:r>
              <a:rPr lang="en-US" altLang="en-US" sz="3200" dirty="0"/>
              <a:t>Session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1100114360"/>
              </p:ext>
            </p:extLst>
          </p:nvPr>
        </p:nvGraphicFramePr>
        <p:xfrm>
          <a:off x="539552" y="1124744"/>
          <a:ext cx="8316912" cy="180399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601330">
                <a:tc>
                  <a:txBody>
                    <a:bodyPr/>
                    <a:lstStyle/>
                    <a:p>
                      <a:r>
                        <a:rPr lang="en-GB" sz="1700" b="0" dirty="0"/>
                        <a:t>1</a:t>
                      </a:r>
                    </a:p>
                  </a:txBody>
                  <a:tcPr/>
                </a:tc>
                <a:tc>
                  <a:txBody>
                    <a:bodyPr/>
                    <a:lstStyle/>
                    <a:p>
                      <a:r>
                        <a:rPr lang="en-GB" sz="1700" b="0" dirty="0">
                          <a:latin typeface="Arial" panose="020B0604020202020204" pitchFamily="34" charset="0"/>
                          <a:cs typeface="Arial" panose="020B0604020202020204" pitchFamily="34" charset="0"/>
                        </a:rPr>
                        <a:t>Internal v external coach/mentor</a:t>
                      </a:r>
                    </a:p>
                  </a:txBody>
                  <a:tcPr/>
                </a:tc>
                <a:extLst>
                  <a:ext uri="{0D108BD9-81ED-4DB2-BD59-A6C34878D82A}">
                    <a16:rowId xmlns:a16="http://schemas.microsoft.com/office/drawing/2014/main" val="1824839701"/>
                  </a:ext>
                </a:extLst>
              </a:tr>
              <a:tr h="601330">
                <a:tc>
                  <a:txBody>
                    <a:bodyPr/>
                    <a:lstStyle/>
                    <a:p>
                      <a:r>
                        <a:rPr lang="en-GB" sz="1700" dirty="0"/>
                        <a:t>2</a:t>
                      </a:r>
                    </a:p>
                  </a:txBody>
                  <a:tcPr/>
                </a:tc>
                <a:tc>
                  <a:txBody>
                    <a:bodyPr/>
                    <a:lstStyle/>
                    <a:p>
                      <a:r>
                        <a:rPr lang="en-GB" sz="1700" dirty="0">
                          <a:latin typeface="Arial" panose="020B0604020202020204" pitchFamily="34" charset="0"/>
                          <a:cs typeface="Arial" panose="020B0604020202020204" pitchFamily="34" charset="0"/>
                        </a:rPr>
                        <a:t>Line Manager as the coach/mentor &amp; Skills etc</a:t>
                      </a: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700" dirty="0">
                          <a:latin typeface="Arial" panose="020B0604020202020204" pitchFamily="34" charset="0"/>
                          <a:cs typeface="Arial" panose="020B0604020202020204" pitchFamily="34" charset="0"/>
                        </a:rPr>
                        <a:t>Professional regulations of coaching and mentoring</a:t>
                      </a: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4224916549"/>
      </p:ext>
    </p:extLst>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a:t>1.  Internal Coaching / Mentoring Programmes</a:t>
            </a:r>
            <a:br>
              <a:rPr lang="en-GB" dirty="0"/>
            </a:br>
            <a:r>
              <a:rPr lang="en-GB" dirty="0"/>
              <a:t>v External</a:t>
            </a:r>
          </a:p>
        </p:txBody>
      </p:sp>
      <p:sp>
        <p:nvSpPr>
          <p:cNvPr id="5" name="Vertical Text Placeholder 4"/>
          <p:cNvSpPr>
            <a:spLocks noGrp="1"/>
          </p:cNvSpPr>
          <p:nvPr>
            <p:ph type="body" orient="vert" idx="1"/>
          </p:nvPr>
        </p:nvSpPr>
        <p:spPr>
          <a:xfrm>
            <a:off x="412584" y="1556792"/>
            <a:ext cx="8318832" cy="4392488"/>
          </a:xfrm>
        </p:spPr>
        <p:txBody>
          <a:bodyPr>
            <a:normAutofit/>
          </a:bodyPr>
          <a:lstStyle/>
          <a:p>
            <a:r>
              <a:rPr lang="en-GB" sz="2800" dirty="0"/>
              <a:t>Group 1 – discuss the pros of internal</a:t>
            </a:r>
          </a:p>
          <a:p>
            <a:r>
              <a:rPr lang="en-GB" sz="2800" dirty="0"/>
              <a:t>Group 2 – discuss the pros of external</a:t>
            </a:r>
          </a:p>
          <a:p>
            <a:r>
              <a:rPr lang="en-GB" sz="2800" dirty="0"/>
              <a:t>CIPD Factsheet on costing coaching initiatives</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A5EBBF48-4A39-4703-86D5-284B5DBEA5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47664" y="3284984"/>
            <a:ext cx="6048672" cy="2304256"/>
          </a:xfrm>
          <a:prstGeom prst="rect">
            <a:avLst/>
          </a:prstGeom>
        </p:spPr>
      </p:pic>
    </p:spTree>
    <p:extLst>
      <p:ext uri="{BB962C8B-B14F-4D97-AF65-F5344CB8AC3E}">
        <p14:creationId xmlns:p14="http://schemas.microsoft.com/office/powerpoint/2010/main" val="1936576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lstStyle/>
          <a:p>
            <a:r>
              <a:rPr lang="en-GB" altLang="en-US" dirty="0"/>
              <a:t> 1. Approaches to Coaching</a:t>
            </a:r>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43350" y="2352675"/>
            <a:ext cx="4808538"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617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1. Approaches to Coaching</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Internal v’s External coaching</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22725" y="1916113"/>
            <a:ext cx="4600575"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9495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1. Coaching Case Studies</a:t>
            </a:r>
          </a:p>
        </p:txBody>
      </p:sp>
      <p:sp>
        <p:nvSpPr>
          <p:cNvPr id="5" name="Vertical Text Placeholder 4"/>
          <p:cNvSpPr>
            <a:spLocks noGrp="1"/>
          </p:cNvSpPr>
          <p:nvPr>
            <p:ph type="body" orient="vert" idx="1"/>
          </p:nvPr>
        </p:nvSpPr>
        <p:spPr>
          <a:xfrm>
            <a:off x="419584" y="1772816"/>
            <a:ext cx="8318832" cy="4392488"/>
          </a:xfrm>
        </p:spPr>
        <p:txBody>
          <a:bodyPr>
            <a:normAutofit/>
          </a:bodyPr>
          <a:lstStyle/>
          <a:p>
            <a:r>
              <a:rPr lang="en-GB" sz="2800" dirty="0"/>
              <a:t>Case Study 1 – Internal</a:t>
            </a:r>
          </a:p>
          <a:p>
            <a:r>
              <a:rPr lang="en-GB" sz="2800" dirty="0"/>
              <a:t>Case Study 2 – External</a:t>
            </a:r>
          </a:p>
          <a:p>
            <a:pPr marL="0" indent="0">
              <a:buNone/>
            </a:pPr>
            <a:endParaRPr lang="en-GB" sz="2800" dirty="0"/>
          </a:p>
          <a:p>
            <a:endParaRPr lang="en-GB" sz="2400" dirty="0"/>
          </a:p>
          <a:p>
            <a:pPr marL="0" indent="0">
              <a:buNone/>
            </a:pPr>
            <a:endParaRPr lang="en-GB" sz="2400" dirty="0"/>
          </a:p>
        </p:txBody>
      </p:sp>
      <p:pic>
        <p:nvPicPr>
          <p:cNvPr id="6" name="Picture 5">
            <a:extLst>
              <a:ext uri="{FF2B5EF4-FFF2-40B4-BE49-F238E27FC236}">
                <a16:creationId xmlns:a16="http://schemas.microsoft.com/office/drawing/2014/main" id="{80AA17A9-4E3F-4287-B717-5342E31AA6A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860032" y="1838139"/>
            <a:ext cx="3751561" cy="3181722"/>
          </a:xfrm>
          <a:prstGeom prst="rect">
            <a:avLst/>
          </a:prstGeom>
        </p:spPr>
      </p:pic>
    </p:spTree>
    <p:extLst>
      <p:ext uri="{BB962C8B-B14F-4D97-AF65-F5344CB8AC3E}">
        <p14:creationId xmlns:p14="http://schemas.microsoft.com/office/powerpoint/2010/main" val="1482025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2.  Four Basic Styles of Helping</a:t>
            </a:r>
            <a:br>
              <a:rPr lang="en-GB" sz="2000" dirty="0"/>
            </a:br>
            <a:r>
              <a:rPr lang="en-GB" sz="2000" dirty="0">
                <a:solidFill>
                  <a:srgbClr val="0070C0"/>
                </a:solidFill>
              </a:rPr>
              <a:t>Clutterbuck, D. (2014) Everyone Needs a Mentor Fostering Talent in Your Organisation 5</a:t>
            </a:r>
            <a:r>
              <a:rPr lang="en-GB" sz="2000" baseline="30000" dirty="0">
                <a:solidFill>
                  <a:srgbClr val="0070C0"/>
                </a:solidFill>
              </a:rPr>
              <a:t>th</a:t>
            </a:r>
            <a:r>
              <a:rPr lang="en-GB" sz="2000" dirty="0">
                <a:solidFill>
                  <a:srgbClr val="0070C0"/>
                </a:solidFill>
              </a:rPr>
              <a:t> </a:t>
            </a:r>
            <a:r>
              <a:rPr lang="en-GB" sz="2000" dirty="0" err="1">
                <a:solidFill>
                  <a:srgbClr val="0070C0"/>
                </a:solidFill>
              </a:rPr>
              <a:t>e.d.</a:t>
            </a:r>
            <a:r>
              <a:rPr lang="en-GB" sz="2000" dirty="0">
                <a:solidFill>
                  <a:srgbClr val="0070C0"/>
                </a:solidFill>
              </a:rPr>
              <a:t> London: Chartered Institute of Personnel and Development.</a:t>
            </a:r>
            <a:br>
              <a:rPr lang="en-GB" sz="20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8</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 The Role of the Line-Manager</a:t>
            </a:r>
          </a:p>
        </p:txBody>
      </p:sp>
      <p:sp>
        <p:nvSpPr>
          <p:cNvPr id="28674" name="TextBox 2">
            <a:extLst>
              <a:ext uri="{FF2B5EF4-FFF2-40B4-BE49-F238E27FC236}">
                <a16:creationId xmlns:a16="http://schemas.microsoft.com/office/drawing/2014/main" id="{8BD1C087-A2A0-429D-897F-9F105DD9EECD}"/>
              </a:ext>
            </a:extLst>
          </p:cNvPr>
          <p:cNvSpPr txBox="1">
            <a:spLocks noChangeArrowheads="1"/>
          </p:cNvSpPr>
          <p:nvPr/>
        </p:nvSpPr>
        <p:spPr bwMode="auto">
          <a:xfrm>
            <a:off x="355625" y="4737784"/>
            <a:ext cx="84327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lgn="r"/>
            <a:r>
              <a:rPr lang="en-GB">
                <a:solidFill>
                  <a:srgbClr val="0070C0"/>
                </a:solidFill>
              </a:rPr>
              <a:t>Clutterbuck, D. (2014) Everyone Needs a Mentor Fostering Talent in Your Organisation 5</a:t>
            </a:r>
            <a:r>
              <a:rPr lang="en-GB" baseline="30000">
                <a:solidFill>
                  <a:srgbClr val="0070C0"/>
                </a:solidFill>
              </a:rPr>
              <a:t>th</a:t>
            </a:r>
            <a:r>
              <a:rPr lang="en-GB">
                <a:solidFill>
                  <a:srgbClr val="0070C0"/>
                </a:solidFill>
              </a:rPr>
              <a:t> e.d. London: Chartered Institute of Personnel and Development.</a:t>
            </a:r>
            <a:endParaRPr lang="en-GB" altLang="en-US" dirty="0"/>
          </a:p>
        </p:txBody>
      </p:sp>
      <p:pic>
        <p:nvPicPr>
          <p:cNvPr id="28675" name="Picture 10">
            <a:extLst>
              <a:ext uri="{FF2B5EF4-FFF2-40B4-BE49-F238E27FC236}">
                <a16:creationId xmlns:a16="http://schemas.microsoft.com/office/drawing/2014/main" id="{DA05CBAD-F929-47AF-861B-8E88242668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1593850"/>
            <a:ext cx="4765675"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 Callout 11">
            <a:extLst>
              <a:ext uri="{FF2B5EF4-FFF2-40B4-BE49-F238E27FC236}">
                <a16:creationId xmlns:a16="http://schemas.microsoft.com/office/drawing/2014/main" id="{3C63C8DA-52E7-4CD1-BAFD-E510552465C9}"/>
              </a:ext>
            </a:extLst>
          </p:cNvPr>
          <p:cNvSpPr/>
          <p:nvPr/>
        </p:nvSpPr>
        <p:spPr>
          <a:xfrm>
            <a:off x="6659563" y="723900"/>
            <a:ext cx="2233612" cy="2016125"/>
          </a:xfrm>
          <a:prstGeom prst="wedgeEllipseCallout">
            <a:avLst>
              <a:gd name="adj1" fmla="val -52746"/>
              <a:gd name="adj2" fmla="val 6777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Can also apply to coaching.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2.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179388" y="1412875"/>
            <a:ext cx="19446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mission, vision, goal and values</a:t>
            </a:r>
          </a:p>
          <a:p>
            <a:pPr>
              <a:buFont typeface="Arial" panose="020B0604020202020204" pitchFamily="34" charset="0"/>
              <a:buChar char="•"/>
            </a:pPr>
            <a:r>
              <a:rPr lang="en-GB" altLang="en-US"/>
              <a:t>role modelling behaviours, values</a:t>
            </a:r>
          </a:p>
          <a:p>
            <a:pPr>
              <a:buFont typeface="Arial" panose="020B0604020202020204" pitchFamily="34" charset="0"/>
              <a:buChar char="•"/>
            </a:pPr>
            <a:r>
              <a:rPr lang="en-GB" altLang="en-US"/>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900113" y="400843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conversations about how goals will be delivered</a:t>
            </a:r>
          </a:p>
          <a:p>
            <a:pPr>
              <a:buFont typeface="Arial" panose="020B0604020202020204" pitchFamily="34" charset="0"/>
              <a:buChar char="•"/>
            </a:pPr>
            <a:r>
              <a:rPr lang="en-GB" altLang="en-US"/>
              <a:t>feedback on performance</a:t>
            </a:r>
          </a:p>
          <a:p>
            <a:pPr>
              <a:buFont typeface="Arial" panose="020B0604020202020204" pitchFamily="34" charset="0"/>
              <a:buChar char="•"/>
            </a:pPr>
            <a:r>
              <a:rPr lang="en-GB" altLang="en-US"/>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lstStyle/>
          <a:p>
            <a:r>
              <a:rPr lang="en-GB" altLang="en-US"/>
              <a:t>A more committed team</a:t>
            </a:r>
          </a:p>
          <a:p>
            <a:r>
              <a:rPr lang="en-GB" altLang="en-US"/>
              <a:t>Better team performance</a:t>
            </a:r>
          </a:p>
          <a:p>
            <a:r>
              <a:rPr lang="en-GB" altLang="en-US"/>
              <a:t>Better working relationships</a:t>
            </a:r>
          </a:p>
          <a:p>
            <a:r>
              <a:rPr lang="en-GB" altLang="en-US"/>
              <a:t>Idea generation/creativity</a:t>
            </a:r>
          </a:p>
          <a:p>
            <a:r>
              <a:rPr lang="en-GB" altLang="en-US"/>
              <a:t>Open communication</a:t>
            </a:r>
          </a:p>
          <a:p>
            <a:r>
              <a:rPr lang="en-GB" altLang="en-US"/>
              <a:t>Investing time to gain time</a:t>
            </a:r>
          </a:p>
          <a:p>
            <a:endParaRPr lang="en-GB" altLang="en-US"/>
          </a:p>
          <a:p>
            <a:endParaRPr lang="en-GB" altLang="en-US"/>
          </a:p>
          <a:p>
            <a:endParaRPr lang="en-GB" altLang="en-US"/>
          </a:p>
          <a:p>
            <a:endParaRPr lang="en-GB" altLang="en-US"/>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359569" y="1266020"/>
            <a:ext cx="8320087" cy="3747156"/>
          </a:xfrm>
        </p:spPr>
        <p:txBody>
          <a:bodyPr rtlCol="0">
            <a:normAutofit fontScale="55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7099" y="4970615"/>
            <a:ext cx="84414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600" dirty="0"/>
              <a:t>(</a:t>
            </a:r>
            <a:r>
              <a:rPr lang="en-GB" altLang="en-US" sz="2000" dirty="0">
                <a:solidFill>
                  <a:srgbClr val="0070C0"/>
                </a:solidFill>
              </a:rPr>
              <a:t>Clutterbuck, 2012: Why Line Manager Coaching Often Doesn’t Work and</a:t>
            </a:r>
          </a:p>
          <a:p>
            <a:r>
              <a:rPr lang="en-GB" altLang="en-US" sz="2000" dirty="0">
                <a:solidFill>
                  <a:srgbClr val="0070C0"/>
                </a:solidFill>
              </a:rPr>
              <a:t> What to Do About It – Article on Moodle.)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7447B6-58C9-4BE4-B033-A9C4D03C7265}"/>
              </a:ext>
            </a:extLst>
          </p:cNvPr>
          <p:cNvPicPr>
            <a:picLocks noChangeAspect="1"/>
          </p:cNvPicPr>
          <p:nvPr/>
        </p:nvPicPr>
        <p:blipFill>
          <a:blip r:embed="rId2">
            <a:duotone>
              <a:schemeClr val="bg2">
                <a:shade val="45000"/>
                <a:satMod val="135000"/>
              </a:schemeClr>
              <a:prstClr val="white"/>
            </a:duotone>
          </a:blip>
          <a:stretch>
            <a:fillRect/>
          </a:stretch>
        </p:blipFill>
        <p:spPr>
          <a:xfrm>
            <a:off x="5515239" y="3284984"/>
            <a:ext cx="3593265" cy="2395510"/>
          </a:xfrm>
          <a:prstGeom prst="rect">
            <a:avLst/>
          </a:prstGeom>
        </p:spPr>
      </p:pic>
      <p:sp>
        <p:nvSpPr>
          <p:cNvPr id="35842" name="Title 3">
            <a:extLst>
              <a:ext uri="{FF2B5EF4-FFF2-40B4-BE49-F238E27FC236}">
                <a16:creationId xmlns:a16="http://schemas.microsoft.com/office/drawing/2014/main" id="{66EB974B-B5FB-4006-A556-F893D2C37FB4}"/>
              </a:ext>
            </a:extLst>
          </p:cNvPr>
          <p:cNvSpPr>
            <a:spLocks noGrp="1"/>
          </p:cNvSpPr>
          <p:nvPr>
            <p:ph type="title"/>
          </p:nvPr>
        </p:nvSpPr>
        <p:spPr>
          <a:xfrm>
            <a:off x="404813" y="263525"/>
            <a:ext cx="8229600" cy="1143000"/>
          </a:xfrm>
        </p:spPr>
        <p:txBody>
          <a:bodyPr/>
          <a:lstStyle/>
          <a:p>
            <a:r>
              <a:rPr lang="en-GB" altLang="en-US" dirty="0"/>
              <a:t>2.  The Role of the Line-Manager</a:t>
            </a:r>
          </a:p>
        </p:txBody>
      </p:sp>
      <p:sp>
        <p:nvSpPr>
          <p:cNvPr id="5" name="Vertical Text Placeholder 4">
            <a:extLst>
              <a:ext uri="{FF2B5EF4-FFF2-40B4-BE49-F238E27FC236}">
                <a16:creationId xmlns:a16="http://schemas.microsoft.com/office/drawing/2014/main" id="{FB3A1BAF-A850-4809-9967-1D3D091B3C81}"/>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In what circumstances can a line-manager be an effective mentor?</a:t>
            </a:r>
          </a:p>
          <a:p>
            <a:pPr fontAlgn="auto">
              <a:spcAft>
                <a:spcPts val="0"/>
              </a:spcAft>
              <a:defRPr/>
            </a:pPr>
            <a:r>
              <a:rPr lang="en-GB" dirty="0"/>
              <a:t>In what circumstances would it be less than desirable to have your line manager as your mentor?</a:t>
            </a:r>
          </a:p>
          <a:p>
            <a:pPr marL="0" indent="0" fontAlgn="auto">
              <a:spcAft>
                <a:spcPts val="0"/>
              </a:spcAft>
              <a:buFont typeface="Arial" panose="020B0604020202020204" pitchFamily="34" charset="0"/>
              <a:buNone/>
              <a:defRPr/>
            </a:pPr>
            <a:endParaRPr lang="en-GB" dirty="0"/>
          </a:p>
          <a:p>
            <a:pPr marL="0" indent="0" fontAlgn="auto">
              <a:spcAft>
                <a:spcPts val="0"/>
              </a:spcAft>
              <a:buFont typeface="Arial" panose="020B0604020202020204" pitchFamily="34" charset="0"/>
              <a:buNone/>
              <a:defRPr/>
            </a:pPr>
            <a:endParaRPr lang="en-GB" dirty="0"/>
          </a:p>
        </p:txBody>
      </p:sp>
      <p:sp>
        <p:nvSpPr>
          <p:cNvPr id="35844" name="Vertical Text Placeholder 5">
            <a:extLst>
              <a:ext uri="{FF2B5EF4-FFF2-40B4-BE49-F238E27FC236}">
                <a16:creationId xmlns:a16="http://schemas.microsoft.com/office/drawing/2014/main" id="{43ACEC1C-B70E-4FA4-8C16-DFC34B39C71C}"/>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Mentoring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E89E26FD-35F1-4BD9-A475-5A82508976E3}"/>
              </a:ext>
            </a:extLst>
          </p:cNvPr>
          <p:cNvSpPr>
            <a:spLocks noGrp="1"/>
          </p:cNvSpPr>
          <p:nvPr>
            <p:ph type="title"/>
          </p:nvPr>
        </p:nvSpPr>
        <p:spPr>
          <a:xfrm>
            <a:off x="404813" y="263525"/>
            <a:ext cx="8229600" cy="1143000"/>
          </a:xfrm>
        </p:spPr>
        <p:txBody>
          <a:bodyPr/>
          <a:lstStyle/>
          <a:p>
            <a:r>
              <a:rPr lang="en-GB" altLang="en-US" dirty="0"/>
              <a:t>2. The Role of the Line Manager</a:t>
            </a:r>
          </a:p>
        </p:txBody>
      </p:sp>
      <p:sp>
        <p:nvSpPr>
          <p:cNvPr id="3" name="Vertical Text Placeholder 2">
            <a:extLst>
              <a:ext uri="{FF2B5EF4-FFF2-40B4-BE49-F238E27FC236}">
                <a16:creationId xmlns:a16="http://schemas.microsoft.com/office/drawing/2014/main" id="{53B89F81-3714-461E-96BC-D3993C57CD74}"/>
              </a:ext>
            </a:extLst>
          </p:cNvPr>
          <p:cNvSpPr>
            <a:spLocks noGrp="1"/>
          </p:cNvSpPr>
          <p:nvPr>
            <p:ph type="body" orient="vert" idx="1"/>
          </p:nvPr>
        </p:nvSpPr>
        <p:spPr>
          <a:xfrm>
            <a:off x="404813" y="1585913"/>
            <a:ext cx="8320087" cy="3930650"/>
          </a:xfrm>
        </p:spPr>
        <p:txBody>
          <a:bodyPr rtlCol="0">
            <a:normAutofit fontScale="85000" lnSpcReduction="20000"/>
          </a:bodyPr>
          <a:lstStyle/>
          <a:p>
            <a:pPr marL="0" indent="0" fontAlgn="auto">
              <a:spcAft>
                <a:spcPts val="0"/>
              </a:spcAft>
              <a:buFont typeface="Arial" panose="020B0604020202020204" pitchFamily="34" charset="0"/>
              <a:buNone/>
              <a:defRPr/>
            </a:pPr>
            <a:r>
              <a:rPr lang="en-GB" dirty="0"/>
              <a:t>In your organisation would you recommend the company:</a:t>
            </a:r>
          </a:p>
          <a:p>
            <a:pPr fontAlgn="auto">
              <a:spcAft>
                <a:spcPts val="0"/>
              </a:spcAft>
              <a:defRPr/>
            </a:pPr>
            <a:r>
              <a:rPr lang="en-GB" dirty="0"/>
              <a:t>Train line-managers in coaching and mentoring?</a:t>
            </a:r>
          </a:p>
          <a:p>
            <a:pPr fontAlgn="auto">
              <a:spcAft>
                <a:spcPts val="0"/>
              </a:spcAft>
              <a:defRPr/>
            </a:pPr>
            <a:r>
              <a:rPr lang="en-GB" dirty="0"/>
              <a:t>Train line-managers in mentoring only and use external coaches?</a:t>
            </a:r>
          </a:p>
          <a:p>
            <a:pPr fontAlgn="auto">
              <a:spcAft>
                <a:spcPts val="0"/>
              </a:spcAft>
              <a:defRPr/>
            </a:pPr>
            <a:r>
              <a:rPr lang="en-GB" dirty="0"/>
              <a:t>Something else?</a:t>
            </a:r>
          </a:p>
          <a:p>
            <a:pPr marL="0" indent="0" fontAlgn="auto">
              <a:spcAft>
                <a:spcPts val="0"/>
              </a:spcAft>
              <a:buFont typeface="Arial" panose="020B0604020202020204" pitchFamily="34" charset="0"/>
              <a:buNone/>
              <a:defRPr/>
            </a:pPr>
            <a:r>
              <a:rPr lang="en-GB" dirty="0"/>
              <a:t>How would you overcome the reluctance of line-mangers?</a:t>
            </a:r>
          </a:p>
          <a:p>
            <a:pPr marL="0" indent="0" fontAlgn="auto">
              <a:spcAft>
                <a:spcPts val="0"/>
              </a:spcAft>
              <a:buFont typeface="Arial" panose="020B0604020202020204" pitchFamily="34" charset="0"/>
              <a:buNone/>
              <a:defRPr/>
            </a:pPr>
            <a:r>
              <a:rPr lang="en-GB" dirty="0"/>
              <a:t>Justify your recommendations and record the outputs - make sure you include references.</a:t>
            </a:r>
          </a:p>
          <a:p>
            <a:pPr fontAlgn="auto">
              <a:spcAft>
                <a:spcPts val="0"/>
              </a:spcAft>
              <a:defRPr/>
            </a:pPr>
            <a:endParaRPr lang="en-GB" dirty="0"/>
          </a:p>
        </p:txBody>
      </p:sp>
      <p:sp>
        <p:nvSpPr>
          <p:cNvPr id="36867" name="Vertical Text Placeholder 3">
            <a:extLst>
              <a:ext uri="{FF2B5EF4-FFF2-40B4-BE49-F238E27FC236}">
                <a16:creationId xmlns:a16="http://schemas.microsoft.com/office/drawing/2014/main" id="{FBD9E66C-ACFD-48AB-8A3D-EE51B1A2BFC1}"/>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a:t>Recommendations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3">
            <a:extLst>
              <a:ext uri="{FF2B5EF4-FFF2-40B4-BE49-F238E27FC236}">
                <a16:creationId xmlns:a16="http://schemas.microsoft.com/office/drawing/2014/main" id="{142EEF09-1900-4BBD-9987-A1E1730F83CE}"/>
              </a:ext>
            </a:extLst>
          </p:cNvPr>
          <p:cNvSpPr>
            <a:spLocks noGrp="1"/>
          </p:cNvSpPr>
          <p:nvPr>
            <p:ph type="title"/>
          </p:nvPr>
        </p:nvSpPr>
        <p:spPr>
          <a:xfrm>
            <a:off x="404813" y="263525"/>
            <a:ext cx="8229600" cy="1143000"/>
          </a:xfrm>
        </p:spPr>
        <p:txBody>
          <a:bodyPr/>
          <a:lstStyle/>
          <a:p>
            <a:r>
              <a:rPr lang="en-GB" altLang="en-US" dirty="0"/>
              <a:t>2. Approaches to Coaching/Mentoring</a:t>
            </a:r>
          </a:p>
        </p:txBody>
      </p:sp>
      <p:sp>
        <p:nvSpPr>
          <p:cNvPr id="5" name="Vertical Text Placeholder 4">
            <a:extLst>
              <a:ext uri="{FF2B5EF4-FFF2-40B4-BE49-F238E27FC236}">
                <a16:creationId xmlns:a16="http://schemas.microsoft.com/office/drawing/2014/main" id="{5E699D8C-8C04-4DF9-9BFE-4ED155DC3187}"/>
              </a:ext>
            </a:extLst>
          </p:cNvPr>
          <p:cNvSpPr>
            <a:spLocks noGrp="1"/>
          </p:cNvSpPr>
          <p:nvPr>
            <p:ph type="body" orient="vert" idx="1"/>
          </p:nvPr>
        </p:nvSpPr>
        <p:spPr>
          <a:xfrm>
            <a:off x="404813" y="1585913"/>
            <a:ext cx="8320087" cy="3930650"/>
          </a:xfrm>
        </p:spPr>
        <p:txBody>
          <a:bodyPr rtlCol="0">
            <a:normAutofit/>
          </a:bodyPr>
          <a:lstStyle/>
          <a:p>
            <a:pPr fontAlgn="auto">
              <a:spcAft>
                <a:spcPts val="0"/>
              </a:spcAft>
              <a:defRPr/>
            </a:pPr>
            <a:r>
              <a:rPr lang="en-GB" dirty="0"/>
              <a:t>Who will be coached/mentored?</a:t>
            </a:r>
          </a:p>
          <a:p>
            <a:pPr fontAlgn="auto">
              <a:spcAft>
                <a:spcPts val="0"/>
              </a:spcAft>
              <a:defRPr/>
            </a:pPr>
            <a:r>
              <a:rPr lang="en-GB" dirty="0"/>
              <a:t>What is the purpose of the coaching/mentoring?</a:t>
            </a:r>
          </a:p>
          <a:p>
            <a:pPr fontAlgn="auto">
              <a:spcAft>
                <a:spcPts val="0"/>
              </a:spcAft>
              <a:defRPr/>
            </a:pPr>
            <a:r>
              <a:rPr lang="en-GB" dirty="0"/>
              <a:t>Who will be the coach?</a:t>
            </a:r>
          </a:p>
          <a:p>
            <a:pPr fontAlgn="auto">
              <a:spcAft>
                <a:spcPts val="0"/>
              </a:spcAft>
              <a:defRPr/>
            </a:pPr>
            <a:r>
              <a:rPr lang="en-GB" dirty="0"/>
              <a:t>Who will be the mentor?</a:t>
            </a:r>
          </a:p>
          <a:p>
            <a:pPr marL="0" indent="0" fontAlgn="auto">
              <a:spcAft>
                <a:spcPts val="0"/>
              </a:spcAft>
              <a:buNone/>
              <a:defRPr/>
            </a:pPr>
            <a:endParaRPr lang="en-GB" dirty="0"/>
          </a:p>
        </p:txBody>
      </p:sp>
      <p:sp>
        <p:nvSpPr>
          <p:cNvPr id="25603" name="Vertical Text Placeholder 5">
            <a:extLst>
              <a:ext uri="{FF2B5EF4-FFF2-40B4-BE49-F238E27FC236}">
                <a16:creationId xmlns:a16="http://schemas.microsoft.com/office/drawing/2014/main" id="{5CE38729-F71B-48D2-AEDD-3396A9EBB21F}"/>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Implementation Considerations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3">
            <a:extLst>
              <a:ext uri="{FF2B5EF4-FFF2-40B4-BE49-F238E27FC236}">
                <a16:creationId xmlns:a16="http://schemas.microsoft.com/office/drawing/2014/main" id="{B3F436D0-8CA2-489A-AB00-DAE054594BE5}"/>
              </a:ext>
            </a:extLst>
          </p:cNvPr>
          <p:cNvSpPr>
            <a:spLocks noGrp="1"/>
          </p:cNvSpPr>
          <p:nvPr>
            <p:ph type="title"/>
          </p:nvPr>
        </p:nvSpPr>
        <p:spPr>
          <a:xfrm>
            <a:off x="404813" y="263525"/>
            <a:ext cx="8229600" cy="1143000"/>
          </a:xfrm>
        </p:spPr>
        <p:txBody>
          <a:bodyPr/>
          <a:lstStyle/>
          <a:p>
            <a:r>
              <a:rPr lang="en-GB" altLang="en-US" dirty="0"/>
              <a:t>2.  Approaches to Coaching</a:t>
            </a:r>
          </a:p>
        </p:txBody>
      </p:sp>
      <p:sp>
        <p:nvSpPr>
          <p:cNvPr id="5" name="Vertical Text Placeholder 4">
            <a:extLst>
              <a:ext uri="{FF2B5EF4-FFF2-40B4-BE49-F238E27FC236}">
                <a16:creationId xmlns:a16="http://schemas.microsoft.com/office/drawing/2014/main" id="{4C7B824C-9977-4370-83F5-D575CBACE131}"/>
              </a:ext>
            </a:extLst>
          </p:cNvPr>
          <p:cNvSpPr>
            <a:spLocks noGrp="1"/>
          </p:cNvSpPr>
          <p:nvPr>
            <p:ph type="body" orient="vert" idx="1"/>
          </p:nvPr>
        </p:nvSpPr>
        <p:spPr>
          <a:xfrm>
            <a:off x="404813" y="1268413"/>
            <a:ext cx="8320087" cy="4248150"/>
          </a:xfrm>
        </p:spPr>
        <p:txBody>
          <a:bodyPr rtlCol="0">
            <a:normAutofit/>
          </a:bodyPr>
          <a:lstStyle/>
          <a:p>
            <a:pPr marL="0" indent="0" fontAlgn="auto">
              <a:spcAft>
                <a:spcPts val="0"/>
              </a:spcAft>
              <a:buFont typeface="Arial" panose="020B0604020202020204" pitchFamily="34" charset="0"/>
              <a:buNone/>
              <a:defRPr/>
            </a:pPr>
            <a:r>
              <a:rPr lang="en-GB" dirty="0"/>
              <a:t>Based on your assumptions choose the three most suitable types of coaching for your organisation and justify your choice with reference to:</a:t>
            </a:r>
          </a:p>
          <a:p>
            <a:pPr fontAlgn="auto">
              <a:spcAft>
                <a:spcPts val="0"/>
              </a:spcAft>
              <a:defRPr/>
            </a:pPr>
            <a:r>
              <a:rPr lang="en-GB" dirty="0"/>
              <a:t>The 15 Types of Coaching (handout)</a:t>
            </a:r>
          </a:p>
          <a:p>
            <a:pPr fontAlgn="auto">
              <a:spcAft>
                <a:spcPts val="0"/>
              </a:spcAft>
              <a:defRPr/>
            </a:pPr>
            <a:r>
              <a:rPr lang="en-GB" dirty="0"/>
              <a:t>CIPD, Coaching &amp; Mentoring Factsheet</a:t>
            </a:r>
          </a:p>
          <a:p>
            <a:pPr fontAlgn="auto">
              <a:spcAft>
                <a:spcPts val="0"/>
              </a:spcAft>
              <a:defRPr/>
            </a:pPr>
            <a:r>
              <a:rPr lang="en-GB" dirty="0"/>
              <a:t>Other sources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contract</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601944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contract</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197426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a:t>3. General Data Protection Regulations</a:t>
            </a:r>
            <a:br>
              <a:rPr lang="en-GB" dirty="0"/>
            </a:br>
            <a:r>
              <a:rPr lang="en-GB" dirty="0"/>
              <a:t>2018 </a:t>
            </a:r>
          </a:p>
        </p:txBody>
      </p:sp>
      <p:sp>
        <p:nvSpPr>
          <p:cNvPr id="5" name="Vertical Text Placeholder 4"/>
          <p:cNvSpPr>
            <a:spLocks noGrp="1"/>
          </p:cNvSpPr>
          <p:nvPr>
            <p:ph type="body" orient="vert" idx="1"/>
          </p:nvPr>
        </p:nvSpPr>
        <p:spPr>
          <a:xfrm>
            <a:off x="405584" y="1463720"/>
            <a:ext cx="8318832" cy="3930559"/>
          </a:xfrm>
        </p:spPr>
        <p:txBody>
          <a:bodyPr vert="horz" lIns="91440" tIns="108000" rIns="72000" bIns="72000" rtlCol="0" anchor="t">
            <a:normAutofit/>
          </a:bodyPr>
          <a:lstStyle/>
          <a:p>
            <a:r>
              <a:rPr lang="en-GB" sz="3600" dirty="0"/>
              <a:t>GDPR May 2018</a:t>
            </a:r>
          </a:p>
          <a:p>
            <a:r>
              <a:rPr lang="en-GB" sz="3600" dirty="0"/>
              <a:t>Historically no teeth – Max fine of £500,000 and few at this maximum. </a:t>
            </a:r>
          </a:p>
          <a:p>
            <a:r>
              <a:rPr lang="en-GB" sz="3600" dirty="0"/>
              <a:t>Now max fine of £18 million</a:t>
            </a:r>
          </a:p>
          <a:p>
            <a:r>
              <a:rPr lang="en-GB" sz="3600" dirty="0"/>
              <a:t>No fee for subject access requests</a:t>
            </a:r>
          </a:p>
          <a:p>
            <a:endParaRPr lang="en-GB" sz="3600" dirty="0"/>
          </a:p>
          <a:p>
            <a:endParaRPr lang="en-GB" sz="3600" dirty="0"/>
          </a:p>
          <a:p>
            <a:endParaRPr lang="en-GB" sz="2400" dirty="0"/>
          </a:p>
        </p:txBody>
      </p:sp>
    </p:spTree>
    <p:extLst>
      <p:ext uri="{BB962C8B-B14F-4D97-AF65-F5344CB8AC3E}">
        <p14:creationId xmlns:p14="http://schemas.microsoft.com/office/powerpoint/2010/main" val="14774640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2"/>
                </a:solidFill>
              </a:rPr>
              <a:t>3. Personal Data</a:t>
            </a:r>
          </a:p>
        </p:txBody>
      </p:sp>
      <p:sp>
        <p:nvSpPr>
          <p:cNvPr id="3" name="Content Placeholder 2"/>
          <p:cNvSpPr>
            <a:spLocks noGrp="1"/>
          </p:cNvSpPr>
          <p:nvPr>
            <p:ph idx="1"/>
          </p:nvPr>
        </p:nvSpPr>
        <p:spPr>
          <a:xfrm>
            <a:off x="457200" y="1282045"/>
            <a:ext cx="8229600" cy="4204356"/>
          </a:xfrm>
        </p:spPr>
        <p:txBody>
          <a:bodyPr>
            <a:normAutofit fontScale="92500"/>
          </a:bodyPr>
          <a:lstStyle/>
          <a:p>
            <a:pPr algn="just">
              <a:lnSpc>
                <a:spcPct val="120000"/>
              </a:lnSpc>
              <a:buClr>
                <a:srgbClr val="0B8C86"/>
              </a:buClr>
            </a:pPr>
            <a:r>
              <a:rPr lang="en-GB" sz="2400" dirty="0"/>
              <a:t>Data which relates to a living individual who can be identified:</a:t>
            </a:r>
          </a:p>
          <a:p>
            <a:pPr lvl="2" algn="just">
              <a:lnSpc>
                <a:spcPct val="120000"/>
              </a:lnSpc>
              <a:buClr>
                <a:srgbClr val="0B8C86"/>
              </a:buClr>
            </a:pPr>
            <a:r>
              <a:rPr lang="en-GB" dirty="0"/>
              <a:t>From the data, or</a:t>
            </a:r>
          </a:p>
          <a:p>
            <a:pPr lvl="2" algn="just">
              <a:lnSpc>
                <a:spcPct val="120000"/>
              </a:lnSpc>
              <a:buClr>
                <a:srgbClr val="0B8C86"/>
              </a:buClr>
            </a:pPr>
            <a:r>
              <a:rPr lang="en-GB" dirty="0"/>
              <a:t>From the data + other information that comes into your possession </a:t>
            </a:r>
          </a:p>
          <a:p>
            <a:pPr lvl="2" algn="just">
              <a:lnSpc>
                <a:spcPct val="120000"/>
              </a:lnSpc>
              <a:buClr>
                <a:srgbClr val="0B8C86"/>
              </a:buClr>
            </a:pPr>
            <a:r>
              <a:rPr lang="en-GB" dirty="0"/>
              <a:t>Includes expressions of opinion about the individual, and your intentions in relation to the individual</a:t>
            </a:r>
          </a:p>
          <a:p>
            <a:pPr algn="just">
              <a:lnSpc>
                <a:spcPct val="120000"/>
              </a:lnSpc>
              <a:buClr>
                <a:srgbClr val="0B8C86"/>
              </a:buClr>
            </a:pPr>
            <a:r>
              <a:rPr lang="en-GB" sz="2400" i="1" dirty="0"/>
              <a:t>Durant v FSA</a:t>
            </a:r>
            <a:r>
              <a:rPr lang="en-GB" sz="2400" dirty="0"/>
              <a:t> looked at the meaning of ‘relates’. Data will relate if it affects </a:t>
            </a:r>
            <a:r>
              <a:rPr lang="en-GB" sz="2400" b="1" dirty="0"/>
              <a:t>privacy, </a:t>
            </a:r>
            <a:r>
              <a:rPr lang="en-GB" sz="2400" dirty="0"/>
              <a:t>is </a:t>
            </a:r>
            <a:r>
              <a:rPr lang="en-GB" sz="2400" b="1" dirty="0"/>
              <a:t>biographical</a:t>
            </a:r>
            <a:r>
              <a:rPr lang="en-GB" sz="2400" dirty="0"/>
              <a:t> in a significant way, and has the </a:t>
            </a:r>
            <a:r>
              <a:rPr lang="en-GB" sz="2400" b="1" dirty="0"/>
              <a:t>individual as its focus</a:t>
            </a:r>
          </a:p>
          <a:p>
            <a:endParaRPr lang="en-US" dirty="0"/>
          </a:p>
        </p:txBody>
      </p:sp>
    </p:spTree>
    <p:extLst>
      <p:ext uri="{BB962C8B-B14F-4D97-AF65-F5344CB8AC3E}">
        <p14:creationId xmlns:p14="http://schemas.microsoft.com/office/powerpoint/2010/main" val="25645324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2"/>
                </a:solidFill>
              </a:rPr>
              <a:t>3. Sensitive Personal Data now called ‘Special categories of data’</a:t>
            </a:r>
          </a:p>
        </p:txBody>
      </p:sp>
      <p:sp>
        <p:nvSpPr>
          <p:cNvPr id="3" name="Content Placeholder 2"/>
          <p:cNvSpPr>
            <a:spLocks noGrp="1"/>
          </p:cNvSpPr>
          <p:nvPr>
            <p:ph idx="1"/>
          </p:nvPr>
        </p:nvSpPr>
        <p:spPr/>
        <p:txBody>
          <a:bodyPr>
            <a:normAutofit fontScale="92500" lnSpcReduction="20000"/>
          </a:bodyPr>
          <a:lstStyle/>
          <a:p>
            <a:r>
              <a:rPr lang="en-US" dirty="0"/>
              <a:t>Ethnic or racial origin</a:t>
            </a:r>
          </a:p>
          <a:p>
            <a:r>
              <a:rPr lang="en-US" dirty="0"/>
              <a:t>Political opinion</a:t>
            </a:r>
          </a:p>
          <a:p>
            <a:r>
              <a:rPr lang="en-US" dirty="0"/>
              <a:t>Religious beliefs</a:t>
            </a:r>
          </a:p>
          <a:p>
            <a:r>
              <a:rPr lang="en-US" dirty="0"/>
              <a:t>Trade Union membership</a:t>
            </a:r>
          </a:p>
          <a:p>
            <a:r>
              <a:rPr lang="en-US" dirty="0"/>
              <a:t>Health (physical or mental)</a:t>
            </a:r>
          </a:p>
          <a:p>
            <a:r>
              <a:rPr lang="en-US" dirty="0"/>
              <a:t>Sex life</a:t>
            </a:r>
          </a:p>
          <a:p>
            <a:r>
              <a:rPr lang="en-US" dirty="0"/>
              <a:t>Commission of offences (or allegation) or detail of proceedings or sentences passed</a:t>
            </a:r>
          </a:p>
        </p:txBody>
      </p:sp>
    </p:spTree>
    <p:extLst>
      <p:ext uri="{BB962C8B-B14F-4D97-AF65-F5344CB8AC3E}">
        <p14:creationId xmlns:p14="http://schemas.microsoft.com/office/powerpoint/2010/main" val="14803205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chemeClr val="tx2"/>
                </a:solidFill>
              </a:rPr>
              <a:t>3. Special categories of data</a:t>
            </a:r>
          </a:p>
        </p:txBody>
      </p:sp>
      <p:sp>
        <p:nvSpPr>
          <p:cNvPr id="3" name="Content Placeholder 2"/>
          <p:cNvSpPr>
            <a:spLocks noGrp="1"/>
          </p:cNvSpPr>
          <p:nvPr>
            <p:ph idx="1"/>
          </p:nvPr>
        </p:nvSpPr>
        <p:spPr/>
        <p:txBody>
          <a:bodyPr/>
          <a:lstStyle/>
          <a:p>
            <a:r>
              <a:rPr lang="en-US" dirty="0"/>
              <a:t>New categories</a:t>
            </a:r>
          </a:p>
          <a:p>
            <a:pPr lvl="1"/>
            <a:r>
              <a:rPr lang="en-US" dirty="0"/>
              <a:t>Genetic data</a:t>
            </a:r>
          </a:p>
          <a:p>
            <a:pPr lvl="1"/>
            <a:r>
              <a:rPr lang="en-US" dirty="0"/>
              <a:t>Biometric data</a:t>
            </a:r>
          </a:p>
        </p:txBody>
      </p:sp>
    </p:spTree>
    <p:extLst>
      <p:ext uri="{BB962C8B-B14F-4D97-AF65-F5344CB8AC3E}">
        <p14:creationId xmlns:p14="http://schemas.microsoft.com/office/powerpoint/2010/main" val="436484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ctr"/>
          <a:lstStyle/>
          <a:p>
            <a:pPr>
              <a:buClr>
                <a:srgbClr val="0B8C86"/>
              </a:buClr>
            </a:pPr>
            <a:r>
              <a:rPr lang="en-US" dirty="0"/>
              <a:t>Gloucester City Council fined £100,000 after a cyber attacker accessed council employees’ sensitive personal information.</a:t>
            </a:r>
          </a:p>
        </p:txBody>
      </p:sp>
      <p:sp>
        <p:nvSpPr>
          <p:cNvPr id="4" name="Title 1">
            <a:extLst>
              <a:ext uri="{FF2B5EF4-FFF2-40B4-BE49-F238E27FC236}">
                <a16:creationId xmlns:a16="http://schemas.microsoft.com/office/drawing/2014/main" id="{24C31BF3-A621-4F0A-8DA8-DA8C2D5C86E8}"/>
              </a:ext>
            </a:extLst>
          </p:cNvPr>
          <p:cNvSpPr>
            <a:spLocks noGrp="1"/>
          </p:cNvSpPr>
          <p:nvPr>
            <p:ph type="title"/>
          </p:nvPr>
        </p:nvSpPr>
        <p:spPr>
          <a:xfrm>
            <a:off x="457200" y="274638"/>
            <a:ext cx="8229600" cy="1143000"/>
          </a:xfrm>
        </p:spPr>
        <p:txBody>
          <a:bodyPr>
            <a:normAutofit/>
          </a:bodyPr>
          <a:lstStyle/>
          <a:p>
            <a:r>
              <a:rPr lang="en-US" sz="3600" dirty="0">
                <a:solidFill>
                  <a:schemeClr val="tx2"/>
                </a:solidFill>
              </a:rPr>
              <a:t>3. Data Case Law</a:t>
            </a:r>
          </a:p>
        </p:txBody>
      </p:sp>
    </p:spTree>
    <p:extLst>
      <p:ext uri="{BB962C8B-B14F-4D97-AF65-F5344CB8AC3E}">
        <p14:creationId xmlns:p14="http://schemas.microsoft.com/office/powerpoint/2010/main" val="2854318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solidFill>
                  <a:schemeClr val="tx2"/>
                </a:solidFill>
              </a:rPr>
              <a:t>3.1 8 principles of data protection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56928149"/>
              </p:ext>
            </p:extLst>
          </p:nvPr>
        </p:nvGraphicFramePr>
        <p:xfrm>
          <a:off x="457200" y="1166018"/>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miley Face 5"/>
          <p:cNvSpPr/>
          <p:nvPr/>
        </p:nvSpPr>
        <p:spPr>
          <a:xfrm>
            <a:off x="6975835" y="4996206"/>
            <a:ext cx="914400" cy="914400"/>
          </a:xfrm>
          <a:prstGeom prst="smileyFace">
            <a:avLst/>
          </a:prstGeom>
          <a:solidFill>
            <a:srgbClr val="FFFF0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5897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AutoShape 2">
            <a:extLst>
              <a:ext uri="{FF2B5EF4-FFF2-40B4-BE49-F238E27FC236}">
                <a16:creationId xmlns:a16="http://schemas.microsoft.com/office/drawing/2014/main" id="{7924F2A7-C5B0-49AC-A43E-4387925A1884}"/>
              </a:ext>
            </a:extLst>
          </p:cNvPr>
          <p:cNvSpPr>
            <a:spLocks noGrp="1" noChangeArrowheads="1"/>
          </p:cNvSpPr>
          <p:nvPr>
            <p:ph type="title"/>
          </p:nvPr>
        </p:nvSpPr>
        <p:spPr>
          <a:xfrm>
            <a:off x="643732" y="283633"/>
            <a:ext cx="7427912" cy="792163"/>
          </a:xfrm>
        </p:spPr>
        <p:txBody>
          <a:bodyPr>
            <a:normAutofit/>
          </a:bodyPr>
          <a:lstStyle/>
          <a:p>
            <a:pPr algn="ctr"/>
            <a:r>
              <a:rPr lang="en-GB" altLang="en-US" sz="3600" dirty="0">
                <a:solidFill>
                  <a:schemeClr val="tx2"/>
                </a:solidFill>
              </a:rPr>
              <a:t>3. Top Ten Tips</a:t>
            </a:r>
            <a:endParaRPr lang="en-US" altLang="en-US" sz="3600" dirty="0">
              <a:solidFill>
                <a:schemeClr val="tx2"/>
              </a:solidFill>
            </a:endParaRPr>
          </a:p>
        </p:txBody>
      </p:sp>
      <p:sp>
        <p:nvSpPr>
          <p:cNvPr id="41987" name="Rectangle 3">
            <a:extLst>
              <a:ext uri="{FF2B5EF4-FFF2-40B4-BE49-F238E27FC236}">
                <a16:creationId xmlns:a16="http://schemas.microsoft.com/office/drawing/2014/main" id="{5CC78B7A-F85A-4605-9482-CE1A126F3B4E}"/>
              </a:ext>
            </a:extLst>
          </p:cNvPr>
          <p:cNvSpPr>
            <a:spLocks noGrp="1" noChangeArrowheads="1"/>
          </p:cNvSpPr>
          <p:nvPr>
            <p:ph type="body" idx="1"/>
          </p:nvPr>
        </p:nvSpPr>
        <p:spPr>
          <a:xfrm>
            <a:off x="872332" y="962026"/>
            <a:ext cx="7199312" cy="4889500"/>
          </a:xfrm>
        </p:spPr>
        <p:txBody>
          <a:bodyPr/>
          <a:lstStyle/>
          <a:p>
            <a:pPr marL="533400" indent="-533400">
              <a:lnSpc>
                <a:spcPct val="80000"/>
              </a:lnSpc>
              <a:buFont typeface="Wingdings" panose="05000000000000000000" pitchFamily="2" charset="2"/>
              <a:buAutoNum type="arabicPeriod"/>
            </a:pPr>
            <a:r>
              <a:rPr lang="en-GB" altLang="en-US" sz="2800" dirty="0"/>
              <a:t>What information and why</a:t>
            </a:r>
          </a:p>
          <a:p>
            <a:pPr marL="533400" indent="-533400">
              <a:lnSpc>
                <a:spcPct val="80000"/>
              </a:lnSpc>
              <a:buFont typeface="Wingdings" panose="05000000000000000000" pitchFamily="2" charset="2"/>
              <a:buAutoNum type="arabicPeriod"/>
            </a:pPr>
            <a:r>
              <a:rPr lang="en-GB" altLang="en-US" sz="2800" dirty="0"/>
              <a:t>Honest and open</a:t>
            </a:r>
          </a:p>
          <a:p>
            <a:pPr marL="533400" indent="-533400">
              <a:lnSpc>
                <a:spcPct val="80000"/>
              </a:lnSpc>
              <a:buFont typeface="Wingdings" panose="05000000000000000000" pitchFamily="2" charset="2"/>
              <a:buAutoNum type="arabicPeriod"/>
            </a:pPr>
            <a:r>
              <a:rPr lang="en-GB" altLang="en-US" sz="2800" dirty="0"/>
              <a:t>Avoid excessive information</a:t>
            </a:r>
          </a:p>
          <a:p>
            <a:pPr marL="533400" indent="-533400">
              <a:lnSpc>
                <a:spcPct val="80000"/>
              </a:lnSpc>
              <a:buFont typeface="Wingdings" panose="05000000000000000000" pitchFamily="2" charset="2"/>
              <a:buAutoNum type="arabicPeriod"/>
            </a:pPr>
            <a:r>
              <a:rPr lang="en-GB" altLang="en-US" sz="2800" dirty="0"/>
              <a:t>Ensure personal information is accurate</a:t>
            </a:r>
          </a:p>
          <a:p>
            <a:pPr marL="533400" indent="-533400">
              <a:lnSpc>
                <a:spcPct val="80000"/>
              </a:lnSpc>
              <a:buFont typeface="Wingdings" panose="05000000000000000000" pitchFamily="2" charset="2"/>
              <a:buAutoNum type="arabicPeriod"/>
            </a:pPr>
            <a:r>
              <a:rPr lang="en-GB" altLang="en-US" sz="2800" dirty="0"/>
              <a:t>Only hold for as long as is necessary</a:t>
            </a:r>
          </a:p>
          <a:p>
            <a:pPr marL="533400" indent="-533400">
              <a:lnSpc>
                <a:spcPct val="80000"/>
              </a:lnSpc>
              <a:buFont typeface="Wingdings" panose="05000000000000000000" pitchFamily="2" charset="2"/>
              <a:buAutoNum type="arabicPeriod"/>
            </a:pPr>
            <a:r>
              <a:rPr lang="en-GB" altLang="en-US" sz="2800" dirty="0"/>
              <a:t>Store securely</a:t>
            </a:r>
          </a:p>
          <a:p>
            <a:pPr marL="533400" indent="-533400">
              <a:lnSpc>
                <a:spcPct val="80000"/>
              </a:lnSpc>
              <a:buFont typeface="Wingdings" panose="05000000000000000000" pitchFamily="2" charset="2"/>
              <a:buAutoNum type="arabicPeriod"/>
            </a:pPr>
            <a:r>
              <a:rPr lang="en-GB" altLang="en-US" sz="2800" dirty="0"/>
              <a:t>Establish disciplinary consequences</a:t>
            </a:r>
          </a:p>
          <a:p>
            <a:pPr marL="533400" indent="-533400">
              <a:lnSpc>
                <a:spcPct val="80000"/>
              </a:lnSpc>
              <a:buFont typeface="Wingdings" panose="05000000000000000000" pitchFamily="2" charset="2"/>
              <a:buAutoNum type="arabicPeriod"/>
            </a:pPr>
            <a:r>
              <a:rPr lang="en-GB" altLang="en-US" sz="2800" dirty="0"/>
              <a:t>Avoid screens in public view</a:t>
            </a:r>
          </a:p>
          <a:p>
            <a:pPr marL="533400" indent="-533400">
              <a:lnSpc>
                <a:spcPct val="80000"/>
              </a:lnSpc>
              <a:buFont typeface="Wingdings" panose="05000000000000000000" pitchFamily="2" charset="2"/>
              <a:buAutoNum type="arabicPeriod"/>
            </a:pPr>
            <a:r>
              <a:rPr lang="en-GB" altLang="en-US" sz="2800" dirty="0"/>
              <a:t>Keep backup files</a:t>
            </a:r>
          </a:p>
          <a:p>
            <a:pPr marL="533400" indent="-533400">
              <a:lnSpc>
                <a:spcPct val="80000"/>
              </a:lnSpc>
              <a:buFont typeface="Wingdings" panose="05000000000000000000" pitchFamily="2" charset="2"/>
              <a:buAutoNum type="arabicPeriod"/>
            </a:pPr>
            <a:r>
              <a:rPr lang="en-GB" altLang="en-US" sz="2800" dirty="0"/>
              <a:t>Remember sensitive personal information</a:t>
            </a:r>
            <a:endParaRPr lang="en-US" altLang="en-US" sz="2800" dirty="0"/>
          </a:p>
        </p:txBody>
      </p:sp>
      <p:pic>
        <p:nvPicPr>
          <p:cNvPr id="41988" name="Picture 4" descr="ist2_4805200_top_10_winner">
            <a:hlinkClick r:id="rId3"/>
            <a:extLst>
              <a:ext uri="{FF2B5EF4-FFF2-40B4-BE49-F238E27FC236}">
                <a16:creationId xmlns:a16="http://schemas.microsoft.com/office/drawing/2014/main" id="{15484151-C971-456F-8FDC-956DF80520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2650" y="260350"/>
            <a:ext cx="1677988" cy="22320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Confidentiality</a:t>
            </a:r>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endParaRPr lang="en-GB" sz="2800" dirty="0"/>
          </a:p>
          <a:p>
            <a:r>
              <a:rPr lang="en-GB" sz="2800" dirty="0"/>
              <a:t>Confidentiality is paramount in the coaching relationship</a:t>
            </a:r>
          </a:p>
          <a:p>
            <a:r>
              <a:rPr lang="en-GB" sz="2800" dirty="0"/>
              <a:t>Ensure the venue is appropriate (quiet, not easily overheard, free from interruptions).</a:t>
            </a:r>
          </a:p>
          <a:p>
            <a:r>
              <a:rPr lang="en-GB" sz="2800" dirty="0"/>
              <a:t>Ensure notes are taken and stored in line with the GDPR 2018</a:t>
            </a:r>
          </a:p>
          <a:p>
            <a:r>
              <a:rPr lang="en-GB" sz="2800" dirty="0"/>
              <a:t>Be careful not to leave sensitive information on a printer, on a desk, on a portable memory stick etc.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2414971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Confidentiality</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405584" y="1806080"/>
            <a:ext cx="8229600" cy="646331"/>
          </a:xfrm>
          <a:prstGeom prst="rect">
            <a:avLst/>
          </a:prstGeom>
        </p:spPr>
        <p:txBody>
          <a:bodyPr wrap="square">
            <a:spAutoFit/>
          </a:bodyPr>
          <a:lstStyle/>
          <a:p>
            <a:pPr lvl="0">
              <a:defRPr/>
            </a:pPr>
            <a:r>
              <a:rPr lang="en-GB" dirty="0"/>
              <a:t>Cox, E. </a:t>
            </a:r>
            <a:r>
              <a:rPr lang="en-GB" dirty="0" err="1"/>
              <a:t>Bachkriova</a:t>
            </a:r>
            <a:r>
              <a:rPr lang="en-GB" dirty="0"/>
              <a:t>, T. Clutterbuck, D.  (2018) </a:t>
            </a:r>
            <a:r>
              <a:rPr lang="en-GB" i="1" dirty="0"/>
              <a:t>The Complete Handbook of Coaching</a:t>
            </a:r>
            <a:r>
              <a:rPr lang="en-GB" dirty="0"/>
              <a:t>. London: SAGE.</a:t>
            </a:r>
          </a:p>
        </p:txBody>
      </p:sp>
      <p:sp>
        <p:nvSpPr>
          <p:cNvPr id="3" name="Rectangle 2">
            <a:extLst>
              <a:ext uri="{FF2B5EF4-FFF2-40B4-BE49-F238E27FC236}">
                <a16:creationId xmlns:a16="http://schemas.microsoft.com/office/drawing/2014/main" id="{A761AD10-2FAF-4058-8BFE-804FF4B17F7B}"/>
              </a:ext>
            </a:extLst>
          </p:cNvPr>
          <p:cNvSpPr/>
          <p:nvPr/>
        </p:nvSpPr>
        <p:spPr>
          <a:xfrm>
            <a:off x="1146352" y="2636912"/>
            <a:ext cx="7488832" cy="2800767"/>
          </a:xfrm>
          <a:prstGeom prst="rect">
            <a:avLst/>
          </a:prstGeom>
        </p:spPr>
        <p:txBody>
          <a:bodyPr wrap="square">
            <a:spAutoFit/>
          </a:bodyPr>
          <a:lstStyle/>
          <a:p>
            <a:pPr lvl="0">
              <a:defRPr/>
            </a:pPr>
            <a:r>
              <a:rPr lang="en-GB" dirty="0"/>
              <a:t>“</a:t>
            </a:r>
            <a:r>
              <a:rPr lang="en-GB" sz="220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p:txBody>
      </p:sp>
    </p:spTree>
    <p:extLst>
      <p:ext uri="{BB962C8B-B14F-4D97-AF65-F5344CB8AC3E}">
        <p14:creationId xmlns:p14="http://schemas.microsoft.com/office/powerpoint/2010/main" val="1785178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Confidentiality</a:t>
            </a:r>
          </a:p>
        </p:txBody>
      </p:sp>
      <p:sp>
        <p:nvSpPr>
          <p:cNvPr id="5" name="Vertical Text Placeholder 4"/>
          <p:cNvSpPr>
            <a:spLocks noGrp="1"/>
          </p:cNvSpPr>
          <p:nvPr>
            <p:ph type="body" orient="vert" idx="1"/>
          </p:nvPr>
        </p:nvSpPr>
        <p:spPr>
          <a:xfrm>
            <a:off x="520483" y="1836912"/>
            <a:ext cx="8318832" cy="4392488"/>
          </a:xfrm>
        </p:spPr>
        <p:txBody>
          <a:bodyPr>
            <a:normAutofit fontScale="70000" lnSpcReduction="20000"/>
          </a:bodyPr>
          <a:lstStyle/>
          <a:p>
            <a:endParaRPr lang="en-GB" sz="2800" dirty="0"/>
          </a:p>
          <a:p>
            <a:pPr marL="0" indent="0">
              <a:buNone/>
            </a:pPr>
            <a:endParaRPr lang="en-GB" sz="2800" dirty="0"/>
          </a:p>
          <a:p>
            <a:pPr marL="0" lvl="0" indent="0">
              <a:spcBef>
                <a:spcPts val="0"/>
              </a:spcBef>
              <a:buNone/>
              <a:defRPr/>
            </a:pPr>
            <a:r>
              <a:rPr lang="en-GB" sz="2800" dirty="0"/>
              <a:t>“Coaches working in Organizations, either internally as employees or externally as contractors, face an added dimension of complexity around confidentiality.  Organizations funding coaching for an individual or a team often require, at least initially, a periodic report on the value of the experience.  The organization is often referred to as the ‘sponsor’ of the coaching”.  </a:t>
            </a:r>
          </a:p>
          <a:p>
            <a:pPr marL="0" lvl="0" indent="0">
              <a:spcBef>
                <a:spcPts val="0"/>
              </a:spcBef>
              <a:buNone/>
              <a:defRPr/>
            </a:pPr>
            <a:endParaRPr lang="en-GB" sz="2800" dirty="0"/>
          </a:p>
          <a:p>
            <a:pPr marL="0" lvl="0" indent="0">
              <a:spcBef>
                <a:spcPts val="0"/>
              </a:spcBef>
              <a:buNone/>
              <a:defRPr/>
            </a:pPr>
            <a:r>
              <a:rPr lang="en-GB" sz="2800" dirty="0"/>
              <a:t>“Bond (2015:90) offers two questions to enhance awareness of one’s responsibility and accountability in the relationship:</a:t>
            </a:r>
          </a:p>
          <a:p>
            <a:pPr marL="228600" lvl="0" indent="-228600">
              <a:spcBef>
                <a:spcPts val="0"/>
              </a:spcBef>
              <a:buFont typeface="Arial" pitchFamily="34" charset="0"/>
              <a:buAutoNum type="arabicPeriod"/>
              <a:defRPr/>
            </a:pPr>
            <a:r>
              <a:rPr lang="en-GB" sz="2800" dirty="0">
                <a:solidFill>
                  <a:schemeClr val="tx2"/>
                </a:solidFill>
              </a:rPr>
              <a:t>Am I taking on responsibilities that are more properly the clients?</a:t>
            </a:r>
          </a:p>
          <a:p>
            <a:pPr marL="228600" lvl="0" indent="-228600">
              <a:spcBef>
                <a:spcPts val="0"/>
              </a:spcBef>
              <a:buFont typeface="Arial" pitchFamily="34" charset="0"/>
              <a:buAutoNum type="arabicPeriod"/>
              <a:defRPr/>
            </a:pPr>
            <a:r>
              <a:rPr lang="en-GB" sz="2800" dirty="0">
                <a:solidFill>
                  <a:schemeClr val="tx2"/>
                </a:solidFill>
              </a:rPr>
              <a:t>If asked for my opinion, is there a way I could respond to maximise the client’s autonomy and minimize their dependence on me?</a:t>
            </a:r>
          </a:p>
          <a:p>
            <a:pPr>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393917" y="1628800"/>
            <a:ext cx="8229600" cy="646331"/>
          </a:xfrm>
          <a:prstGeom prst="rect">
            <a:avLst/>
          </a:prstGeom>
        </p:spPr>
        <p:txBody>
          <a:bodyPr wrap="square">
            <a:spAutoFit/>
          </a:bodyPr>
          <a:lstStyle/>
          <a:p>
            <a:pPr lvl="0">
              <a:defRPr/>
            </a:pPr>
            <a:r>
              <a:rPr lang="en-GB" dirty="0"/>
              <a:t>Cox, E. </a:t>
            </a:r>
            <a:r>
              <a:rPr lang="en-GB" dirty="0" err="1"/>
              <a:t>Bachkriova</a:t>
            </a:r>
            <a:r>
              <a:rPr lang="en-GB" dirty="0"/>
              <a:t>, T. Clutterbuck, D.  (2018) </a:t>
            </a:r>
            <a:r>
              <a:rPr lang="en-GB" i="1" dirty="0"/>
              <a:t>The Complete Handbook of Coaching</a:t>
            </a:r>
            <a:r>
              <a:rPr lang="en-GB" dirty="0"/>
              <a:t>. London: SAGE.</a:t>
            </a:r>
          </a:p>
        </p:txBody>
      </p:sp>
    </p:spTree>
    <p:extLst>
      <p:ext uri="{BB962C8B-B14F-4D97-AF65-F5344CB8AC3E}">
        <p14:creationId xmlns:p14="http://schemas.microsoft.com/office/powerpoint/2010/main" val="8029593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Do not ‘guide’, ‘push’ ‘pull’ your </a:t>
            </a:r>
            <a:r>
              <a:rPr lang="en-GB" sz="2800" dirty="0" err="1"/>
              <a:t>coachee</a:t>
            </a:r>
            <a:r>
              <a:rPr lang="en-GB" sz="2800" dirty="0"/>
              <a:t> – if a ‘hybrid’ approach is adopted, stick to the terms of reference for this agreement.</a:t>
            </a:r>
          </a:p>
          <a:p>
            <a:r>
              <a:rPr lang="en-GB" sz="2800" dirty="0"/>
              <a:t>Do not impart your personal views </a:t>
            </a:r>
          </a:p>
          <a:p>
            <a:r>
              <a:rPr lang="en-GB" sz="2800" dirty="0"/>
              <a:t>Refrain from slipping in to ‘counsellor mode’</a:t>
            </a:r>
          </a:p>
          <a:p>
            <a:r>
              <a:rPr lang="en-GB" sz="2800" dirty="0"/>
              <a:t>Steer the </a:t>
            </a:r>
            <a:r>
              <a:rPr lang="en-GB" sz="2800" dirty="0" err="1"/>
              <a:t>coachee</a:t>
            </a:r>
            <a:r>
              <a:rPr lang="en-GB" sz="2800" dirty="0"/>
              <a:t> to additional supportive interventions if need be (employee assistance line, occupational health)</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70205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a:buNone/>
            </a:pPr>
            <a:r>
              <a:rPr lang="en-GB" sz="1800" dirty="0"/>
              <a:t>Cox, E. </a:t>
            </a:r>
            <a:r>
              <a:rPr lang="en-GB" sz="1800" dirty="0" err="1"/>
              <a:t>Bachkriova</a:t>
            </a:r>
            <a:r>
              <a:rPr lang="en-GB" sz="1800" dirty="0"/>
              <a:t>, T. Clutterbuck, D.  (2018) </a:t>
            </a:r>
            <a:r>
              <a:rPr lang="en-GB" sz="1800" i="1" dirty="0"/>
              <a:t>The Complete Handbook of Coaching</a:t>
            </a:r>
            <a:r>
              <a:rPr lang="en-GB" sz="1800" dirty="0"/>
              <a:t>. London: SAGE</a:t>
            </a:r>
            <a:r>
              <a:rPr lang="en-GB" sz="2800" dirty="0"/>
              <a:t>.</a:t>
            </a:r>
          </a:p>
          <a:p>
            <a:pPr>
              <a:buNone/>
            </a:pPr>
            <a:endParaRPr lang="en-GB" sz="2800" dirty="0"/>
          </a:p>
          <a:p>
            <a:pPr>
              <a:buNone/>
            </a:pPr>
            <a:r>
              <a:rPr lang="en-GB" sz="2800" dirty="0"/>
              <a:t>“ A commitment to professional and personal integrity by acting in ways that are informed by ethical sensitivity and thoughtfulness……in a response to the complexity and diversity of contemporary social life” (Bond, 2015:302).</a:t>
            </a:r>
          </a:p>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656046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Ethical practice</a:t>
            </a:r>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20000"/>
          </a:bodyPr>
          <a:lstStyle/>
          <a:p>
            <a:endParaRPr lang="en-GB" sz="2800" dirty="0"/>
          </a:p>
          <a:p>
            <a:pPr>
              <a:buNone/>
            </a:pPr>
            <a:r>
              <a:rPr lang="en-GB" sz="1800" dirty="0"/>
              <a:t>Cox, E. </a:t>
            </a:r>
            <a:r>
              <a:rPr lang="en-GB" sz="1800" dirty="0" err="1"/>
              <a:t>Bachkriova</a:t>
            </a:r>
            <a:r>
              <a:rPr lang="en-GB" sz="1800" dirty="0"/>
              <a:t>, T. Clutterbuck, D.  (2018) </a:t>
            </a:r>
            <a:r>
              <a:rPr lang="en-GB" sz="1800" i="1" dirty="0"/>
              <a:t>The Complete Handbook of Coaching</a:t>
            </a:r>
            <a:r>
              <a:rPr lang="en-GB" sz="1800" dirty="0"/>
              <a:t>. London: SAGE</a:t>
            </a:r>
            <a:r>
              <a:rPr lang="en-GB" sz="2800" dirty="0"/>
              <a:t>.</a:t>
            </a:r>
          </a:p>
          <a:p>
            <a:pPr>
              <a:buNone/>
            </a:pPr>
            <a:endParaRPr lang="en-GB" sz="2800" dirty="0"/>
          </a:p>
          <a:p>
            <a:pPr>
              <a:buNone/>
            </a:pPr>
            <a:r>
              <a:rPr lang="en-GB" sz="2800" dirty="0"/>
              <a:t>    “A code of ethics provides foundational guidelines in relation to what to expect from those in the profession (Gert, 1988).  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 (Khurana &amp; </a:t>
            </a:r>
            <a:r>
              <a:rPr lang="en-GB" sz="2800" dirty="0" err="1"/>
              <a:t>Nobria</a:t>
            </a:r>
            <a:r>
              <a:rPr lang="en-GB" sz="2800" dirty="0"/>
              <a:t>, 2008)</a:t>
            </a:r>
          </a:p>
          <a:p>
            <a:pPr>
              <a:buNone/>
            </a:pPr>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5301238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Supervision</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538B5167-CBD4-48B0-86F2-2D0537BC93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03648" y="1772816"/>
            <a:ext cx="6192688" cy="762000"/>
          </a:xfrm>
          <a:prstGeom prst="rect">
            <a:avLst/>
          </a:prstGeom>
        </p:spPr>
      </p:pic>
      <p:pic>
        <p:nvPicPr>
          <p:cNvPr id="15" name="Picture 14">
            <a:extLst>
              <a:ext uri="{FF2B5EF4-FFF2-40B4-BE49-F238E27FC236}">
                <a16:creationId xmlns:a16="http://schemas.microsoft.com/office/drawing/2014/main" id="{E2DE0B88-3D90-4641-AD07-4FEA52A4592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203848" y="2838822"/>
            <a:ext cx="3007122" cy="2316140"/>
          </a:xfrm>
          <a:prstGeom prst="rect">
            <a:avLst/>
          </a:prstGeom>
        </p:spPr>
      </p:pic>
      <p:sp>
        <p:nvSpPr>
          <p:cNvPr id="16" name="TextBox 15">
            <a:extLst>
              <a:ext uri="{FF2B5EF4-FFF2-40B4-BE49-F238E27FC236}">
                <a16:creationId xmlns:a16="http://schemas.microsoft.com/office/drawing/2014/main" id="{194EE6D2-86CB-4498-86BD-EFB6104E6A37}"/>
              </a:ext>
            </a:extLst>
          </p:cNvPr>
          <p:cNvSpPr txBox="1"/>
          <p:nvPr/>
        </p:nvSpPr>
        <p:spPr>
          <a:xfrm>
            <a:off x="2651919" y="5877756"/>
            <a:ext cx="3421956" cy="230832"/>
          </a:xfrm>
          <a:prstGeom prst="rect">
            <a:avLst/>
          </a:prstGeom>
          <a:noFill/>
        </p:spPr>
        <p:txBody>
          <a:bodyPr wrap="square" rtlCol="0">
            <a:spAutoFit/>
          </a:bodyPr>
          <a:lstStyle/>
          <a:p>
            <a:r>
              <a:rPr lang="en-GB" sz="900">
                <a:hlinkClick r:id="rId6" tooltip="https://commons.wikimedia.org/wiki/File:Knowledge_transfer.svg"/>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39580333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a:bodyPr>
          <a:lstStyle/>
          <a:p>
            <a:pPr algn="ctr"/>
            <a:r>
              <a:rPr lang="en-GB" dirty="0"/>
              <a:t>Coaching Supervision </a:t>
            </a:r>
            <a:br>
              <a:rPr lang="en-GB" dirty="0"/>
            </a:br>
            <a:r>
              <a:rPr lang="en-GB" dirty="0"/>
              <a:t> International Coach Federation</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3" name="Online Media 2" title="What is Coaching Supervision?">
            <a:hlinkClick r:id="" action="ppaction://media"/>
            <a:extLst>
              <a:ext uri="{FF2B5EF4-FFF2-40B4-BE49-F238E27FC236}">
                <a16:creationId xmlns:a16="http://schemas.microsoft.com/office/drawing/2014/main" id="{71D36B43-8E41-478A-9658-7DB4A3C4A4F2}"/>
              </a:ext>
            </a:extLst>
          </p:cNvPr>
          <p:cNvPicPr>
            <a:picLocks noRot="1" noChangeAspect="1"/>
          </p:cNvPicPr>
          <p:nvPr>
            <a:videoFile r:link="rId1"/>
          </p:nvPr>
        </p:nvPicPr>
        <p:blipFill>
          <a:blip r:embed="rId4"/>
          <a:stretch>
            <a:fillRect/>
          </a:stretch>
        </p:blipFill>
        <p:spPr>
          <a:xfrm>
            <a:off x="2286000" y="2143125"/>
            <a:ext cx="4572000" cy="2571750"/>
          </a:xfrm>
          <a:prstGeom prst="rect">
            <a:avLst/>
          </a:prstGeom>
        </p:spPr>
      </p:pic>
    </p:spTree>
    <p:extLst>
      <p:ext uri="{BB962C8B-B14F-4D97-AF65-F5344CB8AC3E}">
        <p14:creationId xmlns:p14="http://schemas.microsoft.com/office/powerpoint/2010/main" val="2243757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 contract</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A coaching contract clearly sets out the terms of the coaching relationship</a:t>
            </a:r>
          </a:p>
          <a:p>
            <a:r>
              <a:rPr lang="en-GB" sz="2800" dirty="0"/>
              <a:t>It is a great way to be upfront about the professional practice of coaching and set parameters</a:t>
            </a:r>
          </a:p>
          <a:p>
            <a:r>
              <a:rPr lang="en-GB" sz="2800" dirty="0"/>
              <a:t>It is a tool to hold parties to account should they drift from the terms of the contract</a:t>
            </a:r>
          </a:p>
          <a:p>
            <a:r>
              <a:rPr lang="en-GB" sz="2800" dirty="0"/>
              <a:t>Example ….</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38425299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fontScale="90000"/>
          </a:bodyPr>
          <a:lstStyle/>
          <a:p>
            <a:pPr algn="ctr"/>
            <a:r>
              <a:rPr lang="en-GB" dirty="0"/>
              <a:t>3. Coaching for Behavioural Change – Here the Coach Sets the Standard of Expected Behaviour Upfront</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2" name="Online Media 1" title="Steps in the Coaching Process: Coaching For Behavioral Change">
            <a:hlinkClick r:id="" action="ppaction://media"/>
            <a:extLst>
              <a:ext uri="{FF2B5EF4-FFF2-40B4-BE49-F238E27FC236}">
                <a16:creationId xmlns:a16="http://schemas.microsoft.com/office/drawing/2014/main" id="{99B7E777-F319-4E38-9611-BCC5DE504262}"/>
              </a:ext>
            </a:extLst>
          </p:cNvPr>
          <p:cNvPicPr>
            <a:picLocks noRot="1" noChangeAspect="1"/>
          </p:cNvPicPr>
          <p:nvPr>
            <a:videoFile r:link="rId1"/>
          </p:nvPr>
        </p:nvPicPr>
        <p:blipFill>
          <a:blip r:embed="rId4"/>
          <a:stretch>
            <a:fillRect/>
          </a:stretch>
        </p:blipFill>
        <p:spPr>
          <a:xfrm>
            <a:off x="2627784" y="2464594"/>
            <a:ext cx="3658716" cy="1928813"/>
          </a:xfrm>
          <a:prstGeom prst="rect">
            <a:avLst/>
          </a:prstGeom>
        </p:spPr>
      </p:pic>
    </p:spTree>
    <p:extLst>
      <p:ext uri="{BB962C8B-B14F-4D97-AF65-F5344CB8AC3E}">
        <p14:creationId xmlns:p14="http://schemas.microsoft.com/office/powerpoint/2010/main" val="40616478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Research and familiarise yourself with the following websites:</a:t>
            </a:r>
          </a:p>
          <a:p>
            <a:r>
              <a:rPr lang="en-GB" sz="2800" dirty="0">
                <a:hlinkClick r:id="rId3"/>
              </a:rPr>
              <a:t>https://www.associationforcoaching.com/</a:t>
            </a:r>
            <a:endParaRPr lang="en-GB" sz="2800" dirty="0"/>
          </a:p>
          <a:p>
            <a:r>
              <a:rPr lang="en-GB" sz="2800" dirty="0">
                <a:hlinkClick r:id="rId4"/>
              </a:rPr>
              <a:t>https://iactm.org/</a:t>
            </a:r>
            <a:endParaRPr lang="en-GB" sz="2800" dirty="0"/>
          </a:p>
          <a:p>
            <a:r>
              <a:rPr lang="en-GB" sz="2800" dirty="0">
                <a:hlinkClick r:id="rId5"/>
              </a:rPr>
              <a:t>https://coachfederation.org/</a:t>
            </a:r>
            <a:endParaRPr lang="en-GB" sz="2800" dirty="0"/>
          </a:p>
          <a:p>
            <a:r>
              <a:rPr lang="en-GB" sz="2800" dirty="0">
                <a:hlinkClick r:id="rId6"/>
              </a:rPr>
              <a:t>https://www.i-l-m.com/</a:t>
            </a: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4823248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Let’s just take a moment to remember why coaching/mentoring are great learning tools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Infographic</a:t>
            </a:r>
          </a:p>
          <a:p>
            <a:r>
              <a:rPr lang="en-GB" sz="2800" dirty="0"/>
              <a:t>25 powerful questions exercise</a:t>
            </a:r>
          </a:p>
          <a:p>
            <a:r>
              <a:rPr lang="en-GB" sz="2800" dirty="0"/>
              <a:t>Coaching wheel</a:t>
            </a:r>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EC7A1FB7-D8CE-4D5F-9F35-64EA6A6B9C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7944" y="2780928"/>
            <a:ext cx="4000500" cy="2333625"/>
          </a:xfrm>
          <a:prstGeom prst="rect">
            <a:avLst/>
          </a:prstGeom>
        </p:spPr>
      </p:pic>
    </p:spTree>
    <p:extLst>
      <p:ext uri="{BB962C8B-B14F-4D97-AF65-F5344CB8AC3E}">
        <p14:creationId xmlns:p14="http://schemas.microsoft.com/office/powerpoint/2010/main" val="28371311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Questions?</a:t>
            </a:r>
          </a:p>
        </p:txBody>
      </p:sp>
      <p:sp>
        <p:nvSpPr>
          <p:cNvPr id="9" name="Vertical Text Placeholder 8"/>
          <p:cNvSpPr>
            <a:spLocks noGrp="1"/>
          </p:cNvSpPr>
          <p:nvPr>
            <p:ph type="body" orient="vert" idx="13"/>
          </p:nvPr>
        </p:nvSpPr>
        <p:spPr>
          <a:xfrm>
            <a:off x="406146" y="980729"/>
            <a:ext cx="8317230" cy="864096"/>
          </a:xfrm>
        </p:spPr>
        <p:txBody>
          <a:bodyPr/>
          <a:lstStyle/>
          <a:p>
            <a:pPr>
              <a:buNone/>
            </a:pPr>
            <a:r>
              <a:rPr lang="en-GB" dirty="0"/>
              <a:t>Next  week</a:t>
            </a:r>
          </a:p>
          <a:p>
            <a:pPr>
              <a:buNone/>
            </a:pPr>
            <a:endParaRPr lang="en-GB" dirty="0"/>
          </a:p>
        </p:txBody>
      </p:sp>
      <p:sp>
        <p:nvSpPr>
          <p:cNvPr id="13" name="Vertical Text Placeholder 2"/>
          <p:cNvSpPr>
            <a:spLocks noGrp="1"/>
          </p:cNvSpPr>
          <p:nvPr>
            <p:ph type="body" orient="vert" idx="1"/>
          </p:nvPr>
        </p:nvSpPr>
        <p:spPr>
          <a:xfrm>
            <a:off x="405584" y="2060848"/>
            <a:ext cx="8318832" cy="3456384"/>
          </a:xfrm>
        </p:spPr>
        <p:txBody>
          <a:bodyPr>
            <a:normAutofit/>
          </a:bodyPr>
          <a:lstStyle/>
          <a:p>
            <a:r>
              <a:rPr lang="en-GB" dirty="0"/>
              <a:t>The purpose of coaching and mentoring – best practice examples (case studies)</a:t>
            </a:r>
          </a:p>
          <a:p>
            <a:r>
              <a:rPr lang="en-GB" dirty="0"/>
              <a:t>Coaching and mentoring models.</a:t>
            </a:r>
          </a:p>
        </p:txBody>
      </p:sp>
      <p:pic>
        <p:nvPicPr>
          <p:cNvPr id="5" name="Picture 4">
            <a:extLst>
              <a:ext uri="{FF2B5EF4-FFF2-40B4-BE49-F238E27FC236}">
                <a16:creationId xmlns:a16="http://schemas.microsoft.com/office/drawing/2014/main" id="{E6E7EE28-86E4-497E-BF13-71ED91051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91680" y="3846240"/>
            <a:ext cx="4752528" cy="1440161"/>
          </a:xfrm>
          <a:prstGeom prst="rect">
            <a:avLst/>
          </a:prstGeom>
        </p:spPr>
      </p:pic>
    </p:spTree>
    <p:extLst>
      <p:ext uri="{BB962C8B-B14F-4D97-AF65-F5344CB8AC3E}">
        <p14:creationId xmlns:p14="http://schemas.microsoft.com/office/powerpoint/2010/main" val="1971739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purl.org/dc/elements/1.1/"/>
    <ds:schemaRef ds:uri="http://www.w3.org/XML/1998/namespace"/>
    <ds:schemaRef ds:uri="http://schemas.openxmlformats.org/package/2006/metadata/core-properties"/>
    <ds:schemaRef ds:uri="http://purl.org/dc/terms/"/>
    <ds:schemaRef ds:uri="http://schemas.microsoft.com/office/infopath/2007/PartnerControl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2331</TotalTime>
  <Words>4213</Words>
  <Application>Microsoft Office PowerPoint</Application>
  <PresentationFormat>On-screen Show (4:3)</PresentationFormat>
  <Paragraphs>481</Paragraphs>
  <Slides>39</Slides>
  <Notes>34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Arial</vt:lpstr>
      <vt:lpstr>Calibri</vt:lpstr>
      <vt:lpstr>Myriad Pro</vt:lpstr>
      <vt:lpstr>Wingdings</vt:lpstr>
      <vt:lpstr>20140311PresentationUWTSDTemplate</vt:lpstr>
      <vt:lpstr>Skills for the Workplace Week 2</vt:lpstr>
      <vt:lpstr>Module Overview: </vt:lpstr>
      <vt:lpstr>Session Overview: </vt:lpstr>
      <vt:lpstr>1.  Internal Coaching / Mentoring Programmes v External</vt:lpstr>
      <vt:lpstr> 1. Approaches to Coaching</vt:lpstr>
      <vt:lpstr>1. Approaches to Coaching</vt:lpstr>
      <vt:lpstr>1. Coaching Case Studies</vt:lpstr>
      <vt:lpstr>2.  Four Basic Styles of Helping Clutterbuck, D. (2014) Everyone Needs a Mentor Fostering Talent in Your Organisation 5th e.d. London: Chartered Institute of Personnel and Development. </vt:lpstr>
      <vt:lpstr>2. The Role of the Line-Manager</vt:lpstr>
      <vt:lpstr>2.  The Role of the Line-Manager</vt:lpstr>
      <vt:lpstr>2.  The Role of the Line-Manager</vt:lpstr>
      <vt:lpstr>2.  The Role of the Line-Manager</vt:lpstr>
      <vt:lpstr>2.  The Role of the Line-Manager</vt:lpstr>
      <vt:lpstr>2. The Role of the Line Manager</vt:lpstr>
      <vt:lpstr>2. Approaches to Coaching/Mentoring</vt:lpstr>
      <vt:lpstr>2.  Approaches to Coaching</vt:lpstr>
      <vt:lpstr>3. Regulations &amp; professional practice impacting on coaching and mentoring </vt:lpstr>
      <vt:lpstr>3. Regulations &amp; professional practice impacting on coaching and mentoring </vt:lpstr>
      <vt:lpstr>3. General Data Protection Regulations 2018 </vt:lpstr>
      <vt:lpstr>3. Personal Data</vt:lpstr>
      <vt:lpstr>3. Sensitive Personal Data now called ‘Special categories of data’</vt:lpstr>
      <vt:lpstr>3. Special categories of data</vt:lpstr>
      <vt:lpstr>3. Data Case Law</vt:lpstr>
      <vt:lpstr>3.1 8 principles of data protection</vt:lpstr>
      <vt:lpstr>3. Top Ten Tips</vt:lpstr>
      <vt:lpstr>3. Confidentiality</vt:lpstr>
      <vt:lpstr>3. Confidentiality</vt:lpstr>
      <vt:lpstr>3. Confidentiality</vt:lpstr>
      <vt:lpstr>3. Ethical practice</vt:lpstr>
      <vt:lpstr>3. Ethical practice</vt:lpstr>
      <vt:lpstr>3. Ethical practice</vt:lpstr>
      <vt:lpstr>3. Coaching Supervision</vt:lpstr>
      <vt:lpstr>Coaching Supervision   International Coach Federation</vt:lpstr>
      <vt:lpstr>3. Coaching contract</vt:lpstr>
      <vt:lpstr>3. Coaching for Behavioural Change – Here the Coach Sets the Standard of Expected Behaviour Upfront</vt:lpstr>
      <vt:lpstr>3. Coaching/mentoring professional bodies</vt:lpstr>
      <vt:lpstr>3. Coaching/mentoring professional bodies</vt:lpstr>
      <vt:lpstr>Let’s just take a moment to remember why coaching/mentoring are great learning tools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cp:lastModifiedBy>
  <cp:revision>132</cp:revision>
  <cp:lastPrinted>2018-02-09T09:39:01Z</cp:lastPrinted>
  <dcterms:created xsi:type="dcterms:W3CDTF">2015-04-14T15:21:28Z</dcterms:created>
  <dcterms:modified xsi:type="dcterms:W3CDTF">2020-01-09T13:19:00Z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