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2" r:id="rId4"/>
    <p:sldId id="257" r:id="rId5"/>
    <p:sldId id="259" r:id="rId6"/>
    <p:sldId id="260" r:id="rId7"/>
    <p:sldId id="324" r:id="rId8"/>
    <p:sldId id="319" r:id="rId9"/>
    <p:sldId id="258" r:id="rId10"/>
    <p:sldId id="263" r:id="rId11"/>
    <p:sldId id="264" r:id="rId12"/>
    <p:sldId id="265" r:id="rId13"/>
    <p:sldId id="266" r:id="rId14"/>
    <p:sldId id="267" r:id="rId15"/>
    <p:sldId id="268" r:id="rId16"/>
    <p:sldId id="269" r:id="rId17"/>
    <p:sldId id="270" r:id="rId18"/>
    <p:sldId id="271" r:id="rId19"/>
    <p:sldId id="272" r:id="rId20"/>
    <p:sldId id="320" r:id="rId21"/>
    <p:sldId id="321" r:id="rId22"/>
    <p:sldId id="322" r:id="rId23"/>
    <p:sldId id="323" r:id="rId24"/>
    <p:sldId id="273" r:id="rId25"/>
    <p:sldId id="274" r:id="rId26"/>
    <p:sldId id="275" r:id="rId27"/>
    <p:sldId id="276" r:id="rId28"/>
    <p:sldId id="281" r:id="rId29"/>
    <p:sldId id="277" r:id="rId30"/>
    <p:sldId id="278" r:id="rId31"/>
    <p:sldId id="279" r:id="rId32"/>
    <p:sldId id="280" r:id="rId33"/>
    <p:sldId id="282" r:id="rId34"/>
    <p:sldId id="283" r:id="rId35"/>
    <p:sldId id="308" r:id="rId36"/>
    <p:sldId id="312" r:id="rId37"/>
    <p:sldId id="313" r:id="rId38"/>
    <p:sldId id="317" r:id="rId39"/>
    <p:sldId id="318" r:id="rId40"/>
    <p:sldId id="314" r:id="rId41"/>
    <p:sldId id="31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2" d="100"/>
          <a:sy n="52" d="100"/>
        </p:scale>
        <p:origin x="116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B0B36-C65E-8501-386F-57F4541766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3B13EFA-F5AA-C63D-E8EC-211A2D1FB1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AD3E33A-8549-68AD-0DF9-BB00C51C1D9D}"/>
              </a:ext>
            </a:extLst>
          </p:cNvPr>
          <p:cNvSpPr>
            <a:spLocks noGrp="1"/>
          </p:cNvSpPr>
          <p:nvPr>
            <p:ph type="dt" sz="half" idx="10"/>
          </p:nvPr>
        </p:nvSpPr>
        <p:spPr/>
        <p:txBody>
          <a:bodyPr/>
          <a:lstStyle/>
          <a:p>
            <a:fld id="{4BF6B7BE-21D3-4272-AF3E-7C61D46A51A0}" type="datetimeFigureOut">
              <a:rPr lang="en-GB" smtClean="0"/>
              <a:t>19/05/2026</a:t>
            </a:fld>
            <a:endParaRPr lang="en-GB"/>
          </a:p>
        </p:txBody>
      </p:sp>
      <p:sp>
        <p:nvSpPr>
          <p:cNvPr id="5" name="Footer Placeholder 4">
            <a:extLst>
              <a:ext uri="{FF2B5EF4-FFF2-40B4-BE49-F238E27FC236}">
                <a16:creationId xmlns:a16="http://schemas.microsoft.com/office/drawing/2014/main" id="{E8F786FA-3D5F-1216-2B4D-979F09EFF7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7CC3B8-CE71-3D71-4426-0F92C366447A}"/>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190508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F1AAE-C477-2F04-7AF0-68A4065DB84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2AEDB74-81C1-0327-735F-9E47CC9F0B6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A339EC-B8A0-34E8-170A-5FC7C41FE67E}"/>
              </a:ext>
            </a:extLst>
          </p:cNvPr>
          <p:cNvSpPr>
            <a:spLocks noGrp="1"/>
          </p:cNvSpPr>
          <p:nvPr>
            <p:ph type="dt" sz="half" idx="10"/>
          </p:nvPr>
        </p:nvSpPr>
        <p:spPr/>
        <p:txBody>
          <a:bodyPr/>
          <a:lstStyle/>
          <a:p>
            <a:fld id="{4BF6B7BE-21D3-4272-AF3E-7C61D46A51A0}" type="datetimeFigureOut">
              <a:rPr lang="en-GB" smtClean="0"/>
              <a:t>19/05/2026</a:t>
            </a:fld>
            <a:endParaRPr lang="en-GB"/>
          </a:p>
        </p:txBody>
      </p:sp>
      <p:sp>
        <p:nvSpPr>
          <p:cNvPr id="5" name="Footer Placeholder 4">
            <a:extLst>
              <a:ext uri="{FF2B5EF4-FFF2-40B4-BE49-F238E27FC236}">
                <a16:creationId xmlns:a16="http://schemas.microsoft.com/office/drawing/2014/main" id="{869BB5D3-295F-B935-F1E2-9522F576F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57A584-0AE4-B9FE-B1FB-8972CA2F08B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4047419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9281F-D15D-F136-04BC-2AA4C944ACE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7917B1B-E50B-40EB-E44F-2A3D1509F3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9302F4F-F2E2-FEB4-5848-63ACC44B821C}"/>
              </a:ext>
            </a:extLst>
          </p:cNvPr>
          <p:cNvSpPr>
            <a:spLocks noGrp="1"/>
          </p:cNvSpPr>
          <p:nvPr>
            <p:ph type="dt" sz="half" idx="10"/>
          </p:nvPr>
        </p:nvSpPr>
        <p:spPr/>
        <p:txBody>
          <a:bodyPr/>
          <a:lstStyle/>
          <a:p>
            <a:fld id="{4BF6B7BE-21D3-4272-AF3E-7C61D46A51A0}" type="datetimeFigureOut">
              <a:rPr lang="en-GB" smtClean="0"/>
              <a:t>19/05/2026</a:t>
            </a:fld>
            <a:endParaRPr lang="en-GB"/>
          </a:p>
        </p:txBody>
      </p:sp>
      <p:sp>
        <p:nvSpPr>
          <p:cNvPr id="5" name="Footer Placeholder 4">
            <a:extLst>
              <a:ext uri="{FF2B5EF4-FFF2-40B4-BE49-F238E27FC236}">
                <a16:creationId xmlns:a16="http://schemas.microsoft.com/office/drawing/2014/main" id="{9A54CA2E-9126-BB2C-47F8-D09B928B48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C17C7-5481-95E5-1CD8-68669BA8119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325957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C17DE-8710-70BA-DECE-E5E4024C458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66C73FF-4A88-F656-99D8-15CB8EFEFA7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611EF92-4D44-EA25-92E1-BD95BFA37C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AFFF445-BCBD-377F-47AA-AB7C3F2D9830}"/>
              </a:ext>
            </a:extLst>
          </p:cNvPr>
          <p:cNvSpPr>
            <a:spLocks noGrp="1"/>
          </p:cNvSpPr>
          <p:nvPr>
            <p:ph type="dt" sz="half" idx="10"/>
          </p:nvPr>
        </p:nvSpPr>
        <p:spPr/>
        <p:txBody>
          <a:bodyPr/>
          <a:lstStyle/>
          <a:p>
            <a:fld id="{4BF6B7BE-21D3-4272-AF3E-7C61D46A51A0}" type="datetimeFigureOut">
              <a:rPr lang="en-GB" smtClean="0"/>
              <a:t>19/05/2026</a:t>
            </a:fld>
            <a:endParaRPr lang="en-GB"/>
          </a:p>
        </p:txBody>
      </p:sp>
      <p:sp>
        <p:nvSpPr>
          <p:cNvPr id="6" name="Footer Placeholder 5">
            <a:extLst>
              <a:ext uri="{FF2B5EF4-FFF2-40B4-BE49-F238E27FC236}">
                <a16:creationId xmlns:a16="http://schemas.microsoft.com/office/drawing/2014/main" id="{D94461B3-8E87-B406-8EB2-90FE36A934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4D2EFC-77A7-0AF1-C25B-E5B7A194C2FD}"/>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40666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6C0AB-111D-1BA3-5052-27C041ED903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F0AD47B-DBD7-517B-F5D6-F1C7CB4CA9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820D5DF-D239-A51A-3285-0193E29507F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C901384-43D8-F9FF-9777-D4BBD62294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288949-6ED7-7CFF-753B-B77B8DB568F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10FC39E-22A5-D06B-815E-7A6E97DDF8B3}"/>
              </a:ext>
            </a:extLst>
          </p:cNvPr>
          <p:cNvSpPr>
            <a:spLocks noGrp="1"/>
          </p:cNvSpPr>
          <p:nvPr>
            <p:ph type="dt" sz="half" idx="10"/>
          </p:nvPr>
        </p:nvSpPr>
        <p:spPr/>
        <p:txBody>
          <a:bodyPr/>
          <a:lstStyle/>
          <a:p>
            <a:fld id="{4BF6B7BE-21D3-4272-AF3E-7C61D46A51A0}" type="datetimeFigureOut">
              <a:rPr lang="en-GB" smtClean="0"/>
              <a:t>19/05/2026</a:t>
            </a:fld>
            <a:endParaRPr lang="en-GB"/>
          </a:p>
        </p:txBody>
      </p:sp>
      <p:sp>
        <p:nvSpPr>
          <p:cNvPr id="8" name="Footer Placeholder 7">
            <a:extLst>
              <a:ext uri="{FF2B5EF4-FFF2-40B4-BE49-F238E27FC236}">
                <a16:creationId xmlns:a16="http://schemas.microsoft.com/office/drawing/2014/main" id="{9A7294DA-BE57-CF06-37B2-56F2A6D099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179F9A-BFA9-59EC-BD65-F9AC75E1780B}"/>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3300525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0DEAB-A0AE-F3A1-F905-E685214AEF4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F4E3A5F-503E-67D8-AD73-48219771E865}"/>
              </a:ext>
            </a:extLst>
          </p:cNvPr>
          <p:cNvSpPr>
            <a:spLocks noGrp="1"/>
          </p:cNvSpPr>
          <p:nvPr>
            <p:ph type="dt" sz="half" idx="10"/>
          </p:nvPr>
        </p:nvSpPr>
        <p:spPr/>
        <p:txBody>
          <a:bodyPr/>
          <a:lstStyle/>
          <a:p>
            <a:fld id="{4BF6B7BE-21D3-4272-AF3E-7C61D46A51A0}" type="datetimeFigureOut">
              <a:rPr lang="en-GB" smtClean="0"/>
              <a:t>19/05/2026</a:t>
            </a:fld>
            <a:endParaRPr lang="en-GB"/>
          </a:p>
        </p:txBody>
      </p:sp>
      <p:sp>
        <p:nvSpPr>
          <p:cNvPr id="4" name="Footer Placeholder 3">
            <a:extLst>
              <a:ext uri="{FF2B5EF4-FFF2-40B4-BE49-F238E27FC236}">
                <a16:creationId xmlns:a16="http://schemas.microsoft.com/office/drawing/2014/main" id="{DC1F6ADB-3C82-EFBA-CBD8-71047D0B96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50881A-25BA-58A9-912E-FA63EE30A6D0}"/>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3777828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9F59B8-5250-8984-6DD1-6BF61381E8F4}"/>
              </a:ext>
            </a:extLst>
          </p:cNvPr>
          <p:cNvSpPr>
            <a:spLocks noGrp="1"/>
          </p:cNvSpPr>
          <p:nvPr>
            <p:ph type="dt" sz="half" idx="10"/>
          </p:nvPr>
        </p:nvSpPr>
        <p:spPr/>
        <p:txBody>
          <a:bodyPr/>
          <a:lstStyle/>
          <a:p>
            <a:fld id="{4BF6B7BE-21D3-4272-AF3E-7C61D46A51A0}" type="datetimeFigureOut">
              <a:rPr lang="en-GB" smtClean="0"/>
              <a:t>19/05/2026</a:t>
            </a:fld>
            <a:endParaRPr lang="en-GB"/>
          </a:p>
        </p:txBody>
      </p:sp>
      <p:sp>
        <p:nvSpPr>
          <p:cNvPr id="3" name="Footer Placeholder 2">
            <a:extLst>
              <a:ext uri="{FF2B5EF4-FFF2-40B4-BE49-F238E27FC236}">
                <a16:creationId xmlns:a16="http://schemas.microsoft.com/office/drawing/2014/main" id="{B5C37C54-AFC9-8CDC-0B83-B935F400F7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262A71-50CB-8434-D238-969D088BE5E8}"/>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40261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005B8-3CAF-6EFD-351C-0BCC5DEE83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B34EF18-58A5-3EE4-9A14-D131B835B7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3956B5C-CA1F-2AC1-BBC4-D2BC399BC5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F36634-4A9F-A295-BEA9-93F0ADFE52F6}"/>
              </a:ext>
            </a:extLst>
          </p:cNvPr>
          <p:cNvSpPr>
            <a:spLocks noGrp="1"/>
          </p:cNvSpPr>
          <p:nvPr>
            <p:ph type="dt" sz="half" idx="10"/>
          </p:nvPr>
        </p:nvSpPr>
        <p:spPr/>
        <p:txBody>
          <a:bodyPr/>
          <a:lstStyle/>
          <a:p>
            <a:fld id="{4BF6B7BE-21D3-4272-AF3E-7C61D46A51A0}" type="datetimeFigureOut">
              <a:rPr lang="en-GB" smtClean="0"/>
              <a:t>19/05/2026</a:t>
            </a:fld>
            <a:endParaRPr lang="en-GB"/>
          </a:p>
        </p:txBody>
      </p:sp>
      <p:sp>
        <p:nvSpPr>
          <p:cNvPr id="6" name="Footer Placeholder 5">
            <a:extLst>
              <a:ext uri="{FF2B5EF4-FFF2-40B4-BE49-F238E27FC236}">
                <a16:creationId xmlns:a16="http://schemas.microsoft.com/office/drawing/2014/main" id="{16ADB01E-242F-B1EB-5318-E496A0484F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88E572-8A52-71A6-8B30-69FFF878850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985012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4B0A4-EA5C-6CC8-2CDA-274EC92A222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03193F2-39D8-08BC-52CA-DD9720C140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23DF2F-DD26-69DC-6950-90D251A2EF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B59B2B0-F60F-1926-AF5E-C6DD3143236C}"/>
              </a:ext>
            </a:extLst>
          </p:cNvPr>
          <p:cNvSpPr>
            <a:spLocks noGrp="1"/>
          </p:cNvSpPr>
          <p:nvPr>
            <p:ph type="dt" sz="half" idx="10"/>
          </p:nvPr>
        </p:nvSpPr>
        <p:spPr/>
        <p:txBody>
          <a:bodyPr/>
          <a:lstStyle/>
          <a:p>
            <a:fld id="{4BF6B7BE-21D3-4272-AF3E-7C61D46A51A0}" type="datetimeFigureOut">
              <a:rPr lang="en-GB" smtClean="0"/>
              <a:t>19/05/2026</a:t>
            </a:fld>
            <a:endParaRPr lang="en-GB"/>
          </a:p>
        </p:txBody>
      </p:sp>
      <p:sp>
        <p:nvSpPr>
          <p:cNvPr id="6" name="Footer Placeholder 5">
            <a:extLst>
              <a:ext uri="{FF2B5EF4-FFF2-40B4-BE49-F238E27FC236}">
                <a16:creationId xmlns:a16="http://schemas.microsoft.com/office/drawing/2014/main" id="{DD48F201-6D23-652A-ECD9-D0D374CA83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315326-7C29-984C-02B3-32D35AD130F9}"/>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1326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642DE-D048-9357-7E4F-BCCDA67B158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D25790A-EFAD-043D-1088-E6E8CF5BB6E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0B2DFC-B84C-8993-A517-E29EF923F316}"/>
              </a:ext>
            </a:extLst>
          </p:cNvPr>
          <p:cNvSpPr>
            <a:spLocks noGrp="1"/>
          </p:cNvSpPr>
          <p:nvPr>
            <p:ph type="dt" sz="half" idx="10"/>
          </p:nvPr>
        </p:nvSpPr>
        <p:spPr/>
        <p:txBody>
          <a:bodyPr/>
          <a:lstStyle/>
          <a:p>
            <a:fld id="{4BF6B7BE-21D3-4272-AF3E-7C61D46A51A0}" type="datetimeFigureOut">
              <a:rPr lang="en-GB" smtClean="0"/>
              <a:t>19/05/2026</a:t>
            </a:fld>
            <a:endParaRPr lang="en-GB"/>
          </a:p>
        </p:txBody>
      </p:sp>
      <p:sp>
        <p:nvSpPr>
          <p:cNvPr id="5" name="Footer Placeholder 4">
            <a:extLst>
              <a:ext uri="{FF2B5EF4-FFF2-40B4-BE49-F238E27FC236}">
                <a16:creationId xmlns:a16="http://schemas.microsoft.com/office/drawing/2014/main" id="{3A10110C-2496-8DA4-8737-4C8913B945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C09BFD-1017-125E-E192-6F85EC05CDBC}"/>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233736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FEB2A0-6B73-0847-929E-603D591F908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F44C441-2EFF-AF92-120B-DD80C5AA2CA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C5439C-324B-E5FC-10F5-5D244EBC8420}"/>
              </a:ext>
            </a:extLst>
          </p:cNvPr>
          <p:cNvSpPr>
            <a:spLocks noGrp="1"/>
          </p:cNvSpPr>
          <p:nvPr>
            <p:ph type="dt" sz="half" idx="10"/>
          </p:nvPr>
        </p:nvSpPr>
        <p:spPr/>
        <p:txBody>
          <a:bodyPr/>
          <a:lstStyle/>
          <a:p>
            <a:fld id="{4BF6B7BE-21D3-4272-AF3E-7C61D46A51A0}" type="datetimeFigureOut">
              <a:rPr lang="en-GB" smtClean="0"/>
              <a:t>19/05/2026</a:t>
            </a:fld>
            <a:endParaRPr lang="en-GB"/>
          </a:p>
        </p:txBody>
      </p:sp>
      <p:sp>
        <p:nvSpPr>
          <p:cNvPr id="5" name="Footer Placeholder 4">
            <a:extLst>
              <a:ext uri="{FF2B5EF4-FFF2-40B4-BE49-F238E27FC236}">
                <a16:creationId xmlns:a16="http://schemas.microsoft.com/office/drawing/2014/main" id="{A71FC457-942E-700A-F140-05FD1C0FAD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B0C7F0-79C0-671B-91C2-D778B77691EC}"/>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064464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B698C3-098A-7850-4475-5EB1BFF3E7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313B03F-275A-0679-D2E6-682ADD3FC9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4FB35A-5D6A-33A1-B907-7725E05DCE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F6B7BE-21D3-4272-AF3E-7C61D46A51A0}" type="datetimeFigureOut">
              <a:rPr lang="en-GB" smtClean="0"/>
              <a:t>19/05/2026</a:t>
            </a:fld>
            <a:endParaRPr lang="en-GB"/>
          </a:p>
        </p:txBody>
      </p:sp>
      <p:sp>
        <p:nvSpPr>
          <p:cNvPr id="5" name="Footer Placeholder 4">
            <a:extLst>
              <a:ext uri="{FF2B5EF4-FFF2-40B4-BE49-F238E27FC236}">
                <a16:creationId xmlns:a16="http://schemas.microsoft.com/office/drawing/2014/main" id="{A0341ED9-C002-3EE2-2B55-B9C3C33654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D2D45E2-D23D-0D19-6FA9-A925927520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EA38F8-1F5D-4C06-A29E-9EB475AAA5AF}" type="slidenum">
              <a:rPr lang="en-GB" smtClean="0"/>
              <a:t>‹#›</a:t>
            </a:fld>
            <a:endParaRPr lang="en-GB"/>
          </a:p>
        </p:txBody>
      </p:sp>
    </p:spTree>
    <p:extLst>
      <p:ext uri="{BB962C8B-B14F-4D97-AF65-F5344CB8AC3E}">
        <p14:creationId xmlns:p14="http://schemas.microsoft.com/office/powerpoint/2010/main" val="1799314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merriam-webster.com/dictionary/power"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merriam-webster.com/dictionary/power"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merriam-webster.com/dictionary/changeableness" TargetMode="External"/><Relationship Id="rId2" Type="http://schemas.openxmlformats.org/officeDocument/2006/relationships/hyperlink" Target="https://www.merriam-webster.com/dictionary/inequality"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dictionary.cambridge.org/dictionary/english/idea" TargetMode="External"/><Relationship Id="rId13" Type="http://schemas.openxmlformats.org/officeDocument/2006/relationships/hyperlink" Target="https://dictionary.cambridge.org/dictionary/english/generally" TargetMode="External"/><Relationship Id="rId18" Type="http://schemas.openxmlformats.org/officeDocument/2006/relationships/hyperlink" Target="https://dictionary.cambridge.org/dictionary/english/evolution" TargetMode="External"/><Relationship Id="rId3" Type="http://schemas.openxmlformats.org/officeDocument/2006/relationships/hyperlink" Target="https://dictionary.cambridge.org/dictionary/english/statement" TargetMode="External"/><Relationship Id="rId21" Type="http://schemas.openxmlformats.org/officeDocument/2006/relationships/hyperlink" Target="https://dictionary.cambridge.org/dictionary/english/meteorite" TargetMode="External"/><Relationship Id="rId7" Type="http://schemas.openxmlformats.org/officeDocument/2006/relationships/hyperlink" Target="https://dictionary.cambridge.org/dictionary/english/based" TargetMode="External"/><Relationship Id="rId12" Type="http://schemas.openxmlformats.org/officeDocument/2006/relationships/hyperlink" Target="https://dictionary.cambridge.org/dictionary/english/event" TargetMode="External"/><Relationship Id="rId17" Type="http://schemas.openxmlformats.org/officeDocument/2006/relationships/hyperlink" Target="https://dictionary.cambridge.org/dictionary/english/scientific" TargetMode="External"/><Relationship Id="rId2" Type="http://schemas.openxmlformats.org/officeDocument/2006/relationships/hyperlink" Target="https://dictionary.cambridge.org/dictionary/english/formal" TargetMode="External"/><Relationship Id="rId16" Type="http://schemas.openxmlformats.org/officeDocument/2006/relationships/hyperlink" Target="https://dictionary.cambridge.org/dictionary/english/economic" TargetMode="External"/><Relationship Id="rId20" Type="http://schemas.openxmlformats.org/officeDocument/2006/relationships/hyperlink" Target="https://dictionary.cambridge.org/dictionary/english/cause"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study" TargetMode="External"/><Relationship Id="rId11" Type="http://schemas.openxmlformats.org/officeDocument/2006/relationships/hyperlink" Target="https://dictionary.cambridge.org/dictionary/english/fact" TargetMode="External"/><Relationship Id="rId5" Type="http://schemas.openxmlformats.org/officeDocument/2006/relationships/hyperlink" Target="https://dictionary.cambridge.org/dictionary/english/subject" TargetMode="External"/><Relationship Id="rId15" Type="http://schemas.openxmlformats.org/officeDocument/2006/relationships/hyperlink" Target="https://dictionary.cambridge.org/dictionary/english/explanation" TargetMode="External"/><Relationship Id="rId10" Type="http://schemas.openxmlformats.org/officeDocument/2006/relationships/hyperlink" Target="https://dictionary.cambridge.org/dictionary/english/explain" TargetMode="External"/><Relationship Id="rId19" Type="http://schemas.openxmlformats.org/officeDocument/2006/relationships/hyperlink" Target="https://dictionary.cambridge.org/dictionary/english/hole" TargetMode="External"/><Relationship Id="rId4" Type="http://schemas.openxmlformats.org/officeDocument/2006/relationships/hyperlink" Target="https://dictionary.cambridge.org/dictionary/english/rule" TargetMode="External"/><Relationship Id="rId9" Type="http://schemas.openxmlformats.org/officeDocument/2006/relationships/hyperlink" Target="https://dictionary.cambridge.org/dictionary/english/suggest" TargetMode="External"/><Relationship Id="rId14" Type="http://schemas.openxmlformats.org/officeDocument/2006/relationships/hyperlink" Target="https://dictionary.cambridge.org/dictionary/english/opinion"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9DF25-B3A8-CB9C-812D-C113913A4D8C}"/>
              </a:ext>
            </a:extLst>
          </p:cNvPr>
          <p:cNvSpPr>
            <a:spLocks noGrp="1"/>
          </p:cNvSpPr>
          <p:nvPr>
            <p:ph type="ctrTitle"/>
          </p:nvPr>
        </p:nvSpPr>
        <p:spPr/>
        <p:txBody>
          <a:bodyPr/>
          <a:lstStyle/>
          <a:p>
            <a:r>
              <a:rPr lang="en-GB" dirty="0"/>
              <a:t>Power and Inequality</a:t>
            </a:r>
          </a:p>
        </p:txBody>
      </p:sp>
      <p:sp>
        <p:nvSpPr>
          <p:cNvPr id="3" name="Subtitle 2">
            <a:extLst>
              <a:ext uri="{FF2B5EF4-FFF2-40B4-BE49-F238E27FC236}">
                <a16:creationId xmlns:a16="http://schemas.microsoft.com/office/drawing/2014/main" id="{E9FAE5D8-3285-AF2F-38A9-ED909FEBF013}"/>
              </a:ext>
            </a:extLst>
          </p:cNvPr>
          <p:cNvSpPr>
            <a:spLocks noGrp="1"/>
          </p:cNvSpPr>
          <p:nvPr>
            <p:ph type="subTitle" idx="1"/>
          </p:nvPr>
        </p:nvSpPr>
        <p:spPr/>
        <p:txBody>
          <a:bodyPr>
            <a:normAutofit/>
          </a:bodyPr>
          <a:lstStyle/>
          <a:p>
            <a:r>
              <a:rPr lang="en-GB" sz="3200" dirty="0"/>
              <a:t>Lecture 1: Introduction and Theories of Power and Inequality</a:t>
            </a:r>
          </a:p>
        </p:txBody>
      </p:sp>
    </p:spTree>
    <p:extLst>
      <p:ext uri="{BB962C8B-B14F-4D97-AF65-F5344CB8AC3E}">
        <p14:creationId xmlns:p14="http://schemas.microsoft.com/office/powerpoint/2010/main" val="423161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Banksy stands in solidarity with Ukraine by confirming new art | Woman ...">
            <a:extLst>
              <a:ext uri="{FF2B5EF4-FFF2-40B4-BE49-F238E27FC236}">
                <a16:creationId xmlns:a16="http://schemas.microsoft.com/office/drawing/2014/main" id="{36603808-785F-B404-4031-4029BFB68A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267"/>
          <a:stretch>
            <a:fillRect/>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864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affiti on a wall&#10;&#10;AI-generated content may be incorrect.">
            <a:extLst>
              <a:ext uri="{FF2B5EF4-FFF2-40B4-BE49-F238E27FC236}">
                <a16:creationId xmlns:a16="http://schemas.microsoft.com/office/drawing/2014/main" id="{73399036-AFBC-B62E-4303-BE385FA17594}"/>
              </a:ext>
            </a:extLst>
          </p:cNvPr>
          <p:cNvPicPr>
            <a:picLocks noChangeAspect="1"/>
          </p:cNvPicPr>
          <p:nvPr/>
        </p:nvPicPr>
        <p:blipFill>
          <a:blip r:embed="rId2">
            <a:extLst>
              <a:ext uri="{28A0092B-C50C-407E-A947-70E740481C1C}">
                <a14:useLocalDpi xmlns:a14="http://schemas.microsoft.com/office/drawing/2010/main" val="0"/>
              </a:ext>
            </a:extLst>
          </a:blip>
          <a:srcRect t="10365" b="5381"/>
          <a:stretch>
            <a:fillRect/>
          </a:stretch>
        </p:blipFill>
        <p:spPr>
          <a:xfrm>
            <a:off x="20" y="1282"/>
            <a:ext cx="12191980" cy="6856718"/>
          </a:xfrm>
          <a:prstGeom prst="rect">
            <a:avLst/>
          </a:prstGeom>
        </p:spPr>
      </p:pic>
    </p:spTree>
    <p:extLst>
      <p:ext uri="{BB962C8B-B14F-4D97-AF65-F5344CB8AC3E}">
        <p14:creationId xmlns:p14="http://schemas.microsoft.com/office/powerpoint/2010/main" val="164400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E018-03A8-FB4B-1AA0-A91D9EE6B22D}"/>
              </a:ext>
            </a:extLst>
          </p:cNvPr>
          <p:cNvSpPr>
            <a:spLocks noGrp="1"/>
          </p:cNvSpPr>
          <p:nvPr>
            <p:ph type="title"/>
          </p:nvPr>
        </p:nvSpPr>
        <p:spPr/>
        <p:txBody>
          <a:bodyPr/>
          <a:lstStyle/>
          <a:p>
            <a:pPr algn="ctr"/>
            <a:r>
              <a:rPr lang="en-GB" dirty="0"/>
              <a:t>What comes to mind when you think about Power?</a:t>
            </a:r>
          </a:p>
        </p:txBody>
      </p:sp>
      <p:sp>
        <p:nvSpPr>
          <p:cNvPr id="3" name="Content Placeholder 2">
            <a:extLst>
              <a:ext uri="{FF2B5EF4-FFF2-40B4-BE49-F238E27FC236}">
                <a16:creationId xmlns:a16="http://schemas.microsoft.com/office/drawing/2014/main" id="{B5467F50-CB05-0132-A479-4E205734D6BD}"/>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2166205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0B4C-8891-1284-5312-055A5A4B96C8}"/>
              </a:ext>
            </a:extLst>
          </p:cNvPr>
          <p:cNvSpPr>
            <a:spLocks noGrp="1"/>
          </p:cNvSpPr>
          <p:nvPr>
            <p:ph type="title"/>
          </p:nvPr>
        </p:nvSpPr>
        <p:spPr/>
        <p:txBody>
          <a:bodyPr>
            <a:normAutofit fontScale="90000"/>
          </a:bodyPr>
          <a:lstStyle/>
          <a:p>
            <a:pPr algn="ctr"/>
            <a:br>
              <a:rPr lang="en-GB" u="sng" dirty="0">
                <a:hlinkClick r:id="rId2"/>
              </a:rPr>
            </a:br>
            <a:r>
              <a:rPr lang="en-GB" u="sng" dirty="0">
                <a:hlinkClick r:id="rId2"/>
              </a:rPr>
              <a:t>POWER Definition &amp; Meaning - Merriam-Webster</a:t>
            </a:r>
            <a:br>
              <a:rPr lang="en-GB" dirty="0"/>
            </a:br>
            <a:endParaRPr lang="en-GB" dirty="0"/>
          </a:p>
        </p:txBody>
      </p:sp>
      <p:sp>
        <p:nvSpPr>
          <p:cNvPr id="3" name="Content Placeholder 2">
            <a:extLst>
              <a:ext uri="{FF2B5EF4-FFF2-40B4-BE49-F238E27FC236}">
                <a16:creationId xmlns:a16="http://schemas.microsoft.com/office/drawing/2014/main" id="{7FA5FA55-518A-68B8-3D6B-8FF53FFD2BB1}"/>
              </a:ext>
            </a:extLst>
          </p:cNvPr>
          <p:cNvSpPr>
            <a:spLocks noGrp="1"/>
          </p:cNvSpPr>
          <p:nvPr>
            <p:ph idx="1"/>
          </p:nvPr>
        </p:nvSpPr>
        <p:spPr/>
        <p:txBody>
          <a:bodyPr/>
          <a:lstStyle/>
          <a:p>
            <a:pPr marL="0" indent="0">
              <a:buNone/>
            </a:pPr>
            <a:r>
              <a:rPr lang="en-GB" b="1" dirty="0"/>
              <a:t>1 a: </a:t>
            </a:r>
            <a:r>
              <a:rPr lang="en-GB" dirty="0"/>
              <a:t>ability to act or produce an effect</a:t>
            </a:r>
          </a:p>
          <a:p>
            <a:pPr marL="0" indent="0">
              <a:buNone/>
            </a:pPr>
            <a:r>
              <a:rPr lang="en-GB" b="1" dirty="0"/>
              <a:t>   b: legal or official authority, capacity, or right</a:t>
            </a:r>
            <a:endParaRPr lang="en-GB" dirty="0"/>
          </a:p>
          <a:p>
            <a:pPr marL="0" indent="0">
              <a:buNone/>
            </a:pPr>
            <a:r>
              <a:rPr lang="en-GB" b="1" dirty="0"/>
              <a:t>2 a: possession of control, authority, or influence over others</a:t>
            </a:r>
            <a:endParaRPr lang="en-GB" dirty="0"/>
          </a:p>
          <a:p>
            <a:pPr marL="0" indent="0">
              <a:buNone/>
            </a:pPr>
            <a:r>
              <a:rPr lang="en-GB" b="1" dirty="0"/>
              <a:t>3 a: physical might</a:t>
            </a:r>
            <a:endParaRPr lang="en-GB" dirty="0"/>
          </a:p>
          <a:p>
            <a:endParaRPr lang="en-GB" dirty="0"/>
          </a:p>
        </p:txBody>
      </p:sp>
    </p:spTree>
    <p:extLst>
      <p:ext uri="{BB962C8B-B14F-4D97-AF65-F5344CB8AC3E}">
        <p14:creationId xmlns:p14="http://schemas.microsoft.com/office/powerpoint/2010/main" val="3460629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0B442-BB0A-F59F-EEAF-8C873BE6A0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B75E74-3D26-0AD2-946B-F0A6CDCA42DD}"/>
              </a:ext>
            </a:extLst>
          </p:cNvPr>
          <p:cNvSpPr>
            <a:spLocks noGrp="1"/>
          </p:cNvSpPr>
          <p:nvPr>
            <p:ph type="title"/>
          </p:nvPr>
        </p:nvSpPr>
        <p:spPr/>
        <p:txBody>
          <a:bodyPr>
            <a:normAutofit fontScale="90000"/>
          </a:bodyPr>
          <a:lstStyle/>
          <a:p>
            <a:pPr algn="ctr"/>
            <a:br>
              <a:rPr lang="en-GB" u="sng" dirty="0">
                <a:solidFill>
                  <a:srgbClr val="467886"/>
                </a:solidFill>
                <a:hlinkClick r:id="rId2">
                  <a:extLst>
                    <a:ext uri="{A12FA001-AC4F-418D-AE19-62706E023703}">
                      <ahyp:hlinkClr xmlns:ahyp="http://schemas.microsoft.com/office/drawing/2018/hyperlinkcolor" val="tx"/>
                    </a:ext>
                  </a:extLst>
                </a:hlinkClick>
              </a:rPr>
            </a:br>
            <a:r>
              <a:rPr lang="en-GB" dirty="0"/>
              <a:t>POWER Definition &amp; Meaning</a:t>
            </a:r>
            <a:br>
              <a:rPr lang="en-GB" dirty="0"/>
            </a:br>
            <a:endParaRPr lang="en-GB" dirty="0"/>
          </a:p>
        </p:txBody>
      </p:sp>
      <p:sp>
        <p:nvSpPr>
          <p:cNvPr id="3" name="Content Placeholder 2">
            <a:extLst>
              <a:ext uri="{FF2B5EF4-FFF2-40B4-BE49-F238E27FC236}">
                <a16:creationId xmlns:a16="http://schemas.microsoft.com/office/drawing/2014/main" id="{9B6C4EA8-EE17-CBE0-571A-D56EAABCB0F4}"/>
              </a:ext>
            </a:extLst>
          </p:cNvPr>
          <p:cNvSpPr>
            <a:spLocks noGrp="1"/>
          </p:cNvSpPr>
          <p:nvPr>
            <p:ph idx="1"/>
          </p:nvPr>
        </p:nvSpPr>
        <p:spPr/>
        <p:txBody>
          <a:bodyPr/>
          <a:lstStyle/>
          <a:p>
            <a:r>
              <a:rPr lang="en-GB" dirty="0"/>
              <a:t>In international relations, power is a set of material attributes, namely economic and military power, used to influence the actions of others. Power can also include soft power as conceptualized by Joseph Nye, which is the ability to use attraction and co-optation to convince others to do what one wants. According to Nye, this involves political values, culture, and foreign policy. Soft power has also been referred to as idea power by David Lampton. </a:t>
            </a:r>
          </a:p>
          <a:p>
            <a:pPr marL="0" indent="0">
              <a:buNone/>
            </a:pPr>
            <a:endParaRPr lang="en-GB" dirty="0"/>
          </a:p>
        </p:txBody>
      </p:sp>
    </p:spTree>
    <p:extLst>
      <p:ext uri="{BB962C8B-B14F-4D97-AF65-F5344CB8AC3E}">
        <p14:creationId xmlns:p14="http://schemas.microsoft.com/office/powerpoint/2010/main" val="326370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A9316D-1727-D999-CA3B-D7329DFDF8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3DD7E4-28AB-C285-23BA-CD15CC14B5A7}"/>
              </a:ext>
            </a:extLst>
          </p:cNvPr>
          <p:cNvSpPr>
            <a:spLocks noGrp="1"/>
          </p:cNvSpPr>
          <p:nvPr>
            <p:ph type="title"/>
          </p:nvPr>
        </p:nvSpPr>
        <p:spPr/>
        <p:txBody>
          <a:bodyPr/>
          <a:lstStyle/>
          <a:p>
            <a:pPr algn="ctr"/>
            <a:r>
              <a:rPr lang="en-GB" dirty="0"/>
              <a:t>What is Equality?</a:t>
            </a:r>
          </a:p>
        </p:txBody>
      </p:sp>
      <p:sp>
        <p:nvSpPr>
          <p:cNvPr id="3" name="Content Placeholder 2">
            <a:extLst>
              <a:ext uri="{FF2B5EF4-FFF2-40B4-BE49-F238E27FC236}">
                <a16:creationId xmlns:a16="http://schemas.microsoft.com/office/drawing/2014/main" id="{ECC4918B-BB8A-9A0D-1554-2B5A1B4B9370}"/>
              </a:ext>
            </a:extLst>
          </p:cNvPr>
          <p:cNvSpPr>
            <a:spLocks noGrp="1"/>
          </p:cNvSpPr>
          <p:nvPr>
            <p:ph idx="1"/>
          </p:nvPr>
        </p:nvSpPr>
        <p:spPr/>
        <p:txBody>
          <a:bodyPr>
            <a:normAutofit/>
          </a:bodyPr>
          <a:lstStyle/>
          <a:p>
            <a:pPr marL="0" indent="0">
              <a:buNone/>
            </a:pPr>
            <a:endParaRPr lang="en-GB" dirty="0"/>
          </a:p>
        </p:txBody>
      </p:sp>
    </p:spTree>
    <p:extLst>
      <p:ext uri="{BB962C8B-B14F-4D97-AF65-F5344CB8AC3E}">
        <p14:creationId xmlns:p14="http://schemas.microsoft.com/office/powerpoint/2010/main" val="2424352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3025B-0FE1-4FAE-0A6C-5EB70E8572B3}"/>
              </a:ext>
            </a:extLst>
          </p:cNvPr>
          <p:cNvSpPr>
            <a:spLocks noGrp="1"/>
          </p:cNvSpPr>
          <p:nvPr>
            <p:ph type="title"/>
          </p:nvPr>
        </p:nvSpPr>
        <p:spPr/>
        <p:txBody>
          <a:bodyPr/>
          <a:lstStyle/>
          <a:p>
            <a:pPr algn="ctr"/>
            <a:r>
              <a:rPr lang="en-GB" dirty="0"/>
              <a:t>What is Equality?</a:t>
            </a:r>
          </a:p>
        </p:txBody>
      </p:sp>
      <p:sp>
        <p:nvSpPr>
          <p:cNvPr id="3" name="Content Placeholder 2">
            <a:extLst>
              <a:ext uri="{FF2B5EF4-FFF2-40B4-BE49-F238E27FC236}">
                <a16:creationId xmlns:a16="http://schemas.microsoft.com/office/drawing/2014/main" id="{334B38E1-99E6-3938-4855-3F6D7157A113}"/>
              </a:ext>
            </a:extLst>
          </p:cNvPr>
          <p:cNvSpPr>
            <a:spLocks noGrp="1"/>
          </p:cNvSpPr>
          <p:nvPr>
            <p:ph idx="1"/>
          </p:nvPr>
        </p:nvSpPr>
        <p:spPr/>
        <p:txBody>
          <a:bodyPr>
            <a:normAutofit/>
          </a:bodyPr>
          <a:lstStyle/>
          <a:p>
            <a:r>
              <a:rPr lang="en-GB" dirty="0"/>
              <a:t>Juridical equality- Equal treatment of persons under universally applicable laws </a:t>
            </a:r>
          </a:p>
          <a:p>
            <a:r>
              <a:rPr lang="en-GB" dirty="0"/>
              <a:t>Equality of opportunity- Equal legal treatment, might include equal access to education</a:t>
            </a:r>
          </a:p>
          <a:p>
            <a:r>
              <a:rPr lang="en-GB" dirty="0"/>
              <a:t>De facto social equality- Either through redistribution of resources or through guarantees of equal outcomes with regard to education, health, housing </a:t>
            </a:r>
          </a:p>
          <a:p>
            <a:r>
              <a:rPr lang="en-GB" dirty="0"/>
              <a:t>If there is a </a:t>
            </a:r>
            <a:r>
              <a:rPr lang="en-GB" dirty="0" err="1"/>
              <a:t>tradeoff</a:t>
            </a:r>
            <a:r>
              <a:rPr lang="en-GB" dirty="0"/>
              <a:t> between individual freedom and de facto social equality, how does a society achieve a suitable balance? </a:t>
            </a:r>
          </a:p>
          <a:p>
            <a:endParaRPr lang="en-GB" dirty="0"/>
          </a:p>
        </p:txBody>
      </p:sp>
    </p:spTree>
    <p:extLst>
      <p:ext uri="{BB962C8B-B14F-4D97-AF65-F5344CB8AC3E}">
        <p14:creationId xmlns:p14="http://schemas.microsoft.com/office/powerpoint/2010/main" val="1860659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D3A7A-AECF-CE80-DF0F-8C2E70D3B8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32FD8C-E847-23CF-D0CF-A2DEF3E81991}"/>
              </a:ext>
            </a:extLst>
          </p:cNvPr>
          <p:cNvSpPr>
            <a:spLocks noGrp="1"/>
          </p:cNvSpPr>
          <p:nvPr>
            <p:ph type="title"/>
          </p:nvPr>
        </p:nvSpPr>
        <p:spPr/>
        <p:txBody>
          <a:bodyPr/>
          <a:lstStyle/>
          <a:p>
            <a:pPr algn="ctr"/>
            <a:r>
              <a:rPr lang="en-GB" dirty="0"/>
              <a:t>What comes to mind when you think about Inequality?</a:t>
            </a:r>
          </a:p>
        </p:txBody>
      </p:sp>
      <p:sp>
        <p:nvSpPr>
          <p:cNvPr id="3" name="Content Placeholder 2">
            <a:extLst>
              <a:ext uri="{FF2B5EF4-FFF2-40B4-BE49-F238E27FC236}">
                <a16:creationId xmlns:a16="http://schemas.microsoft.com/office/drawing/2014/main" id="{EB7597D9-0F14-6119-2822-E22263CF0D74}"/>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3927441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08543-5493-8BB4-AC2B-8AA32E2436DB}"/>
              </a:ext>
            </a:extLst>
          </p:cNvPr>
          <p:cNvSpPr>
            <a:spLocks noGrp="1"/>
          </p:cNvSpPr>
          <p:nvPr>
            <p:ph type="title"/>
          </p:nvPr>
        </p:nvSpPr>
        <p:spPr/>
        <p:txBody>
          <a:bodyPr>
            <a:normAutofit fontScale="90000"/>
          </a:bodyPr>
          <a:lstStyle/>
          <a:p>
            <a:pPr algn="ctr"/>
            <a:br>
              <a:rPr lang="en-GB" b="1" u="sng" dirty="0">
                <a:hlinkClick r:id="rId2"/>
              </a:rPr>
            </a:br>
            <a:r>
              <a:rPr lang="en-GB" b="1" u="sng" dirty="0">
                <a:hlinkClick r:id="rId2"/>
              </a:rPr>
              <a:t>INEQUALITY Definition &amp; Meaning - Merriam-Webster</a:t>
            </a:r>
            <a:br>
              <a:rPr lang="en-GB" dirty="0"/>
            </a:br>
            <a:endParaRPr lang="en-GB" dirty="0"/>
          </a:p>
        </p:txBody>
      </p:sp>
      <p:sp>
        <p:nvSpPr>
          <p:cNvPr id="3" name="Content Placeholder 2">
            <a:extLst>
              <a:ext uri="{FF2B5EF4-FFF2-40B4-BE49-F238E27FC236}">
                <a16:creationId xmlns:a16="http://schemas.microsoft.com/office/drawing/2014/main" id="{86D0FFBB-6597-6F7A-B1C9-EF0AE32A9FBE}"/>
              </a:ext>
            </a:extLst>
          </p:cNvPr>
          <p:cNvSpPr>
            <a:spLocks noGrp="1"/>
          </p:cNvSpPr>
          <p:nvPr>
            <p:ph idx="1"/>
          </p:nvPr>
        </p:nvSpPr>
        <p:spPr/>
        <p:txBody>
          <a:bodyPr/>
          <a:lstStyle/>
          <a:p>
            <a:pPr marL="0" indent="0">
              <a:buNone/>
            </a:pPr>
            <a:r>
              <a:rPr lang="en-GB" b="1" dirty="0"/>
              <a:t>1: the quality of being unequal or uneven: such as</a:t>
            </a:r>
            <a:endParaRPr lang="en-GB" dirty="0"/>
          </a:p>
          <a:p>
            <a:pPr marL="0" indent="0">
              <a:buNone/>
            </a:pPr>
            <a:r>
              <a:rPr lang="en-GB" b="1" dirty="0"/>
              <a:t>a: social disparity</a:t>
            </a:r>
            <a:endParaRPr lang="en-GB" dirty="0"/>
          </a:p>
          <a:p>
            <a:pPr marL="0" indent="0">
              <a:buNone/>
            </a:pPr>
            <a:r>
              <a:rPr lang="en-GB" b="1" dirty="0"/>
              <a:t>b: disparity of distribution or opportunity</a:t>
            </a:r>
            <a:endParaRPr lang="en-GB" dirty="0"/>
          </a:p>
          <a:p>
            <a:pPr marL="0" indent="0">
              <a:buNone/>
            </a:pPr>
            <a:r>
              <a:rPr lang="en-GB" b="1" dirty="0"/>
              <a:t>c: lack of evenness</a:t>
            </a:r>
            <a:endParaRPr lang="en-GB" dirty="0"/>
          </a:p>
          <a:p>
            <a:pPr marL="0" indent="0">
              <a:buNone/>
            </a:pPr>
            <a:r>
              <a:rPr lang="en-GB" b="1" dirty="0"/>
              <a:t>d: the condition of being variable : </a:t>
            </a:r>
            <a:r>
              <a:rPr lang="en-GB" b="1" u="sng" dirty="0">
                <a:hlinkClick r:id="rId3"/>
              </a:rPr>
              <a:t>changeableness</a:t>
            </a:r>
            <a:endParaRPr lang="en-GB" dirty="0"/>
          </a:p>
          <a:p>
            <a:endParaRPr lang="en-GB" dirty="0"/>
          </a:p>
        </p:txBody>
      </p:sp>
    </p:spTree>
    <p:extLst>
      <p:ext uri="{BB962C8B-B14F-4D97-AF65-F5344CB8AC3E}">
        <p14:creationId xmlns:p14="http://schemas.microsoft.com/office/powerpoint/2010/main" val="1084545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DFBD5-C0C0-E524-C785-9520DF05373A}"/>
              </a:ext>
            </a:extLst>
          </p:cNvPr>
          <p:cNvSpPr>
            <a:spLocks noGrp="1"/>
          </p:cNvSpPr>
          <p:nvPr>
            <p:ph type="title"/>
          </p:nvPr>
        </p:nvSpPr>
        <p:spPr/>
        <p:txBody>
          <a:bodyPr/>
          <a:lstStyle/>
          <a:p>
            <a:pPr algn="ctr"/>
            <a:r>
              <a:rPr lang="en-GB" dirty="0"/>
              <a:t>Income Inequality and Globalization</a:t>
            </a:r>
          </a:p>
        </p:txBody>
      </p:sp>
      <p:sp>
        <p:nvSpPr>
          <p:cNvPr id="3" name="Content Placeholder 2">
            <a:extLst>
              <a:ext uri="{FF2B5EF4-FFF2-40B4-BE49-F238E27FC236}">
                <a16:creationId xmlns:a16="http://schemas.microsoft.com/office/drawing/2014/main" id="{F5BDFC5D-F2A7-53C7-2E25-7A3EB2624581}"/>
              </a:ext>
            </a:extLst>
          </p:cNvPr>
          <p:cNvSpPr>
            <a:spLocks noGrp="1"/>
          </p:cNvSpPr>
          <p:nvPr>
            <p:ph idx="1"/>
          </p:nvPr>
        </p:nvSpPr>
        <p:spPr/>
        <p:txBody>
          <a:bodyPr>
            <a:normAutofit/>
          </a:bodyPr>
          <a:lstStyle/>
          <a:p>
            <a:r>
              <a:rPr lang="en-GB" dirty="0"/>
              <a:t>Income inequality is therefore not only a national phenomenon but also a global one. </a:t>
            </a:r>
          </a:p>
          <a:p>
            <a:r>
              <a:rPr lang="en-GB" dirty="0"/>
              <a:t>Milanovic points out that many global issues are played out politically at the level of the nation-state. The greater the openness (commercial interchange between individuals from different countries), the greater the political consequences within actual countries of trade. </a:t>
            </a:r>
          </a:p>
          <a:p>
            <a:r>
              <a:rPr lang="en-GB" dirty="0"/>
              <a:t>As a consequence of globalization, Chinese workers might ask for free trade union rights from their government, and US workers might ask for protective duties from their government </a:t>
            </a:r>
          </a:p>
          <a:p>
            <a:endParaRPr lang="en-GB" dirty="0"/>
          </a:p>
        </p:txBody>
      </p:sp>
    </p:spTree>
    <p:extLst>
      <p:ext uri="{BB962C8B-B14F-4D97-AF65-F5344CB8AC3E}">
        <p14:creationId xmlns:p14="http://schemas.microsoft.com/office/powerpoint/2010/main" val="4208271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FB3D8B-6A1C-CC8C-1812-437DD32BD1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DA1CD4-22E6-F60B-AC56-255104B91613}"/>
              </a:ext>
            </a:extLst>
          </p:cNvPr>
          <p:cNvSpPr>
            <a:spLocks noGrp="1"/>
          </p:cNvSpPr>
          <p:nvPr>
            <p:ph type="title"/>
          </p:nvPr>
        </p:nvSpPr>
        <p:spPr/>
        <p:txBody>
          <a:bodyPr/>
          <a:lstStyle/>
          <a:p>
            <a:pPr algn="ctr"/>
            <a:r>
              <a:rPr lang="en-GB" dirty="0"/>
              <a:t>Income Inequality </a:t>
            </a:r>
            <a:r>
              <a:rPr lang="en-GB"/>
              <a:t>and Globalization</a:t>
            </a:r>
            <a:endParaRPr lang="en-GB" dirty="0"/>
          </a:p>
        </p:txBody>
      </p:sp>
      <p:sp>
        <p:nvSpPr>
          <p:cNvPr id="3" name="Content Placeholder 2">
            <a:extLst>
              <a:ext uri="{FF2B5EF4-FFF2-40B4-BE49-F238E27FC236}">
                <a16:creationId xmlns:a16="http://schemas.microsoft.com/office/drawing/2014/main" id="{CB5D8B96-C24B-830C-FA64-C307FB977C53}"/>
              </a:ext>
            </a:extLst>
          </p:cNvPr>
          <p:cNvSpPr>
            <a:spLocks noGrp="1"/>
          </p:cNvSpPr>
          <p:nvPr>
            <p:ph idx="1"/>
          </p:nvPr>
        </p:nvSpPr>
        <p:spPr/>
        <p:txBody>
          <a:bodyPr/>
          <a:lstStyle/>
          <a:p>
            <a:r>
              <a:rPr lang="en-GB" dirty="0"/>
              <a:t>Globalization is an ever stronger force affecting everything from our income levels, employment prospects, extent of our knowledge and information, to the costs of the goods we buy daily and the availability of fresh fruit in the middle of winter. In trade, global governance includes the World Trade Organization, CO2 emission limits, international tax regulations and monitoring </a:t>
            </a:r>
          </a:p>
          <a:p>
            <a:endParaRPr lang="en-GB" dirty="0"/>
          </a:p>
        </p:txBody>
      </p:sp>
    </p:spTree>
    <p:extLst>
      <p:ext uri="{BB962C8B-B14F-4D97-AF65-F5344CB8AC3E}">
        <p14:creationId xmlns:p14="http://schemas.microsoft.com/office/powerpoint/2010/main" val="223348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B8291-266D-B07B-54A1-0DD0B981E936}"/>
              </a:ext>
            </a:extLst>
          </p:cNvPr>
          <p:cNvSpPr>
            <a:spLocks noGrp="1"/>
          </p:cNvSpPr>
          <p:nvPr>
            <p:ph type="title"/>
          </p:nvPr>
        </p:nvSpPr>
        <p:spPr/>
        <p:txBody>
          <a:bodyPr/>
          <a:lstStyle/>
          <a:p>
            <a:pPr algn="ctr"/>
            <a:r>
              <a:rPr lang="en-GB" dirty="0"/>
              <a:t>Global Inequality</a:t>
            </a:r>
          </a:p>
        </p:txBody>
      </p:sp>
      <p:sp>
        <p:nvSpPr>
          <p:cNvPr id="3" name="Content Placeholder 2">
            <a:extLst>
              <a:ext uri="{FF2B5EF4-FFF2-40B4-BE49-F238E27FC236}">
                <a16:creationId xmlns:a16="http://schemas.microsoft.com/office/drawing/2014/main" id="{EEC4261E-CE12-0533-0DE2-609BCE2D5252}"/>
              </a:ext>
            </a:extLst>
          </p:cNvPr>
          <p:cNvSpPr>
            <a:spLocks noGrp="1"/>
          </p:cNvSpPr>
          <p:nvPr>
            <p:ph idx="1"/>
          </p:nvPr>
        </p:nvSpPr>
        <p:spPr/>
        <p:txBody>
          <a:bodyPr/>
          <a:lstStyle/>
          <a:p>
            <a:r>
              <a:rPr lang="en-GB" dirty="0"/>
              <a:t>Global inequality- defined by Milanovic as income inequality among the citizens of the world; the sum of all national inequalities plus the sum of all gaps in mean incomes among countries </a:t>
            </a:r>
          </a:p>
          <a:p>
            <a:endParaRPr lang="en-GB" dirty="0"/>
          </a:p>
        </p:txBody>
      </p:sp>
    </p:spTree>
    <p:extLst>
      <p:ext uri="{BB962C8B-B14F-4D97-AF65-F5344CB8AC3E}">
        <p14:creationId xmlns:p14="http://schemas.microsoft.com/office/powerpoint/2010/main" val="2177054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75E06-649A-08A2-4927-4DC827DDE994}"/>
              </a:ext>
            </a:extLst>
          </p:cNvPr>
          <p:cNvSpPr>
            <a:spLocks noGrp="1"/>
          </p:cNvSpPr>
          <p:nvPr>
            <p:ph type="title"/>
          </p:nvPr>
        </p:nvSpPr>
        <p:spPr/>
        <p:txBody>
          <a:bodyPr/>
          <a:lstStyle/>
          <a:p>
            <a:pPr algn="ctr"/>
            <a:r>
              <a:rPr lang="en-GB" dirty="0"/>
              <a:t>Shifts in Global Inequality</a:t>
            </a:r>
          </a:p>
        </p:txBody>
      </p:sp>
      <p:sp>
        <p:nvSpPr>
          <p:cNvPr id="3" name="Content Placeholder 2">
            <a:extLst>
              <a:ext uri="{FF2B5EF4-FFF2-40B4-BE49-F238E27FC236}">
                <a16:creationId xmlns:a16="http://schemas.microsoft.com/office/drawing/2014/main" id="{8A691455-6557-6EC9-B429-8A7A179D0858}"/>
              </a:ext>
            </a:extLst>
          </p:cNvPr>
          <p:cNvSpPr>
            <a:spLocks noGrp="1"/>
          </p:cNvSpPr>
          <p:nvPr>
            <p:ph idx="1"/>
          </p:nvPr>
        </p:nvSpPr>
        <p:spPr/>
        <p:txBody>
          <a:bodyPr/>
          <a:lstStyle/>
          <a:p>
            <a:r>
              <a:rPr lang="en-GB" dirty="0"/>
              <a:t>Shifts in global inequality reflect the economic (and often political) rise, stagnation, and decline of countries, changes in inequality levels within countries, and transitions from one social or political system to another. </a:t>
            </a:r>
          </a:p>
          <a:p>
            <a:pPr lvl="1"/>
            <a:r>
              <a:rPr lang="en-GB" sz="2800" dirty="0"/>
              <a:t>	Rise of western Europe and North America following the 	Industrial Revolution </a:t>
            </a:r>
          </a:p>
          <a:p>
            <a:pPr lvl="1"/>
            <a:r>
              <a:rPr lang="en-GB" sz="2800" dirty="0"/>
              <a:t>	Fast growth of select Asian countries</a:t>
            </a:r>
          </a:p>
          <a:p>
            <a:pPr lvl="1"/>
            <a:r>
              <a:rPr lang="en-GB" sz="2800" dirty="0"/>
              <a:t>	National inequality levels</a:t>
            </a:r>
          </a:p>
          <a:p>
            <a:endParaRPr lang="en-GB" dirty="0"/>
          </a:p>
        </p:txBody>
      </p:sp>
    </p:spTree>
    <p:extLst>
      <p:ext uri="{BB962C8B-B14F-4D97-AF65-F5344CB8AC3E}">
        <p14:creationId xmlns:p14="http://schemas.microsoft.com/office/powerpoint/2010/main" val="2778839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2E17FD-01FA-AE38-F3ED-3770A776EC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9E31AE-B3D0-A83E-3D31-696AC9B43897}"/>
              </a:ext>
            </a:extLst>
          </p:cNvPr>
          <p:cNvSpPr>
            <a:spLocks noGrp="1"/>
          </p:cNvSpPr>
          <p:nvPr>
            <p:ph type="title"/>
          </p:nvPr>
        </p:nvSpPr>
        <p:spPr/>
        <p:txBody>
          <a:bodyPr/>
          <a:lstStyle/>
          <a:p>
            <a:pPr algn="ctr"/>
            <a:r>
              <a:rPr lang="en-GB" dirty="0"/>
              <a:t>Shifts in Global Inequality</a:t>
            </a:r>
          </a:p>
        </p:txBody>
      </p:sp>
      <p:sp>
        <p:nvSpPr>
          <p:cNvPr id="3" name="Content Placeholder 2">
            <a:extLst>
              <a:ext uri="{FF2B5EF4-FFF2-40B4-BE49-F238E27FC236}">
                <a16:creationId xmlns:a16="http://schemas.microsoft.com/office/drawing/2014/main" id="{57794322-111A-1EF9-6374-51A275EF4E02}"/>
              </a:ext>
            </a:extLst>
          </p:cNvPr>
          <p:cNvSpPr>
            <a:spLocks noGrp="1"/>
          </p:cNvSpPr>
          <p:nvPr>
            <p:ph idx="1"/>
          </p:nvPr>
        </p:nvSpPr>
        <p:spPr/>
        <p:txBody>
          <a:bodyPr/>
          <a:lstStyle/>
          <a:p>
            <a:r>
              <a:rPr lang="en-GB" dirty="0"/>
              <a:t>3 recent phenomena in global inequality in last quarter century: </a:t>
            </a:r>
          </a:p>
          <a:p>
            <a:pPr lvl="1"/>
            <a:r>
              <a:rPr lang="en-GB" sz="2800" dirty="0"/>
              <a:t>Rise of the “global middle class,” most of whom are located in China and other countries in “resurgent Asia”</a:t>
            </a:r>
          </a:p>
          <a:p>
            <a:pPr lvl="1"/>
            <a:r>
              <a:rPr lang="en-GB" sz="2800" dirty="0"/>
              <a:t>Stagnation of the groups in the rich world that are globally well-off but nationally middle or lower middle class</a:t>
            </a:r>
          </a:p>
          <a:p>
            <a:pPr lvl="1"/>
            <a:r>
              <a:rPr lang="en-GB" sz="2800" dirty="0"/>
              <a:t>Emergence of a global plutocracy </a:t>
            </a:r>
          </a:p>
          <a:p>
            <a:pPr marL="0" indent="0">
              <a:buNone/>
            </a:pPr>
            <a:endParaRPr lang="en-GB" dirty="0"/>
          </a:p>
        </p:txBody>
      </p:sp>
    </p:spTree>
    <p:extLst>
      <p:ext uri="{BB962C8B-B14F-4D97-AF65-F5344CB8AC3E}">
        <p14:creationId xmlns:p14="http://schemas.microsoft.com/office/powerpoint/2010/main" val="1381541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229783-1E21-ADD4-39EE-0DFAFB2708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AABDF2-3996-7975-689B-2B85B979AE88}"/>
              </a:ext>
            </a:extLst>
          </p:cNvPr>
          <p:cNvSpPr>
            <a:spLocks noGrp="1"/>
          </p:cNvSpPr>
          <p:nvPr>
            <p:ph type="title"/>
          </p:nvPr>
        </p:nvSpPr>
        <p:spPr/>
        <p:txBody>
          <a:bodyPr/>
          <a:lstStyle/>
          <a:p>
            <a:pPr algn="ctr"/>
            <a:r>
              <a:rPr lang="en-GB" dirty="0"/>
              <a:t>Forces that Drive Global Inequality</a:t>
            </a:r>
          </a:p>
        </p:txBody>
      </p:sp>
      <p:sp>
        <p:nvSpPr>
          <p:cNvPr id="3" name="Content Placeholder 2">
            <a:extLst>
              <a:ext uri="{FF2B5EF4-FFF2-40B4-BE49-F238E27FC236}">
                <a16:creationId xmlns:a16="http://schemas.microsoft.com/office/drawing/2014/main" id="{1ED7586C-98D8-CF00-78CE-DD90074DA8E2}"/>
              </a:ext>
            </a:extLst>
          </p:cNvPr>
          <p:cNvSpPr>
            <a:spLocks noGrp="1"/>
          </p:cNvSpPr>
          <p:nvPr>
            <p:ph idx="1"/>
          </p:nvPr>
        </p:nvSpPr>
        <p:spPr/>
        <p:txBody>
          <a:bodyPr/>
          <a:lstStyle/>
          <a:p>
            <a:r>
              <a:rPr lang="en-GB" dirty="0"/>
              <a:t>Forces that drive inequality down:</a:t>
            </a:r>
          </a:p>
          <a:p>
            <a:pPr lvl="1"/>
            <a:r>
              <a:rPr lang="en-GB" sz="2800" dirty="0"/>
              <a:t>“malign” forces (wars, natural catastrophes, epidemics)</a:t>
            </a:r>
          </a:p>
          <a:p>
            <a:pPr lvl="1"/>
            <a:r>
              <a:rPr lang="en-GB" sz="2800" dirty="0"/>
              <a:t>“benign” forces (improved access to education, increased social transfers, progressive taxation) </a:t>
            </a:r>
          </a:p>
          <a:p>
            <a:pPr lvl="1"/>
            <a:endParaRPr lang="en-GB" sz="2800" dirty="0"/>
          </a:p>
          <a:p>
            <a:r>
              <a:rPr lang="en-GB" dirty="0"/>
              <a:t>Interestingly, for the first time since the Industrial Revolution two centuries ago, global inequality is not being driven by rising gaps among countries. With increases of mean incomes in Asian countries, the gaps between countries have been narrowing, resulting in a trend of economic convergence. </a:t>
            </a:r>
          </a:p>
          <a:p>
            <a:pPr lvl="1"/>
            <a:endParaRPr lang="en-GB" sz="2800" dirty="0"/>
          </a:p>
          <a:p>
            <a:pPr marL="0" indent="0">
              <a:buNone/>
            </a:pPr>
            <a:endParaRPr lang="en-GB" dirty="0"/>
          </a:p>
        </p:txBody>
      </p:sp>
    </p:spTree>
    <p:extLst>
      <p:ext uri="{BB962C8B-B14F-4D97-AF65-F5344CB8AC3E}">
        <p14:creationId xmlns:p14="http://schemas.microsoft.com/office/powerpoint/2010/main" val="1380014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97158-2A4E-2F83-E18E-D5FEDF014E78}"/>
              </a:ext>
            </a:extLst>
          </p:cNvPr>
          <p:cNvSpPr>
            <a:spLocks noGrp="1"/>
          </p:cNvSpPr>
          <p:nvPr>
            <p:ph type="title"/>
          </p:nvPr>
        </p:nvSpPr>
        <p:spPr/>
        <p:txBody>
          <a:bodyPr/>
          <a:lstStyle/>
          <a:p>
            <a:pPr algn="ctr"/>
            <a:r>
              <a:rPr lang="en-GB" dirty="0"/>
              <a:t>What is a Theory? (Cambridge Dictionary)</a:t>
            </a:r>
          </a:p>
        </p:txBody>
      </p:sp>
      <p:sp>
        <p:nvSpPr>
          <p:cNvPr id="3" name="Content Placeholder 2">
            <a:extLst>
              <a:ext uri="{FF2B5EF4-FFF2-40B4-BE49-F238E27FC236}">
                <a16:creationId xmlns:a16="http://schemas.microsoft.com/office/drawing/2014/main" id="{0FE8830E-DCD5-324C-079F-D68ED5E12E07}"/>
              </a:ext>
            </a:extLst>
          </p:cNvPr>
          <p:cNvSpPr>
            <a:spLocks noGrp="1"/>
          </p:cNvSpPr>
          <p:nvPr>
            <p:ph idx="1"/>
          </p:nvPr>
        </p:nvSpPr>
        <p:spPr/>
        <p:txBody>
          <a:bodyPr>
            <a:normAutofit fontScale="85000" lnSpcReduction="20000"/>
          </a:bodyPr>
          <a:lstStyle/>
          <a:p>
            <a:pPr marL="0" indent="0">
              <a:buNone/>
            </a:pPr>
            <a:r>
              <a:rPr lang="en-GB" dirty="0"/>
              <a:t>1) a </a:t>
            </a:r>
            <a:r>
              <a:rPr lang="en-GB" dirty="0">
                <a:hlinkClick r:id="rId2" tooltip="formal">
                  <a:extLst>
                    <a:ext uri="{A12FA001-AC4F-418D-AE19-62706E023703}">
                      <ahyp:hlinkClr xmlns:ahyp="http://schemas.microsoft.com/office/drawing/2018/hyperlinkcolor" val="tx"/>
                    </a:ext>
                  </a:extLst>
                </a:hlinkClick>
              </a:rPr>
              <a:t>formal</a:t>
            </a:r>
            <a:r>
              <a:rPr lang="en-GB" dirty="0"/>
              <a:t> </a:t>
            </a:r>
            <a:r>
              <a:rPr lang="en-GB" dirty="0">
                <a:hlinkClick r:id="rId3" tooltip="statement">
                  <a:extLst>
                    <a:ext uri="{A12FA001-AC4F-418D-AE19-62706E023703}">
                      <ahyp:hlinkClr xmlns:ahyp="http://schemas.microsoft.com/office/drawing/2018/hyperlinkcolor" val="tx"/>
                    </a:ext>
                  </a:extLst>
                </a:hlinkClick>
              </a:rPr>
              <a:t>statement</a:t>
            </a:r>
            <a:r>
              <a:rPr lang="en-GB" dirty="0"/>
              <a:t> of the </a:t>
            </a:r>
            <a:r>
              <a:rPr lang="en-GB" dirty="0">
                <a:hlinkClick r:id="rId4" tooltip="rules">
                  <a:extLst>
                    <a:ext uri="{A12FA001-AC4F-418D-AE19-62706E023703}">
                      <ahyp:hlinkClr xmlns:ahyp="http://schemas.microsoft.com/office/drawing/2018/hyperlinkcolor" val="tx"/>
                    </a:ext>
                  </a:extLst>
                </a:hlinkClick>
              </a:rPr>
              <a:t>rules</a:t>
            </a:r>
            <a:r>
              <a:rPr lang="en-GB" dirty="0"/>
              <a:t> on which a </a:t>
            </a:r>
            <a:r>
              <a:rPr lang="en-GB" dirty="0">
                <a:hlinkClick r:id="rId5" tooltip="subject">
                  <a:extLst>
                    <a:ext uri="{A12FA001-AC4F-418D-AE19-62706E023703}">
                      <ahyp:hlinkClr xmlns:ahyp="http://schemas.microsoft.com/office/drawing/2018/hyperlinkcolor" val="tx"/>
                    </a:ext>
                  </a:extLst>
                </a:hlinkClick>
              </a:rPr>
              <a:t>subject</a:t>
            </a:r>
            <a:r>
              <a:rPr lang="en-GB" dirty="0"/>
              <a:t> of </a:t>
            </a:r>
            <a:r>
              <a:rPr lang="en-GB" dirty="0">
                <a:hlinkClick r:id="rId6" tooltip="study">
                  <a:extLst>
                    <a:ext uri="{A12FA001-AC4F-418D-AE19-62706E023703}">
                      <ahyp:hlinkClr xmlns:ahyp="http://schemas.microsoft.com/office/drawing/2018/hyperlinkcolor" val="tx"/>
                    </a:ext>
                  </a:extLst>
                </a:hlinkClick>
              </a:rPr>
              <a:t>study</a:t>
            </a:r>
            <a:r>
              <a:rPr lang="en-GB" dirty="0"/>
              <a:t> is </a:t>
            </a:r>
            <a:r>
              <a:rPr lang="en-GB" dirty="0">
                <a:hlinkClick r:id="rId7" tooltip="based">
                  <a:extLst>
                    <a:ext uri="{A12FA001-AC4F-418D-AE19-62706E023703}">
                      <ahyp:hlinkClr xmlns:ahyp="http://schemas.microsoft.com/office/drawing/2018/hyperlinkcolor" val="tx"/>
                    </a:ext>
                  </a:extLst>
                </a:hlinkClick>
              </a:rPr>
              <a:t>based</a:t>
            </a:r>
            <a:r>
              <a:rPr lang="en-GB" dirty="0"/>
              <a:t> or of </a:t>
            </a:r>
            <a:r>
              <a:rPr lang="en-GB" dirty="0">
                <a:hlinkClick r:id="rId8" tooltip="ideas">
                  <a:extLst>
                    <a:ext uri="{A12FA001-AC4F-418D-AE19-62706E023703}">
                      <ahyp:hlinkClr xmlns:ahyp="http://schemas.microsoft.com/office/drawing/2018/hyperlinkcolor" val="tx"/>
                    </a:ext>
                  </a:extLst>
                </a:hlinkClick>
              </a:rPr>
              <a:t>ideas</a:t>
            </a:r>
            <a:r>
              <a:rPr lang="en-GB" dirty="0"/>
              <a:t> that are </a:t>
            </a:r>
            <a:r>
              <a:rPr lang="en-GB" dirty="0">
                <a:hlinkClick r:id="rId9" tooltip="suggested">
                  <a:extLst>
                    <a:ext uri="{A12FA001-AC4F-418D-AE19-62706E023703}">
                      <ahyp:hlinkClr xmlns:ahyp="http://schemas.microsoft.com/office/drawing/2018/hyperlinkcolor" val="tx"/>
                    </a:ext>
                  </a:extLst>
                </a:hlinkClick>
              </a:rPr>
              <a:t>suggested</a:t>
            </a:r>
            <a:r>
              <a:rPr lang="en-GB" dirty="0"/>
              <a:t> to </a:t>
            </a:r>
            <a:r>
              <a:rPr lang="en-GB" dirty="0">
                <a:hlinkClick r:id="rId10" tooltip="explain">
                  <a:extLst>
                    <a:ext uri="{A12FA001-AC4F-418D-AE19-62706E023703}">
                      <ahyp:hlinkClr xmlns:ahyp="http://schemas.microsoft.com/office/drawing/2018/hyperlinkcolor" val="tx"/>
                    </a:ext>
                  </a:extLst>
                </a:hlinkClick>
              </a:rPr>
              <a:t>explain</a:t>
            </a:r>
            <a:r>
              <a:rPr lang="en-GB" dirty="0"/>
              <a:t> a </a:t>
            </a:r>
            <a:r>
              <a:rPr lang="en-GB" dirty="0">
                <a:hlinkClick r:id="rId11" tooltip="fact">
                  <a:extLst>
                    <a:ext uri="{A12FA001-AC4F-418D-AE19-62706E023703}">
                      <ahyp:hlinkClr xmlns:ahyp="http://schemas.microsoft.com/office/drawing/2018/hyperlinkcolor" val="tx"/>
                    </a:ext>
                  </a:extLst>
                </a:hlinkClick>
              </a:rPr>
              <a:t>fact</a:t>
            </a:r>
            <a:r>
              <a:rPr lang="en-GB" dirty="0"/>
              <a:t> or </a:t>
            </a:r>
            <a:r>
              <a:rPr lang="en-GB" dirty="0">
                <a:hlinkClick r:id="rId12" tooltip="event">
                  <a:extLst>
                    <a:ext uri="{A12FA001-AC4F-418D-AE19-62706E023703}">
                      <ahyp:hlinkClr xmlns:ahyp="http://schemas.microsoft.com/office/drawing/2018/hyperlinkcolor" val="tx"/>
                    </a:ext>
                  </a:extLst>
                </a:hlinkClick>
              </a:rPr>
              <a:t>event</a:t>
            </a:r>
            <a:r>
              <a:rPr lang="en-GB" dirty="0"/>
              <a:t> or, more </a:t>
            </a:r>
            <a:r>
              <a:rPr lang="en-GB" dirty="0">
                <a:hlinkClick r:id="rId13" tooltip="generally">
                  <a:extLst>
                    <a:ext uri="{A12FA001-AC4F-418D-AE19-62706E023703}">
                      <ahyp:hlinkClr xmlns:ahyp="http://schemas.microsoft.com/office/drawing/2018/hyperlinkcolor" val="tx"/>
                    </a:ext>
                  </a:extLst>
                </a:hlinkClick>
              </a:rPr>
              <a:t>generally</a:t>
            </a:r>
            <a:r>
              <a:rPr lang="en-GB" dirty="0"/>
              <a:t>, an </a:t>
            </a:r>
            <a:r>
              <a:rPr lang="en-GB" dirty="0">
                <a:hlinkClick r:id="rId14" tooltip="opinion">
                  <a:extLst>
                    <a:ext uri="{A12FA001-AC4F-418D-AE19-62706E023703}">
                      <ahyp:hlinkClr xmlns:ahyp="http://schemas.microsoft.com/office/drawing/2018/hyperlinkcolor" val="tx"/>
                    </a:ext>
                  </a:extLst>
                </a:hlinkClick>
              </a:rPr>
              <a:t>opinion</a:t>
            </a:r>
            <a:r>
              <a:rPr lang="en-GB" dirty="0"/>
              <a:t> or </a:t>
            </a:r>
            <a:r>
              <a:rPr lang="en-GB" dirty="0">
                <a:hlinkClick r:id="rId15" tooltip="explanation">
                  <a:extLst>
                    <a:ext uri="{A12FA001-AC4F-418D-AE19-62706E023703}">
                      <ahyp:hlinkClr xmlns:ahyp="http://schemas.microsoft.com/office/drawing/2018/hyperlinkcolor" val="tx"/>
                    </a:ext>
                  </a:extLst>
                </a:hlinkClick>
              </a:rPr>
              <a:t>explanation</a:t>
            </a:r>
            <a:r>
              <a:rPr lang="en-GB" dirty="0"/>
              <a:t>:</a:t>
            </a:r>
          </a:p>
          <a:p>
            <a:pPr lvl="1"/>
            <a:r>
              <a:rPr lang="en-GB" sz="2800" i="1" dirty="0">
                <a:hlinkClick r:id="rId16" tooltip="economic">
                  <a:extLst>
                    <a:ext uri="{A12FA001-AC4F-418D-AE19-62706E023703}">
                      <ahyp:hlinkClr xmlns:ahyp="http://schemas.microsoft.com/office/drawing/2018/hyperlinkcolor" val="tx"/>
                    </a:ext>
                  </a:extLst>
                </a:hlinkClick>
              </a:rPr>
              <a:t>economic</a:t>
            </a:r>
            <a:r>
              <a:rPr lang="en-GB" sz="2800" i="1" dirty="0"/>
              <a:t> theory</a:t>
            </a:r>
            <a:endParaRPr lang="en-GB" sz="2800" dirty="0"/>
          </a:p>
          <a:p>
            <a:pPr lvl="1"/>
            <a:r>
              <a:rPr lang="en-GB" sz="2800" i="1" dirty="0">
                <a:hlinkClick r:id="rId17" tooltip="scientific">
                  <a:extLst>
                    <a:ext uri="{A12FA001-AC4F-418D-AE19-62706E023703}">
                      <ahyp:hlinkClr xmlns:ahyp="http://schemas.microsoft.com/office/drawing/2018/hyperlinkcolor" val="tx"/>
                    </a:ext>
                  </a:extLst>
                </a:hlinkClick>
              </a:rPr>
              <a:t>scientific</a:t>
            </a:r>
            <a:r>
              <a:rPr lang="en-GB" sz="2800" i="1" dirty="0"/>
              <a:t> theory</a:t>
            </a:r>
            <a:endParaRPr lang="en-GB" sz="2800" dirty="0"/>
          </a:p>
          <a:p>
            <a:pPr lvl="1"/>
            <a:r>
              <a:rPr lang="en-GB" sz="2800" dirty="0"/>
              <a:t>theory of </a:t>
            </a:r>
            <a:r>
              <a:rPr lang="en-GB" sz="2800" i="1" dirty="0"/>
              <a:t>Darwin's theory of </a:t>
            </a:r>
            <a:r>
              <a:rPr lang="en-GB" sz="2800" i="1" dirty="0">
                <a:hlinkClick r:id="rId18" tooltip="evolution">
                  <a:extLst>
                    <a:ext uri="{A12FA001-AC4F-418D-AE19-62706E023703}">
                      <ahyp:hlinkClr xmlns:ahyp="http://schemas.microsoft.com/office/drawing/2018/hyperlinkcolor" val="tx"/>
                    </a:ext>
                  </a:extLst>
                </a:hlinkClick>
              </a:rPr>
              <a:t>evolution</a:t>
            </a:r>
            <a:endParaRPr lang="en-GB" sz="2800" dirty="0"/>
          </a:p>
          <a:p>
            <a:pPr lvl="1"/>
            <a:r>
              <a:rPr lang="en-GB" sz="2800" dirty="0"/>
              <a:t>have a theory that </a:t>
            </a:r>
            <a:r>
              <a:rPr lang="en-GB" sz="2800" i="1" dirty="0"/>
              <a:t>He has a theory that the </a:t>
            </a:r>
            <a:r>
              <a:rPr lang="en-GB" sz="2800" i="1" dirty="0">
                <a:hlinkClick r:id="rId19" tooltip="hole">
                  <a:extLst>
                    <a:ext uri="{A12FA001-AC4F-418D-AE19-62706E023703}">
                      <ahyp:hlinkClr xmlns:ahyp="http://schemas.microsoft.com/office/drawing/2018/hyperlinkcolor" val="tx"/>
                    </a:ext>
                  </a:extLst>
                </a:hlinkClick>
              </a:rPr>
              <a:t>hole</a:t>
            </a:r>
            <a:r>
              <a:rPr lang="en-GB" sz="2800" i="1" dirty="0"/>
              <a:t> was </a:t>
            </a:r>
            <a:r>
              <a:rPr lang="en-GB" sz="2800" i="1" dirty="0">
                <a:hlinkClick r:id="rId20" tooltip="caused">
                  <a:extLst>
                    <a:ext uri="{A12FA001-AC4F-418D-AE19-62706E023703}">
                      <ahyp:hlinkClr xmlns:ahyp="http://schemas.microsoft.com/office/drawing/2018/hyperlinkcolor" val="tx"/>
                    </a:ext>
                  </a:extLst>
                </a:hlinkClick>
              </a:rPr>
              <a:t>caused</a:t>
            </a:r>
            <a:r>
              <a:rPr lang="en-GB" sz="2800" i="1" dirty="0"/>
              <a:t> by a </a:t>
            </a:r>
            <a:r>
              <a:rPr lang="en-GB" sz="2800" i="1" dirty="0">
                <a:hlinkClick r:id="rId21" tooltip="meteorite">
                  <a:extLst>
                    <a:ext uri="{A12FA001-AC4F-418D-AE19-62706E023703}">
                      <ahyp:hlinkClr xmlns:ahyp="http://schemas.microsoft.com/office/drawing/2018/hyperlinkcolor" val="tx"/>
                    </a:ext>
                  </a:extLst>
                </a:hlinkClick>
              </a:rPr>
              <a:t>meteorite</a:t>
            </a:r>
            <a:r>
              <a:rPr lang="en-GB" sz="2800" i="1" dirty="0"/>
              <a:t>.</a:t>
            </a:r>
            <a:endParaRPr lang="en-GB" sz="2800" dirty="0"/>
          </a:p>
          <a:p>
            <a:pPr marL="0" indent="0">
              <a:buNone/>
            </a:pPr>
            <a:r>
              <a:rPr lang="en-GB" dirty="0"/>
              <a:t>Other definitions: </a:t>
            </a:r>
          </a:p>
          <a:p>
            <a:pPr marL="0" indent="0">
              <a:buNone/>
            </a:pPr>
            <a:r>
              <a:rPr lang="en-GB" dirty="0"/>
              <a:t>2) A supposition or a system of ideas intended to explain something, especially one based on general principles independent of the thing to be explained </a:t>
            </a:r>
          </a:p>
          <a:p>
            <a:pPr marL="0" indent="0">
              <a:buNone/>
            </a:pPr>
            <a:r>
              <a:rPr lang="en-GB" dirty="0"/>
              <a:t>3) A set of principles on which the practice of an activity is based:</a:t>
            </a:r>
          </a:p>
          <a:p>
            <a:pPr lvl="1"/>
            <a:r>
              <a:rPr lang="en-GB" sz="2800" dirty="0"/>
              <a:t>"a theory of education" · "music theory"</a:t>
            </a:r>
          </a:p>
          <a:p>
            <a:endParaRPr lang="en-GB" dirty="0"/>
          </a:p>
        </p:txBody>
      </p:sp>
    </p:spTree>
    <p:extLst>
      <p:ext uri="{BB962C8B-B14F-4D97-AF65-F5344CB8AC3E}">
        <p14:creationId xmlns:p14="http://schemas.microsoft.com/office/powerpoint/2010/main" val="28768843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E46AAF-27B0-3EB1-5733-C8C9F5D0E1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1A9717-CFE8-34F2-F355-B5031A0BFFAD}"/>
              </a:ext>
            </a:extLst>
          </p:cNvPr>
          <p:cNvSpPr>
            <a:spLocks noGrp="1"/>
          </p:cNvSpPr>
          <p:nvPr>
            <p:ph type="title"/>
          </p:nvPr>
        </p:nvSpPr>
        <p:spPr/>
        <p:txBody>
          <a:bodyPr/>
          <a:lstStyle/>
          <a:p>
            <a:pPr algn="ctr"/>
            <a:r>
              <a:rPr lang="en-GB" dirty="0"/>
              <a:t>What is a Theory?</a:t>
            </a:r>
          </a:p>
        </p:txBody>
      </p:sp>
      <p:sp>
        <p:nvSpPr>
          <p:cNvPr id="3" name="Content Placeholder 2">
            <a:extLst>
              <a:ext uri="{FF2B5EF4-FFF2-40B4-BE49-F238E27FC236}">
                <a16:creationId xmlns:a16="http://schemas.microsoft.com/office/drawing/2014/main" id="{4E013EA8-816D-F73C-0BC1-1DAD4E5A42E8}"/>
              </a:ext>
            </a:extLst>
          </p:cNvPr>
          <p:cNvSpPr>
            <a:spLocks noGrp="1"/>
          </p:cNvSpPr>
          <p:nvPr>
            <p:ph idx="1"/>
          </p:nvPr>
        </p:nvSpPr>
        <p:spPr/>
        <p:txBody>
          <a:bodyPr>
            <a:normAutofit lnSpcReduction="10000"/>
          </a:bodyPr>
          <a:lstStyle/>
          <a:p>
            <a:r>
              <a:rPr lang="en-GB" dirty="0"/>
              <a:t>Theory strings together often abstract propositions and hypotheses in an attempt to make meaning or explain complex phenomena. </a:t>
            </a:r>
          </a:p>
          <a:p>
            <a:r>
              <a:rPr lang="en-GB" dirty="0"/>
              <a:t>Formal theory represents what is traditionally seen as scientific academic theory. It is derived over time through hypotheses that are empirically studied to generate relationships among concepts attempting to describe and explain a greater whole. Key factors essential to formal theory are its ability to explain complex phenomena in comprehensive yet parsimonious ways, its practicality and ability to be operationalized, and its empirical validity or transferability. (Patterson, 1980 from John Dugan, </a:t>
            </a:r>
            <a:r>
              <a:rPr lang="en-GB" i="1" dirty="0"/>
              <a:t>Leadership Theory</a:t>
            </a:r>
            <a:r>
              <a:rPr lang="en-GB" dirty="0"/>
              <a:t>) </a:t>
            </a:r>
          </a:p>
          <a:p>
            <a:endParaRPr lang="en-GB" dirty="0"/>
          </a:p>
        </p:txBody>
      </p:sp>
    </p:spTree>
    <p:extLst>
      <p:ext uri="{BB962C8B-B14F-4D97-AF65-F5344CB8AC3E}">
        <p14:creationId xmlns:p14="http://schemas.microsoft.com/office/powerpoint/2010/main" val="18544316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AB8402-6317-98B4-C40E-C41CC5328A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7FBEA6-6A03-BD55-001E-69ABCC4BAC10}"/>
              </a:ext>
            </a:extLst>
          </p:cNvPr>
          <p:cNvSpPr>
            <a:spLocks noGrp="1"/>
          </p:cNvSpPr>
          <p:nvPr>
            <p:ph type="title"/>
          </p:nvPr>
        </p:nvSpPr>
        <p:spPr/>
        <p:txBody>
          <a:bodyPr/>
          <a:lstStyle/>
          <a:p>
            <a:pPr algn="ctr"/>
            <a:r>
              <a:rPr lang="en-GB" dirty="0"/>
              <a:t>What is a Theory?</a:t>
            </a:r>
          </a:p>
        </p:txBody>
      </p:sp>
      <p:sp>
        <p:nvSpPr>
          <p:cNvPr id="3" name="Content Placeholder 2">
            <a:extLst>
              <a:ext uri="{FF2B5EF4-FFF2-40B4-BE49-F238E27FC236}">
                <a16:creationId xmlns:a16="http://schemas.microsoft.com/office/drawing/2014/main" id="{4523AF59-953F-B683-8419-86CEB14FF4E3}"/>
              </a:ext>
            </a:extLst>
          </p:cNvPr>
          <p:cNvSpPr>
            <a:spLocks noGrp="1"/>
          </p:cNvSpPr>
          <p:nvPr>
            <p:ph idx="1"/>
          </p:nvPr>
        </p:nvSpPr>
        <p:spPr/>
        <p:txBody>
          <a:bodyPr>
            <a:normAutofit/>
          </a:bodyPr>
          <a:lstStyle/>
          <a:p>
            <a:r>
              <a:rPr lang="en-GB" dirty="0"/>
              <a:t>A theory is a stem of ideas intended to explain something, and it is generally based on general principles independent of the thing to be explained, such as Darwin’s theory of evolution, or Einstein’s theory of relativity. Theories are sets of principles on which the practice of an activity is based such as legal or political theories, including influential theories of war and peace as “realpolitik” (political realism), just war theory, and pacifism (The belief that war and violence are unjustifiable and that all disputes should be settled by peaceful means (Oxford Languages) </a:t>
            </a:r>
          </a:p>
          <a:p>
            <a:endParaRPr lang="en-GB" dirty="0"/>
          </a:p>
        </p:txBody>
      </p:sp>
    </p:spTree>
    <p:extLst>
      <p:ext uri="{BB962C8B-B14F-4D97-AF65-F5344CB8AC3E}">
        <p14:creationId xmlns:p14="http://schemas.microsoft.com/office/powerpoint/2010/main" val="28192945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AAEA5-B975-83D9-37E0-F05C6F82714E}"/>
              </a:ext>
            </a:extLst>
          </p:cNvPr>
          <p:cNvSpPr>
            <a:spLocks noGrp="1"/>
          </p:cNvSpPr>
          <p:nvPr>
            <p:ph type="title"/>
          </p:nvPr>
        </p:nvSpPr>
        <p:spPr/>
        <p:txBody>
          <a:bodyPr/>
          <a:lstStyle/>
          <a:p>
            <a:pPr algn="ctr"/>
            <a:r>
              <a:rPr lang="en-GB" dirty="0"/>
              <a:t>Theories of Equality</a:t>
            </a:r>
          </a:p>
        </p:txBody>
      </p:sp>
      <p:sp>
        <p:nvSpPr>
          <p:cNvPr id="3" name="Content Placeholder 2">
            <a:extLst>
              <a:ext uri="{FF2B5EF4-FFF2-40B4-BE49-F238E27FC236}">
                <a16:creationId xmlns:a16="http://schemas.microsoft.com/office/drawing/2014/main" id="{7C91850D-F4C6-63B2-380B-C1ACD13EB47A}"/>
              </a:ext>
            </a:extLst>
          </p:cNvPr>
          <p:cNvSpPr>
            <a:spLocks noGrp="1"/>
          </p:cNvSpPr>
          <p:nvPr>
            <p:ph idx="1"/>
          </p:nvPr>
        </p:nvSpPr>
        <p:spPr/>
        <p:txBody>
          <a:bodyPr>
            <a:normAutofit/>
          </a:bodyPr>
          <a:lstStyle/>
          <a:p>
            <a:r>
              <a:rPr lang="en-GB" dirty="0"/>
              <a:t>Concerned with political equality, but either paid little attention to economic equality or else assumed that it would continue to exist.</a:t>
            </a:r>
          </a:p>
          <a:p>
            <a:r>
              <a:rPr lang="en-GB" dirty="0"/>
              <a:t> Thomas Hobbes in </a:t>
            </a:r>
            <a:r>
              <a:rPr lang="en-GB" i="1" dirty="0"/>
              <a:t>Leviathan </a:t>
            </a:r>
            <a:r>
              <a:rPr lang="en-GB" dirty="0"/>
              <a:t>(1651) asserts that human beings are equal because any given human being can kill any other human being, and that all humans are equally driven by the fear of violent death. </a:t>
            </a:r>
          </a:p>
          <a:p>
            <a:r>
              <a:rPr lang="en-GB" dirty="0"/>
              <a:t>This leads him to derive a right to life as a “right of nature” that humans seek to preserve by entry into civil society (and is the progenitor of the rights to “life, liberty, and the pursuit of happiness” proclaimed in the U.S. Declaration of Independence).</a:t>
            </a:r>
          </a:p>
          <a:p>
            <a:endParaRPr lang="en-GB" dirty="0"/>
          </a:p>
        </p:txBody>
      </p:sp>
    </p:spTree>
    <p:extLst>
      <p:ext uri="{BB962C8B-B14F-4D97-AF65-F5344CB8AC3E}">
        <p14:creationId xmlns:p14="http://schemas.microsoft.com/office/powerpoint/2010/main" val="32564344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81DDDA-8B50-C55B-34C2-CF640D9C10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9866A8-AA41-B099-2DB9-4E7AE538633B}"/>
              </a:ext>
            </a:extLst>
          </p:cNvPr>
          <p:cNvSpPr>
            <a:spLocks noGrp="1"/>
          </p:cNvSpPr>
          <p:nvPr>
            <p:ph type="title"/>
          </p:nvPr>
        </p:nvSpPr>
        <p:spPr/>
        <p:txBody>
          <a:bodyPr/>
          <a:lstStyle/>
          <a:p>
            <a:pPr algn="ctr"/>
            <a:r>
              <a:rPr lang="en-GB" dirty="0"/>
              <a:t>Theories of Equality</a:t>
            </a:r>
          </a:p>
        </p:txBody>
      </p:sp>
      <p:sp>
        <p:nvSpPr>
          <p:cNvPr id="3" name="Content Placeholder 2">
            <a:extLst>
              <a:ext uri="{FF2B5EF4-FFF2-40B4-BE49-F238E27FC236}">
                <a16:creationId xmlns:a16="http://schemas.microsoft.com/office/drawing/2014/main" id="{32C18210-1E56-E325-E3C7-16903724D6FD}"/>
              </a:ext>
            </a:extLst>
          </p:cNvPr>
          <p:cNvSpPr>
            <a:spLocks noGrp="1"/>
          </p:cNvSpPr>
          <p:nvPr>
            <p:ph idx="1"/>
          </p:nvPr>
        </p:nvSpPr>
        <p:spPr/>
        <p:txBody>
          <a:bodyPr>
            <a:normAutofit fontScale="85000" lnSpcReduction="10000"/>
          </a:bodyPr>
          <a:lstStyle/>
          <a:p>
            <a:r>
              <a:rPr lang="en-GB" dirty="0"/>
              <a:t>John Locke, in his </a:t>
            </a:r>
            <a:r>
              <a:rPr lang="en-GB" i="1" dirty="0"/>
              <a:t>Second Treatise on Government </a:t>
            </a:r>
            <a:r>
              <a:rPr lang="en-GB" dirty="0"/>
              <a:t>(1689), views human nature as both gentler and more focused on a universal desire to acquire property. </a:t>
            </a:r>
          </a:p>
          <a:p>
            <a:r>
              <a:rPr lang="en-GB" dirty="0"/>
              <a:t>Like Hobbes, Locke emphasizes the equality of political rights, but goes on to acknowledge that there are important differences between the “industrious and rational” and the “quarrelsome and contentious” in their ability to turn the fruits of their </a:t>
            </a:r>
            <a:r>
              <a:rPr lang="en-GB" dirty="0" err="1"/>
              <a:t>labor</a:t>
            </a:r>
            <a:r>
              <a:rPr lang="en-GB" dirty="0"/>
              <a:t> into private property. </a:t>
            </a:r>
          </a:p>
          <a:p>
            <a:r>
              <a:rPr lang="en-GB" dirty="0"/>
              <a:t>Thus, while Locke’s liberal state protects equally the right to acquire property, it does not assume that there will be anything like equality of actual outcomes with regard to wealth. </a:t>
            </a:r>
          </a:p>
          <a:p>
            <a:r>
              <a:rPr lang="en-GB" dirty="0"/>
              <a:t>Indeed, his stress on the importance of property implies that the industrious and rational will need political protection of their wealth, both from the state and from others who might unjustly take it away from them.</a:t>
            </a:r>
          </a:p>
        </p:txBody>
      </p:sp>
    </p:spTree>
    <p:extLst>
      <p:ext uri="{BB962C8B-B14F-4D97-AF65-F5344CB8AC3E}">
        <p14:creationId xmlns:p14="http://schemas.microsoft.com/office/powerpoint/2010/main" val="11605656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4C9FCB-EF1E-CE02-FFED-F5196CEFA9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0AE0D4-7759-5C29-0A3A-4BA8C028C5A5}"/>
              </a:ext>
            </a:extLst>
          </p:cNvPr>
          <p:cNvSpPr>
            <a:spLocks noGrp="1"/>
          </p:cNvSpPr>
          <p:nvPr>
            <p:ph type="title"/>
          </p:nvPr>
        </p:nvSpPr>
        <p:spPr/>
        <p:txBody>
          <a:bodyPr/>
          <a:lstStyle/>
          <a:p>
            <a:pPr algn="ctr"/>
            <a:r>
              <a:rPr lang="en-GB" dirty="0"/>
              <a:t>Theories of Equality</a:t>
            </a:r>
          </a:p>
        </p:txBody>
      </p:sp>
      <p:sp>
        <p:nvSpPr>
          <p:cNvPr id="3" name="Content Placeholder 2">
            <a:extLst>
              <a:ext uri="{FF2B5EF4-FFF2-40B4-BE49-F238E27FC236}">
                <a16:creationId xmlns:a16="http://schemas.microsoft.com/office/drawing/2014/main" id="{08F917A3-DF21-6F9C-785F-984D8F0EB8DF}"/>
              </a:ext>
            </a:extLst>
          </p:cNvPr>
          <p:cNvSpPr>
            <a:spLocks noGrp="1"/>
          </p:cNvSpPr>
          <p:nvPr>
            <p:ph idx="1"/>
          </p:nvPr>
        </p:nvSpPr>
        <p:spPr/>
        <p:txBody>
          <a:bodyPr>
            <a:normAutofit/>
          </a:bodyPr>
          <a:lstStyle/>
          <a:p>
            <a:r>
              <a:rPr lang="en-GB" dirty="0"/>
              <a:t>U.S. founding father James Madison revisits the latter theme in </a:t>
            </a:r>
            <a:r>
              <a:rPr lang="en-GB" i="1" dirty="0"/>
              <a:t>Federalist </a:t>
            </a:r>
            <a:r>
              <a:rPr lang="en-GB" dirty="0"/>
              <a:t>10 (1787), in which he argues that “the first object of government” is the protection of the </a:t>
            </a:r>
            <a:r>
              <a:rPr lang="en-GB" i="1" dirty="0"/>
              <a:t>unequal </a:t>
            </a:r>
            <a:r>
              <a:rPr lang="en-GB" dirty="0"/>
              <a:t>ability to acquire property.</a:t>
            </a:r>
          </a:p>
        </p:txBody>
      </p:sp>
    </p:spTree>
    <p:extLst>
      <p:ext uri="{BB962C8B-B14F-4D97-AF65-F5344CB8AC3E}">
        <p14:creationId xmlns:p14="http://schemas.microsoft.com/office/powerpoint/2010/main" val="21828399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510D78-A0B9-4417-3F94-D222D4A4B6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2A24AC-D3C9-96A8-5D5C-4B6E06AF5C90}"/>
              </a:ext>
            </a:extLst>
          </p:cNvPr>
          <p:cNvSpPr>
            <a:spLocks noGrp="1"/>
          </p:cNvSpPr>
          <p:nvPr>
            <p:ph type="title"/>
          </p:nvPr>
        </p:nvSpPr>
        <p:spPr/>
        <p:txBody>
          <a:bodyPr/>
          <a:lstStyle/>
          <a:p>
            <a:pPr algn="ctr"/>
            <a:r>
              <a:rPr lang="en-GB" dirty="0"/>
              <a:t>Theories of Equality</a:t>
            </a:r>
          </a:p>
        </p:txBody>
      </p:sp>
      <p:sp>
        <p:nvSpPr>
          <p:cNvPr id="3" name="Content Placeholder 2">
            <a:extLst>
              <a:ext uri="{FF2B5EF4-FFF2-40B4-BE49-F238E27FC236}">
                <a16:creationId xmlns:a16="http://schemas.microsoft.com/office/drawing/2014/main" id="{DC9AE0F9-BFFF-65D8-BC62-309609B49DFD}"/>
              </a:ext>
            </a:extLst>
          </p:cNvPr>
          <p:cNvSpPr>
            <a:spLocks noGrp="1"/>
          </p:cNvSpPr>
          <p:nvPr>
            <p:ph idx="1"/>
          </p:nvPr>
        </p:nvSpPr>
        <p:spPr/>
        <p:txBody>
          <a:bodyPr>
            <a:normAutofit fontScale="85000" lnSpcReduction="20000"/>
          </a:bodyPr>
          <a:lstStyle/>
          <a:p>
            <a:r>
              <a:rPr lang="en-GB" dirty="0"/>
              <a:t>More recent liberal theorists such as Friedrich A. Hayek are similarly insistent that the preservation of a “free society” entails acceptance of potentially high degrees of economic inequality. </a:t>
            </a:r>
          </a:p>
          <a:p>
            <a:r>
              <a:rPr lang="en-GB" dirty="0"/>
              <a:t>In </a:t>
            </a:r>
            <a:r>
              <a:rPr lang="en-GB" i="1" dirty="0"/>
              <a:t>The Constitution of</a:t>
            </a:r>
            <a:r>
              <a:rPr lang="en-GB" dirty="0"/>
              <a:t> </a:t>
            </a:r>
            <a:r>
              <a:rPr lang="en-GB" i="1" dirty="0"/>
              <a:t>Liberty </a:t>
            </a:r>
            <a:r>
              <a:rPr lang="en-GB" dirty="0"/>
              <a:t>(1960), Hayek defines freedom in very narrow terms as an absence of compulsion—in particular, compulsion by a centralized state. </a:t>
            </a:r>
          </a:p>
          <a:p>
            <a:r>
              <a:rPr lang="en-GB" dirty="0"/>
              <a:t>He rejects metaphysical definitions of freedom as freedom of the will</a:t>
            </a:r>
          </a:p>
          <a:p>
            <a:r>
              <a:rPr lang="en-GB" dirty="0"/>
              <a:t>While Hayek is not opposed to government provision of welfare or health insurance, he is strongly critical of formal schemes of redistribution such as the progressive income tax. He argues that such a tax violates the principle of equal legal protection. </a:t>
            </a:r>
          </a:p>
          <a:p>
            <a:r>
              <a:rPr lang="en-GB" dirty="0"/>
              <a:t>Hayek also believes that once government gets into the business of coercive redistribution, it is more likely than not to increase its role over time.</a:t>
            </a:r>
          </a:p>
        </p:txBody>
      </p:sp>
    </p:spTree>
    <p:extLst>
      <p:ext uri="{BB962C8B-B14F-4D97-AF65-F5344CB8AC3E}">
        <p14:creationId xmlns:p14="http://schemas.microsoft.com/office/powerpoint/2010/main" val="17561862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B2BA0-FD38-2050-1A6F-545370D1ACB0}"/>
              </a:ext>
            </a:extLst>
          </p:cNvPr>
          <p:cNvSpPr>
            <a:spLocks noGrp="1"/>
          </p:cNvSpPr>
          <p:nvPr>
            <p:ph type="title"/>
          </p:nvPr>
        </p:nvSpPr>
        <p:spPr/>
        <p:txBody>
          <a:bodyPr/>
          <a:lstStyle/>
          <a:p>
            <a:pPr algn="ctr"/>
            <a:r>
              <a:rPr lang="en-GB" dirty="0"/>
              <a:t>Theories of Power and Inequality in International Relations</a:t>
            </a:r>
          </a:p>
        </p:txBody>
      </p:sp>
      <p:sp>
        <p:nvSpPr>
          <p:cNvPr id="3" name="Content Placeholder 2">
            <a:extLst>
              <a:ext uri="{FF2B5EF4-FFF2-40B4-BE49-F238E27FC236}">
                <a16:creationId xmlns:a16="http://schemas.microsoft.com/office/drawing/2014/main" id="{E748BF72-E469-2AAA-D115-480395C48E21}"/>
              </a:ext>
            </a:extLst>
          </p:cNvPr>
          <p:cNvSpPr>
            <a:spLocks noGrp="1"/>
          </p:cNvSpPr>
          <p:nvPr>
            <p:ph idx="1"/>
          </p:nvPr>
        </p:nvSpPr>
        <p:spPr/>
        <p:txBody>
          <a:bodyPr/>
          <a:lstStyle/>
          <a:p>
            <a:pPr marL="0" indent="0" algn="ctr">
              <a:buNone/>
            </a:pPr>
            <a:r>
              <a:rPr lang="en-GB" sz="3200" dirty="0"/>
              <a:t>We will be looking at two theories explaining power and inequality in international relations: Realism and Structuralism. </a:t>
            </a:r>
          </a:p>
          <a:p>
            <a:pPr marL="0" indent="0" algn="ctr">
              <a:buNone/>
            </a:pPr>
            <a:endParaRPr lang="en-GB" sz="3200" dirty="0"/>
          </a:p>
          <a:p>
            <a:pPr marL="0" indent="0" algn="ctr">
              <a:buNone/>
            </a:pPr>
            <a:r>
              <a:rPr lang="en-GB" sz="3200" dirty="0"/>
              <a:t>(Other theories) </a:t>
            </a:r>
          </a:p>
          <a:p>
            <a:pPr marL="0" indent="0" algn="ctr">
              <a:buNone/>
            </a:pPr>
            <a:r>
              <a:rPr lang="en-GB" sz="3200" dirty="0"/>
              <a:t>Liberalism (International liberalism, liberal internationalism, neoliberalism, imperial liberalism)</a:t>
            </a:r>
          </a:p>
          <a:p>
            <a:pPr marL="0" indent="0" algn="ctr">
              <a:buNone/>
            </a:pPr>
            <a:r>
              <a:rPr lang="en-GB" sz="3200" dirty="0"/>
              <a:t>Constructivism </a:t>
            </a:r>
          </a:p>
          <a:p>
            <a:pPr marL="0" indent="0" algn="ctr">
              <a:buNone/>
            </a:pPr>
            <a:endParaRPr lang="en-GB" sz="3200" dirty="0"/>
          </a:p>
          <a:p>
            <a:pPr marL="0" indent="0" algn="ctr">
              <a:buNone/>
            </a:pPr>
            <a:endParaRPr lang="en-GB" sz="3200" dirty="0"/>
          </a:p>
          <a:p>
            <a:pPr marL="0" indent="0">
              <a:buNone/>
            </a:pPr>
            <a:endParaRPr lang="en-GB" dirty="0"/>
          </a:p>
        </p:txBody>
      </p:sp>
    </p:spTree>
    <p:extLst>
      <p:ext uri="{BB962C8B-B14F-4D97-AF65-F5344CB8AC3E}">
        <p14:creationId xmlns:p14="http://schemas.microsoft.com/office/powerpoint/2010/main" val="8844226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7B4B5-4F18-D53D-C233-62E6B8CE9E38}"/>
              </a:ext>
            </a:extLst>
          </p:cNvPr>
          <p:cNvSpPr>
            <a:spLocks noGrp="1"/>
          </p:cNvSpPr>
          <p:nvPr>
            <p:ph type="title"/>
          </p:nvPr>
        </p:nvSpPr>
        <p:spPr/>
        <p:txBody>
          <a:bodyPr/>
          <a:lstStyle/>
          <a:p>
            <a:pPr algn="ctr"/>
            <a:r>
              <a:rPr lang="en-GB" dirty="0"/>
              <a:t>Realism</a:t>
            </a:r>
          </a:p>
        </p:txBody>
      </p:sp>
      <p:sp>
        <p:nvSpPr>
          <p:cNvPr id="3" name="Content Placeholder 2">
            <a:extLst>
              <a:ext uri="{FF2B5EF4-FFF2-40B4-BE49-F238E27FC236}">
                <a16:creationId xmlns:a16="http://schemas.microsoft.com/office/drawing/2014/main" id="{D526CA80-DDCB-59E4-D4A9-5234D0BA89DC}"/>
              </a:ext>
            </a:extLst>
          </p:cNvPr>
          <p:cNvSpPr>
            <a:spLocks noGrp="1"/>
          </p:cNvSpPr>
          <p:nvPr>
            <p:ph idx="1"/>
          </p:nvPr>
        </p:nvSpPr>
        <p:spPr/>
        <p:txBody>
          <a:bodyPr/>
          <a:lstStyle/>
          <a:p>
            <a:r>
              <a:rPr lang="en-GB" dirty="0"/>
              <a:t>From a realist perspective, the international system is comprised of sovereign states, which interact in predictable ways thereby generating patterns of order and disorder in world politics. </a:t>
            </a:r>
          </a:p>
          <a:p>
            <a:r>
              <a:rPr lang="en-GB" dirty="0"/>
              <a:t>The relative power of states is a key factor in these patterns.</a:t>
            </a:r>
          </a:p>
          <a:p>
            <a:endParaRPr lang="en-GB" dirty="0"/>
          </a:p>
        </p:txBody>
      </p:sp>
    </p:spTree>
    <p:extLst>
      <p:ext uri="{BB962C8B-B14F-4D97-AF65-F5344CB8AC3E}">
        <p14:creationId xmlns:p14="http://schemas.microsoft.com/office/powerpoint/2010/main" val="34632806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58CDFA-80FC-AF2B-C595-7C158181DB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B66F0B-BFA5-1D82-CAE6-1CA6F81A378B}"/>
              </a:ext>
            </a:extLst>
          </p:cNvPr>
          <p:cNvSpPr>
            <a:spLocks noGrp="1"/>
          </p:cNvSpPr>
          <p:nvPr>
            <p:ph type="title"/>
          </p:nvPr>
        </p:nvSpPr>
        <p:spPr/>
        <p:txBody>
          <a:bodyPr/>
          <a:lstStyle/>
          <a:p>
            <a:pPr algn="ctr"/>
            <a:r>
              <a:rPr lang="en-GB" dirty="0"/>
              <a:t>Realism</a:t>
            </a:r>
          </a:p>
        </p:txBody>
      </p:sp>
      <p:sp>
        <p:nvSpPr>
          <p:cNvPr id="3" name="Content Placeholder 2">
            <a:extLst>
              <a:ext uri="{FF2B5EF4-FFF2-40B4-BE49-F238E27FC236}">
                <a16:creationId xmlns:a16="http://schemas.microsoft.com/office/drawing/2014/main" id="{3EA7572B-D9BB-74B1-C50D-8275DB87506B}"/>
              </a:ext>
            </a:extLst>
          </p:cNvPr>
          <p:cNvSpPr>
            <a:spLocks noGrp="1"/>
          </p:cNvSpPr>
          <p:nvPr>
            <p:ph idx="1"/>
          </p:nvPr>
        </p:nvSpPr>
        <p:spPr/>
        <p:txBody>
          <a:bodyPr/>
          <a:lstStyle/>
          <a:p>
            <a:r>
              <a:rPr lang="en-GB" dirty="0"/>
              <a:t> Realism sees the world as an anarchic environment, in which there is no world government to impose order and stability. </a:t>
            </a:r>
          </a:p>
          <a:p>
            <a:r>
              <a:rPr lang="en-GB" dirty="0"/>
              <a:t>The relative power of states is a key factor in these patterns.</a:t>
            </a:r>
          </a:p>
          <a:p>
            <a:r>
              <a:rPr lang="en-GB" dirty="0"/>
              <a:t>States act to ensure their own survival and prioritize their national interests, or self-interests. </a:t>
            </a:r>
          </a:p>
          <a:p>
            <a:r>
              <a:rPr lang="en-GB" dirty="0"/>
              <a:t>Anarchy heightens the stakes of state interaction so that competing interests have the potential to escalate into military conflict. </a:t>
            </a:r>
          </a:p>
          <a:p>
            <a:endParaRPr lang="en-GB" dirty="0"/>
          </a:p>
        </p:txBody>
      </p:sp>
    </p:spTree>
    <p:extLst>
      <p:ext uri="{BB962C8B-B14F-4D97-AF65-F5344CB8AC3E}">
        <p14:creationId xmlns:p14="http://schemas.microsoft.com/office/powerpoint/2010/main" val="8593489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391F9-5E08-D564-F72A-9421256060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B25160-65E3-EA8C-2C4C-DC802FF47B50}"/>
              </a:ext>
            </a:extLst>
          </p:cNvPr>
          <p:cNvSpPr>
            <a:spLocks noGrp="1"/>
          </p:cNvSpPr>
          <p:nvPr>
            <p:ph type="title"/>
          </p:nvPr>
        </p:nvSpPr>
        <p:spPr/>
        <p:txBody>
          <a:bodyPr/>
          <a:lstStyle/>
          <a:p>
            <a:pPr algn="ctr"/>
            <a:r>
              <a:rPr lang="en-GB" dirty="0"/>
              <a:t>Realism</a:t>
            </a:r>
          </a:p>
        </p:txBody>
      </p:sp>
      <p:sp>
        <p:nvSpPr>
          <p:cNvPr id="3" name="Content Placeholder 2">
            <a:extLst>
              <a:ext uri="{FF2B5EF4-FFF2-40B4-BE49-F238E27FC236}">
                <a16:creationId xmlns:a16="http://schemas.microsoft.com/office/drawing/2014/main" id="{6EC55375-EFE5-6398-887E-408F0764653F}"/>
              </a:ext>
            </a:extLst>
          </p:cNvPr>
          <p:cNvSpPr>
            <a:spLocks noGrp="1"/>
          </p:cNvSpPr>
          <p:nvPr>
            <p:ph idx="1"/>
          </p:nvPr>
        </p:nvSpPr>
        <p:spPr/>
        <p:txBody>
          <a:bodyPr/>
          <a:lstStyle/>
          <a:p>
            <a:r>
              <a:rPr lang="en-GB" dirty="0"/>
              <a:t>Power capabilities and therefore relative power become central to obtaining self-interests and defending against other states.</a:t>
            </a:r>
          </a:p>
          <a:p>
            <a:r>
              <a:rPr lang="en-GB" dirty="0"/>
              <a:t> Relative power, or the distribution of capabilities, therefore determines outcomes. </a:t>
            </a:r>
          </a:p>
          <a:p>
            <a:endParaRPr lang="en-GB" dirty="0"/>
          </a:p>
        </p:txBody>
      </p:sp>
    </p:spTree>
    <p:extLst>
      <p:ext uri="{BB962C8B-B14F-4D97-AF65-F5344CB8AC3E}">
        <p14:creationId xmlns:p14="http://schemas.microsoft.com/office/powerpoint/2010/main" val="12740219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B2B4A-4A87-6792-4C0E-87B8F5049B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FD5CC2-65EE-C3C1-9D45-0DDD88F08EBC}"/>
              </a:ext>
            </a:extLst>
          </p:cNvPr>
          <p:cNvSpPr>
            <a:spLocks noGrp="1"/>
          </p:cNvSpPr>
          <p:nvPr>
            <p:ph type="title"/>
          </p:nvPr>
        </p:nvSpPr>
        <p:spPr/>
        <p:txBody>
          <a:bodyPr/>
          <a:lstStyle/>
          <a:p>
            <a:pPr algn="ctr"/>
            <a:r>
              <a:rPr lang="en-GB" dirty="0"/>
              <a:t>Types of Power</a:t>
            </a:r>
          </a:p>
        </p:txBody>
      </p:sp>
      <p:sp>
        <p:nvSpPr>
          <p:cNvPr id="3" name="Content Placeholder 2">
            <a:extLst>
              <a:ext uri="{FF2B5EF4-FFF2-40B4-BE49-F238E27FC236}">
                <a16:creationId xmlns:a16="http://schemas.microsoft.com/office/drawing/2014/main" id="{007B2AF4-3CDA-3651-B142-7ECCAAB45898}"/>
              </a:ext>
            </a:extLst>
          </p:cNvPr>
          <p:cNvSpPr>
            <a:spLocks noGrp="1"/>
          </p:cNvSpPr>
          <p:nvPr>
            <p:ph idx="1"/>
          </p:nvPr>
        </p:nvSpPr>
        <p:spPr/>
        <p:txBody>
          <a:bodyPr/>
          <a:lstStyle/>
          <a:p>
            <a:pPr marL="0" indent="0">
              <a:buNone/>
            </a:pPr>
            <a:r>
              <a:rPr lang="en-GB" dirty="0"/>
              <a:t>1) Hard Power- The ability to use coercion and force to influence</a:t>
            </a:r>
          </a:p>
          <a:p>
            <a:pPr marL="0" indent="0">
              <a:buNone/>
            </a:pPr>
            <a:r>
              <a:rPr lang="en-GB" dirty="0"/>
              <a:t>     others</a:t>
            </a:r>
          </a:p>
          <a:p>
            <a:pPr lvl="1"/>
            <a:r>
              <a:rPr lang="en-GB" sz="2800" dirty="0"/>
              <a:t>Economic power</a:t>
            </a:r>
          </a:p>
          <a:p>
            <a:pPr lvl="1"/>
            <a:r>
              <a:rPr lang="en-GB" sz="2800" dirty="0"/>
              <a:t>Military power </a:t>
            </a:r>
          </a:p>
          <a:p>
            <a:pPr marL="0" indent="0">
              <a:buNone/>
            </a:pPr>
            <a:r>
              <a:rPr lang="en-GB" dirty="0"/>
              <a:t>2) Soft Power- The use of attraction and persuasion to influence</a:t>
            </a:r>
          </a:p>
          <a:p>
            <a:pPr marL="0" indent="0">
              <a:buNone/>
            </a:pPr>
            <a:r>
              <a:rPr lang="en-GB" dirty="0"/>
              <a:t>     others</a:t>
            </a:r>
          </a:p>
          <a:p>
            <a:pPr lvl="1"/>
            <a:r>
              <a:rPr lang="en-GB" sz="2800" dirty="0"/>
              <a:t>Idea power</a:t>
            </a:r>
          </a:p>
          <a:p>
            <a:endParaRPr lang="en-GB" dirty="0"/>
          </a:p>
        </p:txBody>
      </p:sp>
    </p:spTree>
    <p:extLst>
      <p:ext uri="{BB962C8B-B14F-4D97-AF65-F5344CB8AC3E}">
        <p14:creationId xmlns:p14="http://schemas.microsoft.com/office/powerpoint/2010/main" val="20344781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AB56A-E1C2-BFBB-6CBC-9836ED6EFC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4804D4-3B3F-762E-AA55-A1D43F427DEB}"/>
              </a:ext>
            </a:extLst>
          </p:cNvPr>
          <p:cNvSpPr>
            <a:spLocks noGrp="1"/>
          </p:cNvSpPr>
          <p:nvPr>
            <p:ph type="title"/>
          </p:nvPr>
        </p:nvSpPr>
        <p:spPr/>
        <p:txBody>
          <a:bodyPr/>
          <a:lstStyle/>
          <a:p>
            <a:pPr algn="ctr"/>
            <a:r>
              <a:rPr lang="en-GB" dirty="0"/>
              <a:t>Realism</a:t>
            </a:r>
          </a:p>
        </p:txBody>
      </p:sp>
      <p:sp>
        <p:nvSpPr>
          <p:cNvPr id="3" name="Content Placeholder 2">
            <a:extLst>
              <a:ext uri="{FF2B5EF4-FFF2-40B4-BE49-F238E27FC236}">
                <a16:creationId xmlns:a16="http://schemas.microsoft.com/office/drawing/2014/main" id="{F46F2304-CF97-8DEF-C040-10C39B25FCEB}"/>
              </a:ext>
            </a:extLst>
          </p:cNvPr>
          <p:cNvSpPr>
            <a:spLocks noGrp="1"/>
          </p:cNvSpPr>
          <p:nvPr>
            <p:ph idx="1"/>
          </p:nvPr>
        </p:nvSpPr>
        <p:spPr/>
        <p:txBody>
          <a:bodyPr/>
          <a:lstStyle/>
          <a:p>
            <a:r>
              <a:rPr lang="en-GB" dirty="0"/>
              <a:t>Realism explains relative periods of peace and greater order, organization, and management by focusing on the interactions and efforts of relatively powerful states. </a:t>
            </a:r>
          </a:p>
          <a:p>
            <a:r>
              <a:rPr lang="en-GB" dirty="0"/>
              <a:t>Patterns or order are contingent on the interests of powerful states. </a:t>
            </a:r>
          </a:p>
          <a:p>
            <a:r>
              <a:rPr lang="en-GB" dirty="0"/>
              <a:t>If there are patterns of authority, control, and legitimacy in contemporary world politics, it is because of the relative power, ongoing interactions, and preferences of powerful states.</a:t>
            </a:r>
          </a:p>
          <a:p>
            <a:endParaRPr lang="en-GB" dirty="0"/>
          </a:p>
        </p:txBody>
      </p:sp>
    </p:spTree>
    <p:extLst>
      <p:ext uri="{BB962C8B-B14F-4D97-AF65-F5344CB8AC3E}">
        <p14:creationId xmlns:p14="http://schemas.microsoft.com/office/powerpoint/2010/main" val="14146113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EEB9A-E7DF-E249-A828-A0E2314D4D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9A2C6C-454C-2323-9021-43A63EAEDC51}"/>
              </a:ext>
            </a:extLst>
          </p:cNvPr>
          <p:cNvSpPr>
            <a:spLocks noGrp="1"/>
          </p:cNvSpPr>
          <p:nvPr>
            <p:ph type="title"/>
          </p:nvPr>
        </p:nvSpPr>
        <p:spPr/>
        <p:txBody>
          <a:bodyPr/>
          <a:lstStyle/>
          <a:p>
            <a:pPr algn="ctr"/>
            <a:r>
              <a:rPr lang="en-GB" dirty="0"/>
              <a:t>Realism in the International System</a:t>
            </a:r>
          </a:p>
        </p:txBody>
      </p:sp>
      <p:sp>
        <p:nvSpPr>
          <p:cNvPr id="3" name="Content Placeholder 2">
            <a:extLst>
              <a:ext uri="{FF2B5EF4-FFF2-40B4-BE49-F238E27FC236}">
                <a16:creationId xmlns:a16="http://schemas.microsoft.com/office/drawing/2014/main" id="{149DBD27-92B4-58D7-55F2-6569ABF0D830}"/>
              </a:ext>
            </a:extLst>
          </p:cNvPr>
          <p:cNvSpPr>
            <a:spLocks noGrp="1"/>
          </p:cNvSpPr>
          <p:nvPr>
            <p:ph idx="1"/>
          </p:nvPr>
        </p:nvSpPr>
        <p:spPr/>
        <p:txBody>
          <a:bodyPr>
            <a:normAutofit lnSpcReduction="10000"/>
          </a:bodyPr>
          <a:lstStyle/>
          <a:p>
            <a:r>
              <a:rPr lang="en-GB" dirty="0"/>
              <a:t>Relative harmony between powerful states have been historically rare because states are naturally suspicious of one another’s intentions in an anarchic environment. </a:t>
            </a:r>
          </a:p>
          <a:p>
            <a:r>
              <a:rPr lang="en-GB" dirty="0"/>
              <a:t>Cooperation occurs but usually when states have a common threat and pool their relative power to defend against it</a:t>
            </a:r>
          </a:p>
          <a:p>
            <a:pPr lvl="1"/>
            <a:r>
              <a:rPr lang="en-GB" sz="2600" dirty="0"/>
              <a:t>Ex: Coalitions against Napoleon in the early 19</a:t>
            </a:r>
            <a:r>
              <a:rPr lang="en-GB" sz="2600" baseline="30000" dirty="0"/>
              <a:t>th</a:t>
            </a:r>
            <a:r>
              <a:rPr lang="en-GB" sz="2600" dirty="0"/>
              <a:t> century, opposing alliances during WWI and WWII</a:t>
            </a:r>
          </a:p>
          <a:p>
            <a:r>
              <a:rPr lang="en-GB" dirty="0"/>
              <a:t>Such cooperation can be difficult to achieve and sustain, because states are just as suspicious of the intentions of potential alliance partners, and these suspicions reassert themselves after the common enemy has been vanquished</a:t>
            </a:r>
          </a:p>
          <a:p>
            <a:endParaRPr lang="en-GB" dirty="0"/>
          </a:p>
        </p:txBody>
      </p:sp>
    </p:spTree>
    <p:extLst>
      <p:ext uri="{BB962C8B-B14F-4D97-AF65-F5344CB8AC3E}">
        <p14:creationId xmlns:p14="http://schemas.microsoft.com/office/powerpoint/2010/main" val="26069681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7A41CE-2809-80ED-F759-DA9B9C9CE8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BF4450-6E15-80D2-12B5-606A70C8B99C}"/>
              </a:ext>
            </a:extLst>
          </p:cNvPr>
          <p:cNvSpPr>
            <a:spLocks noGrp="1"/>
          </p:cNvSpPr>
          <p:nvPr>
            <p:ph type="title"/>
          </p:nvPr>
        </p:nvSpPr>
        <p:spPr/>
        <p:txBody>
          <a:bodyPr/>
          <a:lstStyle/>
          <a:p>
            <a:pPr algn="ctr"/>
            <a:r>
              <a:rPr lang="en-GB" dirty="0"/>
              <a:t>Realism in the International System</a:t>
            </a:r>
          </a:p>
        </p:txBody>
      </p:sp>
      <p:sp>
        <p:nvSpPr>
          <p:cNvPr id="3" name="Content Placeholder 2">
            <a:extLst>
              <a:ext uri="{FF2B5EF4-FFF2-40B4-BE49-F238E27FC236}">
                <a16:creationId xmlns:a16="http://schemas.microsoft.com/office/drawing/2014/main" id="{68E1CE84-BD6E-3217-DC9B-0A7C58486BC1}"/>
              </a:ext>
            </a:extLst>
          </p:cNvPr>
          <p:cNvSpPr>
            <a:spLocks noGrp="1"/>
          </p:cNvSpPr>
          <p:nvPr>
            <p:ph idx="1"/>
          </p:nvPr>
        </p:nvSpPr>
        <p:spPr/>
        <p:txBody>
          <a:bodyPr>
            <a:normAutofit/>
          </a:bodyPr>
          <a:lstStyle/>
          <a:p>
            <a:r>
              <a:rPr lang="en-GB" dirty="0"/>
              <a:t>The contemporary international system is remarkable for the extensiveness of cooperation, as well as the relatively lengthy period of peace among the great powers </a:t>
            </a:r>
          </a:p>
          <a:p>
            <a:r>
              <a:rPr lang="en-GB" dirty="0"/>
              <a:t>Interstate violence and warfare continue to be endemic to many parts of the globe, but their centrality to great power politics declined in the latter half of the twentieth century</a:t>
            </a:r>
          </a:p>
          <a:p>
            <a:endParaRPr lang="en-GB" dirty="0"/>
          </a:p>
        </p:txBody>
      </p:sp>
    </p:spTree>
    <p:extLst>
      <p:ext uri="{BB962C8B-B14F-4D97-AF65-F5344CB8AC3E}">
        <p14:creationId xmlns:p14="http://schemas.microsoft.com/office/powerpoint/2010/main" val="36556160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67C8E-8582-F0F5-9424-D7206974F2ED}"/>
              </a:ext>
            </a:extLst>
          </p:cNvPr>
          <p:cNvSpPr>
            <a:spLocks noGrp="1"/>
          </p:cNvSpPr>
          <p:nvPr>
            <p:ph type="title"/>
          </p:nvPr>
        </p:nvSpPr>
        <p:spPr/>
        <p:txBody>
          <a:bodyPr/>
          <a:lstStyle/>
          <a:p>
            <a:pPr algn="ctr"/>
            <a:br>
              <a:rPr lang="en-GB" dirty="0"/>
            </a:br>
            <a:r>
              <a:rPr lang="en-GB" dirty="0"/>
              <a:t>The Concept of Polarity</a:t>
            </a:r>
          </a:p>
        </p:txBody>
      </p:sp>
      <p:sp>
        <p:nvSpPr>
          <p:cNvPr id="3" name="Content Placeholder 2">
            <a:extLst>
              <a:ext uri="{FF2B5EF4-FFF2-40B4-BE49-F238E27FC236}">
                <a16:creationId xmlns:a16="http://schemas.microsoft.com/office/drawing/2014/main" id="{748811F7-5A92-2FD0-A31B-3632CB634A96}"/>
              </a:ext>
            </a:extLst>
          </p:cNvPr>
          <p:cNvSpPr>
            <a:spLocks noGrp="1"/>
          </p:cNvSpPr>
          <p:nvPr>
            <p:ph idx="1"/>
          </p:nvPr>
        </p:nvSpPr>
        <p:spPr/>
        <p:txBody>
          <a:bodyPr/>
          <a:lstStyle/>
          <a:p>
            <a:r>
              <a:rPr lang="en-GB" dirty="0"/>
              <a:t>Polarity is the relative distribution of capabilities in the international system during particular time periods. Polarity accounts for cooperative circumstances in anarchy </a:t>
            </a:r>
          </a:p>
          <a:p>
            <a:r>
              <a:rPr lang="en-GB" dirty="0"/>
              <a:t>In a system with two great powers- referred to as bipolarity- international organization will be a by-product of relations between the two superpowers</a:t>
            </a:r>
          </a:p>
          <a:p>
            <a:pPr lvl="1"/>
            <a:r>
              <a:rPr lang="en-GB" sz="2800" dirty="0"/>
              <a:t>The US and Soviet spheres of influence during the Cold War</a:t>
            </a:r>
          </a:p>
          <a:p>
            <a:endParaRPr lang="en-GB" dirty="0"/>
          </a:p>
        </p:txBody>
      </p:sp>
    </p:spTree>
    <p:extLst>
      <p:ext uri="{BB962C8B-B14F-4D97-AF65-F5344CB8AC3E}">
        <p14:creationId xmlns:p14="http://schemas.microsoft.com/office/powerpoint/2010/main" val="5760943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DFB3A0-6F51-C098-4349-F35DD5039A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310EB4-6C38-AA0B-E1FF-82A45288922F}"/>
              </a:ext>
            </a:extLst>
          </p:cNvPr>
          <p:cNvSpPr>
            <a:spLocks noGrp="1"/>
          </p:cNvSpPr>
          <p:nvPr>
            <p:ph type="title"/>
          </p:nvPr>
        </p:nvSpPr>
        <p:spPr/>
        <p:txBody>
          <a:bodyPr/>
          <a:lstStyle/>
          <a:p>
            <a:pPr algn="ctr"/>
            <a:br>
              <a:rPr lang="en-GB" dirty="0"/>
            </a:br>
            <a:r>
              <a:rPr lang="en-GB" dirty="0"/>
              <a:t>The Concept of Polarity</a:t>
            </a:r>
          </a:p>
        </p:txBody>
      </p:sp>
      <p:sp>
        <p:nvSpPr>
          <p:cNvPr id="3" name="Content Placeholder 2">
            <a:extLst>
              <a:ext uri="{FF2B5EF4-FFF2-40B4-BE49-F238E27FC236}">
                <a16:creationId xmlns:a16="http://schemas.microsoft.com/office/drawing/2014/main" id="{FCE0782C-79B0-EDB5-311C-FE7DA71BFD1D}"/>
              </a:ext>
            </a:extLst>
          </p:cNvPr>
          <p:cNvSpPr>
            <a:spLocks noGrp="1"/>
          </p:cNvSpPr>
          <p:nvPr>
            <p:ph idx="1"/>
          </p:nvPr>
        </p:nvSpPr>
        <p:spPr/>
        <p:txBody>
          <a:bodyPr>
            <a:normAutofit lnSpcReduction="10000"/>
          </a:bodyPr>
          <a:lstStyle/>
          <a:p>
            <a:r>
              <a:rPr lang="en-GB" dirty="0"/>
              <a:t>In a unipolar system of one great power, the </a:t>
            </a:r>
            <a:r>
              <a:rPr lang="en-GB" dirty="0" err="1"/>
              <a:t>unipole</a:t>
            </a:r>
            <a:r>
              <a:rPr lang="en-GB" dirty="0"/>
              <a:t> attempts to establish rules that benefit itself, and its internal characteristics shape the organizational choices it pursues. </a:t>
            </a:r>
            <a:r>
              <a:rPr lang="en-GB" dirty="0" err="1"/>
              <a:t>Unipoles</a:t>
            </a:r>
            <a:r>
              <a:rPr lang="en-GB" dirty="0"/>
              <a:t> may rely on a combination of domination and negotiated consent to a rules-based system. Such </a:t>
            </a:r>
            <a:r>
              <a:rPr lang="en-GB" dirty="0" err="1"/>
              <a:t>behavior</a:t>
            </a:r>
            <a:r>
              <a:rPr lang="en-GB" dirty="0"/>
              <a:t> provides collective public goods that makes the </a:t>
            </a:r>
            <a:r>
              <a:rPr lang="en-GB" dirty="0" err="1"/>
              <a:t>unipole’s</a:t>
            </a:r>
            <a:r>
              <a:rPr lang="en-GB" dirty="0"/>
              <a:t> rule attractive to weaker states. </a:t>
            </a:r>
          </a:p>
          <a:p>
            <a:r>
              <a:rPr lang="en-GB" dirty="0"/>
              <a:t>Scholars refer to these negotiated forms of great-power international organization as “hegemonic stability.” The </a:t>
            </a:r>
            <a:r>
              <a:rPr lang="en-GB" dirty="0" err="1"/>
              <a:t>unipole</a:t>
            </a:r>
            <a:r>
              <a:rPr lang="en-GB" dirty="0"/>
              <a:t> state can act as a “hegemon” that uses its greater capabilities to shape international politics, for the promotion of relatively more order, stability, and cooperative </a:t>
            </a:r>
            <a:r>
              <a:rPr lang="en-GB" dirty="0" err="1"/>
              <a:t>behavior</a:t>
            </a:r>
            <a:r>
              <a:rPr lang="en-GB" dirty="0"/>
              <a:t> within the system. </a:t>
            </a:r>
          </a:p>
          <a:p>
            <a:endParaRPr lang="en-GB" dirty="0"/>
          </a:p>
        </p:txBody>
      </p:sp>
    </p:spTree>
    <p:extLst>
      <p:ext uri="{BB962C8B-B14F-4D97-AF65-F5344CB8AC3E}">
        <p14:creationId xmlns:p14="http://schemas.microsoft.com/office/powerpoint/2010/main" val="9671546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7B4C27-574E-A953-3CBF-3C2F69EA5A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ECEEC4-A667-52F6-5D65-56D2E7AE6FDF}"/>
              </a:ext>
            </a:extLst>
          </p:cNvPr>
          <p:cNvSpPr>
            <a:spLocks noGrp="1"/>
          </p:cNvSpPr>
          <p:nvPr>
            <p:ph type="title"/>
          </p:nvPr>
        </p:nvSpPr>
        <p:spPr/>
        <p:txBody>
          <a:bodyPr/>
          <a:lstStyle/>
          <a:p>
            <a:pPr algn="ctr"/>
            <a:br>
              <a:rPr lang="en-GB" dirty="0"/>
            </a:br>
            <a:r>
              <a:rPr lang="en-GB" dirty="0"/>
              <a:t>The Concept of Polarity</a:t>
            </a:r>
          </a:p>
        </p:txBody>
      </p:sp>
      <p:sp>
        <p:nvSpPr>
          <p:cNvPr id="3" name="Content Placeholder 2">
            <a:extLst>
              <a:ext uri="{FF2B5EF4-FFF2-40B4-BE49-F238E27FC236}">
                <a16:creationId xmlns:a16="http://schemas.microsoft.com/office/drawing/2014/main" id="{CFFB9E7E-EE1C-1490-B271-464F74D745AF}"/>
              </a:ext>
            </a:extLst>
          </p:cNvPr>
          <p:cNvSpPr>
            <a:spLocks noGrp="1"/>
          </p:cNvSpPr>
          <p:nvPr>
            <p:ph idx="1"/>
          </p:nvPr>
        </p:nvSpPr>
        <p:spPr/>
        <p:txBody>
          <a:bodyPr>
            <a:normAutofit/>
          </a:bodyPr>
          <a:lstStyle/>
          <a:p>
            <a:r>
              <a:rPr lang="en-GB" dirty="0"/>
              <a:t>Most scholars identify only 3 periods of hegemonic stability:</a:t>
            </a:r>
          </a:p>
          <a:p>
            <a:pPr lvl="1"/>
            <a:r>
              <a:rPr lang="en-GB" sz="2800" dirty="0"/>
              <a:t>	Netherlands in the 17</a:t>
            </a:r>
            <a:r>
              <a:rPr lang="en-GB" sz="2800" baseline="30000" dirty="0"/>
              <a:t>th</a:t>
            </a:r>
            <a:r>
              <a:rPr lang="en-GB" sz="2800" dirty="0"/>
              <a:t> century </a:t>
            </a:r>
          </a:p>
          <a:p>
            <a:pPr lvl="1"/>
            <a:r>
              <a:rPr lang="en-GB" sz="2800" dirty="0"/>
              <a:t>	United Kingdom in the late nineteenth century</a:t>
            </a:r>
          </a:p>
          <a:p>
            <a:pPr lvl="1"/>
            <a:r>
              <a:rPr lang="en-GB" sz="2800" dirty="0"/>
              <a:t>	United States after WWII</a:t>
            </a:r>
          </a:p>
          <a:p>
            <a:endParaRPr lang="en-GB" dirty="0"/>
          </a:p>
        </p:txBody>
      </p:sp>
    </p:spTree>
    <p:extLst>
      <p:ext uri="{BB962C8B-B14F-4D97-AF65-F5344CB8AC3E}">
        <p14:creationId xmlns:p14="http://schemas.microsoft.com/office/powerpoint/2010/main" val="2960882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EAF2F-1A80-98AE-F7DD-50B8EF351D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5C6C1B-BE1A-285D-24EF-706E994845C4}"/>
              </a:ext>
            </a:extLst>
          </p:cNvPr>
          <p:cNvSpPr>
            <a:spLocks noGrp="1"/>
          </p:cNvSpPr>
          <p:nvPr>
            <p:ph type="title"/>
          </p:nvPr>
        </p:nvSpPr>
        <p:spPr/>
        <p:txBody>
          <a:bodyPr/>
          <a:lstStyle/>
          <a:p>
            <a:pPr algn="ctr"/>
            <a:r>
              <a:rPr lang="en-GB" dirty="0"/>
              <a:t>Peace in Realism (Richmond)</a:t>
            </a:r>
          </a:p>
        </p:txBody>
      </p:sp>
      <p:sp>
        <p:nvSpPr>
          <p:cNvPr id="3" name="Content Placeholder 2">
            <a:extLst>
              <a:ext uri="{FF2B5EF4-FFF2-40B4-BE49-F238E27FC236}">
                <a16:creationId xmlns:a16="http://schemas.microsoft.com/office/drawing/2014/main" id="{EA630C06-C54E-0AB6-10D5-2321CBAC5D7B}"/>
              </a:ext>
            </a:extLst>
          </p:cNvPr>
          <p:cNvSpPr>
            <a:spLocks noGrp="1"/>
          </p:cNvSpPr>
          <p:nvPr>
            <p:ph idx="1"/>
          </p:nvPr>
        </p:nvSpPr>
        <p:spPr/>
        <p:txBody>
          <a:bodyPr>
            <a:normAutofit fontScale="92500" lnSpcReduction="10000"/>
          </a:bodyPr>
          <a:lstStyle/>
          <a:p>
            <a:pPr marL="0" marR="0" lv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resulting type of peace rests upon the balance of power, or domination, perceptions of threat and the glorification of national interest in relation to military might. There have been many examples of this type of peace, from Alexander’s conquest of the ancient world, the Pax Romana (and the destruction of Carthage), the Pax Britannia and the Paris Peace Treaty of 1919.</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implications of the Realist tradition for a concept of peace are associated with a victor and its norms, institutions, and perspectives of social, economic, and political systems. A victor’s peace has often been summarized as: “they make a desert and call it peace.” The resultant version of peace and its sustainability are dependent upon a victor’s hegemony. </a:t>
            </a:r>
          </a:p>
          <a:p>
            <a:pPr marL="0" marR="0" lv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a:lnSpc>
                <a:spcPct val="107000"/>
              </a:lnSpc>
              <a:spcAft>
                <a:spcPts val="800"/>
              </a:spcAft>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568256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D9ADA3-CDE5-2EEE-EFDC-004A23DC58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B2A874-9E7B-D199-C574-84612B63F61D}"/>
              </a:ext>
            </a:extLst>
          </p:cNvPr>
          <p:cNvSpPr>
            <a:spLocks noGrp="1"/>
          </p:cNvSpPr>
          <p:nvPr>
            <p:ph type="title"/>
          </p:nvPr>
        </p:nvSpPr>
        <p:spPr/>
        <p:txBody>
          <a:bodyPr/>
          <a:lstStyle/>
          <a:p>
            <a:pPr algn="ctr"/>
            <a:r>
              <a:rPr lang="en-GB" dirty="0"/>
              <a:t>Structuralism (Richmond)</a:t>
            </a:r>
          </a:p>
        </p:txBody>
      </p:sp>
      <p:sp>
        <p:nvSpPr>
          <p:cNvPr id="3" name="Content Placeholder 2">
            <a:extLst>
              <a:ext uri="{FF2B5EF4-FFF2-40B4-BE49-F238E27FC236}">
                <a16:creationId xmlns:a16="http://schemas.microsoft.com/office/drawing/2014/main" id="{AB3C0AC1-2807-1CF6-28B1-326C10967C50}"/>
              </a:ext>
            </a:extLst>
          </p:cNvPr>
          <p:cNvSpPr>
            <a:spLocks noGrp="1"/>
          </p:cNvSpPr>
          <p:nvPr>
            <p:ph idx="1"/>
          </p:nvPr>
        </p:nvSpPr>
        <p:spPr/>
        <p:txBody>
          <a:bodyPr>
            <a:noAutofit/>
          </a:bodyPr>
          <a:lstStyle/>
          <a:p>
            <a:pPr>
              <a:lnSpc>
                <a:spcPct val="107000"/>
              </a:lnSpc>
              <a:spcAft>
                <a:spcPts val="800"/>
              </a:spcAft>
            </a:pPr>
            <a:r>
              <a:rPr lang="en-GB" dirty="0">
                <a:effectLst/>
                <a:latin typeface="Aptos" panose="020B0004020202020204" pitchFamily="34" charset="0"/>
                <a:ea typeface="Aptos" panose="020B0004020202020204" pitchFamily="34" charset="0"/>
                <a:cs typeface="Times New Roman" panose="02020603050405020304" pitchFamily="18" charset="0"/>
              </a:rPr>
              <a:t>Structuralism addresses </a:t>
            </a:r>
            <a:r>
              <a:rPr lang="en-GB" u="sng" dirty="0">
                <a:effectLst/>
                <a:latin typeface="Aptos" panose="020B0004020202020204" pitchFamily="34" charset="0"/>
                <a:ea typeface="Aptos" panose="020B0004020202020204" pitchFamily="34" charset="0"/>
                <a:cs typeface="Times New Roman" panose="02020603050405020304" pitchFamily="18" charset="0"/>
              </a:rPr>
              <a:t>international structures </a:t>
            </a:r>
            <a:r>
              <a:rPr lang="en-GB" dirty="0">
                <a:effectLst/>
                <a:latin typeface="Aptos" panose="020B0004020202020204" pitchFamily="34" charset="0"/>
                <a:ea typeface="Aptos" panose="020B0004020202020204" pitchFamily="34" charset="0"/>
                <a:cs typeface="Times New Roman" panose="02020603050405020304" pitchFamily="18" charset="0"/>
              </a:rPr>
              <a:t>and the problem of </a:t>
            </a:r>
            <a:r>
              <a:rPr lang="en-GB" u="sng" dirty="0">
                <a:effectLst/>
                <a:latin typeface="Aptos" panose="020B0004020202020204" pitchFamily="34" charset="0"/>
                <a:ea typeface="Aptos" panose="020B0004020202020204" pitchFamily="34" charset="0"/>
                <a:cs typeface="Times New Roman" panose="02020603050405020304" pitchFamily="18" charset="0"/>
              </a:rPr>
              <a:t>powerless</a:t>
            </a:r>
            <a:r>
              <a:rPr lang="en-GB" dirty="0">
                <a:effectLst/>
                <a:latin typeface="Aptos" panose="020B0004020202020204" pitchFamily="34" charset="0"/>
                <a:ea typeface="Aptos" panose="020B0004020202020204" pitchFamily="34" charset="0"/>
                <a:cs typeface="Times New Roman" panose="02020603050405020304" pitchFamily="18" charset="0"/>
              </a:rPr>
              <a:t> or weak subjects. </a:t>
            </a:r>
          </a:p>
          <a:p>
            <a:pPr>
              <a:lnSpc>
                <a:spcPct val="107000"/>
              </a:lnSpc>
              <a:spcAft>
                <a:spcPts val="800"/>
              </a:spcAft>
            </a:pPr>
            <a:r>
              <a:rPr lang="en-GB" dirty="0">
                <a:effectLst/>
                <a:latin typeface="Aptos" panose="020B0004020202020204" pitchFamily="34" charset="0"/>
                <a:ea typeface="Aptos" panose="020B0004020202020204" pitchFamily="34" charset="0"/>
                <a:cs typeface="Times New Roman" panose="02020603050405020304" pitchFamily="18" charset="0"/>
              </a:rPr>
              <a:t>It uncovered how they were influenced, dominated, or </a:t>
            </a:r>
            <a:r>
              <a:rPr lang="en-GB" u="sng" dirty="0">
                <a:effectLst/>
                <a:latin typeface="Aptos" panose="020B0004020202020204" pitchFamily="34" charset="0"/>
                <a:ea typeface="Aptos" panose="020B0004020202020204" pitchFamily="34" charset="0"/>
                <a:cs typeface="Times New Roman" panose="02020603050405020304" pitchFamily="18" charset="0"/>
              </a:rPr>
              <a:t>exploited by structures </a:t>
            </a:r>
            <a:r>
              <a:rPr lang="en-GB" dirty="0">
                <a:effectLst/>
                <a:latin typeface="Aptos" panose="020B0004020202020204" pitchFamily="34" charset="0"/>
                <a:ea typeface="Aptos" panose="020B0004020202020204" pitchFamily="34" charset="0"/>
                <a:cs typeface="Times New Roman" panose="02020603050405020304" pitchFamily="18" charset="0"/>
              </a:rPr>
              <a:t>formed by powerful actors, economic structures, geopolitics, and other hidden political, social, economic frameworks that define the individual within their context. </a:t>
            </a:r>
          </a:p>
          <a:p>
            <a:pPr>
              <a:lnSpc>
                <a:spcPct val="107000"/>
              </a:lnSpc>
              <a:spcAft>
                <a:spcPts val="800"/>
              </a:spcAft>
            </a:pPr>
            <a:r>
              <a:rPr lang="en-GB" dirty="0">
                <a:effectLst/>
                <a:latin typeface="Aptos" panose="020B0004020202020204" pitchFamily="34" charset="0"/>
                <a:ea typeface="Aptos" panose="020B0004020202020204" pitchFamily="34" charset="0"/>
                <a:cs typeface="Times New Roman" panose="02020603050405020304" pitchFamily="18" charset="0"/>
              </a:rPr>
              <a:t>It has been associated with but has also survived the collapse of socialism and communism.</a:t>
            </a:r>
          </a:p>
        </p:txBody>
      </p:sp>
    </p:spTree>
    <p:extLst>
      <p:ext uri="{BB962C8B-B14F-4D97-AF65-F5344CB8AC3E}">
        <p14:creationId xmlns:p14="http://schemas.microsoft.com/office/powerpoint/2010/main" val="36799892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C9E3CF-3381-614D-EFEB-4574E9A1BA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0671C5-A632-7C21-0B91-669B1ED34FEA}"/>
              </a:ext>
            </a:extLst>
          </p:cNvPr>
          <p:cNvSpPr>
            <a:spLocks noGrp="1"/>
          </p:cNvSpPr>
          <p:nvPr>
            <p:ph type="title"/>
          </p:nvPr>
        </p:nvSpPr>
        <p:spPr/>
        <p:txBody>
          <a:bodyPr/>
          <a:lstStyle/>
          <a:p>
            <a:pPr algn="ctr"/>
            <a:r>
              <a:rPr lang="en-GB" dirty="0"/>
              <a:t>Structuralism (Richmond)</a:t>
            </a:r>
          </a:p>
        </p:txBody>
      </p:sp>
      <p:sp>
        <p:nvSpPr>
          <p:cNvPr id="3" name="Content Placeholder 2">
            <a:extLst>
              <a:ext uri="{FF2B5EF4-FFF2-40B4-BE49-F238E27FC236}">
                <a16:creationId xmlns:a16="http://schemas.microsoft.com/office/drawing/2014/main" id="{4B472482-DFD4-FF2A-3F3A-CB4953AD0B72}"/>
              </a:ext>
            </a:extLst>
          </p:cNvPr>
          <p:cNvSpPr>
            <a:spLocks noGrp="1"/>
          </p:cNvSpPr>
          <p:nvPr>
            <p:ph idx="1"/>
          </p:nvPr>
        </p:nvSpPr>
        <p:spPr/>
        <p:txBody>
          <a:bodyPr>
            <a:noAutofit/>
          </a:bodyPr>
          <a:lstStyle/>
          <a:p>
            <a:pPr>
              <a:lnSpc>
                <a:spcPct val="107000"/>
              </a:lnSpc>
              <a:spcAft>
                <a:spcPts val="800"/>
              </a:spcAft>
            </a:pPr>
            <a:r>
              <a:rPr lang="en-GB" dirty="0">
                <a:latin typeface="Aptos" panose="020B0004020202020204" pitchFamily="34" charset="0"/>
                <a:ea typeface="Aptos" panose="020B0004020202020204" pitchFamily="34" charset="0"/>
                <a:cs typeface="Times New Roman" panose="02020603050405020304" pitchFamily="18" charset="0"/>
              </a:rPr>
              <a:t>Structuralism has been concerned with the </a:t>
            </a:r>
            <a:r>
              <a:rPr lang="en-GB" u="sng" dirty="0">
                <a:latin typeface="Aptos" panose="020B0004020202020204" pitchFamily="34" charset="0"/>
                <a:ea typeface="Aptos" panose="020B0004020202020204" pitchFamily="34" charset="0"/>
                <a:cs typeface="Times New Roman" panose="02020603050405020304" pitchFamily="18" charset="0"/>
              </a:rPr>
              <a:t>identification of frameworks that disguise power </a:t>
            </a:r>
            <a:r>
              <a:rPr lang="en-GB" dirty="0">
                <a:latin typeface="Aptos" panose="020B0004020202020204" pitchFamily="34" charset="0"/>
                <a:ea typeface="Aptos" panose="020B0004020202020204" pitchFamily="34" charset="0"/>
                <a:cs typeface="Times New Roman" panose="02020603050405020304" pitchFamily="18" charset="0"/>
              </a:rPr>
              <a:t>over subjects, as well as dialectical forces of history that induce change. </a:t>
            </a:r>
          </a:p>
          <a:p>
            <a:pPr>
              <a:lnSpc>
                <a:spcPct val="107000"/>
              </a:lnSpc>
              <a:spcAft>
                <a:spcPts val="800"/>
              </a:spcAft>
            </a:pPr>
            <a:r>
              <a:rPr lang="en-GB" dirty="0">
                <a:latin typeface="Aptos" panose="020B0004020202020204" pitchFamily="34" charset="0"/>
                <a:ea typeface="Aptos" panose="020B0004020202020204" pitchFamily="34" charset="0"/>
                <a:cs typeface="Times New Roman" panose="02020603050405020304" pitchFamily="18" charset="0"/>
              </a:rPr>
              <a:t>The implied empowerment of subjects over structures indicates an ambitious desire for peace through </a:t>
            </a:r>
            <a:r>
              <a:rPr lang="en-GB" u="sng" dirty="0">
                <a:latin typeface="Aptos" panose="020B0004020202020204" pitchFamily="34" charset="0"/>
                <a:ea typeface="Aptos" panose="020B0004020202020204" pitchFamily="34" charset="0"/>
                <a:cs typeface="Times New Roman" panose="02020603050405020304" pitchFamily="18" charset="0"/>
              </a:rPr>
              <a:t>equality, empowerment, and some form of justice </a:t>
            </a:r>
            <a:r>
              <a:rPr lang="en-GB" dirty="0">
                <a:latin typeface="Aptos" panose="020B0004020202020204" pitchFamily="34" charset="0"/>
                <a:ea typeface="Aptos" panose="020B0004020202020204" pitchFamily="34" charset="0"/>
                <a:cs typeface="Times New Roman" panose="02020603050405020304" pitchFamily="18" charset="0"/>
              </a:rPr>
              <a:t>relevant to individuals as opposed to merely states or elites. </a:t>
            </a:r>
            <a:endParaRPr lang="en-GB" u="sng"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682640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848C8-72C5-B376-F298-1E5BD66A99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BDCCEF-A9A5-9E4B-62BB-FD53EE46DD8C}"/>
              </a:ext>
            </a:extLst>
          </p:cNvPr>
          <p:cNvSpPr>
            <a:spLocks noGrp="1"/>
          </p:cNvSpPr>
          <p:nvPr>
            <p:ph type="title"/>
          </p:nvPr>
        </p:nvSpPr>
        <p:spPr/>
        <p:txBody>
          <a:bodyPr/>
          <a:lstStyle/>
          <a:p>
            <a:pPr algn="ctr"/>
            <a:r>
              <a:rPr lang="en-GB" dirty="0"/>
              <a:t>Structuralism (Richmond)</a:t>
            </a:r>
          </a:p>
        </p:txBody>
      </p:sp>
      <p:sp>
        <p:nvSpPr>
          <p:cNvPr id="3" name="Content Placeholder 2">
            <a:extLst>
              <a:ext uri="{FF2B5EF4-FFF2-40B4-BE49-F238E27FC236}">
                <a16:creationId xmlns:a16="http://schemas.microsoft.com/office/drawing/2014/main" id="{A222B883-3C96-F3F6-E939-482441F6FA7D}"/>
              </a:ext>
            </a:extLst>
          </p:cNvPr>
          <p:cNvSpPr>
            <a:spLocks noGrp="1"/>
          </p:cNvSpPr>
          <p:nvPr>
            <p:ph idx="1"/>
          </p:nvPr>
        </p:nvSpPr>
        <p:spPr/>
        <p:txBody>
          <a:bodyPr/>
          <a:lstStyle/>
          <a:p>
            <a:pPr marL="68580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Structuralist influences in IR opened up important questions of social justice, economic equity, and agency. </a:t>
            </a:r>
          </a:p>
          <a:p>
            <a:pPr marL="68580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They raised the issue of how international and domestic structures created or impeded social justice and equality, and in this way enabled liberal versions of peace to respond by considering issues relating to the redistributive obligations of states. </a:t>
            </a:r>
          </a:p>
          <a:p>
            <a:pPr marL="0" marR="0">
              <a:lnSpc>
                <a:spcPct val="107000"/>
              </a:lnSpc>
              <a:spcAft>
                <a:spcPts val="800"/>
              </a:spcAft>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0533546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A56B4-E20C-BF57-61DC-BA20C5C46A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A4E8C4-42C8-1979-5CFA-D79CA83D0D18}"/>
              </a:ext>
            </a:extLst>
          </p:cNvPr>
          <p:cNvSpPr>
            <a:spLocks noGrp="1"/>
          </p:cNvSpPr>
          <p:nvPr>
            <p:ph type="title"/>
          </p:nvPr>
        </p:nvSpPr>
        <p:spPr/>
        <p:txBody>
          <a:bodyPr/>
          <a:lstStyle/>
          <a:p>
            <a:pPr algn="ctr"/>
            <a:r>
              <a:rPr lang="en-GB" dirty="0"/>
              <a:t>Structuralism (Richmond)</a:t>
            </a:r>
          </a:p>
        </p:txBody>
      </p:sp>
      <p:sp>
        <p:nvSpPr>
          <p:cNvPr id="3" name="Content Placeholder 2">
            <a:extLst>
              <a:ext uri="{FF2B5EF4-FFF2-40B4-BE49-F238E27FC236}">
                <a16:creationId xmlns:a16="http://schemas.microsoft.com/office/drawing/2014/main" id="{2EAB74F3-D53C-4C7E-2A9B-A04D419F1C1F}"/>
              </a:ext>
            </a:extLst>
          </p:cNvPr>
          <p:cNvSpPr>
            <a:spLocks noGrp="1"/>
          </p:cNvSpPr>
          <p:nvPr>
            <p:ph idx="1"/>
          </p:nvPr>
        </p:nvSpPr>
        <p:spPr/>
        <p:txBody>
          <a:bodyPr/>
          <a:lstStyle/>
          <a:p>
            <a:pPr marL="68580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Structuralist approaches pointed the way to new understandings of marginalization and domination by elites and unjust structures, their main focus continued to be on class in the global capitalist system and their negative effects in the context of the tension between social justice, power, and imperial practices. </a:t>
            </a:r>
          </a:p>
          <a:p>
            <a:pPr marL="68580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Structuralist approaches offer a concept of peace which emphasize that a civil peace (from idealist and liberal thinking) required social justice and equity- a classless peace.</a:t>
            </a:r>
          </a:p>
          <a:p>
            <a:pPr marL="0" marR="0" indent="0">
              <a:lnSpc>
                <a:spcPct val="107000"/>
              </a:lnSpc>
              <a:spcAft>
                <a:spcPts val="800"/>
              </a:spcAft>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0113574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A9E910-9354-6E7B-60D1-611CBD3415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69A6BF-DAAD-7261-3540-6F34B2D160CD}"/>
              </a:ext>
            </a:extLst>
          </p:cNvPr>
          <p:cNvSpPr>
            <a:spLocks noGrp="1"/>
          </p:cNvSpPr>
          <p:nvPr>
            <p:ph type="title"/>
          </p:nvPr>
        </p:nvSpPr>
        <p:spPr/>
        <p:txBody>
          <a:bodyPr/>
          <a:lstStyle/>
          <a:p>
            <a:pPr algn="ctr"/>
            <a:r>
              <a:rPr lang="en-GB" dirty="0"/>
              <a:t>Peace in Structuralism (Richmond)</a:t>
            </a:r>
          </a:p>
        </p:txBody>
      </p:sp>
      <p:sp>
        <p:nvSpPr>
          <p:cNvPr id="3" name="Content Placeholder 2">
            <a:extLst>
              <a:ext uri="{FF2B5EF4-FFF2-40B4-BE49-F238E27FC236}">
                <a16:creationId xmlns:a16="http://schemas.microsoft.com/office/drawing/2014/main" id="{7FE2977F-1EAB-8C14-594A-03C900238871}"/>
              </a:ext>
            </a:extLst>
          </p:cNvPr>
          <p:cNvSpPr>
            <a:spLocks noGrp="1"/>
          </p:cNvSpPr>
          <p:nvPr>
            <p:ph idx="1"/>
          </p:nvPr>
        </p:nvSpPr>
        <p:spPr/>
        <p:txBody>
          <a:bodyPr>
            <a:noAutofit/>
          </a:bodyPr>
          <a:lstStyle/>
          <a:p>
            <a:pPr>
              <a:lnSpc>
                <a:spcPct val="107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Peace is the absence of certain types of structural violence</a:t>
            </a:r>
          </a:p>
          <a:p>
            <a:pPr>
              <a:lnSpc>
                <a:spcPct val="107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Peace requires </a:t>
            </a:r>
            <a:r>
              <a:rPr lang="en-GB" dirty="0">
                <a:latin typeface="Aptos" panose="020B0004020202020204" pitchFamily="34" charset="0"/>
                <a:ea typeface="Aptos" panose="020B0004020202020204" pitchFamily="34" charset="0"/>
                <a:cs typeface="Times New Roman" panose="02020603050405020304" pitchFamily="18" charset="0"/>
              </a:rPr>
              <a:t>social justice, equality, and an equitable system of international trade, where states and actors are not hierarchically organized according to socioeconomic class indicators </a:t>
            </a:r>
          </a:p>
          <a:p>
            <a:pPr>
              <a:lnSpc>
                <a:spcPct val="107000"/>
              </a:lnSpc>
              <a:spcAft>
                <a:spcPts val="800"/>
              </a:spcAft>
            </a:pPr>
            <a:r>
              <a:rPr lang="en-GB" dirty="0">
                <a:latin typeface="Aptos" panose="020B0004020202020204" pitchFamily="34" charset="0"/>
                <a:ea typeface="Aptos" panose="020B0004020202020204" pitchFamily="34" charset="0"/>
                <a:cs typeface="Times New Roman" panose="02020603050405020304" pitchFamily="18" charset="0"/>
              </a:rPr>
              <a:t>A utopian peace in the distant future if social injustices could be overcome, but it was similar to a realist peace in which political, economic, and military power determines international order. </a:t>
            </a:r>
          </a:p>
        </p:txBody>
      </p:sp>
    </p:spTree>
    <p:extLst>
      <p:ext uri="{BB962C8B-B14F-4D97-AF65-F5344CB8AC3E}">
        <p14:creationId xmlns:p14="http://schemas.microsoft.com/office/powerpoint/2010/main" val="20464804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D94E7-1D84-A7BC-FF63-430D1F65CF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EFA079-8486-5E0E-7091-3763F18BDB8D}"/>
              </a:ext>
            </a:extLst>
          </p:cNvPr>
          <p:cNvSpPr>
            <a:spLocks noGrp="1"/>
          </p:cNvSpPr>
          <p:nvPr>
            <p:ph type="title"/>
          </p:nvPr>
        </p:nvSpPr>
        <p:spPr/>
        <p:txBody>
          <a:bodyPr/>
          <a:lstStyle/>
          <a:p>
            <a:pPr algn="ctr"/>
            <a:r>
              <a:rPr lang="en-GB"/>
              <a:t>Peace in Structuralism </a:t>
            </a:r>
            <a:r>
              <a:rPr lang="en-GB" dirty="0"/>
              <a:t>(Richmond)</a:t>
            </a:r>
          </a:p>
        </p:txBody>
      </p:sp>
      <p:sp>
        <p:nvSpPr>
          <p:cNvPr id="3" name="Content Placeholder 2">
            <a:extLst>
              <a:ext uri="{FF2B5EF4-FFF2-40B4-BE49-F238E27FC236}">
                <a16:creationId xmlns:a16="http://schemas.microsoft.com/office/drawing/2014/main" id="{A631C95A-EE15-70DD-39DA-2BF4600E07F9}"/>
              </a:ext>
            </a:extLst>
          </p:cNvPr>
          <p:cNvSpPr>
            <a:spLocks noGrp="1"/>
          </p:cNvSpPr>
          <p:nvPr>
            <p:ph idx="1"/>
          </p:nvPr>
        </p:nvSpPr>
        <p:spPr/>
        <p:txBody>
          <a:bodyPr>
            <a:noAutofit/>
          </a:bodyPr>
          <a:lstStyle/>
          <a:p>
            <a:pPr>
              <a:lnSpc>
                <a:spcPct val="107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Peace might be a worthwhile aspiration, but conflict was inevitable in the interim. </a:t>
            </a:r>
          </a:p>
          <a:p>
            <a:pPr>
              <a:lnSpc>
                <a:spcPct val="107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The notion of social justice became an intellectual aspiration of some IR theory, modifying the inherency approaches of realism, and connecting with the liberal concern with freedom and rights.  </a:t>
            </a:r>
          </a:p>
        </p:txBody>
      </p:sp>
    </p:spTree>
    <p:extLst>
      <p:ext uri="{BB962C8B-B14F-4D97-AF65-F5344CB8AC3E}">
        <p14:creationId xmlns:p14="http://schemas.microsoft.com/office/powerpoint/2010/main" val="29249859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237</TotalTime>
  <Words>2761</Words>
  <Application>Microsoft Office PowerPoint</Application>
  <PresentationFormat>Widescreen</PresentationFormat>
  <Paragraphs>153</Paragraphs>
  <Slides>41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Aptos</vt:lpstr>
      <vt:lpstr>Aptos Display</vt:lpstr>
      <vt:lpstr>Arial</vt:lpstr>
      <vt:lpstr>Office Theme</vt:lpstr>
      <vt:lpstr>Power and Inequality</vt:lpstr>
      <vt:lpstr>PowerPoint Presentation</vt:lpstr>
      <vt:lpstr>PowerPoint Presentation</vt:lpstr>
      <vt:lpstr>What comes to mind when you think about Power?</vt:lpstr>
      <vt:lpstr> POWER Definition &amp; Meaning - Merriam-Webster </vt:lpstr>
      <vt:lpstr> POWER Definition &amp; Meaning </vt:lpstr>
      <vt:lpstr>What is Equality?</vt:lpstr>
      <vt:lpstr>What is Equality?</vt:lpstr>
      <vt:lpstr>What comes to mind when you think about Inequality?</vt:lpstr>
      <vt:lpstr> INEQUALITY Definition &amp; Meaning - Merriam-Webster </vt:lpstr>
      <vt:lpstr>Income Inequality and Globalization</vt:lpstr>
      <vt:lpstr>Income Inequality and Globalization</vt:lpstr>
      <vt:lpstr>Global Inequality</vt:lpstr>
      <vt:lpstr>Shifts in Global Inequality</vt:lpstr>
      <vt:lpstr>Shifts in Global Inequality</vt:lpstr>
      <vt:lpstr>Forces that Drive Global Inequality</vt:lpstr>
      <vt:lpstr>What is a Theory? (Cambridge Dictionary)</vt:lpstr>
      <vt:lpstr>What is a Theory?</vt:lpstr>
      <vt:lpstr>What is a Theory?</vt:lpstr>
      <vt:lpstr>Theories of Equality</vt:lpstr>
      <vt:lpstr>Theories of Equality</vt:lpstr>
      <vt:lpstr>Theories of Equality</vt:lpstr>
      <vt:lpstr>Theories of Equality</vt:lpstr>
      <vt:lpstr>Theories of Power and Inequality in International Relations</vt:lpstr>
      <vt:lpstr>Realism</vt:lpstr>
      <vt:lpstr>Realism</vt:lpstr>
      <vt:lpstr>Realism</vt:lpstr>
      <vt:lpstr>Types of Power</vt:lpstr>
      <vt:lpstr>Realism</vt:lpstr>
      <vt:lpstr>Realism in the International System</vt:lpstr>
      <vt:lpstr>Realism in the International System</vt:lpstr>
      <vt:lpstr> The Concept of Polarity</vt:lpstr>
      <vt:lpstr> The Concept of Polarity</vt:lpstr>
      <vt:lpstr> The Concept of Polarity</vt:lpstr>
      <vt:lpstr>Peace in Realism (Richmond)</vt:lpstr>
      <vt:lpstr>Structuralism (Richmond)</vt:lpstr>
      <vt:lpstr>Structuralism (Richmond)</vt:lpstr>
      <vt:lpstr>Structuralism (Richmond)</vt:lpstr>
      <vt:lpstr>Structuralism (Richmond)</vt:lpstr>
      <vt:lpstr>Peace in Structuralism (Richmond)</vt:lpstr>
      <vt:lpstr>Peace in Structuralism (Richmond)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46</cp:revision>
  <dcterms:created xsi:type="dcterms:W3CDTF">2025-06-04T12:26:24Z</dcterms:created>
  <dcterms:modified xsi:type="dcterms:W3CDTF">2026-05-19T14:15:37Z</dcterms:modified>
</cp:coreProperties>
</file>