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3/22/2018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3/22/2018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www.bimplus.co.uk/projects/willmott-dixons-inside-job-doh/"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nbs.com/knowledge/what-is-building-information-modelling-bim" TargetMode="External"/><Relationship Id="rId2" Type="http://schemas.openxmlformats.org/officeDocument/2006/relationships/hyperlink" Target="https://www.rics.org/uk/knowledge/glossary/bim-intro/" TargetMode="External"/><Relationship Id="rId1" Type="http://schemas.openxmlformats.org/officeDocument/2006/relationships/slideLayout" Target="../slideLayouts/slideLayout2.xml"/><Relationship Id="rId6" Type="http://schemas.openxmlformats.org/officeDocument/2006/relationships/hyperlink" Target="http://www.bimplus.co.uk/news/top-five-projects-and-case-studies-2017/" TargetMode="External"/><Relationship Id="rId5" Type="http://schemas.openxmlformats.org/officeDocument/2006/relationships/hyperlink" Target="https://www.constructionmonitor.com/blog/2015/12/03/pros-cons-of-using-a-bim-model-for-your-next-project/" TargetMode="External"/><Relationship Id="rId4" Type="http://schemas.openxmlformats.org/officeDocument/2006/relationships/hyperlink" Target="http://www.bimplus.co.uk/management/explaining-levels-bi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E8D49-9F51-4D8C-A820-3392C9287853}"/>
              </a:ext>
            </a:extLst>
          </p:cNvPr>
          <p:cNvSpPr>
            <a:spLocks noGrp="1"/>
          </p:cNvSpPr>
          <p:nvPr>
            <p:ph type="ctrTitle"/>
          </p:nvPr>
        </p:nvSpPr>
        <p:spPr/>
        <p:txBody>
          <a:bodyPr/>
          <a:lstStyle/>
          <a:p>
            <a:r>
              <a:rPr lang="en-GB" dirty="0" err="1"/>
              <a:t>BIm</a:t>
            </a:r>
            <a:endParaRPr lang="en-GB" dirty="0"/>
          </a:p>
        </p:txBody>
      </p:sp>
      <p:sp>
        <p:nvSpPr>
          <p:cNvPr id="3" name="Subtitle 2">
            <a:extLst>
              <a:ext uri="{FF2B5EF4-FFF2-40B4-BE49-F238E27FC236}">
                <a16:creationId xmlns:a16="http://schemas.microsoft.com/office/drawing/2014/main" id="{71B93522-A217-40DB-96C1-643361310973}"/>
              </a:ext>
            </a:extLst>
          </p:cNvPr>
          <p:cNvSpPr>
            <a:spLocks noGrp="1"/>
          </p:cNvSpPr>
          <p:nvPr>
            <p:ph type="subTitle" idx="1"/>
          </p:nvPr>
        </p:nvSpPr>
        <p:spPr>
          <a:xfrm>
            <a:off x="2417780" y="3531204"/>
            <a:ext cx="8637072" cy="2095874"/>
          </a:xfrm>
        </p:spPr>
        <p:txBody>
          <a:bodyPr>
            <a:normAutofit lnSpcReduction="10000"/>
          </a:bodyPr>
          <a:lstStyle/>
          <a:p>
            <a:r>
              <a:rPr lang="en-GB" sz="2800" dirty="0"/>
              <a:t>(Building Information Modelling)</a:t>
            </a:r>
          </a:p>
          <a:p>
            <a:endParaRPr lang="en-GB" sz="2800" dirty="0"/>
          </a:p>
          <a:p>
            <a:r>
              <a:rPr lang="en-GB" sz="1600" dirty="0"/>
              <a:t>Research methods – Pecha Kucha, BIM presentation 25%</a:t>
            </a:r>
          </a:p>
          <a:p>
            <a:r>
              <a:rPr lang="en-GB" dirty="0"/>
              <a:t>By Thomas Burridge  : P148391</a:t>
            </a:r>
          </a:p>
          <a:p>
            <a:endParaRPr lang="en-GB" sz="2800" dirty="0"/>
          </a:p>
          <a:p>
            <a:endParaRPr lang="en-GB" sz="2800" dirty="0"/>
          </a:p>
          <a:p>
            <a:endParaRPr lang="en-GB" sz="2800" dirty="0"/>
          </a:p>
        </p:txBody>
      </p:sp>
    </p:spTree>
    <p:extLst>
      <p:ext uri="{BB962C8B-B14F-4D97-AF65-F5344CB8AC3E}">
        <p14:creationId xmlns:p14="http://schemas.microsoft.com/office/powerpoint/2010/main" val="1231662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0D1E8-57E6-4E5A-A507-E78C8CB4775E}"/>
              </a:ext>
            </a:extLst>
          </p:cNvPr>
          <p:cNvSpPr>
            <a:spLocks noGrp="1"/>
          </p:cNvSpPr>
          <p:nvPr>
            <p:ph type="title"/>
          </p:nvPr>
        </p:nvSpPr>
        <p:spPr/>
        <p:txBody>
          <a:bodyPr/>
          <a:lstStyle/>
          <a:p>
            <a:r>
              <a:rPr lang="en-GB" dirty="0"/>
              <a:t>What am I going to talk about today :</a:t>
            </a:r>
          </a:p>
        </p:txBody>
      </p:sp>
      <p:sp>
        <p:nvSpPr>
          <p:cNvPr id="3" name="Content Placeholder 2">
            <a:extLst>
              <a:ext uri="{FF2B5EF4-FFF2-40B4-BE49-F238E27FC236}">
                <a16:creationId xmlns:a16="http://schemas.microsoft.com/office/drawing/2014/main" id="{CFA6DF98-8368-45DD-A8BA-7DE1D360C4D5}"/>
              </a:ext>
            </a:extLst>
          </p:cNvPr>
          <p:cNvSpPr>
            <a:spLocks noGrp="1"/>
          </p:cNvSpPr>
          <p:nvPr>
            <p:ph idx="1"/>
          </p:nvPr>
        </p:nvSpPr>
        <p:spPr/>
        <p:txBody>
          <a:bodyPr/>
          <a:lstStyle/>
          <a:p>
            <a:pPr marL="457200" indent="-457200">
              <a:buFont typeface="+mj-lt"/>
              <a:buAutoNum type="arabicPeriod"/>
            </a:pPr>
            <a:r>
              <a:rPr lang="en-GB" dirty="0"/>
              <a:t>What is BIM ? </a:t>
            </a:r>
            <a:r>
              <a:rPr lang="en-GB" sz="1600" dirty="0"/>
              <a:t>–</a:t>
            </a:r>
            <a:r>
              <a:rPr lang="en-GB" dirty="0"/>
              <a:t> </a:t>
            </a:r>
            <a:r>
              <a:rPr lang="en-GB" sz="1600" dirty="0"/>
              <a:t>slide 3</a:t>
            </a:r>
          </a:p>
          <a:p>
            <a:pPr marL="457200" indent="-457200">
              <a:buFont typeface="+mj-lt"/>
              <a:buAutoNum type="arabicPeriod"/>
            </a:pPr>
            <a:r>
              <a:rPr lang="en-GB" dirty="0"/>
              <a:t>How can BIM help you and your construction industry ? </a:t>
            </a:r>
            <a:r>
              <a:rPr lang="en-GB" sz="1600" dirty="0"/>
              <a:t>– slide 4</a:t>
            </a:r>
            <a:endParaRPr lang="en-GB" dirty="0"/>
          </a:p>
          <a:p>
            <a:pPr marL="457200" indent="-457200">
              <a:buFont typeface="+mj-lt"/>
              <a:buAutoNum type="arabicPeriod"/>
            </a:pPr>
            <a:r>
              <a:rPr lang="en-GB" dirty="0"/>
              <a:t>The BIM Wedge. </a:t>
            </a:r>
            <a:r>
              <a:rPr lang="en-GB" sz="1600" dirty="0"/>
              <a:t> - slide 5&amp;6</a:t>
            </a:r>
          </a:p>
          <a:p>
            <a:pPr marL="457200" indent="-457200">
              <a:buFont typeface="+mj-lt"/>
              <a:buAutoNum type="arabicPeriod"/>
            </a:pPr>
            <a:r>
              <a:rPr lang="en-GB" dirty="0"/>
              <a:t>Advantages and Disadvantages of BIM.</a:t>
            </a:r>
            <a:r>
              <a:rPr lang="en-GB" sz="1600" dirty="0"/>
              <a:t> – slide 7&amp;8</a:t>
            </a:r>
          </a:p>
          <a:p>
            <a:pPr marL="457200" indent="-457200">
              <a:buFont typeface="+mj-lt"/>
              <a:buAutoNum type="arabicPeriod"/>
            </a:pPr>
            <a:r>
              <a:rPr lang="en-GB" dirty="0"/>
              <a:t>An example of a recent project where BIM has been used. </a:t>
            </a:r>
            <a:r>
              <a:rPr lang="en-GB" sz="1600" dirty="0"/>
              <a:t>– slide 9</a:t>
            </a:r>
          </a:p>
          <a:p>
            <a:pPr marL="457200" indent="-457200">
              <a:buFont typeface="+mj-lt"/>
              <a:buAutoNum type="arabicPeriod"/>
            </a:pPr>
            <a:endParaRPr lang="en-GB" dirty="0"/>
          </a:p>
        </p:txBody>
      </p:sp>
    </p:spTree>
    <p:extLst>
      <p:ext uri="{BB962C8B-B14F-4D97-AF65-F5344CB8AC3E}">
        <p14:creationId xmlns:p14="http://schemas.microsoft.com/office/powerpoint/2010/main" val="3198182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6ED69-F468-4357-90CD-40E25018CA5A}"/>
              </a:ext>
            </a:extLst>
          </p:cNvPr>
          <p:cNvSpPr>
            <a:spLocks noGrp="1"/>
          </p:cNvSpPr>
          <p:nvPr>
            <p:ph type="title"/>
          </p:nvPr>
        </p:nvSpPr>
        <p:spPr>
          <a:xfrm>
            <a:off x="1451579" y="804519"/>
            <a:ext cx="9603275" cy="1049235"/>
          </a:xfrm>
        </p:spPr>
        <p:txBody>
          <a:bodyPr/>
          <a:lstStyle/>
          <a:p>
            <a:r>
              <a:rPr lang="en-GB" dirty="0"/>
              <a:t>What is BIM ?</a:t>
            </a:r>
          </a:p>
        </p:txBody>
      </p:sp>
      <p:sp>
        <p:nvSpPr>
          <p:cNvPr id="3" name="Content Placeholder 2">
            <a:extLst>
              <a:ext uri="{FF2B5EF4-FFF2-40B4-BE49-F238E27FC236}">
                <a16:creationId xmlns:a16="http://schemas.microsoft.com/office/drawing/2014/main" id="{6DE8D699-CA06-4A82-9765-6583FC0DDEA4}"/>
              </a:ext>
            </a:extLst>
          </p:cNvPr>
          <p:cNvSpPr>
            <a:spLocks noGrp="1"/>
          </p:cNvSpPr>
          <p:nvPr>
            <p:ph idx="1"/>
          </p:nvPr>
        </p:nvSpPr>
        <p:spPr>
          <a:xfrm>
            <a:off x="1451579" y="2015732"/>
            <a:ext cx="9603275" cy="4037749"/>
          </a:xfrm>
        </p:spPr>
        <p:txBody>
          <a:bodyPr>
            <a:normAutofit fontScale="92500" lnSpcReduction="20000"/>
          </a:bodyPr>
          <a:lstStyle/>
          <a:p>
            <a:pPr marL="0" indent="0">
              <a:buNone/>
            </a:pPr>
            <a:r>
              <a:rPr lang="en-GB" sz="1700" dirty="0"/>
              <a:t>BIM (Building Information Modelling) is a process that gets people and information working together to make the construction process more efficient and effective through means of technology.</a:t>
            </a:r>
          </a:p>
          <a:p>
            <a:pPr marL="0" indent="0">
              <a:buNone/>
            </a:pPr>
            <a:endParaRPr lang="en-GB" sz="1900" dirty="0"/>
          </a:p>
          <a:p>
            <a:pPr marL="0" indent="0">
              <a:buNone/>
            </a:pPr>
            <a:r>
              <a:rPr lang="en-GB" sz="1700" dirty="0"/>
              <a:t>The Emphasis in on the words ‘effective’ and ‘efficient.’ These days the construction industry is known for delivering projects late and over budget due to the assets involved not quite working well enough.  From accurate research adopting BIM could bring a sense of predictability to a project and also reassurance to your client. This would not just count for capital delivery but operation too. </a:t>
            </a:r>
          </a:p>
          <a:p>
            <a:pPr marL="0" indent="0">
              <a:buNone/>
            </a:pPr>
            <a:endParaRPr lang="en-GB" sz="1700" dirty="0"/>
          </a:p>
          <a:p>
            <a:pPr marL="0" indent="0">
              <a:buNone/>
            </a:pPr>
            <a:r>
              <a:rPr lang="en-GB" sz="1700" dirty="0"/>
              <a:t>BIM is also very good at saving costs, whether that was at tender stage or duration the construction process on site. BIM is also very good at cutting out wasteful processes/activities and making more informed decisions at the right time. </a:t>
            </a:r>
          </a:p>
          <a:p>
            <a:pPr marL="0" indent="0">
              <a:buNone/>
            </a:pPr>
            <a:endParaRPr lang="en-GB" sz="1600" dirty="0"/>
          </a:p>
          <a:p>
            <a:pPr marL="0" indent="0">
              <a:buNone/>
            </a:pPr>
            <a:r>
              <a:rPr lang="en-GB" sz="1600" dirty="0"/>
              <a:t>BIM is </a:t>
            </a:r>
            <a:r>
              <a:rPr lang="en-GB" sz="1600" b="1" u="sng" dirty="0"/>
              <a:t>not</a:t>
            </a:r>
            <a:r>
              <a:rPr lang="en-GB" sz="1600" dirty="0"/>
              <a:t> a SOFTWARE like Revit or AutoCAD !!!</a:t>
            </a:r>
          </a:p>
          <a:p>
            <a:pPr marL="0" indent="0">
              <a:buNone/>
            </a:pPr>
            <a:endParaRPr lang="en-GB" dirty="0"/>
          </a:p>
          <a:p>
            <a:pPr marL="0" indent="0">
              <a:buNone/>
            </a:pPr>
            <a:endParaRPr lang="en-GB" dirty="0"/>
          </a:p>
        </p:txBody>
      </p:sp>
      <p:pic>
        <p:nvPicPr>
          <p:cNvPr id="5126" name="Picture 6" descr="Image result for BIM">
            <a:extLst>
              <a:ext uri="{FF2B5EF4-FFF2-40B4-BE49-F238E27FC236}">
                <a16:creationId xmlns:a16="http://schemas.microsoft.com/office/drawing/2014/main" id="{728D6787-79DE-4122-92DB-48B9EF3D99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8788" y="127106"/>
            <a:ext cx="2916066" cy="1609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44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ECBA-021F-4571-9D86-305F4C41D044}"/>
              </a:ext>
            </a:extLst>
          </p:cNvPr>
          <p:cNvSpPr>
            <a:spLocks noGrp="1"/>
          </p:cNvSpPr>
          <p:nvPr>
            <p:ph type="title"/>
          </p:nvPr>
        </p:nvSpPr>
        <p:spPr>
          <a:xfrm>
            <a:off x="1451579" y="870857"/>
            <a:ext cx="8397815" cy="862149"/>
          </a:xfrm>
        </p:spPr>
        <p:txBody>
          <a:bodyPr>
            <a:normAutofit/>
          </a:bodyPr>
          <a:lstStyle/>
          <a:p>
            <a:r>
              <a:rPr lang="en-GB" sz="2800" dirty="0"/>
              <a:t>How can BIM help you ?</a:t>
            </a:r>
          </a:p>
        </p:txBody>
      </p:sp>
      <p:sp>
        <p:nvSpPr>
          <p:cNvPr id="3" name="Content Placeholder 2">
            <a:extLst>
              <a:ext uri="{FF2B5EF4-FFF2-40B4-BE49-F238E27FC236}">
                <a16:creationId xmlns:a16="http://schemas.microsoft.com/office/drawing/2014/main" id="{6AED00FB-ECFB-4198-92F9-D647E1394480}"/>
              </a:ext>
            </a:extLst>
          </p:cNvPr>
          <p:cNvSpPr>
            <a:spLocks noGrp="1"/>
          </p:cNvSpPr>
          <p:nvPr>
            <p:ph idx="1"/>
          </p:nvPr>
        </p:nvSpPr>
        <p:spPr/>
        <p:txBody>
          <a:bodyPr>
            <a:normAutofit/>
          </a:bodyPr>
          <a:lstStyle/>
          <a:p>
            <a:pPr marL="0" indent="0">
              <a:buNone/>
            </a:pPr>
            <a:r>
              <a:rPr lang="en-GB" sz="1800" dirty="0"/>
              <a:t>BIM brings together a collective of information about every component of a building, in one place. BIM allows for anyone to access that information for any purpose. For example if someone was to integrate different aspects of the design more effectively. This will then minimise the risk of mistakes and discrepancies reduced. </a:t>
            </a:r>
          </a:p>
          <a:p>
            <a:pPr marL="0" indent="0">
              <a:buNone/>
            </a:pPr>
            <a:endParaRPr lang="en-GB" sz="1800" dirty="0"/>
          </a:p>
          <a:p>
            <a:pPr marL="0" indent="0">
              <a:buNone/>
            </a:pPr>
            <a:r>
              <a:rPr lang="en-GB" sz="1800" dirty="0"/>
              <a:t>BIM data can be illustrate the entire building life-cycle, from cradle to cradle, from inception and design to demolition and materials reuse. BIM will signal conflict detection in various stages of the development and construction. </a:t>
            </a:r>
          </a:p>
          <a:p>
            <a:pPr marL="0" indent="0">
              <a:buNone/>
            </a:pPr>
            <a:r>
              <a:rPr lang="en-GB" sz="1600" dirty="0"/>
              <a:t> </a:t>
            </a:r>
          </a:p>
        </p:txBody>
      </p:sp>
      <p:pic>
        <p:nvPicPr>
          <p:cNvPr id="4098" name="Picture 2" descr="Image result for BIM">
            <a:extLst>
              <a:ext uri="{FF2B5EF4-FFF2-40B4-BE49-F238E27FC236}">
                <a16:creationId xmlns:a16="http://schemas.microsoft.com/office/drawing/2014/main" id="{8642913B-8613-4627-AD1B-2A4172353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0527" y="163780"/>
            <a:ext cx="3334327" cy="1569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86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70A1-E449-4C3C-919E-8651B42C124D}"/>
              </a:ext>
            </a:extLst>
          </p:cNvPr>
          <p:cNvSpPr>
            <a:spLocks noGrp="1"/>
          </p:cNvSpPr>
          <p:nvPr>
            <p:ph type="title"/>
          </p:nvPr>
        </p:nvSpPr>
        <p:spPr/>
        <p:txBody>
          <a:bodyPr/>
          <a:lstStyle/>
          <a:p>
            <a:r>
              <a:rPr lang="en-GB" dirty="0"/>
              <a:t>The BIM Wedge </a:t>
            </a:r>
          </a:p>
        </p:txBody>
      </p:sp>
      <p:pic>
        <p:nvPicPr>
          <p:cNvPr id="1026" name="Picture 2" descr="Image result for the bim wedge">
            <a:extLst>
              <a:ext uri="{FF2B5EF4-FFF2-40B4-BE49-F238E27FC236}">
                <a16:creationId xmlns:a16="http://schemas.microsoft.com/office/drawing/2014/main" id="{3C415BE5-D6BE-464E-8F65-883CA8DD1B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69024" y="64655"/>
            <a:ext cx="5185830" cy="16717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D1DD44-BA67-4AE5-B2B1-5A1BA586EA97}"/>
              </a:ext>
            </a:extLst>
          </p:cNvPr>
          <p:cNvSpPr txBox="1"/>
          <p:nvPr/>
        </p:nvSpPr>
        <p:spPr>
          <a:xfrm>
            <a:off x="1506460" y="2096655"/>
            <a:ext cx="9493512" cy="4524315"/>
          </a:xfrm>
          <a:prstGeom prst="rect">
            <a:avLst/>
          </a:prstGeom>
          <a:noFill/>
        </p:spPr>
        <p:txBody>
          <a:bodyPr wrap="square" rtlCol="0">
            <a:spAutoFit/>
          </a:bodyPr>
          <a:lstStyle/>
          <a:p>
            <a:r>
              <a:rPr lang="en-GB" dirty="0"/>
              <a:t>The BIM wedge is a useful diagram for the supply chain to identify the competences required while the client can understand what the supply chain is offering. In essence it is all about communicating expectations. </a:t>
            </a:r>
          </a:p>
          <a:p>
            <a:endParaRPr lang="en-GB" dirty="0"/>
          </a:p>
          <a:p>
            <a:r>
              <a:rPr lang="en-GB" dirty="0"/>
              <a:t>For anyone that is complete new to BIM it can be easy to get your 2D, 3D, 4D and 5D mixed up with your BIM Levels as per the wedge. By defining the levels on the BIM, organisations can set a benchmark as to where they currently are. </a:t>
            </a:r>
          </a:p>
          <a:p>
            <a:endParaRPr lang="en-GB" dirty="0"/>
          </a:p>
          <a:p>
            <a:r>
              <a:rPr lang="en-GB" dirty="0"/>
              <a:t>The wedge is also an ideal diagram to not only highlight the current standards of the time, but also to document standards, guides and classification systems which would be required at the end of a project as part of the hand over and also the B/555 roadmap.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945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F047-FD68-4D85-A94A-A74230646529}"/>
              </a:ext>
            </a:extLst>
          </p:cNvPr>
          <p:cNvSpPr>
            <a:spLocks noGrp="1"/>
          </p:cNvSpPr>
          <p:nvPr>
            <p:ph type="title"/>
          </p:nvPr>
        </p:nvSpPr>
        <p:spPr/>
        <p:txBody>
          <a:bodyPr/>
          <a:lstStyle/>
          <a:p>
            <a:r>
              <a:rPr lang="en-GB" dirty="0"/>
              <a:t>The BIM WEDGE</a:t>
            </a:r>
          </a:p>
        </p:txBody>
      </p:sp>
      <p:sp>
        <p:nvSpPr>
          <p:cNvPr id="3" name="Content Placeholder 2">
            <a:extLst>
              <a:ext uri="{FF2B5EF4-FFF2-40B4-BE49-F238E27FC236}">
                <a16:creationId xmlns:a16="http://schemas.microsoft.com/office/drawing/2014/main" id="{7331423B-3D58-4709-A78E-A0B17CE796EB}"/>
              </a:ext>
            </a:extLst>
          </p:cNvPr>
          <p:cNvSpPr>
            <a:spLocks noGrp="1"/>
          </p:cNvSpPr>
          <p:nvPr>
            <p:ph idx="1"/>
          </p:nvPr>
        </p:nvSpPr>
        <p:spPr>
          <a:xfrm>
            <a:off x="1451579" y="2015732"/>
            <a:ext cx="9603275" cy="4144923"/>
          </a:xfrm>
        </p:spPr>
        <p:txBody>
          <a:bodyPr/>
          <a:lstStyle/>
          <a:p>
            <a:pPr marL="0" indent="0">
              <a:buNone/>
            </a:pPr>
            <a:r>
              <a:rPr lang="en-GB" dirty="0"/>
              <a:t>Level 0 – </a:t>
            </a:r>
            <a:r>
              <a:rPr lang="en-GB" sz="1800" dirty="0"/>
              <a:t>This is likely to be 2D, with information being shared by the traditional method of paper           drawings. Basic asset information. </a:t>
            </a:r>
          </a:p>
          <a:p>
            <a:pPr marL="0" indent="0">
              <a:buNone/>
            </a:pPr>
            <a:r>
              <a:rPr lang="en-GB" dirty="0"/>
              <a:t>Level 1 – </a:t>
            </a:r>
            <a:r>
              <a:rPr lang="en-GB" sz="1800" dirty="0"/>
              <a:t>Is a mix of 2D and 3D information, which is a common data environment. </a:t>
            </a:r>
          </a:p>
          <a:p>
            <a:pPr marL="0" indent="0">
              <a:buNone/>
            </a:pPr>
            <a:r>
              <a:rPr lang="en-GB" dirty="0"/>
              <a:t>Level 2 – </a:t>
            </a:r>
            <a:r>
              <a:rPr lang="en-GB" sz="1800" dirty="0"/>
              <a:t>Which was mandated in April, is described as collaborative BIM. This is a shared federated model of information that has combined with Common data. This is also where we are currently in society.  Level 2 was a five year plan which currently today we are still gets a grip too.</a:t>
            </a:r>
          </a:p>
          <a:p>
            <a:pPr marL="0" indent="0">
              <a:buNone/>
            </a:pPr>
            <a:r>
              <a:rPr lang="en-GB" dirty="0"/>
              <a:t>Level 3 – </a:t>
            </a:r>
            <a:r>
              <a:rPr lang="en-GB" sz="1800" dirty="0"/>
              <a:t>While level 3 is unlikely to happen in the next five to 10 years, the wedge highlights that this is likely to be an ‘integrated’ solution around open standards such as IFC with everyone working from a single model stored somewhere in web service or cloud.  </a:t>
            </a:r>
          </a:p>
          <a:p>
            <a:pPr marL="0" indent="0">
              <a:buNone/>
            </a:pPr>
            <a:r>
              <a:rPr lang="en-GB" dirty="0"/>
              <a:t>Level 4&amp;5 – These levels are yet to published.</a:t>
            </a:r>
          </a:p>
        </p:txBody>
      </p:sp>
      <p:pic>
        <p:nvPicPr>
          <p:cNvPr id="4" name="Picture 2" descr="Image result for the bim wedge">
            <a:extLst>
              <a:ext uri="{FF2B5EF4-FFF2-40B4-BE49-F238E27FC236}">
                <a16:creationId xmlns:a16="http://schemas.microsoft.com/office/drawing/2014/main" id="{CD3A46C0-E154-453D-A5E5-A7999B82AE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9024" y="64655"/>
            <a:ext cx="5185830" cy="1671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519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5F1EE-2A31-46ED-B017-1EFA08982C35}"/>
              </a:ext>
            </a:extLst>
          </p:cNvPr>
          <p:cNvSpPr>
            <a:spLocks noGrp="1"/>
          </p:cNvSpPr>
          <p:nvPr>
            <p:ph type="title"/>
          </p:nvPr>
        </p:nvSpPr>
        <p:spPr/>
        <p:txBody>
          <a:bodyPr/>
          <a:lstStyle/>
          <a:p>
            <a:r>
              <a:rPr lang="en-GB" dirty="0"/>
              <a:t>Advantages and Disadvantages</a:t>
            </a:r>
          </a:p>
        </p:txBody>
      </p:sp>
      <p:sp>
        <p:nvSpPr>
          <p:cNvPr id="3" name="Content Placeholder 2">
            <a:extLst>
              <a:ext uri="{FF2B5EF4-FFF2-40B4-BE49-F238E27FC236}">
                <a16:creationId xmlns:a16="http://schemas.microsoft.com/office/drawing/2014/main" id="{DBA5C691-F9FE-47D0-AB1A-660EA3171DE9}"/>
              </a:ext>
            </a:extLst>
          </p:cNvPr>
          <p:cNvSpPr>
            <a:spLocks noGrp="1"/>
          </p:cNvSpPr>
          <p:nvPr>
            <p:ph idx="1"/>
          </p:nvPr>
        </p:nvSpPr>
        <p:spPr/>
        <p:txBody>
          <a:bodyPr>
            <a:normAutofit/>
          </a:bodyPr>
          <a:lstStyle/>
          <a:p>
            <a:pPr marL="0" indent="0">
              <a:buNone/>
            </a:pPr>
            <a:r>
              <a:rPr lang="en-GB" dirty="0"/>
              <a:t>Advantages:</a:t>
            </a:r>
          </a:p>
          <a:p>
            <a:r>
              <a:rPr lang="en-GB" b="1" dirty="0"/>
              <a:t>Better planning and design: </a:t>
            </a:r>
            <a:r>
              <a:rPr lang="en-GB" sz="1800" dirty="0"/>
              <a:t>using BIM, you can visualize a completed building and all its components and systems before the first shovelful of dirt is moved on the construction site. </a:t>
            </a:r>
          </a:p>
          <a:p>
            <a:r>
              <a:rPr lang="en-GB" b="1" dirty="0"/>
              <a:t>Fewer snagging issues</a:t>
            </a:r>
            <a:r>
              <a:rPr lang="en-GB" dirty="0"/>
              <a:t>: </a:t>
            </a:r>
            <a:r>
              <a:rPr lang="en-GB" sz="1900" dirty="0"/>
              <a:t>BIM allows you to see potential problems areas and fix them before the error is committed in the physical world. This can reduce cost.</a:t>
            </a:r>
          </a:p>
          <a:p>
            <a:r>
              <a:rPr lang="en-GB" b="1" dirty="0"/>
              <a:t>Saving on materials: </a:t>
            </a:r>
            <a:r>
              <a:rPr lang="en-GB" sz="1900" dirty="0"/>
              <a:t>BIM systems track and monitor resources and provide detailed information on needs even before construction begins. You are less likely to order more than needed and can replenish supplies only when necessary. </a:t>
            </a:r>
            <a:endParaRPr lang="en-GB" dirty="0"/>
          </a:p>
        </p:txBody>
      </p:sp>
    </p:spTree>
    <p:extLst>
      <p:ext uri="{BB962C8B-B14F-4D97-AF65-F5344CB8AC3E}">
        <p14:creationId xmlns:p14="http://schemas.microsoft.com/office/powerpoint/2010/main" val="1489963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4C1F-8F8F-4C82-937E-27F9E9ECFC4D}"/>
              </a:ext>
            </a:extLst>
          </p:cNvPr>
          <p:cNvSpPr>
            <a:spLocks noGrp="1"/>
          </p:cNvSpPr>
          <p:nvPr>
            <p:ph type="title"/>
          </p:nvPr>
        </p:nvSpPr>
        <p:spPr/>
        <p:txBody>
          <a:bodyPr/>
          <a:lstStyle/>
          <a:p>
            <a:r>
              <a:rPr lang="en-GB" dirty="0"/>
              <a:t>Advantages and Disadvantages</a:t>
            </a:r>
          </a:p>
        </p:txBody>
      </p:sp>
      <p:sp>
        <p:nvSpPr>
          <p:cNvPr id="3" name="Content Placeholder 2">
            <a:extLst>
              <a:ext uri="{FF2B5EF4-FFF2-40B4-BE49-F238E27FC236}">
                <a16:creationId xmlns:a16="http://schemas.microsoft.com/office/drawing/2014/main" id="{DEBDB2E2-B7FF-4A9E-A7CE-822FE370C608}"/>
              </a:ext>
            </a:extLst>
          </p:cNvPr>
          <p:cNvSpPr>
            <a:spLocks noGrp="1"/>
          </p:cNvSpPr>
          <p:nvPr>
            <p:ph idx="1"/>
          </p:nvPr>
        </p:nvSpPr>
        <p:spPr/>
        <p:txBody>
          <a:bodyPr>
            <a:normAutofit lnSpcReduction="10000"/>
          </a:bodyPr>
          <a:lstStyle/>
          <a:p>
            <a:pPr marL="0" indent="0">
              <a:buNone/>
            </a:pPr>
            <a:r>
              <a:rPr lang="en-GB" u="sng" dirty="0"/>
              <a:t>Disadvantages: </a:t>
            </a:r>
          </a:p>
          <a:p>
            <a:r>
              <a:rPr lang="en-GB" b="1" dirty="0"/>
              <a:t>Incompatibility with partners</a:t>
            </a:r>
            <a:r>
              <a:rPr lang="en-GB" dirty="0"/>
              <a:t>: </a:t>
            </a:r>
            <a:r>
              <a:rPr lang="en-GB" sz="1800" dirty="0"/>
              <a:t>BIM is not yet universally used among construction professionals. There is always the possibility that one of your partners or subcontractors may not use BIM and may not to able to use your models.</a:t>
            </a:r>
          </a:p>
          <a:p>
            <a:r>
              <a:rPr lang="en-GB" b="1" dirty="0"/>
              <a:t>Lack of Experts</a:t>
            </a:r>
            <a:r>
              <a:rPr lang="en-GB" dirty="0"/>
              <a:t>: </a:t>
            </a:r>
            <a:r>
              <a:rPr lang="en-GB" sz="1800" dirty="0"/>
              <a:t>The relative newness of BIM means that there are limited numbers of experts working in the field. Your software purchase may enquire an additional investment in training and education. </a:t>
            </a:r>
          </a:p>
          <a:p>
            <a:r>
              <a:rPr lang="en-GB" b="1" dirty="0"/>
              <a:t>Legal Issues: </a:t>
            </a:r>
            <a:r>
              <a:rPr lang="en-GB" sz="1800" dirty="0"/>
              <a:t>The legal ramifications of using BIM software have not yet been extensively tested, let alone settled.</a:t>
            </a:r>
          </a:p>
        </p:txBody>
      </p:sp>
    </p:spTree>
    <p:extLst>
      <p:ext uri="{BB962C8B-B14F-4D97-AF65-F5344CB8AC3E}">
        <p14:creationId xmlns:p14="http://schemas.microsoft.com/office/powerpoint/2010/main" val="523454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5665-4002-47A9-8316-B7CB05EBB69A}"/>
              </a:ext>
            </a:extLst>
          </p:cNvPr>
          <p:cNvSpPr>
            <a:spLocks noGrp="1"/>
          </p:cNvSpPr>
          <p:nvPr>
            <p:ph type="title"/>
          </p:nvPr>
        </p:nvSpPr>
        <p:spPr/>
        <p:txBody>
          <a:bodyPr>
            <a:normAutofit fontScale="90000"/>
          </a:bodyPr>
          <a:lstStyle/>
          <a:p>
            <a:r>
              <a:rPr lang="en-GB" sz="2800" dirty="0"/>
              <a:t>BIM in the current construction industry:</a:t>
            </a:r>
            <a:br>
              <a:rPr lang="en-GB" sz="2800" dirty="0"/>
            </a:br>
            <a:br>
              <a:rPr lang="en-GB" sz="2800" dirty="0"/>
            </a:br>
            <a:r>
              <a:rPr lang="en-GB" sz="2200" dirty="0"/>
              <a:t>39 Victoria Street, London</a:t>
            </a:r>
            <a:endParaRPr lang="en-GB" sz="2800" dirty="0"/>
          </a:p>
        </p:txBody>
      </p:sp>
      <p:pic>
        <p:nvPicPr>
          <p:cNvPr id="5" name="Content Placeholder 4">
            <a:extLst>
              <a:ext uri="{FF2B5EF4-FFF2-40B4-BE49-F238E27FC236}">
                <a16:creationId xmlns:a16="http://schemas.microsoft.com/office/drawing/2014/main" id="{44081683-C244-473C-B2CA-7D73229F955B}"/>
              </a:ext>
            </a:extLst>
          </p:cNvPr>
          <p:cNvPicPr>
            <a:picLocks noGrp="1" noChangeAspect="1"/>
          </p:cNvPicPr>
          <p:nvPr>
            <p:ph idx="1"/>
          </p:nvPr>
        </p:nvPicPr>
        <p:blipFill>
          <a:blip r:embed="rId2"/>
          <a:stretch>
            <a:fillRect/>
          </a:stretch>
        </p:blipFill>
        <p:spPr>
          <a:xfrm>
            <a:off x="143660" y="1947972"/>
            <a:ext cx="2534794" cy="2099864"/>
          </a:xfrm>
          <a:prstGeom prst="rect">
            <a:avLst/>
          </a:prstGeom>
        </p:spPr>
      </p:pic>
      <p:pic>
        <p:nvPicPr>
          <p:cNvPr id="2052" name="Picture 4" descr="Image result for 39 victoria street london">
            <a:extLst>
              <a:ext uri="{FF2B5EF4-FFF2-40B4-BE49-F238E27FC236}">
                <a16:creationId xmlns:a16="http://schemas.microsoft.com/office/drawing/2014/main" id="{C2957B6C-F242-43CC-8968-39CEADB889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79726" y="1947972"/>
            <a:ext cx="2268614" cy="21187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95DA566-EFC7-4E0F-9049-6F89B5EBD0A4}"/>
              </a:ext>
            </a:extLst>
          </p:cNvPr>
          <p:cNvSpPr txBox="1"/>
          <p:nvPr/>
        </p:nvSpPr>
        <p:spPr>
          <a:xfrm>
            <a:off x="3074126" y="1947972"/>
            <a:ext cx="6409508" cy="7386638"/>
          </a:xfrm>
          <a:prstGeom prst="rect">
            <a:avLst/>
          </a:prstGeom>
          <a:noFill/>
        </p:spPr>
        <p:txBody>
          <a:bodyPr wrap="square" rtlCol="0">
            <a:spAutoFit/>
          </a:bodyPr>
          <a:lstStyle/>
          <a:p>
            <a:r>
              <a:rPr lang="en-GB" sz="1400" dirty="0"/>
              <a:t>39 Victoria street is a project for the department of health completed by Willmott Dixon interiors (WDI) in august 2017. the firm won the ‘Best overall BIM Project’ at the recent RICS awards for its work. </a:t>
            </a:r>
          </a:p>
          <a:p>
            <a:endParaRPr lang="en-GB" sz="1400" dirty="0"/>
          </a:p>
          <a:p>
            <a:r>
              <a:rPr lang="en-GB" sz="1400" dirty="0"/>
              <a:t>The project entailed a Category B fit-out, which means it includes all fixtures and fittings, of the 11 storey building using the company's in-house design team. The building comprises ground floor with large meeting rooms, a restaurant and customer services. The first eight floors consists of open-plan offices and meeting rooms, while the ninth floor features large offices and bullpen. </a:t>
            </a:r>
          </a:p>
          <a:p>
            <a:endParaRPr lang="en-GB" sz="1600" dirty="0"/>
          </a:p>
          <a:p>
            <a:r>
              <a:rPr lang="en-GB" sz="1400" dirty="0"/>
              <a:t>The £12.5m fit-out was delivered as a design and build contract within the scape 3 framework. The clients requirements were to implement BIM level 2 in accordance with the government mandate. </a:t>
            </a:r>
          </a:p>
          <a:p>
            <a:br>
              <a:rPr lang="en-GB" dirty="0"/>
            </a:br>
            <a:r>
              <a:rPr lang="en-GB" sz="1400" dirty="0"/>
              <a:t>Using BIM enabled us to deliver he project on time and budget. We were able to prepare presentations for our client reflecting the work on site. This also allowed Willmott Dixon the show their client of them avoiding changes during construction.  </a:t>
            </a:r>
          </a:p>
          <a:p>
            <a:r>
              <a:rPr lang="en-GB" sz="1400" dirty="0">
                <a:hlinkClick r:id="rId4"/>
              </a:rPr>
              <a:t>http://www.bimplus.co.uk/projects/willmott-dixons-inside-job-doh/</a:t>
            </a:r>
            <a:r>
              <a:rPr lang="en-GB" sz="1400"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BF3CBCB8-6049-43FC-B052-181EF9C4223E}"/>
              </a:ext>
            </a:extLst>
          </p:cNvPr>
          <p:cNvSpPr txBox="1"/>
          <p:nvPr/>
        </p:nvSpPr>
        <p:spPr>
          <a:xfrm>
            <a:off x="296091" y="4206240"/>
            <a:ext cx="2534794" cy="1600438"/>
          </a:xfrm>
          <a:prstGeom prst="rect">
            <a:avLst/>
          </a:prstGeom>
          <a:noFill/>
        </p:spPr>
        <p:txBody>
          <a:bodyPr wrap="square" rtlCol="0">
            <a:spAutoFit/>
          </a:bodyPr>
          <a:lstStyle/>
          <a:p>
            <a:r>
              <a:rPr lang="en-GB" sz="1400" dirty="0"/>
              <a:t>Willmott Dixon openly admitted that BIM engagement with their subcontractors was a major challenge because of their lack of experience. However, this improved throughout the project. </a:t>
            </a:r>
          </a:p>
        </p:txBody>
      </p:sp>
    </p:spTree>
    <p:extLst>
      <p:ext uri="{BB962C8B-B14F-4D97-AF65-F5344CB8AC3E}">
        <p14:creationId xmlns:p14="http://schemas.microsoft.com/office/powerpoint/2010/main" val="308885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687A5-710A-446C-BD26-9820D355B113}"/>
              </a:ext>
            </a:extLst>
          </p:cNvPr>
          <p:cNvSpPr>
            <a:spLocks noGrp="1"/>
          </p:cNvSpPr>
          <p:nvPr>
            <p:ph idx="1"/>
          </p:nvPr>
        </p:nvSpPr>
        <p:spPr/>
        <p:txBody>
          <a:bodyPr/>
          <a:lstStyle/>
          <a:p>
            <a:pPr marL="0" indent="0">
              <a:buNone/>
            </a:pPr>
            <a:r>
              <a:rPr lang="en-GB" dirty="0"/>
              <a:t>			</a:t>
            </a:r>
            <a:r>
              <a:rPr lang="en-GB" sz="3200" dirty="0"/>
              <a:t>Thank you for listening !</a:t>
            </a:r>
            <a:endParaRPr lang="en-GB" sz="2400" dirty="0"/>
          </a:p>
          <a:p>
            <a:pPr marL="0" indent="0">
              <a:buNone/>
            </a:pPr>
            <a:r>
              <a:rPr lang="en-GB" dirty="0"/>
              <a:t>			         </a:t>
            </a:r>
          </a:p>
          <a:p>
            <a:pPr marL="0" indent="0">
              <a:buNone/>
            </a:pPr>
            <a:r>
              <a:rPr lang="en-GB" sz="2400" dirty="0"/>
              <a:t>                                         </a:t>
            </a:r>
            <a:endParaRPr lang="en-GB" dirty="0"/>
          </a:p>
        </p:txBody>
      </p:sp>
    </p:spTree>
    <p:extLst>
      <p:ext uri="{BB962C8B-B14F-4D97-AF65-F5344CB8AC3E}">
        <p14:creationId xmlns:p14="http://schemas.microsoft.com/office/powerpoint/2010/main" val="1956549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426E7F-5411-48A0-9788-87CA1C9B8733}"/>
              </a:ext>
            </a:extLst>
          </p:cNvPr>
          <p:cNvSpPr>
            <a:spLocks noGrp="1"/>
          </p:cNvSpPr>
          <p:nvPr>
            <p:ph idx="1"/>
          </p:nvPr>
        </p:nvSpPr>
        <p:spPr/>
        <p:txBody>
          <a:bodyPr>
            <a:normAutofit fontScale="92500" lnSpcReduction="10000"/>
          </a:bodyPr>
          <a:lstStyle/>
          <a:p>
            <a:pPr marL="0" indent="0">
              <a:buNone/>
            </a:pPr>
            <a:r>
              <a:rPr lang="en-GB" u="sng" dirty="0"/>
              <a:t>References:</a:t>
            </a:r>
          </a:p>
          <a:p>
            <a:r>
              <a:rPr lang="en-GB" u="sng" dirty="0">
                <a:solidFill>
                  <a:srgbClr val="00B0F0"/>
                </a:solidFill>
                <a:hlinkClick r:id="rId2"/>
              </a:rPr>
              <a:t>https://www.rics.org/uk/knowledge/glossary/bim-intro/</a:t>
            </a:r>
            <a:r>
              <a:rPr lang="en-GB" u="sng" dirty="0">
                <a:solidFill>
                  <a:srgbClr val="00B0F0"/>
                </a:solidFill>
              </a:rPr>
              <a:t> - access on 19/03/18</a:t>
            </a:r>
          </a:p>
          <a:p>
            <a:r>
              <a:rPr lang="en-GB" u="sng" dirty="0">
                <a:solidFill>
                  <a:srgbClr val="00B0F0"/>
                </a:solidFill>
                <a:hlinkClick r:id="rId3"/>
              </a:rPr>
              <a:t>https://www.thenbs.com/knowledge/what-is-building-information-modelling-bim</a:t>
            </a:r>
            <a:r>
              <a:rPr lang="en-GB" u="sng" dirty="0">
                <a:solidFill>
                  <a:srgbClr val="00B0F0"/>
                </a:solidFill>
              </a:rPr>
              <a:t> - access on 19/03/18</a:t>
            </a:r>
          </a:p>
          <a:p>
            <a:r>
              <a:rPr lang="en-GB" u="sng" dirty="0">
                <a:solidFill>
                  <a:srgbClr val="00B0F0"/>
                </a:solidFill>
                <a:hlinkClick r:id="rId4"/>
              </a:rPr>
              <a:t>http://www.bimplus.co.uk/management/explaining-levels-bim/</a:t>
            </a:r>
            <a:r>
              <a:rPr lang="en-GB" u="sng" dirty="0">
                <a:solidFill>
                  <a:srgbClr val="00B0F0"/>
                </a:solidFill>
              </a:rPr>
              <a:t> - access on 19/03/18</a:t>
            </a:r>
          </a:p>
          <a:p>
            <a:r>
              <a:rPr lang="en-GB" u="sng" dirty="0">
                <a:solidFill>
                  <a:srgbClr val="00B0F0"/>
                </a:solidFill>
                <a:hlinkClick r:id="rId5"/>
              </a:rPr>
              <a:t>https://www.constructionmonitor.com/blog/2015/12/03/pros-cons-of-using-a-bim-model-for-your-next-project/</a:t>
            </a:r>
            <a:r>
              <a:rPr lang="en-GB" u="sng" dirty="0">
                <a:solidFill>
                  <a:srgbClr val="00B0F0"/>
                </a:solidFill>
              </a:rPr>
              <a:t>  - access on 20/03/18</a:t>
            </a:r>
          </a:p>
          <a:p>
            <a:r>
              <a:rPr lang="en-GB" dirty="0">
                <a:solidFill>
                  <a:srgbClr val="00B0F0"/>
                </a:solidFill>
                <a:hlinkClick r:id="rId6"/>
              </a:rPr>
              <a:t>http://www.bimplus.co.uk/news/top-five-projects-and-case-studies-2017/</a:t>
            </a:r>
            <a:r>
              <a:rPr lang="en-GB" dirty="0">
                <a:solidFill>
                  <a:srgbClr val="00B0F0"/>
                </a:solidFill>
              </a:rPr>
              <a:t> - access on 21/03/18 </a:t>
            </a:r>
          </a:p>
          <a:p>
            <a:endParaRPr lang="en-GB" dirty="0"/>
          </a:p>
        </p:txBody>
      </p:sp>
    </p:spTree>
    <p:extLst>
      <p:ext uri="{BB962C8B-B14F-4D97-AF65-F5344CB8AC3E}">
        <p14:creationId xmlns:p14="http://schemas.microsoft.com/office/powerpoint/2010/main" val="7740681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1082</TotalTime>
  <Words>1135</Words>
  <Application>Microsoft Office PowerPoint</Application>
  <PresentationFormat>Widescreen</PresentationFormat>
  <Paragraphs>78</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BIm</vt:lpstr>
      <vt:lpstr>What am I going to talk about today :</vt:lpstr>
      <vt:lpstr>What is BIM ?</vt:lpstr>
      <vt:lpstr>How can BIM help you ?</vt:lpstr>
      <vt:lpstr>The BIM Wedge </vt:lpstr>
      <vt:lpstr>The BIM WEDGE</vt:lpstr>
      <vt:lpstr>Advantages and Disadvantages</vt:lpstr>
      <vt:lpstr>Advantages and Disadvantages</vt:lpstr>
      <vt:lpstr>BIM in the current construction industry:  39 Victoria Street, London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BIm</dc:title>
  <dc:creator>Tom Burridge</dc:creator>
  <cp:lastModifiedBy>Tom Burridge</cp:lastModifiedBy>
  <cp:revision>28</cp:revision>
  <dcterms:created xsi:type="dcterms:W3CDTF">2018-03-21T19:26:43Z</dcterms:created>
  <dcterms:modified xsi:type="dcterms:W3CDTF">2018-03-22T17:41:16Z</dcterms:modified>
</cp:coreProperties>
</file>