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71" r:id="rId7"/>
    <p:sldId id="261"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838F12F4-4AEA-854E-8D44-A191A9DB5328}" type="datetimeFigureOut">
              <a:rPr lang="en-US" smtClean="0"/>
              <a:t>7/11/2026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BD63C678-1B4A-9A42-859A-5361DFDE1CB0}" type="slidenum">
              <a:rPr lang="en-US" smtClean="0"/>
              <a:t>‹#›</a:t>
            </a:fld>
            <a:endParaRPr lang="en-US"/>
          </a:p>
        </p:txBody>
      </p:sp>
    </p:spTree>
    <p:extLst>
      <p:ext uri="{BB962C8B-B14F-4D97-AF65-F5344CB8AC3E}">
        <p14:creationId xmlns:p14="http://schemas.microsoft.com/office/powerpoint/2010/main" val="795187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your student number before you submit.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20 seconds. Start with Isaac, not yourself.</a:t>
            </a:r>
          </a:p>
          <a:p>
            <a:endParaRPr/>
          </a:p>
          <a:p>
            <a:r>
              <a:t>Say: Isaac is four years old. He won't leave his mother's side. He barely speaks. He doesn't join in with other children. This presentation explains why — and what we can do about it.</a:t>
            </a:r>
          </a:p>
          <a:p>
            <a:endParaRPr/>
          </a:p>
          <a:p>
            <a:r>
              <a:t>Then: My name is Barbara Campbell. I'm a Trainee Early Years Support Worker. My argument is that Erikson's theory provides the most comprehensive framework for understanding Isaac's difficulties — but that Erikson alone is not enough.</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35 seconds (SHORTENED). One sentence per PIES letter — do not expand.</a:t>
            </a:r>
          </a:p>
          <a:p>
            <a:endParaRPr/>
          </a:p>
          <a:p>
            <a:r>
              <a:t>Say: Isaac is a four-year-old boy at a Children's Centre in London. His mother is a single parent experiencing post-natal depression, and the family has had two years of disrupted childcare following a recent move.</a:t>
            </a:r>
          </a:p>
          <a:p>
            <a:endParaRPr/>
          </a:p>
          <a:p>
            <a:r>
              <a:t>Using PIES: physically, sleep difficulties; intellectually, language delay; emotionally, separation distress and clinginess; socially, he can't join group play.</a:t>
            </a:r>
          </a:p>
          <a:p>
            <a:endParaRPr/>
          </a:p>
          <a:p>
            <a:r>
              <a:t>I've selected Erikson as my primary framework because it explains all four PIES domains at once — but I'll draw on Bowlby, Vygotsky and Bronfenbrenner where Erikson falls short.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30 seconds (SHORTENED). Cut the Freud sentence entirely — go straight to the critical note.</a:t>
            </a:r>
          </a:p>
          <a:p>
            <a:endParaRPr/>
          </a:p>
          <a:p>
            <a:r>
              <a:t>Say: Erikson proposed eight psychosocial stages across the lifespan, each with a central conflict. Resolve it positively and the child gains an ego virtue — hope, will, purpose. Fail to resolve it, and that vulnerability carries forward.</a:t>
            </a:r>
          </a:p>
          <a:p>
            <a:endParaRPr/>
          </a:p>
          <a:p>
            <a:r>
              <a:t>A key assumption is that unresolved conflicts continue to affect later functioning — though critics such as Shaffer and Kipp (2014) argue development is more fluid than Erikson proposed. I'll return to that limitation later.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45 seconds (SHORTENED). Connect each stage to Isaac in one line — don't linger.</a:t>
            </a:r>
          </a:p>
          <a:p>
            <a:endParaRPr/>
          </a:p>
          <a:p>
            <a:r>
              <a:t>Say: Three stages matter most for Isaac.</a:t>
            </a:r>
          </a:p>
          <a:p>
            <a:r>
              <a:t>Stage 1, Trust versus Mistrust: consistent caregiving builds hope. His mother's PND likely limited that consistency.</a:t>
            </a:r>
          </a:p>
          <a:p>
            <a:r>
              <a:t>Stage 2, Autonomy versus Shame and Doubt: disrupted childcare denied him the stable relationships autonomy needs.</a:t>
            </a:r>
          </a:p>
          <a:p>
            <a:r>
              <a:t>Stage 3, Initiative versus Guilt, is where Isaac is now — and he's showing the predicted consequences of those earlier unresolved crises, not a failure to develop. That distinction matters because support should target root causes, not surface behaviours.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30 seconds (NEW). This is the justification slide the brief specifically asks for — say it with confidence, don't rush it.</a:t>
            </a:r>
          </a:p>
          <a:p>
            <a:endParaRPr/>
          </a:p>
          <a:p>
            <a:r>
              <a:t>Say: Before applying the theory, it's worth being explicit about why Erikson.</a:t>
            </a:r>
          </a:p>
          <a:p>
            <a:r>
              <a:t>Of the frameworks studied on this module, Erikson is the only one that explains Isaac's difficulties across all four PIES domains from a single theoretical base.</a:t>
            </a:r>
          </a:p>
          <a:p>
            <a:r>
              <a:t>At four years old, he sits precisely within Stage 3, Initiative versus Guilt — giving us a specific, age-matched starting point.</a:t>
            </a:r>
          </a:p>
          <a:p>
            <a:r>
              <a:t>It's also widely used in health and social care practice, giving practitioners a clear framework to act on.</a:t>
            </a:r>
          </a:p>
          <a:p>
            <a:r>
              <a:t>But I chose it as the primary lens, not the only one — its breadth comes at the cost of detail on attachment and language, which I'll weigh properly in the critical evaluation later.</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60 seconds (SHORTENED slightly — this is still your longest slide, don't cut further). Theory first, then the however, for each row.</a:t>
            </a:r>
          </a:p>
          <a:p>
            <a:endParaRPr/>
          </a:p>
          <a:p>
            <a:r>
              <a:t>Say: This is where I move from description to critical analysis — testing whether Erikson fully explains what we're seeing.</a:t>
            </a:r>
          </a:p>
          <a:p>
            <a:r>
              <a:t>His separation distress may reflect unresolved Trust versus Mistrust. But Bowlby (1969) argues maternal PND may have produced insecure attachment instead — an equally valid explanation. We can't assume causation from observation alone.</a:t>
            </a:r>
          </a:p>
          <a:p>
            <a:r>
              <a:t>His withdrawal during play could be unresolved Initiative versus Guilt. But Vygotsky (1978) would say limited peer interaction has deprived him of the social scaffolding play requires.</a:t>
            </a:r>
          </a:p>
          <a:p>
            <a:r>
              <a:t>His language delay is a real gap in Erikson's theory — it doesn't address language at all. Vygotsky's Zone of Proximal Development explains it far better.</a:t>
            </a:r>
          </a:p>
          <a:p>
            <a:r>
              <a:t>And Bronfenbrenner's ecological model adds what Erikson lacks entirely: situating Isaac's disrupted childcare and relocation within overlapping systems.</a:t>
            </a:r>
          </a:p>
          <a:p>
            <a:r>
              <a:t>Murray et al. (2010) found maternal PND is linked to increased emotional and behavioural difficulties, affecting ten to fifteen percent of mothers (NICE, 2012) — strengthening the case that Isaac's difficulties come from both Eriksonian crises and early caregiving disruption.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40 seconds (SHORTENED). Lead with Erikson's own epigenetic principle, then the two NATURE/NURTURE columns.</a:t>
            </a:r>
          </a:p>
          <a:p>
            <a:endParaRPr/>
          </a:p>
          <a:p>
            <a:r>
              <a:t>Say: Erikson's epigenetic principle holds that each stage unfolds on an inherent biological timetable — but whether it resolves positively depends on social experience. Neither factor alone explains Isaac.</a:t>
            </a:r>
          </a:p>
          <a:p>
            <a:r>
              <a:t>Biologically, Isaac may have a slow-to-warm temperament (Thomas and Chess, 1977), and chronic stress can elevate cortisol and impair emotion regulation (Shonkoff and Phillips, 2000).</a:t>
            </a:r>
          </a:p>
          <a:p>
            <a:r>
              <a:t>Environmentally, his mother's PND reduced her responsiveness during his Stage 1 trust-forming months, and repeated relocation and childcare changes denied him the consistency Stage 2 autonomy needs — it's the cumulative disruption across both stages, not any single event, that compounds his risk.</a:t>
            </a:r>
          </a:p>
          <a:p>
            <a:r>
              <a:t>My judgement: within Erikson's own framework, environmental adversity is the dominant factor, amplified by his biological sensitivity.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30 seconds (SHORTENED). Frame both risk and protective factors through Erikson's stages — don't read the bullet lists.</a:t>
            </a:r>
          </a:p>
          <a:p>
            <a:endParaRPr/>
          </a:p>
          <a:p>
            <a:r>
              <a:t>Say: Isaac's risk factors map onto Erikson's early stages — maternal PND undermining Stage 1 trust, and disrupted childcare undermining Stage 2 autonomy — compounded by relocation, social isolation and language delay.</a:t>
            </a:r>
          </a:p>
          <a:p>
            <a:r>
              <a:t>But he also has real protective factors: Children's Centre attendance, early identification, his mother's engagement with services, and multi-agency support.</a:t>
            </a:r>
          </a:p>
          <a:p>
            <a:r>
              <a:t>Erikson's own view matters here: unresolved stage-crises aren't permanent — later positive relationships can still support belated resolution of Trust, Autonomy or Initiative. Rutter (2012) backs this up — resilience is a dynamic process, not a fixed trait. Isaac's future isn't predetermined.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65 seconds (UPDATED — now seven rows, added an emotional regulation intervention the brief asks for explicitly). Keep the pace tight; don't slow down for the new row.</a:t>
            </a:r>
          </a:p>
          <a:p>
            <a:endParaRPr/>
          </a:p>
          <a:p>
            <a:r>
              <a:t>Say: My support plan has seven theory-linked interventions, each with a measurable outcome.</a:t>
            </a:r>
          </a:p>
          <a:p>
            <a:r>
              <a:t>A consistent key worker targets Stage 1 by giving Isaac the reliable relationship he's lacked — success measure: separation distress down to occasional within eight weeks.</a:t>
            </a:r>
          </a:p>
          <a:p>
            <a:r>
              <a:t>A gradual separation routine builds Stage 2 autonomy incrementally.</a:t>
            </a:r>
          </a:p>
          <a:p>
            <a:r>
              <a:t>Small group play with two or three peers targets Stage 3 initiative — Wood and Attfield (2005) argue play is how young children develop agency.</a:t>
            </a:r>
          </a:p>
          <a:p>
            <a:r>
              <a:t>A language-rich environment — narrated play, daily reading, Makaton, and an SALT referral — draws on Vygotsky's ZPD.</a:t>
            </a:r>
          </a:p>
          <a:p>
            <a:r>
              <a:t>Parental modelling matters too: Bandura (1977) tells us children learn through observation, so modelling warm interaction with his mother is central, not supplementary — alongside signposting her to IAPT.</a:t>
            </a:r>
          </a:p>
          <a:p>
            <a:r>
              <a:t>Emotional regulation is its own strand, and it comes straight from Erikson: the virtues each stage produces — Hope, Will, Purpose — are themselves regulatory capacities, so modelled calming and a predictable comfort routine build that directly.</a:t>
            </a:r>
          </a:p>
          <a:p>
            <a:r>
              <a:t>And multi-agency collaboration, reviewed every six weeks.</a:t>
            </a:r>
          </a:p>
          <a:p>
            <a:r>
              <a:t>[Point to success measures.] Every outcome here is observable — that's how we'll know it's working.</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70 seconds (MERGED — this slide now combines the old theory-comparison and critical-evaluation slides; it's your new longest slide besides the Theory→Evidence→Judgement one). Strengths briefly, then spend most of the time on the expanded limitations.</a:t>
            </a:r>
          </a:p>
          <a:p>
            <a:endParaRPr/>
          </a:p>
          <a:p>
            <a:r>
              <a:t>Say: Erikson's biggest strength for this case is direct: it maps Isaac's trust, autonomy and initiative deficits straight onto observable stages of difficulty. It's also a holistic, lifespan view, widely used in health and social care, and it gives practitioners a clear framework for identifying which crisis a child may be facing.</a:t>
            </a:r>
          </a:p>
          <a:p>
            <a:r>
              <a:t>But the limitations are substantial. It says nothing detailed about attachment or language — real gaps for Isaac's case. It centres on the individual and the caregiver bond, with little attention to wider systemic influences like poverty or service systems. The stage model is rigid, and — most significantly — it lacks strong empirical validation: trust, autonomy and initiative are hard to measure objectively.</a:t>
            </a:r>
          </a:p>
          <a:p>
            <a:r>
              <a:t>And for practice in London specifically: Erikson's theory was built on Western, largely middle-class populations, and assumes autonomy is universally desirable. Rogoff (2003) shows that in many collectivist communities, interdependence is the valued norm, not a developmental obstacle. Apply Erikson flexibly, within each child's cultural context.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20 seconds (SHORTENED). Headlines only — drop the explanatory sentence under each point. Slow down here and let each point land.</a:t>
            </a:r>
          </a:p>
          <a:p>
            <a:endParaRPr/>
          </a:p>
          <a:p>
            <a:r>
              <a:t>Say: Three things to take from Isaac's case: early relationships shape later emotional development; nature and nurture interact, not act alone; and early intervention genuinely changes outcomes.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25 seconds (SHORTENED). Synthesise, don't summarise.</a:t>
            </a:r>
          </a:p>
          <a:p>
            <a:endParaRPr/>
          </a:p>
          <a:p>
            <a:r>
              <a:t>Say: Erikson explains Isaac's core difficulties — but not alone. Attachment, environmental instability and maternal mental health all interact to shape his development. No single theory is sufficient.</a:t>
            </a:r>
          </a:p>
          <a:p>
            <a:r>
              <a:t>[Look at marker.] Therefore, Isaac's case shows that developmental vulnerability is not destiny — with the right relationships and support, positive outcomes remain highly achievable.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5 seconds. Unchanged.</a:t>
            </a:r>
          </a:p>
          <a:p>
            <a:endParaRPr/>
          </a:p>
          <a:p>
            <a:r>
              <a:t>Just gesture to the slide and say: all seventeen references are in full UWTSD Harvard format, including three government and NICE web sources with access dates.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15 seconds. Stand still. Make eye contact. Wait.</a:t>
            </a:r>
          </a:p>
          <a:p>
            <a:endParaRPr/>
          </a:p>
          <a:p>
            <a:r>
              <a:t>Four questions to be ready for:</a:t>
            </a:r>
          </a:p>
          <a:p>
            <a:endParaRPr/>
          </a:p>
          <a:p>
            <a:r>
              <a:t>1. Why Erikson over Bowlby? Fair challenge — Bowlby fits the separation distress better on its own. But Isaac also shows autonomy and initiative difficulties that attachment theory doesn't reach, so a Bowlby-only plan would miss two of his three core difficulties. I used Erikson as the organising framework and folded Bowlby directly into Stage 1, so we get attachment's precision where it applies without losing the wider picture.</a:t>
            </a:r>
          </a:p>
          <a:p>
            <a:endParaRPr/>
          </a:p>
          <a:p>
            <a:r>
              <a:t>2. Why not give Bowlby, Vygotsky and Bronfenbrenner equal weight to Erikson? They're used specifically where Erikson doesn't reach — attachment, language, ecological context — but Erikson stays the throughline because it's the only framework that explains all four PIES domains from one theoretical base.</a:t>
            </a:r>
          </a:p>
          <a:p>
            <a:endParaRPr/>
          </a:p>
          <a:p>
            <a:r>
              <a:t>3. Erikson's biggest weakness? Risk of circularity — stage crises are often inferred from the same behaviours they're meant to explain, which makes the theory hard to validate empirically.</a:t>
            </a:r>
          </a:p>
          <a:p>
            <a:endParaRPr/>
          </a:p>
          <a:p>
            <a:r>
              <a:t>4. How to know the plan is working? The success measures on slide 10 — reduced separation distress, more group play, better language, six-weekly reviews.</a:t>
            </a:r>
          </a:p>
          <a:p>
            <a:endParaRPr/>
          </a:p>
          <a:p>
            <a:r>
              <a:t>5. Isn't this circular — reading Isaac's behaviour as evidence of a crisis the theory itself predicts? Yes, partly — that's a genuine limitation I've flagged on slide 11. It's why I treat stage placement as a working hypothesis to test through the support plan and review points, not a fixed diagnosis, and why I bring in Bowlby and Vygotsky as independent checks rather than relying on Erikson alone.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9" name="Text 7"/>
          <p:cNvSpPr/>
          <p:nvPr/>
        </p:nvSpPr>
        <p:spPr>
          <a:xfrm>
            <a:off x="457200" y="1664208"/>
            <a:ext cx="8229600" cy="475488"/>
          </a:xfrm>
          <a:prstGeom prst="rect">
            <a:avLst/>
          </a:prstGeom>
          <a:noFill/>
          <a:ln/>
        </p:spPr>
        <p:txBody>
          <a:bodyPr wrap="square" lIns="0" tIns="0" rIns="0" bIns="0" rtlCol="0" anchor="ctr"/>
          <a:lstStyle/>
          <a:p>
            <a:pPr marL="0" indent="0" algn="ctr">
              <a:buNone/>
            </a:pPr>
            <a:endParaRPr lang="en-US" sz="2400" dirty="0"/>
          </a:p>
        </p:txBody>
      </p:sp>
      <p:sp>
        <p:nvSpPr>
          <p:cNvPr id="12" name="Text 10"/>
          <p:cNvSpPr/>
          <p:nvPr/>
        </p:nvSpPr>
        <p:spPr>
          <a:xfrm>
            <a:off x="1048043" y="2292018"/>
            <a:ext cx="6400800" cy="365760"/>
          </a:xfrm>
          <a:prstGeom prst="rect">
            <a:avLst/>
          </a:prstGeom>
          <a:noFill/>
          <a:ln/>
        </p:spPr>
        <p:txBody>
          <a:bodyPr wrap="square" lIns="0" tIns="0" rIns="0" bIns="0" rtlCol="0" anchor="ctr"/>
          <a:lstStyle/>
          <a:p>
            <a:pPr marL="0" indent="0" algn="l">
              <a:buNone/>
            </a:pPr>
            <a:r>
              <a:rPr lang="en-US" sz="1600" dirty="0">
                <a:solidFill>
                  <a:srgbClr val="333333"/>
                </a:solidFill>
                <a:latin typeface="Calibri" pitchFamily="34" charset="0"/>
                <a:ea typeface="Calibri" pitchFamily="34" charset="-122"/>
                <a:cs typeface="Calibri" pitchFamily="34" charset="-120"/>
              </a:rPr>
              <a:t>Student name:  </a:t>
            </a:r>
            <a:r>
              <a:rPr lang="en-US" sz="1600" b="1" dirty="0">
                <a:solidFill>
                  <a:srgbClr val="333333"/>
                </a:solidFill>
                <a:latin typeface="Calibri" pitchFamily="34" charset="0"/>
                <a:ea typeface="Calibri" pitchFamily="34" charset="-122"/>
                <a:cs typeface="Calibri" pitchFamily="34" charset="-120"/>
              </a:rPr>
              <a:t>Ejiroghene </a:t>
            </a:r>
            <a:r>
              <a:rPr lang="en-US" sz="1600" b="1" dirty="0">
                <a:solidFill>
                  <a:srgbClr val="111111"/>
                </a:solidFill>
                <a:latin typeface="Calibri" pitchFamily="34" charset="0"/>
                <a:ea typeface="Calibri" pitchFamily="34" charset="-122"/>
                <a:cs typeface="Calibri" pitchFamily="34" charset="-120"/>
              </a:rPr>
              <a:t>Barbara Onyeme Campbell</a:t>
            </a:r>
            <a:endParaRPr lang="en-US" sz="1600" dirty="0"/>
          </a:p>
        </p:txBody>
      </p:sp>
      <p:sp>
        <p:nvSpPr>
          <p:cNvPr id="13" name="Text 11"/>
          <p:cNvSpPr/>
          <p:nvPr/>
        </p:nvSpPr>
        <p:spPr>
          <a:xfrm>
            <a:off x="1048043" y="2657778"/>
            <a:ext cx="6400800" cy="365760"/>
          </a:xfrm>
          <a:prstGeom prst="rect">
            <a:avLst/>
          </a:prstGeom>
          <a:noFill/>
          <a:ln/>
        </p:spPr>
        <p:txBody>
          <a:bodyPr wrap="square" lIns="0" tIns="0" rIns="0" bIns="0" rtlCol="0" anchor="ctr"/>
          <a:lstStyle/>
          <a:p>
            <a:pPr marL="0" indent="0" algn="l">
              <a:buNone/>
            </a:pPr>
            <a:r>
              <a:rPr lang="en-US" sz="1600" dirty="0">
                <a:solidFill>
                  <a:srgbClr val="333333"/>
                </a:solidFill>
                <a:latin typeface="Calibri" pitchFamily="34" charset="0"/>
                <a:ea typeface="Calibri" pitchFamily="34" charset="-122"/>
                <a:cs typeface="Calibri" pitchFamily="34" charset="-120"/>
              </a:rPr>
              <a:t>Student number: </a:t>
            </a:r>
            <a:r>
              <a:rPr lang="en-US" sz="1600" b="1" dirty="0">
                <a:solidFill>
                  <a:srgbClr val="333333"/>
                </a:solidFill>
                <a:latin typeface="Calibri" pitchFamily="34" charset="0"/>
                <a:ea typeface="Calibri" pitchFamily="34" charset="-122"/>
                <a:cs typeface="Calibri" pitchFamily="34" charset="-120"/>
              </a:rPr>
              <a:t>2516659</a:t>
            </a:r>
            <a:endParaRPr lang="en-US" sz="1600" b="1" dirty="0"/>
          </a:p>
        </p:txBody>
      </p:sp>
      <p:sp>
        <p:nvSpPr>
          <p:cNvPr id="14" name="Text 12"/>
          <p:cNvSpPr/>
          <p:nvPr/>
        </p:nvSpPr>
        <p:spPr>
          <a:xfrm>
            <a:off x="1048043" y="3046046"/>
            <a:ext cx="6400800" cy="365760"/>
          </a:xfrm>
          <a:prstGeom prst="rect">
            <a:avLst/>
          </a:prstGeom>
          <a:noFill/>
          <a:ln/>
        </p:spPr>
        <p:txBody>
          <a:bodyPr wrap="square" lIns="0" tIns="0" rIns="0" bIns="0" rtlCol="0" anchor="ctr"/>
          <a:lstStyle/>
          <a:p>
            <a:pPr marL="0" indent="0" algn="l">
              <a:buNone/>
            </a:pPr>
            <a:r>
              <a:rPr lang="en-US" sz="1600" dirty="0">
                <a:solidFill>
                  <a:srgbClr val="333333"/>
                </a:solidFill>
                <a:latin typeface="Calibri" pitchFamily="34" charset="0"/>
                <a:ea typeface="Calibri" pitchFamily="34" charset="-122"/>
                <a:cs typeface="Calibri" pitchFamily="34" charset="-120"/>
              </a:rPr>
              <a:t>Lecturer’s name:  </a:t>
            </a:r>
            <a:r>
              <a:rPr lang="en-US" sz="1600" b="1" dirty="0">
                <a:solidFill>
                  <a:srgbClr val="111111"/>
                </a:solidFill>
                <a:latin typeface="Calibri" pitchFamily="34" charset="0"/>
                <a:ea typeface="Calibri" pitchFamily="34" charset="-122"/>
                <a:cs typeface="Calibri" pitchFamily="34" charset="-120"/>
              </a:rPr>
              <a:t>Lou Wells</a:t>
            </a:r>
            <a:endParaRPr lang="en-US" sz="1600" dirty="0"/>
          </a:p>
        </p:txBody>
      </p:sp>
      <p:pic>
        <p:nvPicPr>
          <p:cNvPr id="16" name="Picture 15">
            <a:extLst>
              <a:ext uri="{FF2B5EF4-FFF2-40B4-BE49-F238E27FC236}">
                <a16:creationId xmlns:a16="http://schemas.microsoft.com/office/drawing/2014/main" id="{FCF4D22F-AC8F-ECD4-0FA0-D47811E8D6C3}"/>
              </a:ext>
            </a:extLst>
          </p:cNvPr>
          <p:cNvPicPr>
            <a:picLocks noChangeAspect="1"/>
          </p:cNvPicPr>
          <p:nvPr/>
        </p:nvPicPr>
        <p:blipFill>
          <a:blip r:embed="rId3"/>
          <a:stretch>
            <a:fillRect/>
          </a:stretch>
        </p:blipFill>
        <p:spPr>
          <a:xfrm>
            <a:off x="393895" y="167819"/>
            <a:ext cx="2665828" cy="1067324"/>
          </a:xfrm>
          <a:prstGeom prst="rect">
            <a:avLst/>
          </a:prstGeom>
        </p:spPr>
      </p:pic>
      <p:sp>
        <p:nvSpPr>
          <p:cNvPr id="18" name="TextBox 17">
            <a:extLst>
              <a:ext uri="{FF2B5EF4-FFF2-40B4-BE49-F238E27FC236}">
                <a16:creationId xmlns:a16="http://schemas.microsoft.com/office/drawing/2014/main" id="{B2964358-52F3-A0CC-3984-EB6A4F0B8EE8}"/>
              </a:ext>
            </a:extLst>
          </p:cNvPr>
          <p:cNvSpPr txBox="1"/>
          <p:nvPr/>
        </p:nvSpPr>
        <p:spPr>
          <a:xfrm>
            <a:off x="2022231" y="1399502"/>
            <a:ext cx="4916658" cy="646331"/>
          </a:xfrm>
          <a:prstGeom prst="rect">
            <a:avLst/>
          </a:prstGeom>
          <a:noFill/>
        </p:spPr>
        <p:txBody>
          <a:bodyPr wrap="square">
            <a:spAutoFit/>
          </a:bodyPr>
          <a:lstStyle/>
          <a:p>
            <a:pPr algn="ctr"/>
            <a:r>
              <a:rPr lang="en-GB" b="1" dirty="0"/>
              <a:t>LCHS4010</a:t>
            </a:r>
          </a:p>
          <a:p>
            <a:pPr algn="ctr"/>
            <a:r>
              <a:rPr lang="en-GB" b="1" dirty="0"/>
              <a:t>Psychology in Health and Social Care</a:t>
            </a:r>
          </a:p>
        </p:txBody>
      </p:sp>
      <p:sp>
        <p:nvSpPr>
          <p:cNvPr id="3" name="TextBox 2">
            <a:extLst>
              <a:ext uri="{FF2B5EF4-FFF2-40B4-BE49-F238E27FC236}">
                <a16:creationId xmlns:a16="http://schemas.microsoft.com/office/drawing/2014/main" id="{D70FB482-4F7B-6EDA-70C8-598C100C713B}"/>
              </a:ext>
            </a:extLst>
          </p:cNvPr>
          <p:cNvSpPr txBox="1"/>
          <p:nvPr/>
        </p:nvSpPr>
        <p:spPr>
          <a:xfrm>
            <a:off x="935502" y="3763108"/>
            <a:ext cx="7638757" cy="830997"/>
          </a:xfrm>
          <a:prstGeom prst="rect">
            <a:avLst/>
          </a:prstGeom>
          <a:noFill/>
        </p:spPr>
        <p:txBody>
          <a:bodyPr wrap="square" rtlCol="0">
            <a:spAutoFit/>
          </a:bodyPr>
          <a:lstStyle/>
          <a:p>
            <a:r>
              <a:rPr lang="en-GB" sz="1600" b="1" dirty="0"/>
              <a:t>Acknowledgement of AI use:</a:t>
            </a:r>
            <a:r>
              <a:rPr lang="en-GB" sz="1600" dirty="0"/>
              <a:t> I used AI to help proofread my presentation and give feedback on clarity and structure. All research, analysis, slide content, and final edits were done by me. I take full responsibility for the work submitted.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1A3557"/>
        </a:solidFill>
        <a:effectLst/>
      </p:bgPr>
    </p:bg>
    <p:spTree>
      <p:nvGrpSpPr>
        <p:cNvPr id="1" name=""/>
        <p:cNvGrpSpPr/>
        <p:nvPr/>
      </p:nvGrpSpPr>
      <p:grpSpPr>
        <a:xfrm>
          <a:off x="0" y="0"/>
          <a:ext cx="0" cy="0"/>
          <a:chOff x="0" y="0"/>
          <a:chExt cx="0" cy="0"/>
        </a:xfrm>
      </p:grpSpPr>
      <p:sp>
        <p:nvSpPr>
          <p:cNvPr id="2" name="Shape 0"/>
          <p:cNvSpPr/>
          <p:nvPr/>
        </p:nvSpPr>
        <p:spPr>
          <a:xfrm>
            <a:off x="0" y="3520440"/>
            <a:ext cx="9144000" cy="1623060"/>
          </a:xfrm>
          <a:prstGeom prst="rect">
            <a:avLst/>
          </a:prstGeom>
          <a:solidFill>
            <a:srgbClr val="1B7A8C">
              <a:alpha val="70000"/>
            </a:srgbClr>
          </a:solidFill>
          <a:ln/>
        </p:spPr>
        <p:txBody>
          <a:bodyPr/>
          <a:lstStyle/>
          <a:p>
            <a:endParaRPr lang="en-GB"/>
          </a:p>
        </p:txBody>
      </p:sp>
      <p:sp>
        <p:nvSpPr>
          <p:cNvPr id="3" name="Text 1"/>
          <p:cNvSpPr/>
          <p:nvPr/>
        </p:nvSpPr>
        <p:spPr>
          <a:xfrm>
            <a:off x="548640" y="502920"/>
            <a:ext cx="7772400" cy="822960"/>
          </a:xfrm>
          <a:prstGeom prst="rect">
            <a:avLst/>
          </a:prstGeom>
          <a:noFill/>
          <a:ln/>
        </p:spPr>
        <p:txBody>
          <a:bodyPr wrap="square" lIns="0" tIns="0" rIns="0" bIns="0" rtlCol="0" anchor="ctr"/>
          <a:lstStyle/>
          <a:p>
            <a:pPr marL="0" indent="0" algn="l">
              <a:buNone/>
            </a:pPr>
            <a:r>
              <a:rPr lang="en-US" sz="3800" b="1" dirty="0">
                <a:solidFill>
                  <a:srgbClr val="FFFFFF"/>
                </a:solidFill>
                <a:latin typeface="Cambria" pitchFamily="34" charset="0"/>
                <a:ea typeface="Cambria" pitchFamily="34" charset="-122"/>
                <a:cs typeface="Cambria" pitchFamily="34" charset="-120"/>
              </a:rPr>
              <a:t>Understanding Isaac</a:t>
            </a:r>
            <a:endParaRPr lang="en-US" sz="3800" dirty="0"/>
          </a:p>
        </p:txBody>
      </p:sp>
      <p:sp>
        <p:nvSpPr>
          <p:cNvPr id="4" name="Text 2"/>
          <p:cNvSpPr/>
          <p:nvPr/>
        </p:nvSpPr>
        <p:spPr>
          <a:xfrm>
            <a:off x="548640" y="1325880"/>
            <a:ext cx="7772400" cy="457200"/>
          </a:xfrm>
          <a:prstGeom prst="rect">
            <a:avLst/>
          </a:prstGeom>
          <a:noFill/>
          <a:ln/>
        </p:spPr>
        <p:txBody>
          <a:bodyPr wrap="square" lIns="0" tIns="0" rIns="0" bIns="0" rtlCol="0" anchor="ctr"/>
          <a:lstStyle/>
          <a:p>
            <a:pPr marL="0" indent="0" algn="l">
              <a:buNone/>
            </a:pPr>
            <a:r>
              <a:rPr lang="en-US" sz="1700" i="1" dirty="0">
                <a:solidFill>
                  <a:srgbClr val="AACCD6"/>
                </a:solidFill>
                <a:latin typeface="Calibri" pitchFamily="34" charset="0"/>
                <a:ea typeface="Calibri" pitchFamily="34" charset="-122"/>
                <a:cs typeface="Calibri" pitchFamily="34" charset="-120"/>
              </a:rPr>
              <a:t>Applying Erikson’s Psychosocial Theory to Early Years Practice</a:t>
            </a:r>
            <a:endParaRPr lang="en-US" sz="1700" dirty="0"/>
          </a:p>
        </p:txBody>
      </p:sp>
      <p:sp>
        <p:nvSpPr>
          <p:cNvPr id="5" name="Shape 3"/>
          <p:cNvSpPr/>
          <p:nvPr/>
        </p:nvSpPr>
        <p:spPr>
          <a:xfrm>
            <a:off x="548640" y="1874520"/>
            <a:ext cx="4114800" cy="0"/>
          </a:xfrm>
          <a:prstGeom prst="line">
            <a:avLst/>
          </a:prstGeom>
          <a:noFill/>
          <a:ln w="31750">
            <a:solidFill>
              <a:srgbClr val="E8A020"/>
            </a:solidFill>
            <a:prstDash val="solid"/>
          </a:ln>
        </p:spPr>
        <p:txBody>
          <a:bodyPr/>
          <a:lstStyle/>
          <a:p>
            <a:endParaRPr lang="en-GB"/>
          </a:p>
        </p:txBody>
      </p:sp>
      <p:sp>
        <p:nvSpPr>
          <p:cNvPr id="6" name="Text 4"/>
          <p:cNvSpPr/>
          <p:nvPr/>
        </p:nvSpPr>
        <p:spPr>
          <a:xfrm>
            <a:off x="548640" y="2011680"/>
            <a:ext cx="7863840" cy="731520"/>
          </a:xfrm>
          <a:prstGeom prst="rect">
            <a:avLst/>
          </a:prstGeom>
          <a:noFill/>
          <a:ln/>
        </p:spPr>
        <p:txBody>
          <a:bodyPr wrap="square" lIns="0" tIns="0" rIns="0" bIns="0" rtlCol="0" anchor="t"/>
          <a:lstStyle/>
          <a:p>
            <a:pPr marL="0" indent="0" algn="l">
              <a:buNone/>
            </a:pPr>
            <a:r>
              <a:rPr lang="en-US" sz="1300" i="1" dirty="0">
                <a:solidFill>
                  <a:srgbClr val="D6EEF2"/>
                </a:solidFill>
                <a:latin typeface="Calibri" pitchFamily="34" charset="0"/>
                <a:ea typeface="Calibri" pitchFamily="34" charset="-122"/>
                <a:cs typeface="Calibri" pitchFamily="34" charset="-120"/>
              </a:rPr>
              <a:t>This presentation argues that Erikson’s theory provides the most comprehensive framework for understanding Isaac’s developmental difficulties because it links emotional, social and behavioural development across multiple stages of childhood.</a:t>
            </a:r>
            <a:endParaRPr lang="en-US" sz="1300" dirty="0"/>
          </a:p>
        </p:txBody>
      </p:sp>
      <p:sp>
        <p:nvSpPr>
          <p:cNvPr id="7" name="Text 5"/>
          <p:cNvSpPr/>
          <p:nvPr/>
        </p:nvSpPr>
        <p:spPr>
          <a:xfrm>
            <a:off x="548640" y="3639312"/>
            <a:ext cx="7772400" cy="685800"/>
          </a:xfrm>
          <a:prstGeom prst="rect">
            <a:avLst/>
          </a:prstGeom>
          <a:noFill/>
          <a:ln/>
        </p:spPr>
        <p:txBody>
          <a:bodyPr wrap="square" lIns="0" tIns="0" rIns="0" bIns="0" rtlCol="0" anchor="ctr"/>
          <a:lstStyle/>
          <a:p>
            <a:pPr marL="0" indent="0" algn="l">
              <a:buNone/>
            </a:pPr>
            <a:r>
              <a:rPr lang="en-US" sz="1200" dirty="0">
                <a:solidFill>
                  <a:srgbClr val="FFFFFF"/>
                </a:solidFill>
                <a:latin typeface="Calibri" pitchFamily="34" charset="0"/>
                <a:ea typeface="Calibri" pitchFamily="34" charset="-122"/>
                <a:cs typeface="Calibri" pitchFamily="34" charset="-120"/>
              </a:rPr>
              <a:t>Module: LCHS4010 – Psychology in Health and Social Care</a:t>
            </a:r>
            <a:endParaRPr lang="en-US" sz="1200" dirty="0"/>
          </a:p>
          <a:p>
            <a:pPr marL="0" indent="0" algn="l">
              <a:buNone/>
            </a:pPr>
            <a:r>
              <a:rPr lang="en-US" sz="1200" dirty="0">
                <a:solidFill>
                  <a:srgbClr val="FFFFFF"/>
                </a:solidFill>
                <a:latin typeface="Calibri" pitchFamily="34" charset="0"/>
                <a:ea typeface="Calibri" pitchFamily="34" charset="-122"/>
                <a:cs typeface="Calibri" pitchFamily="34" charset="-120"/>
              </a:rPr>
              <a:t>Component 1 – Individual Presentation  |  </a:t>
            </a:r>
            <a:r>
              <a:rPr lang="en-GB" sz="1200" dirty="0">
                <a:solidFill>
                  <a:srgbClr val="FFFFFF"/>
                </a:solidFill>
                <a:latin typeface="Calibri" pitchFamily="34" charset="0"/>
                <a:ea typeface="Calibri" pitchFamily="34" charset="-122"/>
                <a:cs typeface="Calibri" pitchFamily="34" charset="-120"/>
              </a:rPr>
              <a:t>E </a:t>
            </a:r>
            <a:r>
              <a:rPr lang="en-US" sz="1200" dirty="0">
                <a:solidFill>
                  <a:srgbClr val="FFFFFF"/>
                </a:solidFill>
                <a:latin typeface="Calibri" pitchFamily="34" charset="0"/>
                <a:ea typeface="Calibri" pitchFamily="34" charset="-122"/>
                <a:cs typeface="Calibri" pitchFamily="34" charset="-120"/>
              </a:rPr>
              <a:t>B</a:t>
            </a:r>
            <a:r>
              <a:rPr lang="en-GB" sz="1200" dirty="0">
                <a:solidFill>
                  <a:srgbClr val="FFFFFF"/>
                </a:solidFill>
                <a:latin typeface="Calibri" pitchFamily="34" charset="0"/>
                <a:ea typeface="Calibri" pitchFamily="34" charset="-122"/>
                <a:cs typeface="Calibri" pitchFamily="34" charset="-120"/>
              </a:rPr>
              <a:t> </a:t>
            </a:r>
            <a:r>
              <a:rPr lang="en-GB" sz="1200" dirty="0" err="1">
                <a:solidFill>
                  <a:srgbClr val="FFFFFF"/>
                </a:solidFill>
                <a:latin typeface="Calibri" pitchFamily="34" charset="0"/>
                <a:ea typeface="Calibri" pitchFamily="34" charset="-122"/>
                <a:cs typeface="Calibri" pitchFamily="34" charset="-120"/>
              </a:rPr>
              <a:t>Onyeme</a:t>
            </a:r>
            <a:r>
              <a:rPr lang="en-GB" sz="1200" dirty="0">
                <a:solidFill>
                  <a:srgbClr val="FFFFFF"/>
                </a:solidFill>
                <a:latin typeface="Calibri" pitchFamily="34" charset="0"/>
                <a:ea typeface="Calibri" pitchFamily="34" charset="-122"/>
                <a:cs typeface="Calibri" pitchFamily="34" charset="-120"/>
              </a:rPr>
              <a:t> </a:t>
            </a:r>
            <a:r>
              <a:rPr lang="en-US" sz="1200" dirty="0">
                <a:solidFill>
                  <a:srgbClr val="FFFFFF"/>
                </a:solidFill>
                <a:latin typeface="Calibri" pitchFamily="34" charset="0"/>
                <a:ea typeface="Calibri" pitchFamily="34" charset="-122"/>
                <a:cs typeface="Calibri" pitchFamily="34" charset="-120"/>
              </a:rPr>
              <a:t>Campbell</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Introduction &amp; Case Background</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Isaac’s development assessed across the PIES framework: Physical, Intellectual, Emotional, Social</a:t>
            </a:r>
            <a:endParaRPr lang="en-US" sz="1200" dirty="0"/>
          </a:p>
        </p:txBody>
      </p:sp>
      <p:sp>
        <p:nvSpPr>
          <p:cNvPr id="4" name="Shape 2"/>
          <p:cNvSpPr/>
          <p:nvPr/>
        </p:nvSpPr>
        <p:spPr>
          <a:xfrm>
            <a:off x="365760" y="1143000"/>
            <a:ext cx="4023360" cy="3429000"/>
          </a:xfrm>
          <a:prstGeom prst="roundRect">
            <a:avLst>
              <a:gd name="adj" fmla="val 266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234440"/>
            <a:ext cx="3749040" cy="347472"/>
          </a:xfrm>
          <a:prstGeom prst="rect">
            <a:avLst/>
          </a:prstGeom>
          <a:noFill/>
          <a:ln/>
        </p:spPr>
        <p:txBody>
          <a:bodyPr wrap="square" lIns="0" tIns="0" rIns="0" bIns="0" rtlCol="0" anchor="ctr"/>
          <a:lstStyle/>
          <a:p>
            <a:pPr marL="0" indent="0">
              <a:buNone/>
            </a:pPr>
            <a:r>
              <a:rPr lang="en-US" sz="1300" b="1" dirty="0">
                <a:solidFill>
                  <a:srgbClr val="1A3557"/>
                </a:solidFill>
                <a:latin typeface="Cambria" pitchFamily="34" charset="0"/>
                <a:ea typeface="Cambria" pitchFamily="34" charset="-122"/>
                <a:cs typeface="Cambria" pitchFamily="34" charset="-120"/>
              </a:rPr>
              <a:t>Isaac’s Profile</a:t>
            </a:r>
            <a:endParaRPr lang="en-US" sz="1300" dirty="0"/>
          </a:p>
        </p:txBody>
      </p:sp>
      <p:sp>
        <p:nvSpPr>
          <p:cNvPr id="6" name="Text 4"/>
          <p:cNvSpPr/>
          <p:nvPr/>
        </p:nvSpPr>
        <p:spPr>
          <a:xfrm>
            <a:off x="502920" y="1600200"/>
            <a:ext cx="3749040" cy="713232"/>
          </a:xfrm>
          <a:prstGeom prst="rect">
            <a:avLst/>
          </a:prstGeom>
          <a:noFill/>
          <a:ln/>
        </p:spPr>
        <p:txBody>
          <a:bodyPr wrap="square" lIns="50800" tIns="50800" rIns="50800" bIns="50800" rtlCol="0" anchor="t"/>
          <a:lstStyle/>
          <a:p>
            <a:pPr marL="342900" indent="-342900" algn="l">
              <a:buSzPct val="100000"/>
              <a:buChar char="•"/>
            </a:pPr>
            <a:r>
              <a:rPr lang="en-US" sz="1100" dirty="0">
                <a:solidFill>
                  <a:srgbClr val="1A2733"/>
                </a:solidFill>
                <a:latin typeface="Calibri" pitchFamily="34" charset="0"/>
                <a:ea typeface="Calibri" pitchFamily="34" charset="-122"/>
                <a:cs typeface="Calibri" pitchFamily="34" charset="-120"/>
              </a:rPr>
              <a:t>Age 4, Children’s Centre in London, single parent family</a:t>
            </a:r>
            <a:endParaRPr lang="en-US" sz="1100" dirty="0"/>
          </a:p>
          <a:p>
            <a:pPr marL="342900" indent="-342900" algn="l">
              <a:buSzPct val="100000"/>
              <a:buChar char="•"/>
            </a:pPr>
            <a:r>
              <a:rPr lang="en-US" sz="1100" dirty="0">
                <a:solidFill>
                  <a:srgbClr val="1A2733"/>
                </a:solidFill>
                <a:latin typeface="Calibri" pitchFamily="34" charset="0"/>
                <a:ea typeface="Calibri" pitchFamily="34" charset="-122"/>
                <a:cs typeface="Calibri" pitchFamily="34" charset="-120"/>
              </a:rPr>
              <a:t>Mother experiencing post-natal depression (PND)</a:t>
            </a:r>
            <a:endParaRPr lang="en-US" sz="1100" dirty="0"/>
          </a:p>
          <a:p>
            <a:pPr marL="342900" indent="-342900" algn="l">
              <a:buSzPct val="100000"/>
              <a:buChar char="•"/>
            </a:pPr>
            <a:r>
              <a:rPr lang="en-US" sz="1100" dirty="0">
                <a:solidFill>
                  <a:srgbClr val="1A2733"/>
                </a:solidFill>
                <a:latin typeface="Calibri" pitchFamily="34" charset="0"/>
                <a:ea typeface="Calibri" pitchFamily="34" charset="-122"/>
                <a:cs typeface="Calibri" pitchFamily="34" charset="-120"/>
              </a:rPr>
              <a:t>Recent relocation; disrupted childcare over 2 years</a:t>
            </a:r>
            <a:endParaRPr lang="en-US" sz="1100" dirty="0"/>
          </a:p>
        </p:txBody>
      </p:sp>
      <p:sp>
        <p:nvSpPr>
          <p:cNvPr id="7" name="Shape 5"/>
          <p:cNvSpPr/>
          <p:nvPr/>
        </p:nvSpPr>
        <p:spPr>
          <a:xfrm>
            <a:off x="502920" y="2377440"/>
            <a:ext cx="411480" cy="384048"/>
          </a:xfrm>
          <a:prstGeom prst="roundRect">
            <a:avLst>
              <a:gd name="adj" fmla="val 14286"/>
            </a:avLst>
          </a:prstGeom>
          <a:solidFill>
            <a:srgbClr val="1A3557"/>
          </a:solidFill>
          <a:ln/>
        </p:spPr>
        <p:txBody>
          <a:bodyPr/>
          <a:lstStyle/>
          <a:p>
            <a:endParaRPr lang="en-GB"/>
          </a:p>
        </p:txBody>
      </p:sp>
      <p:sp>
        <p:nvSpPr>
          <p:cNvPr id="8" name="Text 6"/>
          <p:cNvSpPr/>
          <p:nvPr/>
        </p:nvSpPr>
        <p:spPr>
          <a:xfrm>
            <a:off x="502920" y="2377440"/>
            <a:ext cx="411480"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P</a:t>
            </a:r>
            <a:endParaRPr lang="en-US" sz="1400" dirty="0"/>
          </a:p>
        </p:txBody>
      </p:sp>
      <p:sp>
        <p:nvSpPr>
          <p:cNvPr id="9" name="Text 7"/>
          <p:cNvSpPr/>
          <p:nvPr/>
        </p:nvSpPr>
        <p:spPr>
          <a:xfrm>
            <a:off x="987552" y="2395728"/>
            <a:ext cx="822960" cy="347472"/>
          </a:xfrm>
          <a:prstGeom prst="rect">
            <a:avLst/>
          </a:prstGeom>
          <a:noFill/>
          <a:ln/>
        </p:spPr>
        <p:txBody>
          <a:bodyPr wrap="square" lIns="0" tIns="0" rIns="0" bIns="0" rtlCol="0" anchor="ctr"/>
          <a:lstStyle/>
          <a:p>
            <a:pPr marL="0" indent="0" algn="l">
              <a:buNone/>
            </a:pPr>
            <a:r>
              <a:rPr lang="en-US" sz="1000" b="1" dirty="0">
                <a:solidFill>
                  <a:srgbClr val="1A3557"/>
                </a:solidFill>
                <a:latin typeface="Calibri" pitchFamily="34" charset="0"/>
                <a:ea typeface="Calibri" pitchFamily="34" charset="-122"/>
                <a:cs typeface="Calibri" pitchFamily="34" charset="-120"/>
              </a:rPr>
              <a:t>Physical:</a:t>
            </a:r>
            <a:endParaRPr lang="en-US" sz="1000" dirty="0"/>
          </a:p>
        </p:txBody>
      </p:sp>
      <p:sp>
        <p:nvSpPr>
          <p:cNvPr id="10" name="Text 8"/>
          <p:cNvSpPr/>
          <p:nvPr/>
        </p:nvSpPr>
        <p:spPr>
          <a:xfrm>
            <a:off x="1847088" y="2395728"/>
            <a:ext cx="2487168" cy="347472"/>
          </a:xfrm>
          <a:prstGeom prst="rect">
            <a:avLst/>
          </a:prstGeom>
          <a:noFill/>
          <a:ln/>
        </p:spPr>
        <p:txBody>
          <a:bodyPr wrap="square" lIns="0" tIns="0" rIns="0" bIns="0" rtlCol="0" anchor="ctr"/>
          <a:lstStyle/>
          <a:p>
            <a:pPr marL="0" indent="0" algn="l">
              <a:buNone/>
            </a:pPr>
            <a:r>
              <a:rPr lang="en-US" sz="1000" dirty="0">
                <a:solidFill>
                  <a:srgbClr val="1A2733"/>
                </a:solidFill>
                <a:latin typeface="Calibri" pitchFamily="34" charset="0"/>
                <a:ea typeface="Calibri" pitchFamily="34" charset="-122"/>
                <a:cs typeface="Calibri" pitchFamily="34" charset="-120"/>
              </a:rPr>
              <a:t>Sleep difficulties; unsettled at home</a:t>
            </a:r>
            <a:endParaRPr lang="en-US" sz="1000" dirty="0"/>
          </a:p>
        </p:txBody>
      </p:sp>
      <p:sp>
        <p:nvSpPr>
          <p:cNvPr id="11" name="Shape 9"/>
          <p:cNvSpPr/>
          <p:nvPr/>
        </p:nvSpPr>
        <p:spPr>
          <a:xfrm>
            <a:off x="502920" y="2852928"/>
            <a:ext cx="411480" cy="384048"/>
          </a:xfrm>
          <a:prstGeom prst="roundRect">
            <a:avLst>
              <a:gd name="adj" fmla="val 14286"/>
            </a:avLst>
          </a:prstGeom>
          <a:solidFill>
            <a:srgbClr val="1B7A8C"/>
          </a:solidFill>
          <a:ln/>
        </p:spPr>
        <p:txBody>
          <a:bodyPr/>
          <a:lstStyle/>
          <a:p>
            <a:endParaRPr lang="en-GB"/>
          </a:p>
        </p:txBody>
      </p:sp>
      <p:sp>
        <p:nvSpPr>
          <p:cNvPr id="12" name="Text 10"/>
          <p:cNvSpPr/>
          <p:nvPr/>
        </p:nvSpPr>
        <p:spPr>
          <a:xfrm>
            <a:off x="502920" y="2852928"/>
            <a:ext cx="411480"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I</a:t>
            </a:r>
            <a:endParaRPr lang="en-US" sz="1400" dirty="0"/>
          </a:p>
        </p:txBody>
      </p:sp>
      <p:sp>
        <p:nvSpPr>
          <p:cNvPr id="13" name="Text 11"/>
          <p:cNvSpPr/>
          <p:nvPr/>
        </p:nvSpPr>
        <p:spPr>
          <a:xfrm>
            <a:off x="987552" y="2871216"/>
            <a:ext cx="822960" cy="347472"/>
          </a:xfrm>
          <a:prstGeom prst="rect">
            <a:avLst/>
          </a:prstGeom>
          <a:noFill/>
          <a:ln/>
        </p:spPr>
        <p:txBody>
          <a:bodyPr wrap="square" lIns="0" tIns="0" rIns="0" bIns="0" rtlCol="0" anchor="ctr"/>
          <a:lstStyle/>
          <a:p>
            <a:pPr marL="0" indent="0" algn="l">
              <a:buNone/>
            </a:pPr>
            <a:r>
              <a:rPr lang="en-US" sz="1000" b="1" dirty="0">
                <a:solidFill>
                  <a:srgbClr val="1A3557"/>
                </a:solidFill>
                <a:latin typeface="Calibri" pitchFamily="34" charset="0"/>
                <a:ea typeface="Calibri" pitchFamily="34" charset="-122"/>
                <a:cs typeface="Calibri" pitchFamily="34" charset="-120"/>
              </a:rPr>
              <a:t>Intellectual:</a:t>
            </a:r>
            <a:endParaRPr lang="en-US" sz="1000" dirty="0"/>
          </a:p>
        </p:txBody>
      </p:sp>
      <p:sp>
        <p:nvSpPr>
          <p:cNvPr id="14" name="Text 12"/>
          <p:cNvSpPr/>
          <p:nvPr/>
        </p:nvSpPr>
        <p:spPr>
          <a:xfrm>
            <a:off x="1847088" y="2871216"/>
            <a:ext cx="2487168" cy="347472"/>
          </a:xfrm>
          <a:prstGeom prst="rect">
            <a:avLst/>
          </a:prstGeom>
          <a:noFill/>
          <a:ln/>
        </p:spPr>
        <p:txBody>
          <a:bodyPr wrap="square" lIns="0" tIns="0" rIns="0" bIns="0" rtlCol="0" anchor="ctr"/>
          <a:lstStyle/>
          <a:p>
            <a:pPr marL="0" indent="0" algn="l">
              <a:buNone/>
            </a:pPr>
            <a:r>
              <a:rPr lang="en-US" sz="1000" dirty="0">
                <a:solidFill>
                  <a:srgbClr val="1A2733"/>
                </a:solidFill>
                <a:latin typeface="Calibri" pitchFamily="34" charset="0"/>
                <a:ea typeface="Calibri" pitchFamily="34" charset="-122"/>
                <a:cs typeface="Calibri" pitchFamily="34" charset="-120"/>
              </a:rPr>
              <a:t>Language delay; limited peer interaction</a:t>
            </a:r>
            <a:endParaRPr lang="en-US" sz="1000" dirty="0"/>
          </a:p>
        </p:txBody>
      </p:sp>
      <p:sp>
        <p:nvSpPr>
          <p:cNvPr id="15" name="Shape 13"/>
          <p:cNvSpPr/>
          <p:nvPr/>
        </p:nvSpPr>
        <p:spPr>
          <a:xfrm>
            <a:off x="502920" y="3328416"/>
            <a:ext cx="411480" cy="384048"/>
          </a:xfrm>
          <a:prstGeom prst="roundRect">
            <a:avLst>
              <a:gd name="adj" fmla="val 14286"/>
            </a:avLst>
          </a:prstGeom>
          <a:solidFill>
            <a:srgbClr val="E8A020"/>
          </a:solidFill>
          <a:ln/>
        </p:spPr>
        <p:txBody>
          <a:bodyPr/>
          <a:lstStyle/>
          <a:p>
            <a:endParaRPr lang="en-GB"/>
          </a:p>
        </p:txBody>
      </p:sp>
      <p:sp>
        <p:nvSpPr>
          <p:cNvPr id="16" name="Text 14"/>
          <p:cNvSpPr/>
          <p:nvPr/>
        </p:nvSpPr>
        <p:spPr>
          <a:xfrm>
            <a:off x="502920" y="3328416"/>
            <a:ext cx="411480"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E</a:t>
            </a:r>
            <a:endParaRPr lang="en-US" sz="1400" dirty="0"/>
          </a:p>
        </p:txBody>
      </p:sp>
      <p:sp>
        <p:nvSpPr>
          <p:cNvPr id="17" name="Text 15"/>
          <p:cNvSpPr/>
          <p:nvPr/>
        </p:nvSpPr>
        <p:spPr>
          <a:xfrm>
            <a:off x="987552" y="3346704"/>
            <a:ext cx="822960" cy="347472"/>
          </a:xfrm>
          <a:prstGeom prst="rect">
            <a:avLst/>
          </a:prstGeom>
          <a:noFill/>
          <a:ln/>
        </p:spPr>
        <p:txBody>
          <a:bodyPr wrap="square" lIns="0" tIns="0" rIns="0" bIns="0" rtlCol="0" anchor="ctr"/>
          <a:lstStyle/>
          <a:p>
            <a:pPr marL="0" indent="0" algn="l">
              <a:buNone/>
            </a:pPr>
            <a:r>
              <a:rPr lang="en-US" sz="1000" b="1" dirty="0">
                <a:solidFill>
                  <a:srgbClr val="1A3557"/>
                </a:solidFill>
                <a:latin typeface="Calibri" pitchFamily="34" charset="0"/>
                <a:ea typeface="Calibri" pitchFamily="34" charset="-122"/>
                <a:cs typeface="Calibri" pitchFamily="34" charset="-120"/>
              </a:rPr>
              <a:t>Emotional:</a:t>
            </a:r>
            <a:endParaRPr lang="en-US" sz="1000" dirty="0"/>
          </a:p>
        </p:txBody>
      </p:sp>
      <p:sp>
        <p:nvSpPr>
          <p:cNvPr id="18" name="Text 16"/>
          <p:cNvSpPr/>
          <p:nvPr/>
        </p:nvSpPr>
        <p:spPr>
          <a:xfrm>
            <a:off x="1847088" y="3346704"/>
            <a:ext cx="2487168" cy="347472"/>
          </a:xfrm>
          <a:prstGeom prst="rect">
            <a:avLst/>
          </a:prstGeom>
          <a:noFill/>
          <a:ln/>
        </p:spPr>
        <p:txBody>
          <a:bodyPr wrap="square" lIns="0" tIns="0" rIns="0" bIns="0" rtlCol="0" anchor="ctr"/>
          <a:lstStyle/>
          <a:p>
            <a:pPr marL="0" indent="0" algn="l">
              <a:buNone/>
            </a:pPr>
            <a:r>
              <a:rPr lang="en-US" sz="1000" dirty="0">
                <a:solidFill>
                  <a:srgbClr val="1A2733"/>
                </a:solidFill>
                <a:latin typeface="Calibri" pitchFamily="34" charset="0"/>
                <a:ea typeface="Calibri" pitchFamily="34" charset="-122"/>
                <a:cs typeface="Calibri" pitchFamily="34" charset="-120"/>
              </a:rPr>
              <a:t>Separation distress; clinginess; withdrawn</a:t>
            </a:r>
            <a:endParaRPr lang="en-US" sz="1000" dirty="0"/>
          </a:p>
        </p:txBody>
      </p:sp>
      <p:sp>
        <p:nvSpPr>
          <p:cNvPr id="19" name="Shape 17"/>
          <p:cNvSpPr/>
          <p:nvPr/>
        </p:nvSpPr>
        <p:spPr>
          <a:xfrm>
            <a:off x="502920" y="3803904"/>
            <a:ext cx="411480" cy="384048"/>
          </a:xfrm>
          <a:prstGeom prst="roundRect">
            <a:avLst>
              <a:gd name="adj" fmla="val 14286"/>
            </a:avLst>
          </a:prstGeom>
          <a:solidFill>
            <a:srgbClr val="7A8FA6"/>
          </a:solidFill>
          <a:ln/>
        </p:spPr>
        <p:txBody>
          <a:bodyPr/>
          <a:lstStyle/>
          <a:p>
            <a:endParaRPr lang="en-GB"/>
          </a:p>
        </p:txBody>
      </p:sp>
      <p:sp>
        <p:nvSpPr>
          <p:cNvPr id="20" name="Text 18"/>
          <p:cNvSpPr/>
          <p:nvPr/>
        </p:nvSpPr>
        <p:spPr>
          <a:xfrm>
            <a:off x="502920" y="3803904"/>
            <a:ext cx="411480"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S</a:t>
            </a:r>
            <a:endParaRPr lang="en-US" sz="1400" dirty="0"/>
          </a:p>
        </p:txBody>
      </p:sp>
      <p:sp>
        <p:nvSpPr>
          <p:cNvPr id="21" name="Text 19"/>
          <p:cNvSpPr/>
          <p:nvPr/>
        </p:nvSpPr>
        <p:spPr>
          <a:xfrm>
            <a:off x="987552" y="3822192"/>
            <a:ext cx="822960" cy="347472"/>
          </a:xfrm>
          <a:prstGeom prst="rect">
            <a:avLst/>
          </a:prstGeom>
          <a:noFill/>
          <a:ln/>
        </p:spPr>
        <p:txBody>
          <a:bodyPr wrap="square" lIns="0" tIns="0" rIns="0" bIns="0" rtlCol="0" anchor="ctr"/>
          <a:lstStyle/>
          <a:p>
            <a:pPr marL="0" indent="0" algn="l">
              <a:buNone/>
            </a:pPr>
            <a:r>
              <a:rPr lang="en-US" sz="1000" b="1" dirty="0">
                <a:solidFill>
                  <a:srgbClr val="1A3557"/>
                </a:solidFill>
                <a:latin typeface="Calibri" pitchFamily="34" charset="0"/>
                <a:ea typeface="Calibri" pitchFamily="34" charset="-122"/>
                <a:cs typeface="Calibri" pitchFamily="34" charset="-120"/>
              </a:rPr>
              <a:t>Social:</a:t>
            </a:r>
            <a:endParaRPr lang="en-US" sz="1000" dirty="0"/>
          </a:p>
        </p:txBody>
      </p:sp>
      <p:sp>
        <p:nvSpPr>
          <p:cNvPr id="22" name="Text 20"/>
          <p:cNvSpPr/>
          <p:nvPr/>
        </p:nvSpPr>
        <p:spPr>
          <a:xfrm>
            <a:off x="1847088" y="3822192"/>
            <a:ext cx="2487168" cy="347472"/>
          </a:xfrm>
          <a:prstGeom prst="rect">
            <a:avLst/>
          </a:prstGeom>
          <a:noFill/>
          <a:ln/>
        </p:spPr>
        <p:txBody>
          <a:bodyPr wrap="square" lIns="0" tIns="0" rIns="0" bIns="0" rtlCol="0" anchor="ctr"/>
          <a:lstStyle/>
          <a:p>
            <a:pPr marL="0" indent="0" algn="l">
              <a:buNone/>
            </a:pPr>
            <a:r>
              <a:rPr lang="en-US" sz="1000" dirty="0">
                <a:solidFill>
                  <a:srgbClr val="1A2733"/>
                </a:solidFill>
                <a:latin typeface="Calibri" pitchFamily="34" charset="0"/>
                <a:ea typeface="Calibri" pitchFamily="34" charset="-122"/>
                <a:cs typeface="Calibri" pitchFamily="34" charset="-120"/>
              </a:rPr>
              <a:t>Cannot join group play; struggles to initiate</a:t>
            </a:r>
            <a:endParaRPr lang="en-US" sz="1000" dirty="0"/>
          </a:p>
        </p:txBody>
      </p:sp>
      <p:sp>
        <p:nvSpPr>
          <p:cNvPr id="23" name="Shape 21"/>
          <p:cNvSpPr/>
          <p:nvPr/>
        </p:nvSpPr>
        <p:spPr>
          <a:xfrm>
            <a:off x="4617720" y="1143000"/>
            <a:ext cx="4114800" cy="3429000"/>
          </a:xfrm>
          <a:prstGeom prst="roundRect">
            <a:avLst>
              <a:gd name="adj" fmla="val 2667"/>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24" name="Text 22"/>
          <p:cNvSpPr/>
          <p:nvPr/>
        </p:nvSpPr>
        <p:spPr>
          <a:xfrm>
            <a:off x="4754880" y="1234440"/>
            <a:ext cx="3840480" cy="347472"/>
          </a:xfrm>
          <a:prstGeom prst="rect">
            <a:avLst/>
          </a:prstGeom>
          <a:noFill/>
          <a:ln/>
        </p:spPr>
        <p:txBody>
          <a:bodyPr wrap="square" lIns="0" tIns="0" rIns="0" bIns="0" rtlCol="0" anchor="ctr"/>
          <a:lstStyle/>
          <a:p>
            <a:pPr marL="0" indent="0">
              <a:buNone/>
            </a:pPr>
            <a:r>
              <a:rPr lang="en-US" sz="1300" b="1" dirty="0">
                <a:solidFill>
                  <a:srgbClr val="1A3557"/>
                </a:solidFill>
                <a:latin typeface="Cambria" pitchFamily="34" charset="0"/>
                <a:ea typeface="Cambria" pitchFamily="34" charset="-122"/>
                <a:cs typeface="Cambria" pitchFamily="34" charset="-120"/>
              </a:rPr>
              <a:t>Our Role &amp; Approach</a:t>
            </a:r>
            <a:endParaRPr lang="en-US" sz="1300" dirty="0"/>
          </a:p>
        </p:txBody>
      </p:sp>
      <p:sp>
        <p:nvSpPr>
          <p:cNvPr id="25" name="Text 23"/>
          <p:cNvSpPr/>
          <p:nvPr/>
        </p:nvSpPr>
        <p:spPr>
          <a:xfrm>
            <a:off x="4754880" y="1609344"/>
            <a:ext cx="3840480" cy="2834640"/>
          </a:xfrm>
          <a:prstGeom prst="rect">
            <a:avLst/>
          </a:prstGeom>
          <a:noFill/>
          <a:ln/>
        </p:spPr>
        <p:txBody>
          <a:bodyPr wrap="square" lIns="50800" tIns="50800" rIns="50800" bIns="50800" rtlCol="0" anchor="t"/>
          <a:lstStyle/>
          <a:p>
            <a:pPr marL="342900" indent="-342900" algn="l">
              <a:spcAft>
                <a:spcPts val="400"/>
              </a:spcAft>
              <a:buSzPct val="100000"/>
              <a:buChar char="•"/>
            </a:pPr>
            <a:r>
              <a:rPr lang="en-US" sz="1150" dirty="0">
                <a:solidFill>
                  <a:srgbClr val="1A2733"/>
                </a:solidFill>
                <a:latin typeface="Calibri" pitchFamily="34" charset="0"/>
                <a:ea typeface="Calibri" pitchFamily="34" charset="-122"/>
                <a:cs typeface="Calibri" pitchFamily="34" charset="-120"/>
              </a:rPr>
              <a:t>Role: Trainee Early Years Support Worker contributing to Isaac’s multi-agency early help plan</a:t>
            </a:r>
            <a:endParaRPr lang="en-US" sz="1150" dirty="0"/>
          </a:p>
          <a:p>
            <a:pPr marL="342900" indent="-342900" algn="l">
              <a:spcAft>
                <a:spcPts val="400"/>
              </a:spcAft>
              <a:buSzPct val="100000"/>
              <a:buChar char="•"/>
            </a:pPr>
            <a:r>
              <a:rPr lang="en-US" sz="1150" dirty="0">
                <a:solidFill>
                  <a:srgbClr val="1A2733"/>
                </a:solidFill>
                <a:latin typeface="Calibri" pitchFamily="34" charset="0"/>
                <a:ea typeface="Calibri" pitchFamily="34" charset="-122"/>
                <a:cs typeface="Calibri" pitchFamily="34" charset="-120"/>
              </a:rPr>
              <a:t>Primary framework: Erikson’s Psychosocial Theory — selected because it explains development across multiple PIES domains simultaneously</a:t>
            </a:r>
            <a:endParaRPr lang="en-US" sz="1150" dirty="0"/>
          </a:p>
          <a:p>
            <a:pPr marL="342900" indent="-342900" algn="l">
              <a:buSzPct val="100000"/>
              <a:buChar char="•"/>
            </a:pPr>
            <a:r>
              <a:rPr lang="en-US" sz="1150" dirty="0">
                <a:solidFill>
                  <a:srgbClr val="1A2733"/>
                </a:solidFill>
                <a:latin typeface="Calibri" pitchFamily="34" charset="0"/>
                <a:ea typeface="Calibri" pitchFamily="34" charset="-122"/>
                <a:cs typeface="Calibri" pitchFamily="34" charset="-120"/>
              </a:rPr>
              <a:t>However — Erikson alone is insufficient. Bowlby, Vygotsky and Bronfenbrenner are drawn on throughout to provide critical depth where Erikson falls short</a:t>
            </a:r>
            <a:endParaRPr lang="en-US" sz="1150" dirty="0"/>
          </a:p>
        </p:txBody>
      </p:sp>
      <p:sp>
        <p:nvSpPr>
          <p:cNvPr id="26" name="Text 24"/>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Childhood and Society. New York: W.W. Norton &amp; Company.  |  Bee, H. &amp; Boyd, D. (2010) The Developing Child. Boston: Pearson.</a:t>
            </a:r>
            <a:endParaRPr lang="en-US" sz="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Erikson’s Psychosocial Theory — Overview</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Eight stages across the lifespan, each presenting a psychosocial conflict</a:t>
            </a:r>
            <a:endParaRPr lang="en-US" sz="1200" dirty="0"/>
          </a:p>
        </p:txBody>
      </p:sp>
      <p:sp>
        <p:nvSpPr>
          <p:cNvPr id="4" name="Shape 2"/>
          <p:cNvSpPr/>
          <p:nvPr/>
        </p:nvSpPr>
        <p:spPr>
          <a:xfrm>
            <a:off x="1119701" y="1129987"/>
            <a:ext cx="1965960" cy="1325880"/>
          </a:xfrm>
          <a:prstGeom prst="roundRect">
            <a:avLst>
              <a:gd name="adj" fmla="val 6897"/>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1051560" y="1252728"/>
            <a:ext cx="196596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Stage 1</a:t>
            </a:r>
            <a:endParaRPr lang="en-US" sz="1000" dirty="0"/>
          </a:p>
        </p:txBody>
      </p:sp>
      <p:sp>
        <p:nvSpPr>
          <p:cNvPr id="6" name="Text 4"/>
          <p:cNvSpPr/>
          <p:nvPr/>
        </p:nvSpPr>
        <p:spPr>
          <a:xfrm>
            <a:off x="1051560" y="1490472"/>
            <a:ext cx="1965960" cy="219456"/>
          </a:xfrm>
          <a:prstGeom prst="rect">
            <a:avLst/>
          </a:prstGeom>
          <a:noFill/>
          <a:ln/>
        </p:spPr>
        <p:txBody>
          <a:bodyPr wrap="square" lIns="0" tIns="0" rIns="0" bIns="0" rtlCol="0" anchor="ctr"/>
          <a:lstStyle/>
          <a:p>
            <a:pPr marL="0" indent="0" algn="ctr">
              <a:buNone/>
            </a:pPr>
            <a:r>
              <a:rPr lang="en-US" sz="1000" i="1" dirty="0">
                <a:solidFill>
                  <a:srgbClr val="D0E8EF"/>
                </a:solidFill>
                <a:latin typeface="Calibri" pitchFamily="34" charset="0"/>
                <a:ea typeface="Calibri" pitchFamily="34" charset="-122"/>
                <a:cs typeface="Calibri" pitchFamily="34" charset="-120"/>
              </a:rPr>
              <a:t>0–18 m</a:t>
            </a:r>
            <a:endParaRPr lang="en-US" sz="1000" dirty="0"/>
          </a:p>
        </p:txBody>
      </p:sp>
      <p:sp>
        <p:nvSpPr>
          <p:cNvPr id="7" name="Text 5"/>
          <p:cNvSpPr/>
          <p:nvPr/>
        </p:nvSpPr>
        <p:spPr>
          <a:xfrm>
            <a:off x="1051560" y="1691640"/>
            <a:ext cx="1965960"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Trust vs</a:t>
            </a:r>
            <a:endParaRPr lang="en-US" sz="1100" dirty="0"/>
          </a:p>
          <a:p>
            <a:pPr marL="0" indent="0" algn="ctr">
              <a:buNone/>
            </a:pPr>
            <a:r>
              <a:rPr lang="en-US" sz="1100" b="1" dirty="0">
                <a:solidFill>
                  <a:srgbClr val="FFFFFF"/>
                </a:solidFill>
                <a:latin typeface="Cambria" pitchFamily="34" charset="0"/>
                <a:ea typeface="Cambria" pitchFamily="34" charset="-122"/>
                <a:cs typeface="Cambria" pitchFamily="34" charset="-120"/>
              </a:rPr>
              <a:t>Mistrust</a:t>
            </a:r>
            <a:endParaRPr lang="en-US" sz="1100" dirty="0"/>
          </a:p>
        </p:txBody>
      </p:sp>
      <p:sp>
        <p:nvSpPr>
          <p:cNvPr id="8" name="Shape 6"/>
          <p:cNvSpPr/>
          <p:nvPr/>
        </p:nvSpPr>
        <p:spPr>
          <a:xfrm>
            <a:off x="3336681" y="1118382"/>
            <a:ext cx="1965960" cy="1325880"/>
          </a:xfrm>
          <a:prstGeom prst="roundRect">
            <a:avLst>
              <a:gd name="adj" fmla="val 6897"/>
            </a:avLst>
          </a:prstGeom>
          <a:solidFill>
            <a:srgbClr val="1B7A8C"/>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3200400" y="1252728"/>
            <a:ext cx="196596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Stage 2</a:t>
            </a:r>
            <a:endParaRPr lang="en-US" sz="1000" dirty="0"/>
          </a:p>
        </p:txBody>
      </p:sp>
      <p:sp>
        <p:nvSpPr>
          <p:cNvPr id="10" name="Text 8"/>
          <p:cNvSpPr/>
          <p:nvPr/>
        </p:nvSpPr>
        <p:spPr>
          <a:xfrm>
            <a:off x="3200400" y="1490472"/>
            <a:ext cx="1965960" cy="219456"/>
          </a:xfrm>
          <a:prstGeom prst="rect">
            <a:avLst/>
          </a:prstGeom>
          <a:noFill/>
          <a:ln/>
        </p:spPr>
        <p:txBody>
          <a:bodyPr wrap="square" lIns="0" tIns="0" rIns="0" bIns="0" rtlCol="0" anchor="ctr"/>
          <a:lstStyle/>
          <a:p>
            <a:pPr marL="0" indent="0" algn="ctr">
              <a:buNone/>
            </a:pPr>
            <a:r>
              <a:rPr lang="en-US" sz="1000" i="1" dirty="0">
                <a:solidFill>
                  <a:srgbClr val="D0E8EF"/>
                </a:solidFill>
                <a:latin typeface="Calibri" pitchFamily="34" charset="0"/>
                <a:ea typeface="Calibri" pitchFamily="34" charset="-122"/>
                <a:cs typeface="Calibri" pitchFamily="34" charset="-120"/>
              </a:rPr>
              <a:t>18m–3 yr</a:t>
            </a:r>
            <a:endParaRPr lang="en-US" sz="1000" dirty="0"/>
          </a:p>
        </p:txBody>
      </p:sp>
      <p:sp>
        <p:nvSpPr>
          <p:cNvPr id="11" name="Text 9"/>
          <p:cNvSpPr/>
          <p:nvPr/>
        </p:nvSpPr>
        <p:spPr>
          <a:xfrm>
            <a:off x="3200400" y="1691640"/>
            <a:ext cx="1965960"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Autonomy vs</a:t>
            </a:r>
            <a:endParaRPr lang="en-US" sz="1100" dirty="0"/>
          </a:p>
          <a:p>
            <a:pPr marL="0" indent="0" algn="ctr">
              <a:buNone/>
            </a:pPr>
            <a:r>
              <a:rPr lang="en-US" sz="1100" b="1" dirty="0">
                <a:solidFill>
                  <a:srgbClr val="FFFFFF"/>
                </a:solidFill>
                <a:latin typeface="Cambria" pitchFamily="34" charset="0"/>
                <a:ea typeface="Cambria" pitchFamily="34" charset="-122"/>
                <a:cs typeface="Cambria" pitchFamily="34" charset="-120"/>
              </a:rPr>
              <a:t>Shame &amp; Doubt</a:t>
            </a:r>
            <a:endParaRPr lang="en-US" sz="1100" dirty="0"/>
          </a:p>
        </p:txBody>
      </p:sp>
      <p:sp>
        <p:nvSpPr>
          <p:cNvPr id="12" name="Shape 10"/>
          <p:cNvSpPr/>
          <p:nvPr/>
        </p:nvSpPr>
        <p:spPr>
          <a:xfrm>
            <a:off x="5804682" y="1125416"/>
            <a:ext cx="1965960" cy="1325880"/>
          </a:xfrm>
          <a:prstGeom prst="roundRect">
            <a:avLst>
              <a:gd name="adj" fmla="val 6897"/>
            </a:avLst>
          </a:prstGeom>
          <a:solidFill>
            <a:srgbClr val="E8A020"/>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5804682" y="1216152"/>
            <a:ext cx="196596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Stage 3</a:t>
            </a:r>
            <a:endParaRPr lang="en-US" sz="1000" dirty="0"/>
          </a:p>
        </p:txBody>
      </p:sp>
      <p:sp>
        <p:nvSpPr>
          <p:cNvPr id="14" name="Text 12"/>
          <p:cNvSpPr/>
          <p:nvPr/>
        </p:nvSpPr>
        <p:spPr>
          <a:xfrm>
            <a:off x="5804682" y="1490472"/>
            <a:ext cx="1965960" cy="219456"/>
          </a:xfrm>
          <a:prstGeom prst="rect">
            <a:avLst/>
          </a:prstGeom>
          <a:noFill/>
          <a:ln/>
        </p:spPr>
        <p:txBody>
          <a:bodyPr wrap="square" lIns="0" tIns="0" rIns="0" bIns="0" rtlCol="0" anchor="ctr"/>
          <a:lstStyle/>
          <a:p>
            <a:pPr marL="0" indent="0" algn="ctr">
              <a:buNone/>
            </a:pPr>
            <a:r>
              <a:rPr lang="en-US" sz="1000" i="1" dirty="0">
                <a:solidFill>
                  <a:srgbClr val="D0E8EF"/>
                </a:solidFill>
                <a:latin typeface="Calibri" pitchFamily="34" charset="0"/>
                <a:ea typeface="Calibri" pitchFamily="34" charset="-122"/>
                <a:cs typeface="Calibri" pitchFamily="34" charset="-120"/>
              </a:rPr>
              <a:t>3–6 yr</a:t>
            </a:r>
            <a:endParaRPr lang="en-US" sz="1000" dirty="0"/>
          </a:p>
        </p:txBody>
      </p:sp>
      <p:sp>
        <p:nvSpPr>
          <p:cNvPr id="15" name="Text 13"/>
          <p:cNvSpPr/>
          <p:nvPr/>
        </p:nvSpPr>
        <p:spPr>
          <a:xfrm>
            <a:off x="5804682" y="1742635"/>
            <a:ext cx="1965960"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Initiative vs</a:t>
            </a:r>
            <a:endParaRPr lang="en-US" sz="1100" dirty="0"/>
          </a:p>
          <a:p>
            <a:pPr marL="0" indent="0" algn="ctr">
              <a:buNone/>
            </a:pPr>
            <a:r>
              <a:rPr lang="en-US" sz="1100" b="1" dirty="0">
                <a:solidFill>
                  <a:srgbClr val="FFFFFF"/>
                </a:solidFill>
                <a:latin typeface="Cambria" pitchFamily="34" charset="0"/>
                <a:ea typeface="Cambria" pitchFamily="34" charset="-122"/>
                <a:cs typeface="Cambria" pitchFamily="34" charset="-120"/>
              </a:rPr>
              <a:t>Guilt</a:t>
            </a:r>
            <a:endParaRPr lang="en-US" sz="1100" dirty="0"/>
          </a:p>
        </p:txBody>
      </p:sp>
      <p:sp>
        <p:nvSpPr>
          <p:cNvPr id="20" name="Shape 18"/>
          <p:cNvSpPr/>
          <p:nvPr/>
        </p:nvSpPr>
        <p:spPr>
          <a:xfrm>
            <a:off x="3108960" y="1852715"/>
            <a:ext cx="182880" cy="0"/>
          </a:xfrm>
          <a:prstGeom prst="line">
            <a:avLst/>
          </a:prstGeom>
          <a:noFill/>
          <a:ln w="25400">
            <a:solidFill>
              <a:srgbClr val="1B7A8C"/>
            </a:solidFill>
            <a:prstDash val="solid"/>
          </a:ln>
        </p:spPr>
        <p:txBody>
          <a:bodyPr/>
          <a:lstStyle/>
          <a:p>
            <a:endParaRPr lang="en-GB"/>
          </a:p>
        </p:txBody>
      </p:sp>
      <p:sp>
        <p:nvSpPr>
          <p:cNvPr id="21" name="Shape 19"/>
          <p:cNvSpPr/>
          <p:nvPr/>
        </p:nvSpPr>
        <p:spPr>
          <a:xfrm>
            <a:off x="5430129" y="1821414"/>
            <a:ext cx="182880" cy="0"/>
          </a:xfrm>
          <a:prstGeom prst="line">
            <a:avLst/>
          </a:prstGeom>
          <a:noFill/>
          <a:ln w="25400">
            <a:solidFill>
              <a:srgbClr val="1B7A8C"/>
            </a:solidFill>
            <a:prstDash val="solid"/>
          </a:ln>
        </p:spPr>
        <p:txBody>
          <a:bodyPr/>
          <a:lstStyle/>
          <a:p>
            <a:endParaRPr lang="en-GB"/>
          </a:p>
        </p:txBody>
      </p:sp>
      <p:sp>
        <p:nvSpPr>
          <p:cNvPr id="23" name="Shape 21"/>
          <p:cNvSpPr/>
          <p:nvPr/>
        </p:nvSpPr>
        <p:spPr>
          <a:xfrm>
            <a:off x="365760" y="2633472"/>
            <a:ext cx="2651760" cy="1481328"/>
          </a:xfrm>
          <a:prstGeom prst="roundRect">
            <a:avLst>
              <a:gd name="adj" fmla="val 617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4" name="Text 22"/>
          <p:cNvSpPr/>
          <p:nvPr/>
        </p:nvSpPr>
        <p:spPr>
          <a:xfrm>
            <a:off x="475488" y="2706624"/>
            <a:ext cx="2423160" cy="310896"/>
          </a:xfrm>
          <a:prstGeom prst="rect">
            <a:avLst/>
          </a:prstGeom>
          <a:noFill/>
          <a:ln/>
        </p:spPr>
        <p:txBody>
          <a:bodyPr wrap="square" lIns="0" tIns="0" rIns="0" bIns="0" rtlCol="0" anchor="ctr"/>
          <a:lstStyle/>
          <a:p>
            <a:pPr marL="0" indent="0">
              <a:buNone/>
            </a:pPr>
            <a:r>
              <a:rPr lang="en-US" sz="1200" b="1" dirty="0">
                <a:solidFill>
                  <a:srgbClr val="1A3557"/>
                </a:solidFill>
                <a:latin typeface="Cambria" pitchFamily="34" charset="0"/>
                <a:ea typeface="Cambria" pitchFamily="34" charset="-122"/>
                <a:cs typeface="Cambria" pitchFamily="34" charset="-120"/>
              </a:rPr>
              <a:t>Theoretical Origins</a:t>
            </a:r>
            <a:endParaRPr lang="en-US" sz="1200" dirty="0"/>
          </a:p>
        </p:txBody>
      </p:sp>
      <p:sp>
        <p:nvSpPr>
          <p:cNvPr id="25" name="Text 23"/>
          <p:cNvSpPr/>
          <p:nvPr/>
        </p:nvSpPr>
        <p:spPr>
          <a:xfrm>
            <a:off x="475488" y="3035808"/>
            <a:ext cx="2423160" cy="1005840"/>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Erikson shifted focus from biology to social and cultural development across the whole lifespan (Shaffer &amp; Kipp, 2014).</a:t>
            </a:r>
            <a:endParaRPr lang="en-US" sz="1050" dirty="0"/>
          </a:p>
        </p:txBody>
      </p:sp>
      <p:sp>
        <p:nvSpPr>
          <p:cNvPr id="26" name="Shape 24"/>
          <p:cNvSpPr/>
          <p:nvPr/>
        </p:nvSpPr>
        <p:spPr>
          <a:xfrm>
            <a:off x="3200400" y="2633472"/>
            <a:ext cx="2651760" cy="1481328"/>
          </a:xfrm>
          <a:prstGeom prst="roundRect">
            <a:avLst>
              <a:gd name="adj" fmla="val 617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7" name="Text 25"/>
          <p:cNvSpPr/>
          <p:nvPr/>
        </p:nvSpPr>
        <p:spPr>
          <a:xfrm>
            <a:off x="3310128" y="2706624"/>
            <a:ext cx="2423160" cy="310896"/>
          </a:xfrm>
          <a:prstGeom prst="rect">
            <a:avLst/>
          </a:prstGeom>
          <a:noFill/>
          <a:ln/>
        </p:spPr>
        <p:txBody>
          <a:bodyPr wrap="square" lIns="0" tIns="0" rIns="0" bIns="0" rtlCol="0" anchor="ctr"/>
          <a:lstStyle/>
          <a:p>
            <a:pPr marL="0" indent="0">
              <a:buNone/>
            </a:pPr>
            <a:r>
              <a:rPr lang="en-US" sz="1200" b="1" dirty="0">
                <a:solidFill>
                  <a:srgbClr val="1A3557"/>
                </a:solidFill>
                <a:latin typeface="Cambria" pitchFamily="34" charset="0"/>
                <a:ea typeface="Cambria" pitchFamily="34" charset="-122"/>
                <a:cs typeface="Cambria" pitchFamily="34" charset="-120"/>
              </a:rPr>
              <a:t>Psychosocial Crisis</a:t>
            </a:r>
            <a:endParaRPr lang="en-US" sz="1200" dirty="0"/>
          </a:p>
        </p:txBody>
      </p:sp>
      <p:sp>
        <p:nvSpPr>
          <p:cNvPr id="28" name="Text 26"/>
          <p:cNvSpPr/>
          <p:nvPr/>
        </p:nvSpPr>
        <p:spPr>
          <a:xfrm>
            <a:off x="3310128" y="3035808"/>
            <a:ext cx="2423160" cy="1005840"/>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Each stage presents a conflict. Positive resolution builds ego strength; failure creates lasting vulnerability that carries forward into later stages.</a:t>
            </a:r>
            <a:endParaRPr lang="en-US" sz="1050" dirty="0"/>
          </a:p>
        </p:txBody>
      </p:sp>
      <p:sp>
        <p:nvSpPr>
          <p:cNvPr id="29" name="Shape 27"/>
          <p:cNvSpPr/>
          <p:nvPr/>
        </p:nvSpPr>
        <p:spPr>
          <a:xfrm>
            <a:off x="6035040" y="2633472"/>
            <a:ext cx="2651760" cy="1481328"/>
          </a:xfrm>
          <a:prstGeom prst="roundRect">
            <a:avLst>
              <a:gd name="adj" fmla="val 6173"/>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0" name="Text 28"/>
          <p:cNvSpPr/>
          <p:nvPr/>
        </p:nvSpPr>
        <p:spPr>
          <a:xfrm>
            <a:off x="6144768" y="2706624"/>
            <a:ext cx="2423160" cy="310896"/>
          </a:xfrm>
          <a:prstGeom prst="rect">
            <a:avLst/>
          </a:prstGeom>
          <a:noFill/>
          <a:ln/>
        </p:spPr>
        <p:txBody>
          <a:bodyPr wrap="square" lIns="0" tIns="0" rIns="0" bIns="0" rtlCol="0" anchor="ctr"/>
          <a:lstStyle/>
          <a:p>
            <a:pPr marL="0" indent="0">
              <a:buNone/>
            </a:pPr>
            <a:r>
              <a:rPr lang="en-US" sz="1200" b="1" dirty="0">
                <a:solidFill>
                  <a:srgbClr val="1A3557"/>
                </a:solidFill>
                <a:latin typeface="Cambria" pitchFamily="34" charset="0"/>
                <a:ea typeface="Cambria" pitchFamily="34" charset="-122"/>
                <a:cs typeface="Cambria" pitchFamily="34" charset="-120"/>
              </a:rPr>
              <a:t>Relevance to Isaac</a:t>
            </a:r>
            <a:endParaRPr lang="en-US" sz="1200" dirty="0"/>
          </a:p>
        </p:txBody>
      </p:sp>
      <p:sp>
        <p:nvSpPr>
          <p:cNvPr id="31" name="Text 29"/>
          <p:cNvSpPr/>
          <p:nvPr/>
        </p:nvSpPr>
        <p:spPr>
          <a:xfrm>
            <a:off x="6144768" y="3035808"/>
            <a:ext cx="2423160" cy="1005840"/>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Disrupted caregiving suggests Stages 1 and 2 may be unresolved, now impairing his Stage 3 functioning.</a:t>
            </a:r>
            <a:endParaRPr lang="en-US" sz="1050" dirty="0"/>
          </a:p>
        </p:txBody>
      </p:sp>
      <p:sp>
        <p:nvSpPr>
          <p:cNvPr id="32" name="Shape 30"/>
          <p:cNvSpPr/>
          <p:nvPr/>
        </p:nvSpPr>
        <p:spPr>
          <a:xfrm>
            <a:off x="365760" y="4224528"/>
            <a:ext cx="8375904" cy="530352"/>
          </a:xfrm>
          <a:prstGeom prst="roundRect">
            <a:avLst>
              <a:gd name="adj" fmla="val 17241"/>
            </a:avLst>
          </a:prstGeom>
          <a:solidFill>
            <a:srgbClr val="FFF8E7"/>
          </a:solidFill>
          <a:ln/>
          <a:effectLst>
            <a:outerShdw blurRad="101600" dist="38100" dir="2700000" algn="bl" rotWithShape="0">
              <a:srgbClr val="000000">
                <a:alpha val="12000"/>
              </a:srgbClr>
            </a:outerShdw>
          </a:effectLst>
        </p:spPr>
        <p:txBody>
          <a:bodyPr/>
          <a:lstStyle/>
          <a:p>
            <a:endParaRPr lang="en-GB"/>
          </a:p>
        </p:txBody>
      </p:sp>
      <p:sp>
        <p:nvSpPr>
          <p:cNvPr id="33" name="Text 31"/>
          <p:cNvSpPr/>
          <p:nvPr/>
        </p:nvSpPr>
        <p:spPr>
          <a:xfrm>
            <a:off x="502920" y="4261104"/>
            <a:ext cx="8138160" cy="457200"/>
          </a:xfrm>
          <a:prstGeom prst="rect">
            <a:avLst/>
          </a:prstGeom>
          <a:noFill/>
          <a:ln/>
        </p:spPr>
        <p:txBody>
          <a:bodyPr wrap="square" lIns="50800" tIns="50800" rIns="50800" bIns="50800" rtlCol="0" anchor="ctr"/>
          <a:lstStyle/>
          <a:p>
            <a:pPr marL="0" indent="0" algn="l">
              <a:buNone/>
            </a:pPr>
            <a:r>
              <a:rPr lang="en-US" sz="1050" b="1" dirty="0">
                <a:solidFill>
                  <a:srgbClr val="1A3557"/>
                </a:solidFill>
                <a:latin typeface="Calibri" pitchFamily="34" charset="0"/>
                <a:ea typeface="Calibri" pitchFamily="34" charset="-122"/>
                <a:cs typeface="Calibri" pitchFamily="34" charset="-120"/>
              </a:rPr>
              <a:t>Critical note: </a:t>
            </a:r>
            <a:r>
              <a:rPr lang="en-US" sz="1050" dirty="0">
                <a:solidFill>
                  <a:srgbClr val="1A2733"/>
                </a:solidFill>
                <a:latin typeface="Calibri" pitchFamily="34" charset="0"/>
                <a:ea typeface="Calibri" pitchFamily="34" charset="-122"/>
                <a:cs typeface="Calibri" pitchFamily="34" charset="-120"/>
              </a:rPr>
              <a:t>A key assumption is that unresolved conflicts continue to influence later functioning. However, critics argue development may be less stage-based and more fluid than Erikson proposed (Shaffer &amp; Kipp, 2014).</a:t>
            </a:r>
            <a:endParaRPr lang="en-US" sz="1050" dirty="0"/>
          </a:p>
        </p:txBody>
      </p:sp>
      <p:sp>
        <p:nvSpPr>
          <p:cNvPr id="34" name="Text 32"/>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Freud, S. (1923) The Ego and the Id. London: Hogarth Press. | Shaffer, D.R. &amp; Kipp, K. (2014) Developmental Psychology. 9th edn. Belmont: Wadsworth.</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Stages Relevant to Isaac</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Stages 1, 2 &amp; 3 — trust, autonomy and initiative</a:t>
            </a:r>
            <a:endParaRPr lang="en-US" sz="1200" dirty="0"/>
          </a:p>
        </p:txBody>
      </p:sp>
      <p:sp>
        <p:nvSpPr>
          <p:cNvPr id="4" name="Shape 2"/>
          <p:cNvSpPr/>
          <p:nvPr/>
        </p:nvSpPr>
        <p:spPr>
          <a:xfrm>
            <a:off x="365760" y="1143000"/>
            <a:ext cx="8412480" cy="292608"/>
          </a:xfrm>
          <a:prstGeom prst="roundRect">
            <a:avLst>
              <a:gd name="adj" fmla="val 25000"/>
            </a:avLst>
          </a:prstGeom>
          <a:solidFill>
            <a:srgbClr val="1A3557"/>
          </a:solidFill>
          <a:ln/>
        </p:spPr>
        <p:txBody>
          <a:bodyPr/>
          <a:lstStyle/>
          <a:p>
            <a:endParaRPr lang="en-GB"/>
          </a:p>
        </p:txBody>
      </p:sp>
      <p:sp>
        <p:nvSpPr>
          <p:cNvPr id="5" name="Text 3"/>
          <p:cNvSpPr/>
          <p:nvPr/>
        </p:nvSpPr>
        <p:spPr>
          <a:xfrm>
            <a:off x="457200" y="1143000"/>
            <a:ext cx="8321040" cy="292608"/>
          </a:xfrm>
          <a:prstGeom prst="rect">
            <a:avLst/>
          </a:prstGeom>
          <a:noFill/>
          <a:ln/>
        </p:spPr>
        <p:txBody>
          <a:bodyPr wrap="square" lIns="50800" tIns="50800" rIns="50800" bIns="50800"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Stage 1: Trust vs Mistrust (0–18 months)</a:t>
            </a:r>
            <a:endParaRPr lang="en-US" sz="1100" dirty="0"/>
          </a:p>
        </p:txBody>
      </p:sp>
      <p:sp>
        <p:nvSpPr>
          <p:cNvPr id="6" name="Shape 4"/>
          <p:cNvSpPr/>
          <p:nvPr/>
        </p:nvSpPr>
        <p:spPr>
          <a:xfrm>
            <a:off x="365760" y="1463040"/>
            <a:ext cx="4160520" cy="768096"/>
          </a:xfrm>
          <a:prstGeom prst="roundRect">
            <a:avLst>
              <a:gd name="adj" fmla="val 119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502920" y="1490472"/>
            <a:ext cx="3886200" cy="713232"/>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Consistent, responsive caregiving builds trust — the belief that the world is safe (Erikson, 1950).</a:t>
            </a:r>
            <a:endParaRPr lang="en-US" sz="1050" dirty="0"/>
          </a:p>
        </p:txBody>
      </p:sp>
      <p:sp>
        <p:nvSpPr>
          <p:cNvPr id="8" name="Shape 6"/>
          <p:cNvSpPr/>
          <p:nvPr/>
        </p:nvSpPr>
        <p:spPr>
          <a:xfrm>
            <a:off x="4617720" y="1463040"/>
            <a:ext cx="4160520" cy="768096"/>
          </a:xfrm>
          <a:prstGeom prst="roundRect">
            <a:avLst>
              <a:gd name="adj" fmla="val 11905"/>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754880" y="1490472"/>
            <a:ext cx="3886200" cy="713232"/>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Virtue: Hope. If unresolved → anxiety, withdrawal, difficulty trusting others.</a:t>
            </a:r>
            <a:endParaRPr lang="en-US" sz="1050" dirty="0"/>
          </a:p>
        </p:txBody>
      </p:sp>
      <p:sp>
        <p:nvSpPr>
          <p:cNvPr id="10" name="Shape 8"/>
          <p:cNvSpPr/>
          <p:nvPr/>
        </p:nvSpPr>
        <p:spPr>
          <a:xfrm>
            <a:off x="365760" y="2350008"/>
            <a:ext cx="8412480" cy="292608"/>
          </a:xfrm>
          <a:prstGeom prst="roundRect">
            <a:avLst>
              <a:gd name="adj" fmla="val 25000"/>
            </a:avLst>
          </a:prstGeom>
          <a:solidFill>
            <a:srgbClr val="1B7A8C"/>
          </a:solidFill>
          <a:ln/>
        </p:spPr>
        <p:txBody>
          <a:bodyPr/>
          <a:lstStyle/>
          <a:p>
            <a:endParaRPr lang="en-GB"/>
          </a:p>
        </p:txBody>
      </p:sp>
      <p:sp>
        <p:nvSpPr>
          <p:cNvPr id="11" name="Text 9"/>
          <p:cNvSpPr/>
          <p:nvPr/>
        </p:nvSpPr>
        <p:spPr>
          <a:xfrm>
            <a:off x="457200" y="2350008"/>
            <a:ext cx="8321040" cy="292608"/>
          </a:xfrm>
          <a:prstGeom prst="rect">
            <a:avLst/>
          </a:prstGeom>
          <a:noFill/>
          <a:ln/>
        </p:spPr>
        <p:txBody>
          <a:bodyPr wrap="square" lIns="50800" tIns="50800" rIns="50800" bIns="50800"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Stage 2: Autonomy vs Shame &amp; Doubt (18 months–3 years)</a:t>
            </a:r>
            <a:endParaRPr lang="en-US" sz="1100" dirty="0"/>
          </a:p>
        </p:txBody>
      </p:sp>
      <p:sp>
        <p:nvSpPr>
          <p:cNvPr id="12" name="Shape 10"/>
          <p:cNvSpPr/>
          <p:nvPr/>
        </p:nvSpPr>
        <p:spPr>
          <a:xfrm>
            <a:off x="365760" y="2670048"/>
            <a:ext cx="4160520" cy="768096"/>
          </a:xfrm>
          <a:prstGeom prst="roundRect">
            <a:avLst>
              <a:gd name="adj" fmla="val 119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502920" y="2697480"/>
            <a:ext cx="3886200" cy="713232"/>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Children explore independently when caregivers support without over-controlling (Bee &amp; Boyd, 2010).</a:t>
            </a:r>
            <a:endParaRPr lang="en-US" sz="1050" dirty="0"/>
          </a:p>
        </p:txBody>
      </p:sp>
      <p:sp>
        <p:nvSpPr>
          <p:cNvPr id="14" name="Shape 12"/>
          <p:cNvSpPr/>
          <p:nvPr/>
        </p:nvSpPr>
        <p:spPr>
          <a:xfrm>
            <a:off x="4617720" y="2670048"/>
            <a:ext cx="4160520" cy="768096"/>
          </a:xfrm>
          <a:prstGeom prst="roundRect">
            <a:avLst>
              <a:gd name="adj" fmla="val 11905"/>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4754880" y="2697480"/>
            <a:ext cx="3886200" cy="713232"/>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Virtue: Will. If unresolved → clinginess, self-doubt, fear of trying new things.</a:t>
            </a:r>
            <a:endParaRPr lang="en-US" sz="1050" dirty="0"/>
          </a:p>
        </p:txBody>
      </p:sp>
      <p:sp>
        <p:nvSpPr>
          <p:cNvPr id="16" name="Shape 14"/>
          <p:cNvSpPr/>
          <p:nvPr/>
        </p:nvSpPr>
        <p:spPr>
          <a:xfrm>
            <a:off x="365760" y="3557016"/>
            <a:ext cx="8412480" cy="292608"/>
          </a:xfrm>
          <a:prstGeom prst="roundRect">
            <a:avLst>
              <a:gd name="adj" fmla="val 25000"/>
            </a:avLst>
          </a:prstGeom>
          <a:solidFill>
            <a:srgbClr val="E8A020"/>
          </a:solidFill>
          <a:ln/>
        </p:spPr>
        <p:txBody>
          <a:bodyPr/>
          <a:lstStyle/>
          <a:p>
            <a:endParaRPr lang="en-GB"/>
          </a:p>
        </p:txBody>
      </p:sp>
      <p:sp>
        <p:nvSpPr>
          <p:cNvPr id="17" name="Text 15"/>
          <p:cNvSpPr/>
          <p:nvPr/>
        </p:nvSpPr>
        <p:spPr>
          <a:xfrm>
            <a:off x="457200" y="3557016"/>
            <a:ext cx="8321040" cy="292608"/>
          </a:xfrm>
          <a:prstGeom prst="rect">
            <a:avLst/>
          </a:prstGeom>
          <a:noFill/>
          <a:ln/>
        </p:spPr>
        <p:txBody>
          <a:bodyPr wrap="square" lIns="50800" tIns="50800" rIns="50800" bIns="50800"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Stage 3: Initiative vs Guilt (3–6 years)  ← by age, Isaac’s expected stage</a:t>
            </a:r>
            <a:endParaRPr lang="en-US" sz="1100" dirty="0"/>
          </a:p>
        </p:txBody>
      </p:sp>
      <p:sp>
        <p:nvSpPr>
          <p:cNvPr id="18" name="Shape 16"/>
          <p:cNvSpPr/>
          <p:nvPr/>
        </p:nvSpPr>
        <p:spPr>
          <a:xfrm>
            <a:off x="365760" y="3877056"/>
            <a:ext cx="4160520" cy="552509"/>
          </a:xfrm>
          <a:prstGeom prst="roundRect">
            <a:avLst>
              <a:gd name="adj" fmla="val 11905"/>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9" name="Text 17"/>
          <p:cNvSpPr/>
          <p:nvPr/>
        </p:nvSpPr>
        <p:spPr>
          <a:xfrm>
            <a:off x="502920" y="3904488"/>
            <a:ext cx="3886200" cy="525077"/>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Children initiate activities and develop a sense of purpose through play (Wood &amp; Attfield, 2005).</a:t>
            </a:r>
            <a:endParaRPr lang="en-US" sz="1050" dirty="0"/>
          </a:p>
        </p:txBody>
      </p:sp>
      <p:sp>
        <p:nvSpPr>
          <p:cNvPr id="20" name="Shape 18"/>
          <p:cNvSpPr/>
          <p:nvPr/>
        </p:nvSpPr>
        <p:spPr>
          <a:xfrm>
            <a:off x="4617720" y="3877056"/>
            <a:ext cx="4160520" cy="512064"/>
          </a:xfrm>
          <a:prstGeom prst="roundRect">
            <a:avLst>
              <a:gd name="adj" fmla="val 11905"/>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21" name="Text 19"/>
          <p:cNvSpPr/>
          <p:nvPr/>
        </p:nvSpPr>
        <p:spPr>
          <a:xfrm>
            <a:off x="4754880" y="3904488"/>
            <a:ext cx="3886200" cy="525077"/>
          </a:xfrm>
          <a:prstGeom prst="rect">
            <a:avLst/>
          </a:prstGeom>
          <a:noFill/>
          <a:ln/>
        </p:spPr>
        <p:txBody>
          <a:bodyPr wrap="square" lIns="25400" tIns="25400" rIns="25400" bIns="25400" rtlCol="0" anchor="t"/>
          <a:lstStyle/>
          <a:p>
            <a:pPr marL="0" indent="0" algn="l">
              <a:buNone/>
            </a:pPr>
            <a:r>
              <a:rPr lang="en-US" sz="1050" dirty="0">
                <a:solidFill>
                  <a:srgbClr val="1A2733"/>
                </a:solidFill>
                <a:latin typeface="Calibri" pitchFamily="34" charset="0"/>
                <a:ea typeface="Calibri" pitchFamily="34" charset="-122"/>
                <a:cs typeface="Calibri" pitchFamily="34" charset="-120"/>
              </a:rPr>
              <a:t>Virtue: Purpose. If unresolved → passivity, inability to join groups, inhibited self-expression.</a:t>
            </a:r>
            <a:endParaRPr lang="en-US" sz="1050" dirty="0"/>
          </a:p>
        </p:txBody>
      </p:sp>
      <p:sp>
        <p:nvSpPr>
          <p:cNvPr id="22" name="Shape 20"/>
          <p:cNvSpPr/>
          <p:nvPr/>
        </p:nvSpPr>
        <p:spPr>
          <a:xfrm>
            <a:off x="365760" y="4389120"/>
            <a:ext cx="8375904" cy="713232"/>
          </a:xfrm>
          <a:prstGeom prst="roundRect">
            <a:avLst>
              <a:gd name="adj" fmla="val 17241"/>
            </a:avLst>
          </a:prstGeom>
          <a:solidFill>
            <a:srgbClr val="EAF6F0"/>
          </a:solidFill>
          <a:ln/>
          <a:effectLst>
            <a:outerShdw blurRad="101600" dist="38100" dir="2700000" algn="bl" rotWithShape="0">
              <a:srgbClr val="000000">
                <a:alpha val="12000"/>
              </a:srgbClr>
            </a:outerShdw>
          </a:effectLst>
        </p:spPr>
        <p:txBody>
          <a:bodyPr/>
          <a:lstStyle/>
          <a:p>
            <a:endParaRPr lang="en-GB"/>
          </a:p>
        </p:txBody>
      </p:sp>
      <p:sp>
        <p:nvSpPr>
          <p:cNvPr id="23" name="Text 21"/>
          <p:cNvSpPr/>
          <p:nvPr/>
        </p:nvSpPr>
        <p:spPr>
          <a:xfrm>
            <a:off x="502920" y="4429565"/>
            <a:ext cx="8138160" cy="457200"/>
          </a:xfrm>
          <a:prstGeom prst="rect">
            <a:avLst/>
          </a:prstGeom>
          <a:noFill/>
          <a:ln/>
        </p:spPr>
        <p:txBody>
          <a:bodyPr wrap="square" lIns="50800" tIns="50800" rIns="50800" bIns="50800" rtlCol="0" anchor="ctr"/>
          <a:lstStyle/>
          <a:p>
            <a:pPr marL="0" indent="0" algn="l">
              <a:buNone/>
            </a:pPr>
            <a:r>
              <a:rPr lang="en-US" sz="1050" b="1" dirty="0">
                <a:solidFill>
                  <a:srgbClr val="1A3557"/>
                </a:solidFill>
                <a:latin typeface="Calibri" pitchFamily="34" charset="0"/>
                <a:ea typeface="Calibri" pitchFamily="34" charset="-122"/>
                <a:cs typeface="Calibri" pitchFamily="34" charset="-120"/>
              </a:rPr>
              <a:t>Key insight: </a:t>
            </a:r>
            <a:r>
              <a:rPr lang="en-US" sz="1050" dirty="0">
                <a:solidFill>
                  <a:srgbClr val="1A2733"/>
                </a:solidFill>
                <a:latin typeface="Calibri" pitchFamily="34" charset="0"/>
                <a:ea typeface="Calibri" pitchFamily="34" charset="-122"/>
                <a:cs typeface="Calibri" pitchFamily="34" charset="-120"/>
              </a:rPr>
              <a:t>Read through Erikson’s model, Isaac is not failing to develop — he is showing the pattern the theory predicts from unresolved earlier crises. Age places him at Stage 3, but Erikson’s own logic is that unresolved earlier stages can mean a child is functionally still working through Stage 1 or 2 — so this is a working hypothesis about where support should focus, not a fixed diagnosis.</a:t>
            </a:r>
            <a:endParaRPr lang="en-US" sz="1050" dirty="0"/>
          </a:p>
        </p:txBody>
      </p:sp>
      <p:sp>
        <p:nvSpPr>
          <p:cNvPr id="24" name="Text 22"/>
          <p:cNvSpPr/>
          <p:nvPr/>
        </p:nvSpPr>
        <p:spPr>
          <a:xfrm>
            <a:off x="562356" y="4886765"/>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Bee, H. &amp; Boyd, D. (2010). | Wood, E. &amp; Attfield, J. (2005) Play, Learning and the Early Childhood Curriculum. London: Paul Chapman Publishing.</a:t>
            </a:r>
            <a:endParaRPr lang="en-US" sz="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Why Erikson? Theory Justification</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Selecting the primary framework for Isaac’s multi-agency early help plan</a:t>
            </a:r>
            <a:endParaRPr lang="en-US" sz="1200" dirty="0"/>
          </a:p>
        </p:txBody>
      </p:sp>
      <p:sp>
        <p:nvSpPr>
          <p:cNvPr id="4" name="Shape 2"/>
          <p:cNvSpPr/>
          <p:nvPr/>
        </p:nvSpPr>
        <p:spPr>
          <a:xfrm>
            <a:off x="365760" y="1143000"/>
            <a:ext cx="2194560" cy="713232"/>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457200" y="1179576"/>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Multi-Domain Explanatory Power</a:t>
            </a:r>
            <a:endParaRPr lang="en-US" sz="950" dirty="0"/>
          </a:p>
        </p:txBody>
      </p:sp>
      <p:sp>
        <p:nvSpPr>
          <p:cNvPr id="6" name="Shape 4"/>
          <p:cNvSpPr/>
          <p:nvPr/>
        </p:nvSpPr>
        <p:spPr>
          <a:xfrm>
            <a:off x="2560320" y="1499616"/>
            <a:ext cx="228600" cy="0"/>
          </a:xfrm>
          <a:prstGeom prst="line">
            <a:avLst/>
          </a:prstGeom>
          <a:noFill/>
          <a:ln w="25400">
            <a:solidFill>
              <a:srgbClr val="1B7A8C"/>
            </a:solidFill>
            <a:prstDash val="solid"/>
          </a:ln>
        </p:spPr>
        <p:txBody>
          <a:bodyPr/>
          <a:lstStyle/>
          <a:p>
            <a:endParaRPr lang="en-GB"/>
          </a:p>
        </p:txBody>
      </p:sp>
      <p:sp>
        <p:nvSpPr>
          <p:cNvPr id="7" name="Shape 5"/>
          <p:cNvSpPr/>
          <p:nvPr/>
        </p:nvSpPr>
        <p:spPr>
          <a:xfrm>
            <a:off x="2788920" y="1143000"/>
            <a:ext cx="5120640" cy="713232"/>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2907792" y="1179576"/>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Of the frameworks studied on this module, Erikson is the only one that explains emotional, social and behavioural development from a single theoretical base — matching Isaac’s presentation across all four PIES domains identified on Slide 3.</a:t>
            </a:r>
            <a:endParaRPr lang="en-US" sz="950" dirty="0"/>
          </a:p>
        </p:txBody>
      </p:sp>
      <p:sp>
        <p:nvSpPr>
          <p:cNvPr id="9" name="Text 7"/>
          <p:cNvSpPr/>
          <p:nvPr/>
        </p:nvSpPr>
        <p:spPr>
          <a:xfrm>
            <a:off x="7936992" y="1179576"/>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Erikson (1950)</a:t>
            </a:r>
            <a:endParaRPr lang="en-US" sz="750" dirty="0"/>
          </a:p>
        </p:txBody>
      </p:sp>
      <p:sp>
        <p:nvSpPr>
          <p:cNvPr id="10" name="Shape 8"/>
          <p:cNvSpPr/>
          <p:nvPr/>
        </p:nvSpPr>
        <p:spPr>
          <a:xfrm>
            <a:off x="365760" y="1984248"/>
            <a:ext cx="2194560" cy="713232"/>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57200" y="2020824"/>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Precise Age and Stage Fit</a:t>
            </a:r>
            <a:endParaRPr lang="en-US" sz="950" dirty="0"/>
          </a:p>
        </p:txBody>
      </p:sp>
      <p:sp>
        <p:nvSpPr>
          <p:cNvPr id="12" name="Shape 10"/>
          <p:cNvSpPr/>
          <p:nvPr/>
        </p:nvSpPr>
        <p:spPr>
          <a:xfrm>
            <a:off x="2560320" y="2340864"/>
            <a:ext cx="228600" cy="0"/>
          </a:xfrm>
          <a:prstGeom prst="line">
            <a:avLst/>
          </a:prstGeom>
          <a:noFill/>
          <a:ln w="25400">
            <a:solidFill>
              <a:srgbClr val="1B7A8C"/>
            </a:solidFill>
            <a:prstDash val="solid"/>
          </a:ln>
        </p:spPr>
        <p:txBody>
          <a:bodyPr/>
          <a:lstStyle/>
          <a:p>
            <a:endParaRPr lang="en-GB"/>
          </a:p>
        </p:txBody>
      </p:sp>
      <p:sp>
        <p:nvSpPr>
          <p:cNvPr id="13" name="Shape 11"/>
          <p:cNvSpPr/>
          <p:nvPr/>
        </p:nvSpPr>
        <p:spPr>
          <a:xfrm>
            <a:off x="2788920" y="1984248"/>
            <a:ext cx="5120640" cy="713232"/>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2907792" y="2020824"/>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At four years old, Isaac’s age places him at Stage 3, Initiative versus Guilt, with Stages 1 and 2 plausibly still unresolved — giving practitioners a specific starting point to test, rather than a general theory of childhood.</a:t>
            </a:r>
            <a:endParaRPr lang="en-US" sz="950" dirty="0"/>
          </a:p>
        </p:txBody>
      </p:sp>
      <p:sp>
        <p:nvSpPr>
          <p:cNvPr id="15" name="Text 13"/>
          <p:cNvSpPr/>
          <p:nvPr/>
        </p:nvSpPr>
        <p:spPr>
          <a:xfrm>
            <a:off x="7936992" y="2020824"/>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Erikson (1950)</a:t>
            </a:r>
            <a:endParaRPr lang="en-US" sz="750" dirty="0"/>
          </a:p>
        </p:txBody>
      </p:sp>
      <p:sp>
        <p:nvSpPr>
          <p:cNvPr id="16" name="Shape 14"/>
          <p:cNvSpPr/>
          <p:nvPr/>
        </p:nvSpPr>
        <p:spPr>
          <a:xfrm>
            <a:off x="365760" y="2825496"/>
            <a:ext cx="2194560" cy="713232"/>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457200" y="2862072"/>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Direct Relevance to Practice</a:t>
            </a:r>
            <a:endParaRPr lang="en-US" sz="950" dirty="0"/>
          </a:p>
        </p:txBody>
      </p:sp>
      <p:sp>
        <p:nvSpPr>
          <p:cNvPr id="18" name="Shape 16"/>
          <p:cNvSpPr/>
          <p:nvPr/>
        </p:nvSpPr>
        <p:spPr>
          <a:xfrm>
            <a:off x="2560320" y="3182112"/>
            <a:ext cx="228600" cy="0"/>
          </a:xfrm>
          <a:prstGeom prst="line">
            <a:avLst/>
          </a:prstGeom>
          <a:noFill/>
          <a:ln w="25400">
            <a:solidFill>
              <a:srgbClr val="1B7A8C"/>
            </a:solidFill>
            <a:prstDash val="solid"/>
          </a:ln>
        </p:spPr>
        <p:txBody>
          <a:bodyPr/>
          <a:lstStyle/>
          <a:p>
            <a:endParaRPr lang="en-GB"/>
          </a:p>
        </p:txBody>
      </p:sp>
      <p:sp>
        <p:nvSpPr>
          <p:cNvPr id="19" name="Shape 17"/>
          <p:cNvSpPr/>
          <p:nvPr/>
        </p:nvSpPr>
        <p:spPr>
          <a:xfrm>
            <a:off x="2788920" y="2825496"/>
            <a:ext cx="5120640" cy="713232"/>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0" name="Text 18"/>
          <p:cNvSpPr/>
          <p:nvPr/>
        </p:nvSpPr>
        <p:spPr>
          <a:xfrm>
            <a:off x="2907792" y="2862072"/>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Erikson is widely applied in health and social care settings and gives practitioners a clear, actionable framework for naming which developmental crisis a child is experiencing — directly usable within a multi-agency early help plan.</a:t>
            </a:r>
            <a:endParaRPr lang="en-US" sz="950" dirty="0"/>
          </a:p>
        </p:txBody>
      </p:sp>
      <p:sp>
        <p:nvSpPr>
          <p:cNvPr id="21" name="Text 19"/>
          <p:cNvSpPr/>
          <p:nvPr/>
        </p:nvSpPr>
        <p:spPr>
          <a:xfrm>
            <a:off x="7936992" y="2862072"/>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Bee &amp; Boyd (2010)</a:t>
            </a:r>
            <a:endParaRPr lang="en-US" sz="750" dirty="0"/>
          </a:p>
        </p:txBody>
      </p:sp>
      <p:sp>
        <p:nvSpPr>
          <p:cNvPr id="22" name="Shape 20"/>
          <p:cNvSpPr/>
          <p:nvPr/>
        </p:nvSpPr>
        <p:spPr>
          <a:xfrm>
            <a:off x="365760" y="3666744"/>
            <a:ext cx="2194560" cy="603503"/>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23" name="Text 21"/>
          <p:cNvSpPr/>
          <p:nvPr/>
        </p:nvSpPr>
        <p:spPr>
          <a:xfrm>
            <a:off x="457200" y="3703320"/>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An Acknowledged Trade-Off</a:t>
            </a:r>
            <a:endParaRPr lang="en-US" sz="950" dirty="0"/>
          </a:p>
        </p:txBody>
      </p:sp>
      <p:sp>
        <p:nvSpPr>
          <p:cNvPr id="24" name="Shape 22"/>
          <p:cNvSpPr/>
          <p:nvPr/>
        </p:nvSpPr>
        <p:spPr>
          <a:xfrm>
            <a:off x="2560320" y="4023360"/>
            <a:ext cx="228600" cy="0"/>
          </a:xfrm>
          <a:prstGeom prst="line">
            <a:avLst/>
          </a:prstGeom>
          <a:noFill/>
          <a:ln w="25400">
            <a:solidFill>
              <a:srgbClr val="1B7A8C"/>
            </a:solidFill>
            <a:prstDash val="solid"/>
          </a:ln>
        </p:spPr>
        <p:txBody>
          <a:bodyPr/>
          <a:lstStyle/>
          <a:p>
            <a:endParaRPr lang="en-GB"/>
          </a:p>
        </p:txBody>
      </p:sp>
      <p:sp>
        <p:nvSpPr>
          <p:cNvPr id="25" name="Shape 23"/>
          <p:cNvSpPr/>
          <p:nvPr/>
        </p:nvSpPr>
        <p:spPr>
          <a:xfrm>
            <a:off x="2788920" y="3666744"/>
            <a:ext cx="5120640" cy="621791"/>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6" name="Text 24"/>
          <p:cNvSpPr/>
          <p:nvPr/>
        </p:nvSpPr>
        <p:spPr>
          <a:xfrm>
            <a:off x="2907792" y="3703320"/>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Erikson was selected as the primary lens, not the only one: its breadth comes at the cost of detail on attachment and language specifically — limitations weighed directly against its explanatory power in the critical evaluation later in this presentation.</a:t>
            </a:r>
            <a:endParaRPr lang="en-US" sz="950" dirty="0"/>
          </a:p>
        </p:txBody>
      </p:sp>
      <p:sp>
        <p:nvSpPr>
          <p:cNvPr id="27" name="Text 25"/>
          <p:cNvSpPr/>
          <p:nvPr/>
        </p:nvSpPr>
        <p:spPr>
          <a:xfrm>
            <a:off x="7936992" y="3703320"/>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Erikson (1950)</a:t>
            </a:r>
            <a:endParaRPr lang="en-US" sz="750" dirty="0"/>
          </a:p>
        </p:txBody>
      </p:sp>
      <p:sp>
        <p:nvSpPr>
          <p:cNvPr id="28" name="Shape 26"/>
          <p:cNvSpPr/>
          <p:nvPr/>
        </p:nvSpPr>
        <p:spPr>
          <a:xfrm>
            <a:off x="365760" y="4338828"/>
            <a:ext cx="8375904" cy="699516"/>
          </a:xfrm>
          <a:prstGeom prst="roundRect">
            <a:avLst>
              <a:gd name="adj" fmla="val 17241"/>
            </a:avLst>
          </a:prstGeom>
          <a:solidFill>
            <a:srgbClr val="FFF8E7"/>
          </a:solidFill>
          <a:ln/>
          <a:effectLst>
            <a:outerShdw blurRad="101600" dist="38100" dir="2700000" algn="bl" rotWithShape="0">
              <a:srgbClr val="000000">
                <a:alpha val="12000"/>
              </a:srgbClr>
            </a:outerShdw>
          </a:effectLst>
        </p:spPr>
        <p:txBody>
          <a:bodyPr/>
          <a:lstStyle/>
          <a:p>
            <a:endParaRPr lang="en-GB"/>
          </a:p>
        </p:txBody>
      </p:sp>
      <p:sp>
        <p:nvSpPr>
          <p:cNvPr id="29" name="Text 27"/>
          <p:cNvSpPr/>
          <p:nvPr/>
        </p:nvSpPr>
        <p:spPr>
          <a:xfrm>
            <a:off x="502920" y="4361688"/>
            <a:ext cx="8138160" cy="493776"/>
          </a:xfrm>
          <a:prstGeom prst="rect">
            <a:avLst/>
          </a:prstGeom>
          <a:noFill/>
          <a:ln/>
        </p:spPr>
        <p:txBody>
          <a:bodyPr wrap="square" lIns="50800" tIns="50800" rIns="50800" bIns="50800" rtlCol="0" anchor="ctr"/>
          <a:lstStyle/>
          <a:p>
            <a:pPr marL="0" indent="0" algn="l">
              <a:buNone/>
            </a:pPr>
            <a:r>
              <a:rPr lang="en-US" sz="1000" b="1" dirty="0">
                <a:solidFill>
                  <a:srgbClr val="1A3557"/>
                </a:solidFill>
                <a:latin typeface="Calibri" pitchFamily="34" charset="0"/>
                <a:ea typeface="Calibri" pitchFamily="34" charset="-122"/>
                <a:cs typeface="Calibri" pitchFamily="34" charset="-120"/>
              </a:rPr>
              <a:t>Selection Judgement: </a:t>
            </a:r>
            <a:r>
              <a:rPr lang="en-US" sz="1000" dirty="0">
                <a:solidFill>
                  <a:srgbClr val="1A2733"/>
                </a:solidFill>
                <a:latin typeface="Calibri" pitchFamily="34" charset="0"/>
                <a:ea typeface="Calibri" pitchFamily="34" charset="-122"/>
                <a:cs typeface="Calibri" pitchFamily="34" charset="-120"/>
              </a:rPr>
              <a:t>Bowlby’s attachment theory fits Isaac’s separation distress more precisely, but explains only that one symptom; Erikson is the only framework studied that also accounts for his autonomy and initiative difficulties from one theoretical base — making it the better plan-organising lens, with Bowlby applied specifically to strengthen Stage 1. </a:t>
            </a:r>
            <a:r>
              <a:rPr lang="en-US" sz="1000" i="1" dirty="0">
                <a:solidFill>
                  <a:srgbClr val="1A3557"/>
                </a:solidFill>
                <a:latin typeface="Calibri" pitchFamily="34" charset="0"/>
                <a:ea typeface="Calibri" pitchFamily="34" charset="-122"/>
                <a:cs typeface="Calibri" pitchFamily="34" charset="-120"/>
              </a:rPr>
              <a:t>This judgement is revisited critically later in the presentation (Slide 10).</a:t>
            </a:r>
            <a:endParaRPr lang="en-US" sz="1000" dirty="0"/>
          </a:p>
        </p:txBody>
      </p:sp>
      <p:sp>
        <p:nvSpPr>
          <p:cNvPr id="30" name="Text 28"/>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Bee, H. &amp; Boyd, D. (2010).</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Applying Erikson’s Theory Critically to Isaac</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Theory → Evidence → Judgement — moving beyond description to critical judgement</a:t>
            </a:r>
            <a:endParaRPr lang="en-US" sz="1200" dirty="0"/>
          </a:p>
        </p:txBody>
      </p:sp>
      <p:sp>
        <p:nvSpPr>
          <p:cNvPr id="4" name="Shape 2"/>
          <p:cNvSpPr/>
          <p:nvPr/>
        </p:nvSpPr>
        <p:spPr>
          <a:xfrm>
            <a:off x="365760" y="1143000"/>
            <a:ext cx="2194560" cy="713232"/>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457200" y="1179576"/>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Separation distress &amp; clinginess</a:t>
            </a:r>
            <a:endParaRPr lang="en-US" sz="950" dirty="0"/>
          </a:p>
        </p:txBody>
      </p:sp>
      <p:sp>
        <p:nvSpPr>
          <p:cNvPr id="6" name="Shape 4"/>
          <p:cNvSpPr/>
          <p:nvPr/>
        </p:nvSpPr>
        <p:spPr>
          <a:xfrm>
            <a:off x="2560320" y="1499616"/>
            <a:ext cx="228600" cy="0"/>
          </a:xfrm>
          <a:prstGeom prst="line">
            <a:avLst/>
          </a:prstGeom>
          <a:noFill/>
          <a:ln w="25400">
            <a:solidFill>
              <a:srgbClr val="1B7A8C"/>
            </a:solidFill>
            <a:prstDash val="solid"/>
          </a:ln>
        </p:spPr>
        <p:txBody>
          <a:bodyPr/>
          <a:lstStyle/>
          <a:p>
            <a:endParaRPr lang="en-GB"/>
          </a:p>
        </p:txBody>
      </p:sp>
      <p:sp>
        <p:nvSpPr>
          <p:cNvPr id="7" name="Shape 5"/>
          <p:cNvSpPr/>
          <p:nvPr/>
        </p:nvSpPr>
        <p:spPr>
          <a:xfrm>
            <a:off x="2788920" y="1143000"/>
            <a:ext cx="5120640" cy="713232"/>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6"/>
          <p:cNvSpPr/>
          <p:nvPr/>
        </p:nvSpPr>
        <p:spPr>
          <a:xfrm>
            <a:off x="2907792" y="1179576"/>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This may indicate unresolved Trust vs Mistrust (Stage 1). However, Bowlby (1969) argues maternal PND may have produced insecure attachment — an equally valid explanation. Causation cannot be assumed from observation alone.</a:t>
            </a:r>
            <a:endParaRPr lang="en-US" sz="950" dirty="0"/>
          </a:p>
        </p:txBody>
      </p:sp>
      <p:sp>
        <p:nvSpPr>
          <p:cNvPr id="9" name="Text 7"/>
          <p:cNvSpPr/>
          <p:nvPr/>
        </p:nvSpPr>
        <p:spPr>
          <a:xfrm>
            <a:off x="7936992" y="1179576"/>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Erikson (1950); Bowlby (1969)</a:t>
            </a:r>
            <a:endParaRPr lang="en-US" sz="750" dirty="0"/>
          </a:p>
        </p:txBody>
      </p:sp>
      <p:sp>
        <p:nvSpPr>
          <p:cNvPr id="10" name="Shape 8"/>
          <p:cNvSpPr/>
          <p:nvPr/>
        </p:nvSpPr>
        <p:spPr>
          <a:xfrm>
            <a:off x="365760" y="1984248"/>
            <a:ext cx="2194560" cy="713232"/>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457200" y="2020824"/>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Withdrawal during free play</a:t>
            </a:r>
            <a:endParaRPr lang="en-US" sz="950" dirty="0"/>
          </a:p>
        </p:txBody>
      </p:sp>
      <p:sp>
        <p:nvSpPr>
          <p:cNvPr id="12" name="Shape 10"/>
          <p:cNvSpPr/>
          <p:nvPr/>
        </p:nvSpPr>
        <p:spPr>
          <a:xfrm>
            <a:off x="2560320" y="2340864"/>
            <a:ext cx="228600" cy="0"/>
          </a:xfrm>
          <a:prstGeom prst="line">
            <a:avLst/>
          </a:prstGeom>
          <a:noFill/>
          <a:ln w="25400">
            <a:solidFill>
              <a:srgbClr val="1B7A8C"/>
            </a:solidFill>
            <a:prstDash val="solid"/>
          </a:ln>
        </p:spPr>
        <p:txBody>
          <a:bodyPr/>
          <a:lstStyle/>
          <a:p>
            <a:endParaRPr lang="en-GB"/>
          </a:p>
        </p:txBody>
      </p:sp>
      <p:sp>
        <p:nvSpPr>
          <p:cNvPr id="13" name="Shape 11"/>
          <p:cNvSpPr/>
          <p:nvPr/>
        </p:nvSpPr>
        <p:spPr>
          <a:xfrm>
            <a:off x="2788920" y="1984248"/>
            <a:ext cx="5120640" cy="713232"/>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4" name="Text 12"/>
          <p:cNvSpPr/>
          <p:nvPr/>
        </p:nvSpPr>
        <p:spPr>
          <a:xfrm>
            <a:off x="2907792" y="2020824"/>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This suggests unresolved Initiative vs Guilt (Stage 3). However, Vygotsky (1978) argues limited peer interaction has deprived Isaac of the social scaffolding needed for play — environmental deprivation may explain this as much as psychosocial crisis.</a:t>
            </a:r>
            <a:endParaRPr lang="en-US" sz="950" dirty="0"/>
          </a:p>
        </p:txBody>
      </p:sp>
      <p:sp>
        <p:nvSpPr>
          <p:cNvPr id="15" name="Text 13"/>
          <p:cNvSpPr/>
          <p:nvPr/>
        </p:nvSpPr>
        <p:spPr>
          <a:xfrm>
            <a:off x="7936992" y="2020824"/>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Erikson (1950); Vygotsky (1978)</a:t>
            </a:r>
            <a:endParaRPr lang="en-US" sz="750" dirty="0"/>
          </a:p>
        </p:txBody>
      </p:sp>
      <p:sp>
        <p:nvSpPr>
          <p:cNvPr id="16" name="Shape 14"/>
          <p:cNvSpPr/>
          <p:nvPr/>
        </p:nvSpPr>
        <p:spPr>
          <a:xfrm>
            <a:off x="365760" y="2825496"/>
            <a:ext cx="2194560" cy="713232"/>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457200" y="2862072"/>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Language delay</a:t>
            </a:r>
            <a:endParaRPr lang="en-US" sz="950" dirty="0"/>
          </a:p>
        </p:txBody>
      </p:sp>
      <p:sp>
        <p:nvSpPr>
          <p:cNvPr id="18" name="Shape 16"/>
          <p:cNvSpPr/>
          <p:nvPr/>
        </p:nvSpPr>
        <p:spPr>
          <a:xfrm>
            <a:off x="2560320" y="3182112"/>
            <a:ext cx="228600" cy="0"/>
          </a:xfrm>
          <a:prstGeom prst="line">
            <a:avLst/>
          </a:prstGeom>
          <a:noFill/>
          <a:ln w="25400">
            <a:solidFill>
              <a:srgbClr val="1B7A8C"/>
            </a:solidFill>
            <a:prstDash val="solid"/>
          </a:ln>
        </p:spPr>
        <p:txBody>
          <a:bodyPr/>
          <a:lstStyle/>
          <a:p>
            <a:endParaRPr lang="en-GB"/>
          </a:p>
        </p:txBody>
      </p:sp>
      <p:sp>
        <p:nvSpPr>
          <p:cNvPr id="19" name="Shape 17"/>
          <p:cNvSpPr/>
          <p:nvPr/>
        </p:nvSpPr>
        <p:spPr>
          <a:xfrm>
            <a:off x="2788920" y="2825496"/>
            <a:ext cx="5120640" cy="713232"/>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0" name="Text 18"/>
          <p:cNvSpPr/>
          <p:nvPr/>
        </p:nvSpPr>
        <p:spPr>
          <a:xfrm>
            <a:off x="2907792" y="2862072"/>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Erikson does not address language development — a significant limitation. Vygotsky’s (1978) ZPD better explains this as a consequence of reduced social interaction and adult scaffolding.</a:t>
            </a:r>
            <a:endParaRPr lang="en-US" sz="950" dirty="0"/>
          </a:p>
        </p:txBody>
      </p:sp>
      <p:sp>
        <p:nvSpPr>
          <p:cNvPr id="21" name="Text 19"/>
          <p:cNvSpPr/>
          <p:nvPr/>
        </p:nvSpPr>
        <p:spPr>
          <a:xfrm>
            <a:off x="7936992" y="2862072"/>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Vygotsky (1978); NICE (2012)</a:t>
            </a:r>
            <a:endParaRPr lang="en-US" sz="750" dirty="0"/>
          </a:p>
        </p:txBody>
      </p:sp>
      <p:sp>
        <p:nvSpPr>
          <p:cNvPr id="22" name="Shape 20"/>
          <p:cNvSpPr/>
          <p:nvPr/>
        </p:nvSpPr>
        <p:spPr>
          <a:xfrm>
            <a:off x="365760" y="3666744"/>
            <a:ext cx="2194560" cy="585211"/>
          </a:xfrm>
          <a:prstGeom prst="roundRect">
            <a:avLst>
              <a:gd name="adj" fmla="val 10256"/>
            </a:avLst>
          </a:prstGeom>
          <a:solidFill>
            <a:srgbClr val="1A3557"/>
          </a:solidFill>
          <a:ln/>
          <a:effectLst>
            <a:outerShdw blurRad="101600" dist="38100" dir="2700000" algn="bl" rotWithShape="0">
              <a:srgbClr val="000000">
                <a:alpha val="12000"/>
              </a:srgbClr>
            </a:outerShdw>
          </a:effectLst>
        </p:spPr>
        <p:txBody>
          <a:bodyPr/>
          <a:lstStyle/>
          <a:p>
            <a:endParaRPr lang="en-GB"/>
          </a:p>
        </p:txBody>
      </p:sp>
      <p:sp>
        <p:nvSpPr>
          <p:cNvPr id="23" name="Text 21"/>
          <p:cNvSpPr/>
          <p:nvPr/>
        </p:nvSpPr>
        <p:spPr>
          <a:xfrm>
            <a:off x="457200" y="3703320"/>
            <a:ext cx="2011680" cy="640080"/>
          </a:xfrm>
          <a:prstGeom prst="rect">
            <a:avLst/>
          </a:prstGeom>
          <a:noFill/>
          <a:ln/>
        </p:spPr>
        <p:txBody>
          <a:bodyPr wrap="square" lIns="25400" tIns="25400" rIns="25400" bIns="2540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Disrupted childcare &amp; relocation</a:t>
            </a:r>
            <a:endParaRPr lang="en-US" sz="950" dirty="0"/>
          </a:p>
        </p:txBody>
      </p:sp>
      <p:sp>
        <p:nvSpPr>
          <p:cNvPr id="24" name="Shape 22"/>
          <p:cNvSpPr/>
          <p:nvPr/>
        </p:nvSpPr>
        <p:spPr>
          <a:xfrm>
            <a:off x="2560320" y="4023360"/>
            <a:ext cx="228600" cy="0"/>
          </a:xfrm>
          <a:prstGeom prst="line">
            <a:avLst/>
          </a:prstGeom>
          <a:noFill/>
          <a:ln w="25400">
            <a:solidFill>
              <a:srgbClr val="1B7A8C"/>
            </a:solidFill>
            <a:prstDash val="solid"/>
          </a:ln>
        </p:spPr>
        <p:txBody>
          <a:bodyPr/>
          <a:lstStyle/>
          <a:p>
            <a:endParaRPr lang="en-GB"/>
          </a:p>
        </p:txBody>
      </p:sp>
      <p:sp>
        <p:nvSpPr>
          <p:cNvPr id="25" name="Shape 23"/>
          <p:cNvSpPr/>
          <p:nvPr/>
        </p:nvSpPr>
        <p:spPr>
          <a:xfrm>
            <a:off x="2788920" y="3666744"/>
            <a:ext cx="5120640" cy="585214"/>
          </a:xfrm>
          <a:prstGeom prst="roundRect">
            <a:avLst>
              <a:gd name="adj" fmla="val 12821"/>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6" name="Text 24"/>
          <p:cNvSpPr/>
          <p:nvPr/>
        </p:nvSpPr>
        <p:spPr>
          <a:xfrm>
            <a:off x="2907792" y="3703320"/>
            <a:ext cx="4882896" cy="566928"/>
          </a:xfrm>
          <a:prstGeom prst="rect">
            <a:avLst/>
          </a:prstGeom>
          <a:noFill/>
          <a:ln/>
        </p:spPr>
        <p:txBody>
          <a:bodyPr wrap="square" lIns="25400" tIns="25400" rIns="25400" bIns="25400" rtlCol="0" anchor="t"/>
          <a:lstStyle/>
          <a:p>
            <a:pPr marL="0" indent="0" algn="l">
              <a:buNone/>
            </a:pPr>
            <a:r>
              <a:rPr lang="en-US" sz="950" dirty="0">
                <a:solidFill>
                  <a:srgbClr val="1A2733"/>
                </a:solidFill>
                <a:latin typeface="Calibri" pitchFamily="34" charset="0"/>
                <a:ea typeface="Calibri" pitchFamily="34" charset="-122"/>
                <a:cs typeface="Calibri" pitchFamily="34" charset="-120"/>
              </a:rPr>
              <a:t>Bronfenbrenner’s (1979) ecological model situates Isaac’s difficulties within overlapping systems — repeated transitions have denied him the consistent environment needed to resolve Stages 1 and 2.</a:t>
            </a:r>
            <a:endParaRPr lang="en-US" sz="950" dirty="0"/>
          </a:p>
        </p:txBody>
      </p:sp>
      <p:sp>
        <p:nvSpPr>
          <p:cNvPr id="27" name="Text 25"/>
          <p:cNvSpPr/>
          <p:nvPr/>
        </p:nvSpPr>
        <p:spPr>
          <a:xfrm>
            <a:off x="7936992" y="3703320"/>
            <a:ext cx="804672" cy="640080"/>
          </a:xfrm>
          <a:prstGeom prst="rect">
            <a:avLst/>
          </a:prstGeom>
          <a:noFill/>
          <a:ln/>
        </p:spPr>
        <p:txBody>
          <a:bodyPr wrap="square" lIns="12700" tIns="12700" rIns="12700" bIns="12700" rtlCol="0" anchor="ctr"/>
          <a:lstStyle/>
          <a:p>
            <a:pPr marL="0" indent="0" algn="l">
              <a:buNone/>
            </a:pPr>
            <a:r>
              <a:rPr lang="en-US" sz="750" i="1" dirty="0">
                <a:solidFill>
                  <a:srgbClr val="5A7080"/>
                </a:solidFill>
                <a:latin typeface="Calibri" pitchFamily="34" charset="0"/>
                <a:ea typeface="Calibri" pitchFamily="34" charset="-122"/>
                <a:cs typeface="Calibri" pitchFamily="34" charset="-120"/>
              </a:rPr>
              <a:t>Bronfenbrenner (1979); DfE (2021)</a:t>
            </a:r>
            <a:endParaRPr lang="en-US" sz="750" dirty="0"/>
          </a:p>
        </p:txBody>
      </p:sp>
      <p:sp>
        <p:nvSpPr>
          <p:cNvPr id="28" name="Shape 26"/>
          <p:cNvSpPr/>
          <p:nvPr/>
        </p:nvSpPr>
        <p:spPr>
          <a:xfrm>
            <a:off x="365760" y="4325113"/>
            <a:ext cx="8375904" cy="818388"/>
          </a:xfrm>
          <a:prstGeom prst="roundRect">
            <a:avLst>
              <a:gd name="adj" fmla="val 17241"/>
            </a:avLst>
          </a:prstGeom>
          <a:solidFill>
            <a:srgbClr val="FFF8E7"/>
          </a:solidFill>
          <a:ln/>
          <a:effectLst>
            <a:outerShdw blurRad="101600" dist="38100" dir="2700000" algn="bl" rotWithShape="0">
              <a:srgbClr val="000000">
                <a:alpha val="12000"/>
              </a:srgbClr>
            </a:outerShdw>
          </a:effectLst>
        </p:spPr>
        <p:txBody>
          <a:bodyPr/>
          <a:lstStyle/>
          <a:p>
            <a:endParaRPr lang="en-GB"/>
          </a:p>
        </p:txBody>
      </p:sp>
      <p:sp>
        <p:nvSpPr>
          <p:cNvPr id="29" name="Text 27"/>
          <p:cNvSpPr/>
          <p:nvPr/>
        </p:nvSpPr>
        <p:spPr>
          <a:xfrm>
            <a:off x="502920" y="4354268"/>
            <a:ext cx="8138160" cy="493776"/>
          </a:xfrm>
          <a:prstGeom prst="rect">
            <a:avLst/>
          </a:prstGeom>
          <a:noFill/>
          <a:ln/>
        </p:spPr>
        <p:txBody>
          <a:bodyPr wrap="square" lIns="50800" tIns="50800" rIns="50800" bIns="50800" rtlCol="0" anchor="ctr"/>
          <a:lstStyle/>
          <a:p>
            <a:pPr marL="0" indent="0" algn="l">
              <a:buNone/>
            </a:pPr>
            <a:r>
              <a:rPr lang="en-US" sz="1000" b="1" dirty="0">
                <a:solidFill>
                  <a:srgbClr val="1A3557"/>
                </a:solidFill>
                <a:latin typeface="Calibri" pitchFamily="34" charset="0"/>
                <a:ea typeface="Calibri" pitchFamily="34" charset="-122"/>
                <a:cs typeface="Calibri" pitchFamily="34" charset="-120"/>
              </a:rPr>
              <a:t>Research evidence: </a:t>
            </a:r>
            <a:r>
              <a:rPr lang="en-US" sz="1000" dirty="0">
                <a:solidFill>
                  <a:srgbClr val="1A2733"/>
                </a:solidFill>
                <a:latin typeface="Calibri" pitchFamily="34" charset="0"/>
                <a:ea typeface="Calibri" pitchFamily="34" charset="-122"/>
                <a:cs typeface="Calibri" pitchFamily="34" charset="-120"/>
              </a:rPr>
              <a:t>Murray et al. (2010) found maternal PND is associated with increased emotional and behavioural difficulties in children (~10–15% of mothers; NICE, 2012). </a:t>
            </a:r>
            <a:r>
              <a:rPr lang="en-US" sz="1000" i="1" dirty="0">
                <a:solidFill>
                  <a:srgbClr val="1A3557"/>
                </a:solidFill>
                <a:latin typeface="Calibri" pitchFamily="34" charset="0"/>
                <a:ea typeface="Calibri" pitchFamily="34" charset="-122"/>
                <a:cs typeface="Calibri" pitchFamily="34" charset="-120"/>
              </a:rPr>
              <a:t>This strengthens the case that Isaac’s difficulties arise from both Eriksonian crises and early caregiving disruption.</a:t>
            </a:r>
            <a:endParaRPr lang="en-US" sz="1000" dirty="0"/>
          </a:p>
        </p:txBody>
      </p:sp>
      <p:sp>
        <p:nvSpPr>
          <p:cNvPr id="30" name="Text 28"/>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Murray, L. et al. (2010) Journal of Child Psychology and Psychiatry, 51(10). | Bronfenbrenner, U. (1979). | NICE (2012). | DfE (2021) EYFS Framework.</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Nature, Nurture &amp; the Interactionist Perspective</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Erikson’s epigenetic principle: nature sets the timetable, nurture shapes the outcome</a:t>
            </a:r>
            <a:endParaRPr lang="en-US" sz="1200" dirty="0"/>
          </a:p>
        </p:txBody>
      </p:sp>
      <p:sp>
        <p:nvSpPr>
          <p:cNvPr id="4" name="Shape 2"/>
          <p:cNvSpPr/>
          <p:nvPr/>
        </p:nvSpPr>
        <p:spPr>
          <a:xfrm>
            <a:off x="365760" y="1115568"/>
            <a:ext cx="8412480" cy="457200"/>
          </a:xfrm>
          <a:prstGeom prst="roundRect">
            <a:avLst>
              <a:gd name="adj" fmla="val 20000"/>
            </a:avLst>
          </a:prstGeom>
          <a:solidFill>
            <a:srgbClr val="FFF8E7"/>
          </a:solidFill>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02920" y="1133856"/>
            <a:ext cx="8138160" cy="420624"/>
          </a:xfrm>
          <a:prstGeom prst="rect">
            <a:avLst/>
          </a:prstGeom>
          <a:noFill/>
          <a:ln/>
        </p:spPr>
        <p:txBody>
          <a:bodyPr wrap="square" lIns="25400" tIns="25400" rIns="25400" bIns="25400" rtlCol="0" anchor="ctr"/>
          <a:lstStyle/>
          <a:p>
            <a:pPr marL="0" indent="0" algn="l">
              <a:buNone/>
            </a:pPr>
            <a:r>
              <a:rPr lang="en-US" sz="1100" i="1" dirty="0">
                <a:solidFill>
                  <a:srgbClr val="1A3557"/>
                </a:solidFill>
                <a:latin typeface="Calibri" pitchFamily="34" charset="0"/>
                <a:ea typeface="Calibri" pitchFamily="34" charset="-122"/>
                <a:cs typeface="Calibri" pitchFamily="34" charset="-120"/>
              </a:rPr>
              <a:t>Erikson’s Epigenetic Principle (a theoretical claim, not an established mechanism): each stage is proposed to unfold on a biological timetable, with its crisis resolving through social experience (Erikson, 1950) — used here as a lens, since neither factor alone explains Isaac.</a:t>
            </a:r>
            <a:endParaRPr lang="en-US" sz="1100" dirty="0"/>
          </a:p>
        </p:txBody>
      </p:sp>
      <p:sp>
        <p:nvSpPr>
          <p:cNvPr id="6" name="Shape 4"/>
          <p:cNvSpPr/>
          <p:nvPr/>
        </p:nvSpPr>
        <p:spPr>
          <a:xfrm>
            <a:off x="365760" y="1682496"/>
            <a:ext cx="3931920" cy="2606040"/>
          </a:xfrm>
          <a:prstGeom prst="roundRect">
            <a:avLst>
              <a:gd name="adj" fmla="val 350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7" name="Shape 5"/>
          <p:cNvSpPr/>
          <p:nvPr/>
        </p:nvSpPr>
        <p:spPr>
          <a:xfrm>
            <a:off x="365760" y="1682496"/>
            <a:ext cx="3931920" cy="384048"/>
          </a:xfrm>
          <a:prstGeom prst="roundRect">
            <a:avLst>
              <a:gd name="adj" fmla="val 21429"/>
            </a:avLst>
          </a:prstGeom>
          <a:solidFill>
            <a:srgbClr val="1A3557"/>
          </a:solidFill>
          <a:ln/>
        </p:spPr>
        <p:txBody>
          <a:bodyPr/>
          <a:lstStyle/>
          <a:p>
            <a:endParaRPr lang="en-GB"/>
          </a:p>
        </p:txBody>
      </p:sp>
      <p:sp>
        <p:nvSpPr>
          <p:cNvPr id="8" name="Text 6"/>
          <p:cNvSpPr/>
          <p:nvPr/>
        </p:nvSpPr>
        <p:spPr>
          <a:xfrm>
            <a:off x="457200" y="1682496"/>
            <a:ext cx="3749040"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  NATURE (Biological)</a:t>
            </a:r>
            <a:endParaRPr lang="en-US" sz="1200" dirty="0"/>
          </a:p>
        </p:txBody>
      </p:sp>
      <p:sp>
        <p:nvSpPr>
          <p:cNvPr id="9" name="Text 7"/>
          <p:cNvSpPr/>
          <p:nvPr/>
        </p:nvSpPr>
        <p:spPr>
          <a:xfrm>
            <a:off x="502920" y="2103120"/>
            <a:ext cx="3657600" cy="2103120"/>
          </a:xfrm>
          <a:prstGeom prst="rect">
            <a:avLst/>
          </a:prstGeom>
          <a:noFill/>
          <a:ln/>
        </p:spPr>
        <p:txBody>
          <a:bodyPr wrap="square" lIns="50800" tIns="50800" rIns="50800" bIns="50800" rtlCol="0" anchor="t"/>
          <a:lstStyle/>
          <a:p>
            <a:pPr marL="342900" indent="-342900" algn="l">
              <a:spcAft>
                <a:spcPts val="500"/>
              </a:spcAft>
              <a:buSzPct val="100000"/>
              <a:buChar char="•"/>
            </a:pPr>
            <a:r>
              <a:rPr lang="en-US" sz="1050" dirty="0">
                <a:solidFill>
                  <a:srgbClr val="1A2733"/>
                </a:solidFill>
                <a:latin typeface="Calibri" pitchFamily="34" charset="0"/>
                <a:ea typeface="Calibri" pitchFamily="34" charset="-122"/>
                <a:cs typeface="Calibri" pitchFamily="34" charset="-120"/>
              </a:rPr>
              <a:t>Temperament: Thomas &amp; Chess (1977) — Isaac may have a ‘slow-to-warm’ profile, increasing sensitivity to change.</a:t>
            </a:r>
            <a:endParaRPr lang="en-US" sz="1050" dirty="0"/>
          </a:p>
          <a:p>
            <a:pPr marL="342900" indent="-342900" algn="l">
              <a:spcAft>
                <a:spcPts val="500"/>
              </a:spcAft>
              <a:buSzPct val="100000"/>
              <a:buChar char="•"/>
            </a:pPr>
            <a:r>
              <a:rPr lang="en-US" sz="1050" dirty="0">
                <a:solidFill>
                  <a:srgbClr val="1A2733"/>
                </a:solidFill>
                <a:latin typeface="Calibri" pitchFamily="34" charset="0"/>
                <a:ea typeface="Calibri" pitchFamily="34" charset="-122"/>
                <a:cs typeface="Calibri" pitchFamily="34" charset="-120"/>
              </a:rPr>
              <a:t>Early brain development: Chronic stress elevates cortisol, impairing hippocampal development and emotion regulation (Shonkoff &amp; Phillips, 2000).</a:t>
            </a:r>
            <a:endParaRPr lang="en-US" sz="1050" dirty="0"/>
          </a:p>
          <a:p>
            <a:pPr marL="342900" indent="-342900" algn="l">
              <a:buSzPct val="100000"/>
              <a:buChar char="•"/>
            </a:pPr>
            <a:r>
              <a:rPr lang="en-US" sz="1050" dirty="0">
                <a:solidFill>
                  <a:srgbClr val="1A2733"/>
                </a:solidFill>
                <a:latin typeface="Calibri" pitchFamily="34" charset="0"/>
                <a:ea typeface="Calibri" pitchFamily="34" charset="-122"/>
                <a:cs typeface="Calibri" pitchFamily="34" charset="-120"/>
              </a:rPr>
              <a:t>Biological readiness for language is present by age 4 — but environmental input is essential (NICE, 2012).</a:t>
            </a:r>
            <a:endParaRPr lang="en-US" sz="1050" dirty="0"/>
          </a:p>
        </p:txBody>
      </p:sp>
      <p:sp>
        <p:nvSpPr>
          <p:cNvPr id="10" name="Shape 8"/>
          <p:cNvSpPr/>
          <p:nvPr/>
        </p:nvSpPr>
        <p:spPr>
          <a:xfrm>
            <a:off x="4434840" y="1682496"/>
            <a:ext cx="4297680" cy="2606040"/>
          </a:xfrm>
          <a:prstGeom prst="roundRect">
            <a:avLst>
              <a:gd name="adj" fmla="val 3509"/>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11" name="Shape 9"/>
          <p:cNvSpPr/>
          <p:nvPr/>
        </p:nvSpPr>
        <p:spPr>
          <a:xfrm>
            <a:off x="4434840" y="1682496"/>
            <a:ext cx="4297680" cy="384048"/>
          </a:xfrm>
          <a:prstGeom prst="roundRect">
            <a:avLst>
              <a:gd name="adj" fmla="val 21429"/>
            </a:avLst>
          </a:prstGeom>
          <a:solidFill>
            <a:srgbClr val="1B7A8C"/>
          </a:solidFill>
          <a:ln/>
        </p:spPr>
        <p:txBody>
          <a:bodyPr/>
          <a:lstStyle/>
          <a:p>
            <a:endParaRPr lang="en-GB"/>
          </a:p>
        </p:txBody>
      </p:sp>
      <p:sp>
        <p:nvSpPr>
          <p:cNvPr id="12" name="Text 10"/>
          <p:cNvSpPr/>
          <p:nvPr/>
        </p:nvSpPr>
        <p:spPr>
          <a:xfrm>
            <a:off x="4526280" y="1682496"/>
            <a:ext cx="4114800"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  NURTURE (Environmental)</a:t>
            </a:r>
            <a:endParaRPr lang="en-US" sz="1200" dirty="0"/>
          </a:p>
        </p:txBody>
      </p:sp>
      <p:sp>
        <p:nvSpPr>
          <p:cNvPr id="13" name="Text 11"/>
          <p:cNvSpPr/>
          <p:nvPr/>
        </p:nvSpPr>
        <p:spPr>
          <a:xfrm>
            <a:off x="4572000" y="2103120"/>
            <a:ext cx="4023360" cy="2103120"/>
          </a:xfrm>
          <a:prstGeom prst="rect">
            <a:avLst/>
          </a:prstGeom>
          <a:noFill/>
          <a:ln/>
        </p:spPr>
        <p:txBody>
          <a:bodyPr wrap="square" lIns="50800" tIns="50800" rIns="50800" bIns="50800" rtlCol="0" anchor="t"/>
          <a:lstStyle/>
          <a:p>
            <a:pPr marL="342900" indent="-342900" algn="l">
              <a:spcAft>
                <a:spcPts val="500"/>
              </a:spcAft>
              <a:buSzPct val="100000"/>
              <a:buChar char="•"/>
            </a:pPr>
            <a:r>
              <a:rPr lang="en-US" sz="1050" dirty="0">
                <a:solidFill>
                  <a:srgbClr val="1A2733"/>
                </a:solidFill>
                <a:latin typeface="Calibri" pitchFamily="34" charset="0"/>
                <a:ea typeface="Calibri" pitchFamily="34" charset="-122"/>
                <a:cs typeface="Calibri" pitchFamily="34" charset="-120"/>
              </a:rPr>
              <a:t>Maternal PND reduced emotional responsiveness during Isaac’s critical Stage 1 (Trust) forming months (Erikson, 1950; Murray et al., 2010).</a:t>
            </a:r>
            <a:endParaRPr lang="en-US" sz="1050" dirty="0"/>
          </a:p>
          <a:p>
            <a:pPr marL="342900" indent="-342900" algn="l">
              <a:spcAft>
                <a:spcPts val="500"/>
              </a:spcAft>
              <a:buSzPct val="100000"/>
              <a:buChar char="•"/>
            </a:pPr>
            <a:r>
              <a:rPr lang="en-US" sz="1050" dirty="0">
                <a:solidFill>
                  <a:srgbClr val="1A2733"/>
                </a:solidFill>
                <a:latin typeface="Calibri" pitchFamily="34" charset="0"/>
                <a:ea typeface="Calibri" pitchFamily="34" charset="-122"/>
                <a:cs typeface="Calibri" pitchFamily="34" charset="-120"/>
              </a:rPr>
              <a:t>It is the cumulative disruption of the caregiving environment across Stages 1 and 2 — not any single stressor — that compounds Isaac’s risk within Erikson’s framework (Erikson, 1950).</a:t>
            </a:r>
            <a:endParaRPr lang="en-US" sz="1050" dirty="0"/>
          </a:p>
          <a:p>
            <a:pPr marL="342900" indent="-342900" algn="l">
              <a:buSzPct val="100000"/>
              <a:buChar char="•"/>
            </a:pPr>
            <a:r>
              <a:rPr lang="en-US" sz="1050" dirty="0">
                <a:solidFill>
                  <a:srgbClr val="1A2733"/>
                </a:solidFill>
                <a:latin typeface="Calibri" pitchFamily="34" charset="0"/>
                <a:ea typeface="Calibri" pitchFamily="34" charset="-122"/>
                <a:cs typeface="Calibri" pitchFamily="34" charset="-120"/>
              </a:rPr>
              <a:t>Repeated relocation and childcare changes denied Isaac the consistent relationships Erikson’s Stage 2 (Autonomy) requires (Erikson, 1950; DfE, 2021).</a:t>
            </a:r>
            <a:endParaRPr lang="en-US" sz="1050" dirty="0"/>
          </a:p>
        </p:txBody>
      </p:sp>
      <p:sp>
        <p:nvSpPr>
          <p:cNvPr id="14" name="Shape 12"/>
          <p:cNvSpPr/>
          <p:nvPr/>
        </p:nvSpPr>
        <p:spPr>
          <a:xfrm>
            <a:off x="365760" y="4370832"/>
            <a:ext cx="8375904" cy="704088"/>
          </a:xfrm>
          <a:prstGeom prst="roundRect">
            <a:avLst>
              <a:gd name="adj" fmla="val 17241"/>
            </a:avLst>
          </a:prstGeom>
          <a:solidFill>
            <a:srgbClr val="EAF6F0"/>
          </a:solidFill>
          <a:ln/>
          <a:effectLst>
            <a:outerShdw blurRad="101600" dist="38100" dir="2700000" algn="bl" rotWithShape="0">
              <a:srgbClr val="000000">
                <a:alpha val="12000"/>
              </a:srgbClr>
            </a:outerShdw>
          </a:effectLst>
        </p:spPr>
        <p:txBody>
          <a:bodyPr/>
          <a:lstStyle/>
          <a:p>
            <a:endParaRPr lang="en-GB"/>
          </a:p>
        </p:txBody>
      </p:sp>
      <p:sp>
        <p:nvSpPr>
          <p:cNvPr id="15" name="Text 13"/>
          <p:cNvSpPr/>
          <p:nvPr/>
        </p:nvSpPr>
        <p:spPr>
          <a:xfrm>
            <a:off x="502920" y="4370832"/>
            <a:ext cx="8138160" cy="457200"/>
          </a:xfrm>
          <a:prstGeom prst="rect">
            <a:avLst/>
          </a:prstGeom>
          <a:noFill/>
          <a:ln/>
        </p:spPr>
        <p:txBody>
          <a:bodyPr wrap="square" lIns="50800" tIns="50800" rIns="50800" bIns="50800" rtlCol="0" anchor="ctr"/>
          <a:lstStyle/>
          <a:p>
            <a:pPr marL="0" indent="0" algn="l">
              <a:buNone/>
            </a:pPr>
            <a:r>
              <a:rPr lang="en-US" sz="1050" b="1" dirty="0">
                <a:solidFill>
                  <a:srgbClr val="1A3557"/>
                </a:solidFill>
                <a:latin typeface="Calibri" pitchFamily="34" charset="0"/>
                <a:ea typeface="Calibri" pitchFamily="34" charset="-122"/>
                <a:cs typeface="Calibri" pitchFamily="34" charset="-120"/>
              </a:rPr>
              <a:t>Key Judgement: </a:t>
            </a:r>
            <a:r>
              <a:rPr lang="en-US" sz="1050" i="1" dirty="0">
                <a:solidFill>
                  <a:srgbClr val="1A2733"/>
                </a:solidFill>
                <a:latin typeface="Calibri" pitchFamily="34" charset="0"/>
                <a:ea typeface="Calibri" pitchFamily="34" charset="-122"/>
                <a:cs typeface="Calibri" pitchFamily="34" charset="-120"/>
              </a:rPr>
              <a:t>Within Erikson’s own framework, the evidence suggests environmental adversity — particularly maternal PND, disrupted childcare and repeated transitions — is the dominant factor preventing positive resolution of Isaac’s early stages, interacting with his biological sensitivity to compound developmental risk.</a:t>
            </a:r>
            <a:endParaRPr lang="en-US" sz="1050" dirty="0"/>
          </a:p>
        </p:txBody>
      </p:sp>
      <p:sp>
        <p:nvSpPr>
          <p:cNvPr id="16" name="Text 14"/>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Shonkoff, J. &amp; Phillips, D. (2000) From Neurons to Neighborhoods. National Academy Press. | Thomas &amp; Chess (1977). | Murray et al. (2010). | DfE (2021).</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Risk and Protective Factors</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Understanding Isaac’s vulnerability and resilience through Erikson’s stages</a:t>
            </a:r>
            <a:endParaRPr lang="en-US" sz="1200" dirty="0"/>
          </a:p>
        </p:txBody>
      </p:sp>
      <p:sp>
        <p:nvSpPr>
          <p:cNvPr id="4" name="Shape 2"/>
          <p:cNvSpPr/>
          <p:nvPr/>
        </p:nvSpPr>
        <p:spPr>
          <a:xfrm>
            <a:off x="365760" y="1115568"/>
            <a:ext cx="3931920" cy="2999232"/>
          </a:xfrm>
          <a:prstGeom prst="roundRect">
            <a:avLst>
              <a:gd name="adj" fmla="val 3049"/>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365760" y="1115568"/>
            <a:ext cx="3931920" cy="384048"/>
          </a:xfrm>
          <a:prstGeom prst="roundRect">
            <a:avLst>
              <a:gd name="adj" fmla="val 21429"/>
            </a:avLst>
          </a:prstGeom>
          <a:solidFill>
            <a:srgbClr val="B85042"/>
          </a:solidFill>
          <a:ln/>
        </p:spPr>
        <p:txBody>
          <a:bodyPr/>
          <a:lstStyle/>
          <a:p>
            <a:endParaRPr lang="en-GB"/>
          </a:p>
        </p:txBody>
      </p:sp>
      <p:sp>
        <p:nvSpPr>
          <p:cNvPr id="6" name="Text 4"/>
          <p:cNvSpPr/>
          <p:nvPr/>
        </p:nvSpPr>
        <p:spPr>
          <a:xfrm>
            <a:off x="457200" y="1115568"/>
            <a:ext cx="3749040"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  Risk Factors</a:t>
            </a:r>
            <a:endParaRPr lang="en-US" sz="1200" dirty="0"/>
          </a:p>
        </p:txBody>
      </p:sp>
      <p:sp>
        <p:nvSpPr>
          <p:cNvPr id="7" name="Text 5"/>
          <p:cNvSpPr/>
          <p:nvPr/>
        </p:nvSpPr>
        <p:spPr>
          <a:xfrm>
            <a:off x="502920" y="1536192"/>
            <a:ext cx="3657600" cy="2487168"/>
          </a:xfrm>
          <a:prstGeom prst="rect">
            <a:avLst/>
          </a:prstGeom>
          <a:noFill/>
          <a:ln/>
        </p:spPr>
        <p:txBody>
          <a:bodyPr wrap="square" lIns="50800" tIns="50800" rIns="50800" bIns="50800" rtlCol="0" anchor="t"/>
          <a:lstStyle/>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Maternal post-natal depression — reduces caregiver sensitivity during Stage 1, Trust (Erikson, 1950; Murray et al., 2010)</a:t>
            </a:r>
            <a:endParaRPr lang="en-US" sz="1050" dirty="0"/>
          </a:p>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Disrupted and inconsistent childcare over 2 years — prevents the stable relationships Stage 2, Autonomy, requires (Erikson, 1950)</a:t>
            </a:r>
            <a:endParaRPr lang="en-US" sz="1050" dirty="0"/>
          </a:p>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Relocation — loss of community networks and familiar environments</a:t>
            </a:r>
            <a:endParaRPr lang="en-US" sz="1050" dirty="0"/>
          </a:p>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Social isolation — delays language and social development (NICE, 2012)</a:t>
            </a:r>
            <a:endParaRPr lang="en-US" sz="1050" dirty="0"/>
          </a:p>
          <a:p>
            <a:pPr marL="342900" indent="-342900" algn="l">
              <a:buSzPct val="100000"/>
              <a:buChar char="•"/>
            </a:pPr>
            <a:r>
              <a:rPr lang="en-US" sz="1050" dirty="0">
                <a:solidFill>
                  <a:srgbClr val="1A2733"/>
                </a:solidFill>
                <a:latin typeface="Calibri" pitchFamily="34" charset="0"/>
                <a:ea typeface="Calibri" pitchFamily="34" charset="-122"/>
                <a:cs typeface="Calibri" pitchFamily="34" charset="-120"/>
              </a:rPr>
              <a:t>Language delay — further barrier to social integration and school readiness (DfE, 2021)</a:t>
            </a:r>
            <a:endParaRPr lang="en-US" sz="1050" dirty="0"/>
          </a:p>
        </p:txBody>
      </p:sp>
      <p:sp>
        <p:nvSpPr>
          <p:cNvPr id="8" name="Shape 6"/>
          <p:cNvSpPr/>
          <p:nvPr/>
        </p:nvSpPr>
        <p:spPr>
          <a:xfrm>
            <a:off x="4434840" y="1115568"/>
            <a:ext cx="4297680" cy="2999232"/>
          </a:xfrm>
          <a:prstGeom prst="roundRect">
            <a:avLst>
              <a:gd name="adj" fmla="val 3049"/>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9" name="Shape 7"/>
          <p:cNvSpPr/>
          <p:nvPr/>
        </p:nvSpPr>
        <p:spPr>
          <a:xfrm>
            <a:off x="4434840" y="1115568"/>
            <a:ext cx="4297680" cy="384048"/>
          </a:xfrm>
          <a:prstGeom prst="roundRect">
            <a:avLst>
              <a:gd name="adj" fmla="val 21429"/>
            </a:avLst>
          </a:prstGeom>
          <a:solidFill>
            <a:srgbClr val="2E7D5E"/>
          </a:solidFill>
          <a:ln/>
        </p:spPr>
        <p:txBody>
          <a:bodyPr/>
          <a:lstStyle/>
          <a:p>
            <a:endParaRPr lang="en-GB"/>
          </a:p>
        </p:txBody>
      </p:sp>
      <p:sp>
        <p:nvSpPr>
          <p:cNvPr id="10" name="Text 8"/>
          <p:cNvSpPr/>
          <p:nvPr/>
        </p:nvSpPr>
        <p:spPr>
          <a:xfrm>
            <a:off x="4526280" y="1115568"/>
            <a:ext cx="4114800"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  Protective Factors</a:t>
            </a:r>
            <a:endParaRPr lang="en-US" sz="1200" dirty="0"/>
          </a:p>
        </p:txBody>
      </p:sp>
      <p:sp>
        <p:nvSpPr>
          <p:cNvPr id="11" name="Text 9"/>
          <p:cNvSpPr/>
          <p:nvPr/>
        </p:nvSpPr>
        <p:spPr>
          <a:xfrm>
            <a:off x="4572000" y="1536192"/>
            <a:ext cx="4023360" cy="2487168"/>
          </a:xfrm>
          <a:prstGeom prst="rect">
            <a:avLst/>
          </a:prstGeom>
          <a:noFill/>
          <a:ln/>
        </p:spPr>
        <p:txBody>
          <a:bodyPr wrap="square" lIns="50800" tIns="50800" rIns="50800" bIns="50800" rtlCol="0" anchor="t"/>
          <a:lstStyle/>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Children’s Centre attendance — structured support and professional observation</a:t>
            </a:r>
            <a:endParaRPr lang="en-US" sz="1050" dirty="0"/>
          </a:p>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Early Help intervention — timely, multi-agency support before difficulties escalate (HM Government, 2018)</a:t>
            </a:r>
            <a:endParaRPr lang="en-US" sz="1050" dirty="0"/>
          </a:p>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Multi-agency involvement — coordinated support across CAMHS, SALT and health visiting</a:t>
            </a:r>
            <a:endParaRPr lang="en-US" sz="1050" dirty="0"/>
          </a:p>
          <a:p>
            <a:pPr marL="342900" indent="-342900" algn="l">
              <a:spcAft>
                <a:spcPts val="400"/>
              </a:spcAft>
              <a:buSzPct val="100000"/>
              <a:buChar char="•"/>
            </a:pPr>
            <a:r>
              <a:rPr lang="en-US" sz="1050" dirty="0">
                <a:solidFill>
                  <a:srgbClr val="1A2733"/>
                </a:solidFill>
                <a:latin typeface="Calibri" pitchFamily="34" charset="0"/>
                <a:ea typeface="Calibri" pitchFamily="34" charset="-122"/>
                <a:cs typeface="Calibri" pitchFamily="34" charset="-120"/>
              </a:rPr>
              <a:t>Mother’s engagement with services — key predictor of positive outcomes (HM Government, 2018)</a:t>
            </a:r>
            <a:endParaRPr lang="en-US" sz="1050" dirty="0"/>
          </a:p>
          <a:p>
            <a:pPr marL="342900" indent="-342900" algn="l">
              <a:buSzPct val="100000"/>
              <a:buChar char="•"/>
            </a:pPr>
            <a:r>
              <a:rPr lang="en-US" sz="1050" dirty="0">
                <a:solidFill>
                  <a:srgbClr val="1A2733"/>
                </a:solidFill>
                <a:latin typeface="Calibri" pitchFamily="34" charset="0"/>
                <a:ea typeface="Calibri" pitchFamily="34" charset="-122"/>
                <a:cs typeface="Calibri" pitchFamily="34" charset="-120"/>
              </a:rPr>
              <a:t>Early identification — early intervention significantly improves developmental trajectories (Shonkoff &amp; Phillips, 2000)</a:t>
            </a:r>
            <a:endParaRPr lang="en-US" sz="1050" dirty="0"/>
          </a:p>
        </p:txBody>
      </p:sp>
      <p:sp>
        <p:nvSpPr>
          <p:cNvPr id="12" name="Shape 10"/>
          <p:cNvSpPr/>
          <p:nvPr/>
        </p:nvSpPr>
        <p:spPr>
          <a:xfrm>
            <a:off x="365760" y="4206240"/>
            <a:ext cx="8375904" cy="868680"/>
          </a:xfrm>
          <a:prstGeom prst="roundRect">
            <a:avLst>
              <a:gd name="adj" fmla="val 14706"/>
            </a:avLst>
          </a:prstGeom>
          <a:solidFill>
            <a:srgbClr val="EAF6F0"/>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502920" y="4114800"/>
            <a:ext cx="8138160" cy="754380"/>
          </a:xfrm>
          <a:prstGeom prst="rect">
            <a:avLst/>
          </a:prstGeom>
          <a:noFill/>
          <a:ln/>
        </p:spPr>
        <p:txBody>
          <a:bodyPr wrap="square" lIns="50800" tIns="50800" rIns="50800" bIns="50800" rtlCol="0" anchor="ctr"/>
          <a:lstStyle/>
          <a:p>
            <a:pPr marL="0" indent="0" algn="l">
              <a:buNone/>
            </a:pPr>
            <a:r>
              <a:rPr lang="en-US" sz="1050" b="1" dirty="0">
                <a:solidFill>
                  <a:srgbClr val="1A3557"/>
                </a:solidFill>
                <a:latin typeface="Calibri" pitchFamily="34" charset="0"/>
                <a:ea typeface="Calibri" pitchFamily="34" charset="-122"/>
                <a:cs typeface="Calibri" pitchFamily="34" charset="-120"/>
              </a:rPr>
              <a:t>Erikson’s View: </a:t>
            </a:r>
            <a:r>
              <a:rPr lang="en-US" sz="1050" dirty="0">
                <a:solidFill>
                  <a:srgbClr val="1A2733"/>
                </a:solidFill>
                <a:latin typeface="Calibri" pitchFamily="34" charset="0"/>
                <a:ea typeface="Calibri" pitchFamily="34" charset="-122"/>
                <a:cs typeface="Calibri" pitchFamily="34" charset="-120"/>
              </a:rPr>
              <a:t>Unresolved stage-crises are not permanent — later positive relationships can still support belated resolution of Trust, Autonomy or Initiative (Erikson, 1950), and Rutter (2012) confirms resilience is dynamic, not fixed. </a:t>
            </a:r>
            <a:r>
              <a:rPr lang="en-US" sz="1050" i="1" dirty="0">
                <a:solidFill>
                  <a:srgbClr val="1A3557"/>
                </a:solidFill>
                <a:latin typeface="Calibri" pitchFamily="34" charset="0"/>
                <a:ea typeface="Calibri" pitchFamily="34" charset="-122"/>
                <a:cs typeface="Calibri" pitchFamily="34" charset="-120"/>
              </a:rPr>
              <a:t>Isaac’s future outcomes are not predetermined — early intervention and secure relationships can alter his trajectory.</a:t>
            </a:r>
            <a:endParaRPr lang="en-US" sz="1050" dirty="0"/>
          </a:p>
        </p:txBody>
      </p:sp>
      <p:sp>
        <p:nvSpPr>
          <p:cNvPr id="14" name="Text 12"/>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HM Government (2018) Working Together to Safeguard Children. | Rutter, M. (2012) Development and Psychopathology, 24(2), pp. 335–344. | Shonkoff &amp; Phillips (2000). | NICE (2012).</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Theory-Informed Support Plan for Isaac</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Measurable, evidence-based interventions with defined success criteria</a:t>
            </a:r>
            <a:endParaRPr lang="en-US" sz="1200" dirty="0"/>
          </a:p>
        </p:txBody>
      </p:sp>
      <p:sp>
        <p:nvSpPr>
          <p:cNvPr id="4" name="Shape 2"/>
          <p:cNvSpPr/>
          <p:nvPr/>
        </p:nvSpPr>
        <p:spPr>
          <a:xfrm>
            <a:off x="365760" y="1143000"/>
            <a:ext cx="1691640" cy="329184"/>
          </a:xfrm>
          <a:prstGeom prst="roundRect">
            <a:avLst>
              <a:gd name="adj" fmla="val 16667"/>
            </a:avLst>
          </a:prstGeom>
          <a:solidFill>
            <a:srgbClr val="1A3557"/>
          </a:solidFill>
          <a:ln/>
        </p:spPr>
        <p:txBody>
          <a:bodyPr/>
          <a:lstStyle/>
          <a:p>
            <a:endParaRPr lang="en-GB"/>
          </a:p>
        </p:txBody>
      </p:sp>
      <p:sp>
        <p:nvSpPr>
          <p:cNvPr id="5" name="Text 3"/>
          <p:cNvSpPr/>
          <p:nvPr/>
        </p:nvSpPr>
        <p:spPr>
          <a:xfrm>
            <a:off x="411480" y="1143000"/>
            <a:ext cx="1645920" cy="329184"/>
          </a:xfrm>
          <a:prstGeom prst="rect">
            <a:avLst/>
          </a:prstGeom>
          <a:noFill/>
          <a:ln/>
        </p:spPr>
        <p:txBody>
          <a:bodyPr wrap="square" lIns="50800" tIns="50800" rIns="50800" bIns="5080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Intervention</a:t>
            </a:r>
            <a:endParaRPr lang="en-US" sz="950" dirty="0"/>
          </a:p>
        </p:txBody>
      </p:sp>
      <p:sp>
        <p:nvSpPr>
          <p:cNvPr id="6" name="Shape 4"/>
          <p:cNvSpPr/>
          <p:nvPr/>
        </p:nvSpPr>
        <p:spPr>
          <a:xfrm>
            <a:off x="2103120" y="1143000"/>
            <a:ext cx="868680" cy="329184"/>
          </a:xfrm>
          <a:prstGeom prst="roundRect">
            <a:avLst>
              <a:gd name="adj" fmla="val 16667"/>
            </a:avLst>
          </a:prstGeom>
          <a:solidFill>
            <a:srgbClr val="1A3557"/>
          </a:solidFill>
          <a:ln/>
        </p:spPr>
        <p:txBody>
          <a:bodyPr/>
          <a:lstStyle/>
          <a:p>
            <a:endParaRPr lang="en-GB"/>
          </a:p>
        </p:txBody>
      </p:sp>
      <p:sp>
        <p:nvSpPr>
          <p:cNvPr id="7" name="Text 5"/>
          <p:cNvSpPr/>
          <p:nvPr/>
        </p:nvSpPr>
        <p:spPr>
          <a:xfrm>
            <a:off x="2148840" y="1143000"/>
            <a:ext cx="822960" cy="329184"/>
          </a:xfrm>
          <a:prstGeom prst="rect">
            <a:avLst/>
          </a:prstGeom>
          <a:noFill/>
          <a:ln/>
        </p:spPr>
        <p:txBody>
          <a:bodyPr wrap="square" lIns="50800" tIns="50800" rIns="50800" bIns="5080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Stage</a:t>
            </a:r>
            <a:endParaRPr lang="en-US" sz="950" dirty="0"/>
          </a:p>
        </p:txBody>
      </p:sp>
      <p:sp>
        <p:nvSpPr>
          <p:cNvPr id="8" name="Shape 6"/>
          <p:cNvSpPr/>
          <p:nvPr/>
        </p:nvSpPr>
        <p:spPr>
          <a:xfrm>
            <a:off x="3017520" y="1143000"/>
            <a:ext cx="2834640" cy="329184"/>
          </a:xfrm>
          <a:prstGeom prst="roundRect">
            <a:avLst>
              <a:gd name="adj" fmla="val 16667"/>
            </a:avLst>
          </a:prstGeom>
          <a:solidFill>
            <a:srgbClr val="1A3557"/>
          </a:solidFill>
          <a:ln/>
        </p:spPr>
        <p:txBody>
          <a:bodyPr/>
          <a:lstStyle/>
          <a:p>
            <a:endParaRPr lang="en-GB"/>
          </a:p>
        </p:txBody>
      </p:sp>
      <p:sp>
        <p:nvSpPr>
          <p:cNvPr id="9" name="Text 7"/>
          <p:cNvSpPr/>
          <p:nvPr/>
        </p:nvSpPr>
        <p:spPr>
          <a:xfrm>
            <a:off x="3063240" y="1143000"/>
            <a:ext cx="2788920" cy="329184"/>
          </a:xfrm>
          <a:prstGeom prst="rect">
            <a:avLst/>
          </a:prstGeom>
          <a:noFill/>
          <a:ln/>
        </p:spPr>
        <p:txBody>
          <a:bodyPr wrap="square" lIns="50800" tIns="50800" rIns="50800" bIns="5080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Rationale</a:t>
            </a:r>
            <a:endParaRPr lang="en-US" sz="950" dirty="0"/>
          </a:p>
        </p:txBody>
      </p:sp>
      <p:sp>
        <p:nvSpPr>
          <p:cNvPr id="10" name="Shape 8"/>
          <p:cNvSpPr/>
          <p:nvPr/>
        </p:nvSpPr>
        <p:spPr>
          <a:xfrm>
            <a:off x="5897880" y="1143000"/>
            <a:ext cx="2834640" cy="329184"/>
          </a:xfrm>
          <a:prstGeom prst="roundRect">
            <a:avLst>
              <a:gd name="adj" fmla="val 16667"/>
            </a:avLst>
          </a:prstGeom>
          <a:solidFill>
            <a:srgbClr val="1A3557"/>
          </a:solidFill>
          <a:ln/>
        </p:spPr>
        <p:txBody>
          <a:bodyPr/>
          <a:lstStyle/>
          <a:p>
            <a:endParaRPr lang="en-GB"/>
          </a:p>
        </p:txBody>
      </p:sp>
      <p:sp>
        <p:nvSpPr>
          <p:cNvPr id="11" name="Text 9"/>
          <p:cNvSpPr/>
          <p:nvPr/>
        </p:nvSpPr>
        <p:spPr>
          <a:xfrm>
            <a:off x="5943600" y="1143000"/>
            <a:ext cx="2788920" cy="329184"/>
          </a:xfrm>
          <a:prstGeom prst="rect">
            <a:avLst/>
          </a:prstGeom>
          <a:noFill/>
          <a:ln/>
        </p:spPr>
        <p:txBody>
          <a:bodyPr wrap="square" lIns="50800" tIns="50800" rIns="50800" bIns="5080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Success Measure</a:t>
            </a:r>
            <a:endParaRPr lang="en-US" sz="950" dirty="0"/>
          </a:p>
        </p:txBody>
      </p:sp>
      <p:sp>
        <p:nvSpPr>
          <p:cNvPr id="12" name="Shape 10"/>
          <p:cNvSpPr/>
          <p:nvPr/>
        </p:nvSpPr>
        <p:spPr>
          <a:xfrm>
            <a:off x="365760" y="1517904"/>
            <a:ext cx="8375904" cy="410000"/>
          </a:xfrm>
          <a:prstGeom prst="roundRect">
            <a:avLst>
              <a:gd name="adj" fmla="val 1153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457200" y="1517904"/>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Consistent Key Worker</a:t>
            </a:r>
            <a:endParaRPr lang="en-US" sz="900" dirty="0"/>
          </a:p>
        </p:txBody>
      </p:sp>
      <p:sp>
        <p:nvSpPr>
          <p:cNvPr id="14" name="Text 12"/>
          <p:cNvSpPr/>
          <p:nvPr/>
        </p:nvSpPr>
        <p:spPr>
          <a:xfrm>
            <a:off x="2103120" y="1517904"/>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Stage 1</a:t>
            </a:r>
            <a:endParaRPr lang="en-US" sz="850" dirty="0"/>
          </a:p>
          <a:p>
            <a:pPr marL="0" indent="0" algn="ctr">
              <a:buNone/>
            </a:pPr>
            <a:r>
              <a:rPr lang="en-US" sz="850" b="1" dirty="0">
                <a:solidFill>
                  <a:srgbClr val="1B7A8C"/>
                </a:solidFill>
                <a:latin typeface="Calibri" pitchFamily="34" charset="0"/>
                <a:ea typeface="Calibri" pitchFamily="34" charset="-122"/>
                <a:cs typeface="Calibri" pitchFamily="34" charset="-120"/>
              </a:rPr>
              <a:t>Trust</a:t>
            </a:r>
            <a:endParaRPr lang="en-US" sz="850" dirty="0"/>
          </a:p>
        </p:txBody>
      </p:sp>
      <p:sp>
        <p:nvSpPr>
          <p:cNvPr id="15" name="Text 13"/>
          <p:cNvSpPr/>
          <p:nvPr/>
        </p:nvSpPr>
        <p:spPr>
          <a:xfrm>
            <a:off x="3017520" y="1517904"/>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Same adult daily rebuilds trust and provides a secure base (Bowlby, 1969; Erikson, 1950).</a:t>
            </a:r>
            <a:endParaRPr lang="en-US" sz="850" dirty="0"/>
          </a:p>
        </p:txBody>
      </p:sp>
      <p:sp>
        <p:nvSpPr>
          <p:cNvPr id="16" name="Text 14"/>
          <p:cNvSpPr/>
          <p:nvPr/>
        </p:nvSpPr>
        <p:spPr>
          <a:xfrm>
            <a:off x="5897880" y="1517904"/>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Separation distress reduced from daily to occasional within 8 weeks</a:t>
            </a:r>
            <a:endParaRPr lang="en-US" sz="850" dirty="0"/>
          </a:p>
        </p:txBody>
      </p:sp>
      <p:sp>
        <p:nvSpPr>
          <p:cNvPr id="17" name="Shape 15"/>
          <p:cNvSpPr/>
          <p:nvPr/>
        </p:nvSpPr>
        <p:spPr>
          <a:xfrm>
            <a:off x="365760" y="1982768"/>
            <a:ext cx="8375904" cy="410000"/>
          </a:xfrm>
          <a:prstGeom prst="roundRect">
            <a:avLst>
              <a:gd name="adj" fmla="val 11538"/>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18" name="Text 16"/>
          <p:cNvSpPr/>
          <p:nvPr/>
        </p:nvSpPr>
        <p:spPr>
          <a:xfrm>
            <a:off x="457200" y="1982768"/>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Gradual Separation Routine</a:t>
            </a:r>
            <a:endParaRPr lang="en-US" sz="900" dirty="0"/>
          </a:p>
        </p:txBody>
      </p:sp>
      <p:sp>
        <p:nvSpPr>
          <p:cNvPr id="19" name="Text 17"/>
          <p:cNvSpPr/>
          <p:nvPr/>
        </p:nvSpPr>
        <p:spPr>
          <a:xfrm>
            <a:off x="2103120" y="1982768"/>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Stage 2</a:t>
            </a:r>
            <a:endParaRPr lang="en-US" sz="850" dirty="0"/>
          </a:p>
          <a:p>
            <a:pPr marL="0" indent="0" algn="ctr">
              <a:buNone/>
            </a:pPr>
            <a:r>
              <a:rPr lang="en-US" sz="850" b="1" dirty="0">
                <a:solidFill>
                  <a:srgbClr val="1B7A8C"/>
                </a:solidFill>
                <a:latin typeface="Calibri" pitchFamily="34" charset="0"/>
                <a:ea typeface="Calibri" pitchFamily="34" charset="-122"/>
                <a:cs typeface="Calibri" pitchFamily="34" charset="-120"/>
              </a:rPr>
              <a:t>Autonomy</a:t>
            </a:r>
            <a:endParaRPr lang="en-US" sz="850" dirty="0"/>
          </a:p>
        </p:txBody>
      </p:sp>
      <p:sp>
        <p:nvSpPr>
          <p:cNvPr id="20" name="Text 18"/>
          <p:cNvSpPr/>
          <p:nvPr/>
        </p:nvSpPr>
        <p:spPr>
          <a:xfrm>
            <a:off x="3017520" y="1982768"/>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Predictable goodbyes build confidence incrementally (NICE, 2012).</a:t>
            </a:r>
            <a:endParaRPr lang="en-US" sz="850" dirty="0"/>
          </a:p>
        </p:txBody>
      </p:sp>
      <p:sp>
        <p:nvSpPr>
          <p:cNvPr id="21" name="Text 19"/>
          <p:cNvSpPr/>
          <p:nvPr/>
        </p:nvSpPr>
        <p:spPr>
          <a:xfrm>
            <a:off x="5897880" y="1982768"/>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Independently separates within 5 minutes by week 10</a:t>
            </a:r>
            <a:endParaRPr lang="en-US" sz="850" dirty="0"/>
          </a:p>
        </p:txBody>
      </p:sp>
      <p:sp>
        <p:nvSpPr>
          <p:cNvPr id="22" name="Shape 20"/>
          <p:cNvSpPr/>
          <p:nvPr/>
        </p:nvSpPr>
        <p:spPr>
          <a:xfrm>
            <a:off x="365760" y="2447632"/>
            <a:ext cx="8375904" cy="410000"/>
          </a:xfrm>
          <a:prstGeom prst="roundRect">
            <a:avLst>
              <a:gd name="adj" fmla="val 1153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23" name="Text 21"/>
          <p:cNvSpPr/>
          <p:nvPr/>
        </p:nvSpPr>
        <p:spPr>
          <a:xfrm>
            <a:off x="457200" y="2447632"/>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Small Group Play</a:t>
            </a:r>
            <a:endParaRPr lang="en-US" sz="900" dirty="0"/>
          </a:p>
        </p:txBody>
      </p:sp>
      <p:sp>
        <p:nvSpPr>
          <p:cNvPr id="24" name="Text 22"/>
          <p:cNvSpPr/>
          <p:nvPr/>
        </p:nvSpPr>
        <p:spPr>
          <a:xfrm>
            <a:off x="2103120" y="2447632"/>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Stage 3</a:t>
            </a:r>
            <a:endParaRPr lang="en-US" sz="850" dirty="0"/>
          </a:p>
          <a:p>
            <a:pPr marL="0" indent="0" algn="ctr">
              <a:buNone/>
            </a:pPr>
            <a:r>
              <a:rPr lang="en-US" sz="850" b="1" dirty="0">
                <a:solidFill>
                  <a:srgbClr val="1B7A8C"/>
                </a:solidFill>
                <a:latin typeface="Calibri" pitchFamily="34" charset="0"/>
                <a:ea typeface="Calibri" pitchFamily="34" charset="-122"/>
                <a:cs typeface="Calibri" pitchFamily="34" charset="-120"/>
              </a:rPr>
              <a:t>Initiative</a:t>
            </a:r>
            <a:endParaRPr lang="en-US" sz="850" dirty="0"/>
          </a:p>
        </p:txBody>
      </p:sp>
      <p:sp>
        <p:nvSpPr>
          <p:cNvPr id="25" name="Text 23"/>
          <p:cNvSpPr/>
          <p:nvPr/>
        </p:nvSpPr>
        <p:spPr>
          <a:xfrm>
            <a:off x="3017520" y="2447632"/>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Low-pressure play with 2–3 peers encourages initiative (Wood &amp; Attfield, 2005).</a:t>
            </a:r>
            <a:endParaRPr lang="en-US" sz="850" dirty="0"/>
          </a:p>
        </p:txBody>
      </p:sp>
      <p:sp>
        <p:nvSpPr>
          <p:cNvPr id="26" name="Text 24"/>
          <p:cNvSpPr/>
          <p:nvPr/>
        </p:nvSpPr>
        <p:spPr>
          <a:xfrm>
            <a:off x="5897880" y="2447632"/>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Participates in group play at least twice weekly within 10 weeks</a:t>
            </a:r>
            <a:endParaRPr lang="en-US" sz="850" dirty="0"/>
          </a:p>
        </p:txBody>
      </p:sp>
      <p:sp>
        <p:nvSpPr>
          <p:cNvPr id="27" name="Shape 25"/>
          <p:cNvSpPr/>
          <p:nvPr/>
        </p:nvSpPr>
        <p:spPr>
          <a:xfrm>
            <a:off x="365760" y="2912496"/>
            <a:ext cx="8375904" cy="410000"/>
          </a:xfrm>
          <a:prstGeom prst="roundRect">
            <a:avLst>
              <a:gd name="adj" fmla="val 11538"/>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28" name="Text 26"/>
          <p:cNvSpPr/>
          <p:nvPr/>
        </p:nvSpPr>
        <p:spPr>
          <a:xfrm>
            <a:off x="457200" y="2912496"/>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Language-Rich Environment</a:t>
            </a:r>
            <a:endParaRPr lang="en-US" sz="900" dirty="0"/>
          </a:p>
        </p:txBody>
      </p:sp>
      <p:sp>
        <p:nvSpPr>
          <p:cNvPr id="29" name="Text 27"/>
          <p:cNvSpPr/>
          <p:nvPr/>
        </p:nvSpPr>
        <p:spPr>
          <a:xfrm>
            <a:off x="2103120" y="2912496"/>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All Stages</a:t>
            </a:r>
            <a:endParaRPr lang="en-US" sz="850" dirty="0"/>
          </a:p>
        </p:txBody>
      </p:sp>
      <p:sp>
        <p:nvSpPr>
          <p:cNvPr id="30" name="Text 28"/>
          <p:cNvSpPr/>
          <p:nvPr/>
        </p:nvSpPr>
        <p:spPr>
          <a:xfrm>
            <a:off x="3017520" y="2912496"/>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Narrated play, daily reading, Makaton; SALT referral (Vygotsky, 1978; NICE, 2012).</a:t>
            </a:r>
            <a:endParaRPr lang="en-US" sz="850" dirty="0"/>
          </a:p>
        </p:txBody>
      </p:sp>
      <p:sp>
        <p:nvSpPr>
          <p:cNvPr id="31" name="Text 29"/>
          <p:cNvSpPr/>
          <p:nvPr/>
        </p:nvSpPr>
        <p:spPr>
          <a:xfrm>
            <a:off x="5897880" y="2912496"/>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Uses 3–4 word sentences consistently; SALT progress at 12 weeks</a:t>
            </a:r>
            <a:endParaRPr lang="en-US" sz="850" dirty="0"/>
          </a:p>
        </p:txBody>
      </p:sp>
      <p:sp>
        <p:nvSpPr>
          <p:cNvPr id="32" name="Shape 30"/>
          <p:cNvSpPr/>
          <p:nvPr/>
        </p:nvSpPr>
        <p:spPr>
          <a:xfrm>
            <a:off x="365760" y="3377360"/>
            <a:ext cx="8375904" cy="410000"/>
          </a:xfrm>
          <a:prstGeom prst="roundRect">
            <a:avLst>
              <a:gd name="adj" fmla="val 1153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33" name="Text 31"/>
          <p:cNvSpPr/>
          <p:nvPr/>
        </p:nvSpPr>
        <p:spPr>
          <a:xfrm>
            <a:off x="457200" y="3377360"/>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Parental Modelling &amp; Support</a:t>
            </a:r>
            <a:endParaRPr lang="en-US" sz="900" dirty="0"/>
          </a:p>
        </p:txBody>
      </p:sp>
      <p:sp>
        <p:nvSpPr>
          <p:cNvPr id="34" name="Text 32"/>
          <p:cNvSpPr/>
          <p:nvPr/>
        </p:nvSpPr>
        <p:spPr>
          <a:xfrm>
            <a:off x="2103120" y="3377360"/>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Stage 1</a:t>
            </a:r>
            <a:endParaRPr lang="en-US" sz="850" dirty="0"/>
          </a:p>
          <a:p>
            <a:pPr marL="0" indent="0" algn="ctr">
              <a:buNone/>
            </a:pPr>
            <a:r>
              <a:rPr lang="en-US" sz="850" b="1" dirty="0">
                <a:solidFill>
                  <a:srgbClr val="1B7A8C"/>
                </a:solidFill>
                <a:latin typeface="Calibri" pitchFamily="34" charset="0"/>
                <a:ea typeface="Calibri" pitchFamily="34" charset="-122"/>
                <a:cs typeface="Calibri" pitchFamily="34" charset="-120"/>
              </a:rPr>
              <a:t>Trust</a:t>
            </a:r>
            <a:endParaRPr lang="en-US" sz="850" dirty="0"/>
          </a:p>
        </p:txBody>
      </p:sp>
      <p:sp>
        <p:nvSpPr>
          <p:cNvPr id="35" name="Text 33"/>
          <p:cNvSpPr/>
          <p:nvPr/>
        </p:nvSpPr>
        <p:spPr>
          <a:xfrm>
            <a:off x="3017520" y="3377360"/>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Bandura (1977) — children learn through observation. Model warm, responsive interaction for mother. Signpost to IAPT for PND support.</a:t>
            </a:r>
            <a:endParaRPr lang="en-US" sz="850" dirty="0"/>
          </a:p>
        </p:txBody>
      </p:sp>
      <p:sp>
        <p:nvSpPr>
          <p:cNvPr id="36" name="Text 34"/>
          <p:cNvSpPr/>
          <p:nvPr/>
        </p:nvSpPr>
        <p:spPr>
          <a:xfrm>
            <a:off x="5897880" y="3377360"/>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Improved parent-child interaction quality; reduced maternal anxiety</a:t>
            </a:r>
            <a:endParaRPr lang="en-US" sz="850" dirty="0"/>
          </a:p>
        </p:txBody>
      </p:sp>
      <p:sp>
        <p:nvSpPr>
          <p:cNvPr id="37" name="Shape 35"/>
          <p:cNvSpPr/>
          <p:nvPr/>
        </p:nvSpPr>
        <p:spPr>
          <a:xfrm>
            <a:off x="365760" y="3842224"/>
            <a:ext cx="8375904" cy="410000"/>
          </a:xfrm>
          <a:prstGeom prst="roundRect">
            <a:avLst>
              <a:gd name="adj" fmla="val 11538"/>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38" name="Text 36"/>
          <p:cNvSpPr/>
          <p:nvPr/>
        </p:nvSpPr>
        <p:spPr>
          <a:xfrm>
            <a:off x="457200" y="3842224"/>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Multi-Agency Collaboration</a:t>
            </a:r>
            <a:endParaRPr lang="en-US" sz="900" dirty="0"/>
          </a:p>
        </p:txBody>
      </p:sp>
      <p:sp>
        <p:nvSpPr>
          <p:cNvPr id="39" name="Text 37"/>
          <p:cNvSpPr/>
          <p:nvPr/>
        </p:nvSpPr>
        <p:spPr>
          <a:xfrm>
            <a:off x="2103120" y="3842224"/>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All Stages</a:t>
            </a:r>
            <a:endParaRPr lang="en-US" sz="850" dirty="0"/>
          </a:p>
        </p:txBody>
      </p:sp>
      <p:sp>
        <p:nvSpPr>
          <p:cNvPr id="40" name="Text 38"/>
          <p:cNvSpPr/>
          <p:nvPr/>
        </p:nvSpPr>
        <p:spPr>
          <a:xfrm>
            <a:off x="3017520" y="3842224"/>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Coordinate CAMHS, SALT, Health Visitor across systems (HM Government, 2018).</a:t>
            </a:r>
            <a:endParaRPr lang="en-US" sz="850" dirty="0"/>
          </a:p>
        </p:txBody>
      </p:sp>
      <p:sp>
        <p:nvSpPr>
          <p:cNvPr id="41" name="Text 39"/>
          <p:cNvSpPr/>
          <p:nvPr/>
        </p:nvSpPr>
        <p:spPr>
          <a:xfrm>
            <a:off x="5897880" y="3842224"/>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Plan reviewed every 6 weeks with agreed milestones</a:t>
            </a:r>
            <a:endParaRPr lang="en-US" sz="850" dirty="0"/>
          </a:p>
        </p:txBody>
      </p:sp>
      <p:sp>
        <p:nvSpPr>
          <p:cNvPr id="42" name="Text 40"/>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HM Government (2018). | Wood &amp; Attfield (2005). | NICE (2012). | Bandura, A. (1977) Social Learning Theory. Englewood Cliffs: Prentice-Hall.</a:t>
            </a:r>
            <a:endParaRPr lang="en-US" sz="850" dirty="0"/>
          </a:p>
        </p:txBody>
      </p:sp>
      <p:sp>
        <p:nvSpPr>
          <p:cNvPr id="43" name="Shape 35"/>
          <p:cNvSpPr/>
          <p:nvPr/>
        </p:nvSpPr>
        <p:spPr>
          <a:xfrm>
            <a:off x="365760" y="4307088"/>
            <a:ext cx="8375904" cy="410000"/>
          </a:xfrm>
          <a:prstGeom prst="roundRect">
            <a:avLst>
              <a:gd name="adj" fmla="val 11538"/>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44" name="Text 36"/>
          <p:cNvSpPr/>
          <p:nvPr/>
        </p:nvSpPr>
        <p:spPr>
          <a:xfrm>
            <a:off x="457200" y="4307088"/>
            <a:ext cx="1600200" cy="410000"/>
          </a:xfrm>
          <a:prstGeom prst="rect">
            <a:avLst/>
          </a:prstGeom>
          <a:noFill/>
          <a:ln/>
        </p:spPr>
        <p:txBody>
          <a:bodyPr wrap="square" lIns="50800" tIns="50800" rIns="50800" bIns="50800" rtlCol="0" anchor="ctr"/>
          <a:lstStyle/>
          <a:p>
            <a:pPr marL="0" indent="0" algn="l">
              <a:buNone/>
            </a:pPr>
            <a:r>
              <a:rPr lang="en-US" sz="900" b="1" dirty="0">
                <a:solidFill>
                  <a:srgbClr val="1A3557"/>
                </a:solidFill>
                <a:latin typeface="Calibri" pitchFamily="34" charset="0"/>
                <a:ea typeface="Calibri" pitchFamily="34" charset="-122"/>
                <a:cs typeface="Calibri" pitchFamily="34" charset="-120"/>
              </a:rPr>
              <a:t>Emotional Regulation &amp; Co-Regulation</a:t>
            </a:r>
            <a:endParaRPr lang="en-US" sz="900" dirty="0"/>
          </a:p>
        </p:txBody>
      </p:sp>
      <p:sp>
        <p:nvSpPr>
          <p:cNvPr id="45" name="Text 37"/>
          <p:cNvSpPr/>
          <p:nvPr/>
        </p:nvSpPr>
        <p:spPr>
          <a:xfrm>
            <a:off x="2103120" y="4307088"/>
            <a:ext cx="822960" cy="410000"/>
          </a:xfrm>
          <a:prstGeom prst="rect">
            <a:avLst/>
          </a:prstGeom>
          <a:noFill/>
          <a:ln/>
        </p:spPr>
        <p:txBody>
          <a:bodyPr wrap="square" lIns="25400" tIns="25400" rIns="25400" bIns="25400" rtlCol="0" anchor="ctr"/>
          <a:lstStyle/>
          <a:p>
            <a:pPr marL="0" indent="0" algn="ctr">
              <a:buNone/>
            </a:pPr>
            <a:r>
              <a:rPr lang="en-US" sz="850" b="1" dirty="0">
                <a:solidFill>
                  <a:srgbClr val="1B7A8C"/>
                </a:solidFill>
                <a:latin typeface="Calibri" pitchFamily="34" charset="0"/>
                <a:ea typeface="Calibri" pitchFamily="34" charset="-122"/>
                <a:cs typeface="Calibri" pitchFamily="34" charset="-120"/>
              </a:rPr>
              <a:t>Stages 1–3</a:t>
            </a:r>
            <a:endParaRPr lang="en-US" sz="850" dirty="0"/>
          </a:p>
        </p:txBody>
      </p:sp>
      <p:sp>
        <p:nvSpPr>
          <p:cNvPr id="46" name="Text 38"/>
          <p:cNvSpPr/>
          <p:nvPr/>
        </p:nvSpPr>
        <p:spPr>
          <a:xfrm>
            <a:off x="3017520" y="4307088"/>
            <a:ext cx="2788920" cy="410000"/>
          </a:xfrm>
          <a:prstGeom prst="rect">
            <a:avLst/>
          </a:prstGeom>
          <a:noFill/>
          <a:ln/>
        </p:spPr>
        <p:txBody>
          <a:bodyPr wrap="square" lIns="50800" tIns="50800" rIns="50800" bIns="50800" rtlCol="0" anchor="ctr"/>
          <a:lstStyle/>
          <a:p>
            <a:pPr marL="0" indent="0" algn="l">
              <a:buNone/>
            </a:pPr>
            <a:r>
              <a:rPr lang="en-US" sz="850" dirty="0">
                <a:solidFill>
                  <a:srgbClr val="1A2733"/>
                </a:solidFill>
                <a:latin typeface="Calibri" pitchFamily="34" charset="0"/>
                <a:ea typeface="Calibri" pitchFamily="34" charset="-122"/>
                <a:cs typeface="Calibri" pitchFamily="34" charset="-120"/>
              </a:rPr>
              <a:t>Erikson’s virtues — Hope, Will, Purpose — are themselves regulatory capacities; modelled calming and a predictable comfort routine build this directly (Erikson, 1950).</a:t>
            </a:r>
            <a:endParaRPr lang="en-US" sz="850" dirty="0"/>
          </a:p>
        </p:txBody>
      </p:sp>
      <p:sp>
        <p:nvSpPr>
          <p:cNvPr id="47" name="Text 39"/>
          <p:cNvSpPr/>
          <p:nvPr/>
        </p:nvSpPr>
        <p:spPr>
          <a:xfrm>
            <a:off x="5897880" y="4307088"/>
            <a:ext cx="2761488" cy="410000"/>
          </a:xfrm>
          <a:prstGeom prst="rect">
            <a:avLst/>
          </a:prstGeom>
          <a:noFill/>
          <a:ln/>
        </p:spPr>
        <p:txBody>
          <a:bodyPr wrap="square" lIns="50800" tIns="50800" rIns="50800" bIns="50800" rtlCol="0" anchor="ctr"/>
          <a:lstStyle/>
          <a:p>
            <a:pPr marL="0" indent="0" algn="l">
              <a:buNone/>
            </a:pPr>
            <a:r>
              <a:rPr lang="en-US" sz="850" b="1" dirty="0">
                <a:solidFill>
                  <a:srgbClr val="2E7D5E"/>
                </a:solidFill>
                <a:latin typeface="Calibri" pitchFamily="34" charset="0"/>
                <a:ea typeface="Calibri" pitchFamily="34" charset="-122"/>
                <a:cs typeface="Calibri" pitchFamily="34" charset="-120"/>
              </a:rPr>
              <a:t>Uses a calming strategy independently, or with adult prompting, within 8 weeks</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A"/>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1A3557"/>
                </a:solidFill>
                <a:latin typeface="Cambria" pitchFamily="34" charset="0"/>
                <a:ea typeface="Cambria" pitchFamily="34" charset="-122"/>
                <a:cs typeface="Cambria" pitchFamily="34" charset="-120"/>
              </a:rPr>
              <a:t>Critical Evaluation of Erikson’s Theory</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1B7A8C"/>
                </a:solidFill>
                <a:latin typeface="Calibri" pitchFamily="34" charset="0"/>
                <a:ea typeface="Calibri" pitchFamily="34" charset="-122"/>
                <a:cs typeface="Calibri" pitchFamily="34" charset="-120"/>
              </a:rPr>
              <a:t>Strengths, limitations and critical application to Isaac’s case</a:t>
            </a:r>
            <a:endParaRPr lang="en-US" sz="1200" dirty="0"/>
          </a:p>
        </p:txBody>
      </p:sp>
      <p:sp>
        <p:nvSpPr>
          <p:cNvPr id="4" name="Shape 2"/>
          <p:cNvSpPr/>
          <p:nvPr/>
        </p:nvSpPr>
        <p:spPr>
          <a:xfrm>
            <a:off x="365760" y="1115568"/>
            <a:ext cx="3931920" cy="3246120"/>
          </a:xfrm>
          <a:prstGeom prst="roundRect">
            <a:avLst>
              <a:gd name="adj" fmla="val 2817"/>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365760" y="1115568"/>
            <a:ext cx="3931920" cy="384048"/>
          </a:xfrm>
          <a:prstGeom prst="roundRect">
            <a:avLst>
              <a:gd name="adj" fmla="val 21429"/>
            </a:avLst>
          </a:prstGeom>
          <a:solidFill>
            <a:srgbClr val="1B7A8C"/>
          </a:solidFill>
          <a:ln/>
        </p:spPr>
        <p:txBody>
          <a:bodyPr/>
          <a:lstStyle/>
          <a:p>
            <a:endParaRPr lang="en-GB"/>
          </a:p>
        </p:txBody>
      </p:sp>
      <p:sp>
        <p:nvSpPr>
          <p:cNvPr id="6" name="Text 4"/>
          <p:cNvSpPr/>
          <p:nvPr/>
        </p:nvSpPr>
        <p:spPr>
          <a:xfrm>
            <a:off x="457200" y="1115568"/>
            <a:ext cx="3749040" cy="384048"/>
          </a:xfrm>
          <a:prstGeom prst="rect">
            <a:avLst/>
          </a:prstGeom>
          <a:noFill/>
          <a:ln/>
        </p:spPr>
        <p:txBody>
          <a:bodyPr wrap="square" lIns="50800" tIns="50800" rIns="50800" bIns="50800" rtlCol="0" anchor="ctr"/>
          <a:lstStyle/>
          <a:p>
            <a:pPr marL="0" indent="0" algn="l">
              <a:buNone/>
            </a:pPr>
            <a:r>
              <a:rPr lang="en-US" sz="1200" b="1" dirty="0">
                <a:solidFill>
                  <a:srgbClr val="FFFFFF"/>
                </a:solidFill>
                <a:latin typeface="Cambria" pitchFamily="34" charset="0"/>
                <a:ea typeface="Cambria" pitchFamily="34" charset="-122"/>
                <a:cs typeface="Cambria" pitchFamily="34" charset="-120"/>
              </a:rPr>
              <a:t>✔  Strengths</a:t>
            </a:r>
            <a:endParaRPr lang="en-US" sz="1200" dirty="0"/>
          </a:p>
        </p:txBody>
      </p:sp>
      <p:sp>
        <p:nvSpPr>
          <p:cNvPr id="7" name="Text 5"/>
          <p:cNvSpPr/>
          <p:nvPr/>
        </p:nvSpPr>
        <p:spPr>
          <a:xfrm>
            <a:off x="502920" y="1536192"/>
            <a:ext cx="3657600" cy="2743200"/>
          </a:xfrm>
          <a:prstGeom prst="rect">
            <a:avLst/>
          </a:prstGeom>
          <a:noFill/>
          <a:ln/>
        </p:spPr>
        <p:txBody>
          <a:bodyPr wrap="square" lIns="50800" tIns="50800" rIns="50800" bIns="50800" rtlCol="0" anchor="t"/>
          <a:lstStyle/>
          <a:p>
            <a:pPr marL="342900" indent="-342900" algn="l">
              <a:spcAft>
                <a:spcPts val="400"/>
              </a:spcAft>
              <a:buSzPct val="100000"/>
              <a:buChar char="•"/>
            </a:pPr>
            <a:r>
              <a:rPr lang="en-US" sz="1100" dirty="0">
                <a:solidFill>
                  <a:srgbClr val="1A2733"/>
                </a:solidFill>
                <a:latin typeface="Calibri" pitchFamily="34" charset="0"/>
                <a:ea typeface="Calibri" pitchFamily="34" charset="-122"/>
                <a:cs typeface="Calibri" pitchFamily="34" charset="-120"/>
              </a:rPr>
              <a:t>Maps Isaac’s trust, autonomy and initiative deficits directly onto observable stages of difficulty (Erikson, 1950)</a:t>
            </a:r>
            <a:endParaRPr lang="en-US" sz="1100" dirty="0"/>
          </a:p>
          <a:p>
            <a:pPr marL="342900" indent="-342900" algn="l">
              <a:spcAft>
                <a:spcPts val="400"/>
              </a:spcAft>
              <a:buSzPct val="100000"/>
              <a:buChar char="•"/>
            </a:pPr>
            <a:r>
              <a:rPr lang="en-US" sz="1100" dirty="0">
                <a:solidFill>
                  <a:srgbClr val="1A2733"/>
                </a:solidFill>
                <a:latin typeface="Calibri" pitchFamily="34" charset="0"/>
                <a:ea typeface="Calibri" pitchFamily="34" charset="-122"/>
                <a:cs typeface="Calibri" pitchFamily="34" charset="-120"/>
              </a:rPr>
              <a:t>Holistic, lifespan perspective — considers social context at every developmental stage</a:t>
            </a:r>
            <a:endParaRPr lang="en-US" sz="1100" dirty="0"/>
          </a:p>
          <a:p>
            <a:pPr marL="342900" indent="-342900" algn="l">
              <a:spcAft>
                <a:spcPts val="400"/>
              </a:spcAft>
              <a:buSzPct val="100000"/>
              <a:buChar char="•"/>
            </a:pPr>
            <a:r>
              <a:rPr lang="en-US" sz="1100" dirty="0">
                <a:solidFill>
                  <a:srgbClr val="1A2733"/>
                </a:solidFill>
                <a:latin typeface="Calibri" pitchFamily="34" charset="0"/>
                <a:ea typeface="Calibri" pitchFamily="34" charset="-122"/>
                <a:cs typeface="Calibri" pitchFamily="34" charset="-120"/>
              </a:rPr>
              <a:t>Widely applied in health and social care practice (Bee &amp; Boyd, 2010)</a:t>
            </a:r>
            <a:endParaRPr lang="en-US" sz="1100" dirty="0"/>
          </a:p>
          <a:p>
            <a:pPr marL="342900" indent="-342900" algn="l">
              <a:spcAft>
                <a:spcPts val="400"/>
              </a:spcAft>
              <a:buSzPct val="100000"/>
              <a:buChar char="•"/>
            </a:pPr>
            <a:r>
              <a:rPr lang="en-US" sz="1100" dirty="0">
                <a:solidFill>
                  <a:srgbClr val="1A2733"/>
                </a:solidFill>
                <a:latin typeface="Calibri" pitchFamily="34" charset="0"/>
                <a:ea typeface="Calibri" pitchFamily="34" charset="-122"/>
                <a:cs typeface="Calibri" pitchFamily="34" charset="-120"/>
              </a:rPr>
              <a:t>Bridges nature and nurture — acknowledges both biological readiness and social influence</a:t>
            </a:r>
            <a:endParaRPr lang="en-US" sz="1100" dirty="0"/>
          </a:p>
          <a:p>
            <a:pPr marL="342900" indent="-342900" algn="l">
              <a:buSzPct val="100000"/>
              <a:buChar char="•"/>
            </a:pPr>
            <a:r>
              <a:rPr lang="en-US" sz="1100" dirty="0">
                <a:solidFill>
                  <a:srgbClr val="1A2733"/>
                </a:solidFill>
                <a:latin typeface="Calibri" pitchFamily="34" charset="0"/>
                <a:ea typeface="Calibri" pitchFamily="34" charset="-122"/>
                <a:cs typeface="Calibri" pitchFamily="34" charset="-120"/>
              </a:rPr>
              <a:t>Allows practitioners to identify which developmental crisis a child may be experiencing</a:t>
            </a:r>
            <a:endParaRPr lang="en-US" sz="1100" dirty="0"/>
          </a:p>
        </p:txBody>
      </p:sp>
      <p:sp>
        <p:nvSpPr>
          <p:cNvPr id="8" name="Shape 6"/>
          <p:cNvSpPr/>
          <p:nvPr/>
        </p:nvSpPr>
        <p:spPr>
          <a:xfrm>
            <a:off x="4434840" y="1115568"/>
            <a:ext cx="4297680" cy="3246120"/>
          </a:xfrm>
          <a:prstGeom prst="roundRect">
            <a:avLst>
              <a:gd name="adj" fmla="val 2817"/>
            </a:avLst>
          </a:prstGeom>
          <a:solidFill>
            <a:srgbClr val="D6EEF2"/>
          </a:solidFill>
          <a:ln/>
          <a:effectLst>
            <a:outerShdw blurRad="101600" dist="38100" dir="2700000" algn="bl" rotWithShape="0">
              <a:srgbClr val="000000">
                <a:alpha val="12000"/>
              </a:srgbClr>
            </a:outerShdw>
          </a:effectLst>
        </p:spPr>
        <p:txBody>
          <a:bodyPr/>
          <a:lstStyle/>
          <a:p>
            <a:endParaRPr lang="en-GB"/>
          </a:p>
        </p:txBody>
      </p:sp>
      <p:sp>
        <p:nvSpPr>
          <p:cNvPr id="9" name="Shape 7"/>
          <p:cNvSpPr/>
          <p:nvPr/>
        </p:nvSpPr>
        <p:spPr>
          <a:xfrm>
            <a:off x="4434840" y="1115568"/>
            <a:ext cx="4297680" cy="384048"/>
          </a:xfrm>
          <a:prstGeom prst="roundRect">
            <a:avLst>
              <a:gd name="adj" fmla="val 21429"/>
            </a:avLst>
          </a:prstGeom>
          <a:solidFill>
            <a:srgbClr val="B85042"/>
          </a:solidFill>
          <a:ln/>
        </p:spPr>
        <p:txBody>
          <a:bodyPr/>
          <a:lstStyle/>
          <a:p>
            <a:endParaRPr lang="en-GB"/>
          </a:p>
        </p:txBody>
      </p:sp>
      <p:sp>
        <p:nvSpPr>
          <p:cNvPr id="10" name="Text 8"/>
          <p:cNvSpPr/>
          <p:nvPr/>
        </p:nvSpPr>
        <p:spPr>
          <a:xfrm>
            <a:off x="4526280" y="1115568"/>
            <a:ext cx="4114800" cy="384048"/>
          </a:xfrm>
          <a:prstGeom prst="rect">
            <a:avLst/>
          </a:prstGeom>
          <a:noFill/>
          <a:ln/>
        </p:spPr>
        <p:txBody>
          <a:bodyPr wrap="square" lIns="50800" tIns="50800" rIns="50800" bIns="50800" rtlCol="0" anchor="ctr"/>
          <a:lstStyle/>
          <a:p>
            <a:pPr marL="0" indent="0" algn="l">
              <a:buNone/>
            </a:pPr>
            <a:r>
              <a:rPr lang="en-US" sz="1200" b="1" dirty="0">
                <a:solidFill>
                  <a:srgbClr val="FFFFFF"/>
                </a:solidFill>
                <a:latin typeface="Cambria" pitchFamily="34" charset="0"/>
                <a:ea typeface="Cambria" pitchFamily="34" charset="-122"/>
                <a:cs typeface="Cambria" pitchFamily="34" charset="-120"/>
              </a:rPr>
              <a:t>✘  Limitations &amp; Cultural Considerations</a:t>
            </a:r>
            <a:endParaRPr lang="en-US" sz="1200" dirty="0"/>
          </a:p>
        </p:txBody>
      </p:sp>
      <p:sp>
        <p:nvSpPr>
          <p:cNvPr id="11" name="Text 9"/>
          <p:cNvSpPr/>
          <p:nvPr/>
        </p:nvSpPr>
        <p:spPr>
          <a:xfrm>
            <a:off x="4572000" y="1536192"/>
            <a:ext cx="4023360" cy="2743200"/>
          </a:xfrm>
          <a:prstGeom prst="rect">
            <a:avLst/>
          </a:prstGeom>
          <a:noFill/>
          <a:ln/>
        </p:spPr>
        <p:txBody>
          <a:bodyPr wrap="square" lIns="50800" tIns="50800" rIns="50800" bIns="50800" rtlCol="0" anchor="t"/>
          <a:lstStyle/>
          <a:p>
            <a:pPr marL="342900" indent="-342900" algn="l">
              <a:spcAft>
                <a:spcPts val="400"/>
              </a:spcAft>
              <a:buSzPct val="100000"/>
              <a:buChar char="•"/>
            </a:pPr>
            <a:r>
              <a:rPr lang="en-US" sz="950" dirty="0">
                <a:solidFill>
                  <a:srgbClr val="1A2733"/>
                </a:solidFill>
                <a:latin typeface="Calibri" pitchFamily="34" charset="0"/>
                <a:ea typeface="Calibri" pitchFamily="34" charset="-122"/>
                <a:cs typeface="Calibri" pitchFamily="34" charset="-120"/>
              </a:rPr>
              <a:t>Rigid stage model — does not account for individual variation in developmental timing (Shaffer &amp; Kipp, 2014)</a:t>
            </a:r>
            <a:endParaRPr lang="en-US" sz="1050" dirty="0"/>
          </a:p>
          <a:p>
            <a:pPr marL="342900" indent="-342900" algn="l">
              <a:spcAft>
                <a:spcPts val="400"/>
              </a:spcAft>
              <a:buSzPct val="100000"/>
              <a:buChar char="•"/>
            </a:pPr>
            <a:r>
              <a:rPr lang="en-US" sz="950" dirty="0">
                <a:solidFill>
                  <a:srgbClr val="1A2733"/>
                </a:solidFill>
                <a:latin typeface="Calibri" pitchFamily="34" charset="0"/>
                <a:ea typeface="Calibri" pitchFamily="34" charset="-122"/>
                <a:cs typeface="Calibri" pitchFamily="34" charset="-120"/>
              </a:rPr>
              <a:t>Does not address attachment formation or language development in any depth</a:t>
            </a:r>
            <a:endParaRPr lang="en-US" sz="1050" dirty="0"/>
          </a:p>
          <a:p>
            <a:pPr marL="342900" indent="-342900" algn="l">
              <a:spcAft>
                <a:spcPts val="400"/>
              </a:spcAft>
              <a:buSzPct val="100000"/>
              <a:buChar char="•"/>
            </a:pPr>
            <a:r>
              <a:rPr lang="en-US" sz="950" dirty="0">
                <a:solidFill>
                  <a:srgbClr val="1A2733"/>
                </a:solidFill>
                <a:latin typeface="Calibri" pitchFamily="34" charset="0"/>
                <a:ea typeface="Calibri" pitchFamily="34" charset="-122"/>
                <a:cs typeface="Calibri" pitchFamily="34" charset="-120"/>
              </a:rPr>
              <a:t>Little attention to wider systemic influences beyond the caregiving relationship — e.g. poverty or service systems (Bronfenbrenner, 1979)</a:t>
            </a:r>
            <a:endParaRPr lang="en-US" sz="1050" dirty="0"/>
          </a:p>
          <a:p>
            <a:pPr marL="342900" indent="-342900" algn="l">
              <a:spcAft>
                <a:spcPts val="400"/>
              </a:spcAft>
              <a:buSzPct val="100000"/>
              <a:buChar char="•"/>
            </a:pPr>
            <a:r>
              <a:rPr lang="en-US" sz="950" dirty="0">
                <a:solidFill>
                  <a:srgbClr val="1A2733"/>
                </a:solidFill>
                <a:latin typeface="Calibri" pitchFamily="34" charset="0"/>
                <a:ea typeface="Calibri" pitchFamily="34" charset="-122"/>
                <a:cs typeface="Calibri" pitchFamily="34" charset="-120"/>
              </a:rPr>
              <a:t>Risk of circularity — stage crises are often inferred from the same behaviours they claim to explain, making empirical validation difficult (Shaffer &amp; Kipp, 2014)</a:t>
            </a:r>
            <a:endParaRPr lang="en-US" sz="1050" dirty="0"/>
          </a:p>
          <a:p>
            <a:pPr marL="342900" indent="-342900" algn="l">
              <a:spcAft>
                <a:spcPts val="400"/>
              </a:spcAft>
              <a:buSzPct val="100000"/>
              <a:buChar char="•"/>
            </a:pPr>
            <a:r>
              <a:rPr lang="en-US" sz="950" dirty="0">
                <a:solidFill>
                  <a:srgbClr val="1A2733"/>
                </a:solidFill>
                <a:latin typeface="Calibri" pitchFamily="34" charset="0"/>
                <a:ea typeface="Calibri" pitchFamily="34" charset="-122"/>
                <a:cs typeface="Calibri" pitchFamily="34" charset="-120"/>
              </a:rPr>
              <a:t>Western cultural bias — based on predominantly white, middle-class samples; limited cross-cultural validity (Rogoff, 2003)</a:t>
            </a:r>
            <a:endParaRPr lang="en-US" sz="1050" dirty="0"/>
          </a:p>
          <a:p>
            <a:pPr marL="342900" indent="-342900" algn="l">
              <a:buSzPct val="100000"/>
              <a:buChar char="•"/>
            </a:pPr>
            <a:r>
              <a:rPr lang="en-US" sz="950" dirty="0">
                <a:solidFill>
                  <a:srgbClr val="1A2733"/>
                </a:solidFill>
                <a:latin typeface="Calibri" pitchFamily="34" charset="0"/>
                <a:ea typeface="Calibri" pitchFamily="34" charset="-122"/>
                <a:cs typeface="Calibri" pitchFamily="34" charset="-120"/>
              </a:rPr>
              <a:t>In London’s diverse communities, collectivist values may prioritise interdependence over autonomy — practitioners must apply Erikson flexibly (Rogoff, 2003)</a:t>
            </a:r>
            <a:endParaRPr lang="en-US" sz="1050" dirty="0"/>
          </a:p>
        </p:txBody>
      </p:sp>
      <p:sp>
        <p:nvSpPr>
          <p:cNvPr id="12" name="Text 10"/>
          <p:cNvSpPr/>
          <p:nvPr/>
        </p:nvSpPr>
        <p:spPr>
          <a:xfrm>
            <a:off x="457200" y="4800600"/>
            <a:ext cx="8229600" cy="274320"/>
          </a:xfrm>
          <a:prstGeom prst="rect">
            <a:avLst/>
          </a:prstGeom>
          <a:noFill/>
          <a:ln/>
        </p:spPr>
        <p:txBody>
          <a:bodyPr wrap="square" lIns="0" tIns="0" rIns="0" bIns="0" rtlCol="0" anchor="ctr"/>
          <a:lstStyle/>
          <a:p>
            <a:pPr marL="0" indent="0" algn="l">
              <a:buNone/>
            </a:pPr>
            <a:r>
              <a:rPr lang="en-US" sz="850" i="1" dirty="0">
                <a:solidFill>
                  <a:srgbClr val="5A7080"/>
                </a:solidFill>
                <a:latin typeface="Calibri" pitchFamily="34" charset="0"/>
                <a:ea typeface="Calibri" pitchFamily="34" charset="-122"/>
                <a:cs typeface="Calibri" pitchFamily="34" charset="-120"/>
              </a:rPr>
              <a:t>Erikson, E.H. (1950). | Rogoff, B. (2003) The Cultural Nature of Human Development. Oxford: OUP. | Shaffer, D.R. &amp; Kipp, K. (2014). | Bee, H. &amp; Boyd, D. (2010). | Bronfenbrenner, U. (1979).</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A3557"/>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658368"/>
          </a:xfrm>
          <a:prstGeom prst="rect">
            <a:avLst/>
          </a:prstGeom>
          <a:noFill/>
          <a:ln/>
        </p:spPr>
        <p:txBody>
          <a:bodyPr wrap="square" lIns="0" tIns="0" rIns="0" bIns="0" rtlCol="0" anchor="ctr"/>
          <a:lstStyle/>
          <a:p>
            <a:pPr marL="0" indent="0" algn="l">
              <a:buNone/>
            </a:pPr>
            <a:r>
              <a:rPr lang="en-US" sz="2700" b="1" dirty="0">
                <a:solidFill>
                  <a:srgbClr val="FFFFFF"/>
                </a:solidFill>
                <a:latin typeface="Cambria" pitchFamily="34" charset="0"/>
                <a:ea typeface="Cambria" pitchFamily="34" charset="-122"/>
                <a:cs typeface="Cambria" pitchFamily="34" charset="-120"/>
              </a:rPr>
              <a:t>Key Takeaways for Practice</a:t>
            </a:r>
            <a:endParaRPr lang="en-US" sz="2700" dirty="0"/>
          </a:p>
        </p:txBody>
      </p:sp>
      <p:sp>
        <p:nvSpPr>
          <p:cNvPr id="3" name="Text 1"/>
          <p:cNvSpPr/>
          <p:nvPr/>
        </p:nvSpPr>
        <p:spPr>
          <a:xfrm>
            <a:off x="457200" y="804672"/>
            <a:ext cx="8229600" cy="256032"/>
          </a:xfrm>
          <a:prstGeom prst="rect">
            <a:avLst/>
          </a:prstGeom>
          <a:noFill/>
          <a:ln/>
        </p:spPr>
        <p:txBody>
          <a:bodyPr wrap="square" lIns="0" tIns="0" rIns="0" bIns="0" rtlCol="0" anchor="ctr"/>
          <a:lstStyle/>
          <a:p>
            <a:pPr marL="0" indent="0" algn="l">
              <a:buNone/>
            </a:pPr>
            <a:r>
              <a:rPr lang="en-US" sz="1200" i="1" dirty="0">
                <a:solidFill>
                  <a:srgbClr val="AACCD6"/>
                </a:solidFill>
                <a:latin typeface="Calibri" pitchFamily="34" charset="0"/>
                <a:ea typeface="Calibri" pitchFamily="34" charset="-122"/>
                <a:cs typeface="Calibri" pitchFamily="34" charset="-120"/>
              </a:rPr>
              <a:t>What every early years practitioner should take from this case</a:t>
            </a:r>
            <a:endParaRPr lang="en-US" sz="1200" dirty="0"/>
          </a:p>
        </p:txBody>
      </p:sp>
      <p:sp>
        <p:nvSpPr>
          <p:cNvPr id="4" name="Shape 2"/>
          <p:cNvSpPr/>
          <p:nvPr/>
        </p:nvSpPr>
        <p:spPr>
          <a:xfrm>
            <a:off x="365760" y="1234440"/>
            <a:ext cx="8375904" cy="1115568"/>
          </a:xfrm>
          <a:prstGeom prst="roundRect">
            <a:avLst>
              <a:gd name="adj" fmla="val 8197"/>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475488" y="1344168"/>
            <a:ext cx="594360" cy="594360"/>
          </a:xfrm>
          <a:prstGeom prst="roundRect">
            <a:avLst>
              <a:gd name="adj" fmla="val 12308"/>
            </a:avLst>
          </a:prstGeom>
          <a:solidFill>
            <a:srgbClr val="1B7A8C"/>
          </a:solidFill>
          <a:ln/>
        </p:spPr>
        <p:txBody>
          <a:bodyPr/>
          <a:lstStyle/>
          <a:p>
            <a:endParaRPr lang="en-GB"/>
          </a:p>
        </p:txBody>
      </p:sp>
      <p:sp>
        <p:nvSpPr>
          <p:cNvPr id="6" name="Text 4"/>
          <p:cNvSpPr/>
          <p:nvPr/>
        </p:nvSpPr>
        <p:spPr>
          <a:xfrm>
            <a:off x="475488" y="1344168"/>
            <a:ext cx="594360" cy="59436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01</a:t>
            </a:r>
            <a:endParaRPr lang="en-US" sz="1800" dirty="0"/>
          </a:p>
        </p:txBody>
      </p:sp>
      <p:sp>
        <p:nvSpPr>
          <p:cNvPr id="7" name="Text 5"/>
          <p:cNvSpPr/>
          <p:nvPr/>
        </p:nvSpPr>
        <p:spPr>
          <a:xfrm>
            <a:off x="1188720" y="1325880"/>
            <a:ext cx="7406640" cy="347472"/>
          </a:xfrm>
          <a:prstGeom prst="rect">
            <a:avLst/>
          </a:prstGeom>
          <a:noFill/>
          <a:ln/>
        </p:spPr>
        <p:txBody>
          <a:bodyPr wrap="square" lIns="0" tIns="0" rIns="0" bIns="0" rtlCol="0" anchor="ctr"/>
          <a:lstStyle/>
          <a:p>
            <a:pPr marL="0" indent="0" algn="l">
              <a:buNone/>
            </a:pPr>
            <a:r>
              <a:rPr lang="en-US" sz="1400" b="1" dirty="0">
                <a:solidFill>
                  <a:srgbClr val="FFFFFF"/>
                </a:solidFill>
                <a:latin typeface="Cambria" pitchFamily="34" charset="0"/>
                <a:ea typeface="Cambria" pitchFamily="34" charset="-122"/>
                <a:cs typeface="Cambria" pitchFamily="34" charset="-120"/>
              </a:rPr>
              <a:t>Early relationships shape later emotional development</a:t>
            </a:r>
            <a:endParaRPr lang="en-US" sz="1400" dirty="0"/>
          </a:p>
        </p:txBody>
      </p:sp>
      <p:sp>
        <p:nvSpPr>
          <p:cNvPr id="8" name="Text 6"/>
          <p:cNvSpPr/>
          <p:nvPr/>
        </p:nvSpPr>
        <p:spPr>
          <a:xfrm>
            <a:off x="1188720" y="1673352"/>
            <a:ext cx="7406640" cy="603504"/>
          </a:xfrm>
          <a:prstGeom prst="rect">
            <a:avLst/>
          </a:prstGeom>
          <a:noFill/>
          <a:ln/>
        </p:spPr>
        <p:txBody>
          <a:bodyPr wrap="square" lIns="25400" tIns="25400" rIns="25400" bIns="25400" rtlCol="0" anchor="t"/>
          <a:lstStyle/>
          <a:p>
            <a:pPr marL="0" indent="0" algn="l">
              <a:buNone/>
            </a:pPr>
            <a:r>
              <a:rPr lang="en-US" sz="1100" dirty="0">
                <a:solidFill>
                  <a:srgbClr val="D6EEF2"/>
                </a:solidFill>
                <a:latin typeface="Calibri" pitchFamily="34" charset="0"/>
                <a:ea typeface="Calibri" pitchFamily="34" charset="-122"/>
                <a:cs typeface="Calibri" pitchFamily="34" charset="-120"/>
              </a:rPr>
              <a:t>The quality of caregiving in the first three years determines whether a child resolves Trust and Autonomy crises positively. Isaac’s case illustrates what happens when this foundation is disrupted.</a:t>
            </a:r>
            <a:endParaRPr lang="en-US" sz="1100" dirty="0"/>
          </a:p>
        </p:txBody>
      </p:sp>
      <p:sp>
        <p:nvSpPr>
          <p:cNvPr id="9" name="Shape 7"/>
          <p:cNvSpPr/>
          <p:nvPr/>
        </p:nvSpPr>
        <p:spPr>
          <a:xfrm>
            <a:off x="365760" y="2496312"/>
            <a:ext cx="8375904" cy="1115568"/>
          </a:xfrm>
          <a:prstGeom prst="roundRect">
            <a:avLst>
              <a:gd name="adj" fmla="val 8197"/>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10" name="Shape 8"/>
          <p:cNvSpPr/>
          <p:nvPr/>
        </p:nvSpPr>
        <p:spPr>
          <a:xfrm>
            <a:off x="475488" y="2606040"/>
            <a:ext cx="594360" cy="594360"/>
          </a:xfrm>
          <a:prstGeom prst="roundRect">
            <a:avLst>
              <a:gd name="adj" fmla="val 12308"/>
            </a:avLst>
          </a:prstGeom>
          <a:solidFill>
            <a:srgbClr val="1B7A8C"/>
          </a:solidFill>
          <a:ln/>
        </p:spPr>
        <p:txBody>
          <a:bodyPr/>
          <a:lstStyle/>
          <a:p>
            <a:endParaRPr lang="en-GB"/>
          </a:p>
        </p:txBody>
      </p:sp>
      <p:sp>
        <p:nvSpPr>
          <p:cNvPr id="11" name="Text 9"/>
          <p:cNvSpPr/>
          <p:nvPr/>
        </p:nvSpPr>
        <p:spPr>
          <a:xfrm>
            <a:off x="475488" y="2606040"/>
            <a:ext cx="594360" cy="59436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02</a:t>
            </a:r>
            <a:endParaRPr lang="en-US" sz="1800" dirty="0"/>
          </a:p>
        </p:txBody>
      </p:sp>
      <p:sp>
        <p:nvSpPr>
          <p:cNvPr id="12" name="Text 10"/>
          <p:cNvSpPr/>
          <p:nvPr/>
        </p:nvSpPr>
        <p:spPr>
          <a:xfrm>
            <a:off x="1188720" y="2587752"/>
            <a:ext cx="7406640" cy="347472"/>
          </a:xfrm>
          <a:prstGeom prst="rect">
            <a:avLst/>
          </a:prstGeom>
          <a:noFill/>
          <a:ln/>
        </p:spPr>
        <p:txBody>
          <a:bodyPr wrap="square" lIns="0" tIns="0" rIns="0" bIns="0" rtlCol="0" anchor="ctr"/>
          <a:lstStyle/>
          <a:p>
            <a:pPr marL="0" indent="0" algn="l">
              <a:buNone/>
            </a:pPr>
            <a:r>
              <a:rPr lang="en-US" sz="1400" b="1" dirty="0">
                <a:solidFill>
                  <a:srgbClr val="FFFFFF"/>
                </a:solidFill>
                <a:latin typeface="Cambria" pitchFamily="34" charset="0"/>
                <a:ea typeface="Cambria" pitchFamily="34" charset="-122"/>
                <a:cs typeface="Cambria" pitchFamily="34" charset="-120"/>
              </a:rPr>
              <a:t>Development is influenced by both nature and nurture</a:t>
            </a:r>
            <a:endParaRPr lang="en-US" sz="1400" dirty="0"/>
          </a:p>
        </p:txBody>
      </p:sp>
      <p:sp>
        <p:nvSpPr>
          <p:cNvPr id="13" name="Text 11"/>
          <p:cNvSpPr/>
          <p:nvPr/>
        </p:nvSpPr>
        <p:spPr>
          <a:xfrm>
            <a:off x="1188720" y="2935224"/>
            <a:ext cx="7406640" cy="603504"/>
          </a:xfrm>
          <a:prstGeom prst="rect">
            <a:avLst/>
          </a:prstGeom>
          <a:noFill/>
          <a:ln/>
        </p:spPr>
        <p:txBody>
          <a:bodyPr wrap="square" lIns="25400" tIns="25400" rIns="25400" bIns="25400" rtlCol="0" anchor="t"/>
          <a:lstStyle/>
          <a:p>
            <a:pPr marL="0" indent="0" algn="l">
              <a:buNone/>
            </a:pPr>
            <a:r>
              <a:rPr lang="en-US" sz="1100" dirty="0">
                <a:solidFill>
                  <a:srgbClr val="D6EEF2"/>
                </a:solidFill>
                <a:latin typeface="Calibri" pitchFamily="34" charset="0"/>
                <a:ea typeface="Calibri" pitchFamily="34" charset="-122"/>
                <a:cs typeface="Calibri" pitchFamily="34" charset="-120"/>
              </a:rPr>
              <a:t>Biological sensitivity and environmental adversity interact. Practitioners must understand both to avoid oversimplified explanations of developmental difficulties.</a:t>
            </a:r>
            <a:endParaRPr lang="en-US" sz="1100" dirty="0"/>
          </a:p>
        </p:txBody>
      </p:sp>
      <p:sp>
        <p:nvSpPr>
          <p:cNvPr id="14" name="Shape 12"/>
          <p:cNvSpPr/>
          <p:nvPr/>
        </p:nvSpPr>
        <p:spPr>
          <a:xfrm>
            <a:off x="365760" y="3758184"/>
            <a:ext cx="8375904" cy="1115568"/>
          </a:xfrm>
          <a:prstGeom prst="roundRect">
            <a:avLst>
              <a:gd name="adj" fmla="val 8197"/>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15" name="Shape 13"/>
          <p:cNvSpPr/>
          <p:nvPr/>
        </p:nvSpPr>
        <p:spPr>
          <a:xfrm>
            <a:off x="475488" y="3867912"/>
            <a:ext cx="594360" cy="594360"/>
          </a:xfrm>
          <a:prstGeom prst="roundRect">
            <a:avLst>
              <a:gd name="adj" fmla="val 12308"/>
            </a:avLst>
          </a:prstGeom>
          <a:solidFill>
            <a:srgbClr val="1B7A8C"/>
          </a:solidFill>
          <a:ln/>
        </p:spPr>
        <p:txBody>
          <a:bodyPr/>
          <a:lstStyle/>
          <a:p>
            <a:endParaRPr lang="en-GB"/>
          </a:p>
        </p:txBody>
      </p:sp>
      <p:sp>
        <p:nvSpPr>
          <p:cNvPr id="16" name="Text 14"/>
          <p:cNvSpPr/>
          <p:nvPr/>
        </p:nvSpPr>
        <p:spPr>
          <a:xfrm>
            <a:off x="475488" y="3867912"/>
            <a:ext cx="594360" cy="59436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03</a:t>
            </a:r>
            <a:endParaRPr lang="en-US" sz="1800" dirty="0"/>
          </a:p>
        </p:txBody>
      </p:sp>
      <p:sp>
        <p:nvSpPr>
          <p:cNvPr id="17" name="Text 15"/>
          <p:cNvSpPr/>
          <p:nvPr/>
        </p:nvSpPr>
        <p:spPr>
          <a:xfrm>
            <a:off x="1188720" y="3849624"/>
            <a:ext cx="7406640" cy="347472"/>
          </a:xfrm>
          <a:prstGeom prst="rect">
            <a:avLst/>
          </a:prstGeom>
          <a:noFill/>
          <a:ln/>
        </p:spPr>
        <p:txBody>
          <a:bodyPr wrap="square" lIns="0" tIns="0" rIns="0" bIns="0" rtlCol="0" anchor="ctr"/>
          <a:lstStyle/>
          <a:p>
            <a:pPr marL="0" indent="0" algn="l">
              <a:buNone/>
            </a:pPr>
            <a:r>
              <a:rPr lang="en-US" sz="1400" b="1" dirty="0">
                <a:solidFill>
                  <a:srgbClr val="FFFFFF"/>
                </a:solidFill>
                <a:latin typeface="Cambria" pitchFamily="34" charset="0"/>
                <a:ea typeface="Cambria" pitchFamily="34" charset="-122"/>
                <a:cs typeface="Cambria" pitchFamily="34" charset="-120"/>
              </a:rPr>
              <a:t>Early intervention can significantly improve outcomes</a:t>
            </a:r>
            <a:endParaRPr lang="en-US" sz="1400" dirty="0"/>
          </a:p>
        </p:txBody>
      </p:sp>
      <p:sp>
        <p:nvSpPr>
          <p:cNvPr id="18" name="Text 16"/>
          <p:cNvSpPr/>
          <p:nvPr/>
        </p:nvSpPr>
        <p:spPr>
          <a:xfrm>
            <a:off x="1188720" y="4197096"/>
            <a:ext cx="7406640" cy="603504"/>
          </a:xfrm>
          <a:prstGeom prst="rect">
            <a:avLst/>
          </a:prstGeom>
          <a:noFill/>
          <a:ln/>
        </p:spPr>
        <p:txBody>
          <a:bodyPr wrap="square" lIns="25400" tIns="25400" rIns="25400" bIns="25400" rtlCol="0" anchor="t"/>
          <a:lstStyle/>
          <a:p>
            <a:pPr marL="0" indent="0" algn="l">
              <a:buNone/>
            </a:pPr>
            <a:r>
              <a:rPr lang="en-US" sz="1100" dirty="0">
                <a:solidFill>
                  <a:srgbClr val="D6EEF2"/>
                </a:solidFill>
                <a:latin typeface="Calibri" pitchFamily="34" charset="0"/>
                <a:ea typeface="Calibri" pitchFamily="34" charset="-122"/>
                <a:cs typeface="Calibri" pitchFamily="34" charset="-120"/>
              </a:rPr>
              <a:t>Rutter (2012) confirms that protective factors buffer risk. With timely, coordinated, family-centred support, Isaac’s developmental trajectory can change.</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A3557"/>
        </a:solidFill>
        <a:effectLst/>
      </p:bgPr>
    </p:bg>
    <p:spTree>
      <p:nvGrpSpPr>
        <p:cNvPr id="1" name=""/>
        <p:cNvGrpSpPr/>
        <p:nvPr/>
      </p:nvGrpSpPr>
      <p:grpSpPr>
        <a:xfrm>
          <a:off x="0" y="0"/>
          <a:ext cx="0" cy="0"/>
          <a:chOff x="0" y="0"/>
          <a:chExt cx="0" cy="0"/>
        </a:xfrm>
      </p:grpSpPr>
      <p:sp>
        <p:nvSpPr>
          <p:cNvPr id="2" name="Shape 0"/>
          <p:cNvSpPr/>
          <p:nvPr/>
        </p:nvSpPr>
        <p:spPr>
          <a:xfrm>
            <a:off x="0" y="1828800"/>
            <a:ext cx="9144000" cy="1508760"/>
          </a:xfrm>
          <a:prstGeom prst="rect">
            <a:avLst/>
          </a:prstGeom>
          <a:solidFill>
            <a:srgbClr val="1B7A8C">
              <a:alpha val="72000"/>
            </a:srgbClr>
          </a:solidFill>
          <a:ln/>
        </p:spPr>
        <p:txBody>
          <a:bodyPr/>
          <a:lstStyle/>
          <a:p>
            <a:endParaRPr lang="en-GB"/>
          </a:p>
        </p:txBody>
      </p:sp>
      <p:sp>
        <p:nvSpPr>
          <p:cNvPr id="3" name="Text 1"/>
          <p:cNvSpPr/>
          <p:nvPr/>
        </p:nvSpPr>
        <p:spPr>
          <a:xfrm>
            <a:off x="548640" y="182880"/>
            <a:ext cx="7772400" cy="658368"/>
          </a:xfrm>
          <a:prstGeom prst="rect">
            <a:avLst/>
          </a:prstGeom>
          <a:noFill/>
          <a:ln/>
        </p:spPr>
        <p:txBody>
          <a:bodyPr wrap="square" lIns="0" tIns="0" rIns="0" bIns="0" rtlCol="0" anchor="ctr"/>
          <a:lstStyle/>
          <a:p>
            <a:pPr marL="0" indent="0" algn="l">
              <a:buNone/>
            </a:pPr>
            <a:r>
              <a:rPr lang="en-US" sz="3400" b="1" dirty="0">
                <a:solidFill>
                  <a:srgbClr val="FFFFFF"/>
                </a:solidFill>
                <a:latin typeface="Cambria" pitchFamily="34" charset="0"/>
                <a:ea typeface="Cambria" pitchFamily="34" charset="-122"/>
                <a:cs typeface="Cambria" pitchFamily="34" charset="-120"/>
              </a:rPr>
              <a:t>Conclusion</a:t>
            </a:r>
            <a:endParaRPr lang="en-US" sz="3400" dirty="0"/>
          </a:p>
        </p:txBody>
      </p:sp>
      <p:sp>
        <p:nvSpPr>
          <p:cNvPr id="4" name="Shape 2"/>
          <p:cNvSpPr/>
          <p:nvPr/>
        </p:nvSpPr>
        <p:spPr>
          <a:xfrm>
            <a:off x="548640" y="914400"/>
            <a:ext cx="3657600" cy="0"/>
          </a:xfrm>
          <a:prstGeom prst="line">
            <a:avLst/>
          </a:prstGeom>
          <a:noFill/>
          <a:ln w="31750">
            <a:solidFill>
              <a:srgbClr val="E8A020"/>
            </a:solidFill>
            <a:prstDash val="solid"/>
          </a:ln>
        </p:spPr>
        <p:txBody>
          <a:bodyPr/>
          <a:lstStyle/>
          <a:p>
            <a:endParaRPr lang="en-GB"/>
          </a:p>
        </p:txBody>
      </p:sp>
      <p:sp>
        <p:nvSpPr>
          <p:cNvPr id="5" name="Text 3"/>
          <p:cNvSpPr/>
          <p:nvPr/>
        </p:nvSpPr>
        <p:spPr>
          <a:xfrm>
            <a:off x="548640" y="1901952"/>
            <a:ext cx="8046720" cy="1371600"/>
          </a:xfrm>
          <a:prstGeom prst="rect">
            <a:avLst/>
          </a:prstGeom>
          <a:noFill/>
          <a:ln/>
        </p:spPr>
        <p:txBody>
          <a:bodyPr wrap="square" lIns="76200" tIns="76200" rIns="76200" bIns="76200" rtlCol="0" anchor="ctr"/>
          <a:lstStyle/>
          <a:p>
            <a:pPr marL="0" indent="0" algn="l">
              <a:buNone/>
            </a:pPr>
            <a:r>
              <a:rPr lang="en-US" sz="1250" dirty="0">
                <a:solidFill>
                  <a:srgbClr val="FFFFFF"/>
                </a:solidFill>
                <a:latin typeface="Calibri" pitchFamily="34" charset="0"/>
                <a:ea typeface="Calibri" pitchFamily="34" charset="-122"/>
                <a:cs typeface="Calibri" pitchFamily="34" charset="-120"/>
              </a:rPr>
              <a:t>Erikson’s Psychosocial Theory provides a valuable framework for understanding Isaac’s emotional and social difficulties — particularly his separation anxiety, withdrawal and lack of initiative. However, these difficulties cannot be understood through Erikson alone. Attachment experiences, environmental instability and maternal mental health have all interacted to shape Isaac’s development.</a:t>
            </a:r>
            <a:endParaRPr lang="en-US" sz="1250" dirty="0"/>
          </a:p>
        </p:txBody>
      </p:sp>
      <p:sp>
        <p:nvSpPr>
          <p:cNvPr id="6" name="Shape 4"/>
          <p:cNvSpPr/>
          <p:nvPr/>
        </p:nvSpPr>
        <p:spPr>
          <a:xfrm>
            <a:off x="365760" y="3456432"/>
            <a:ext cx="2697480" cy="594360"/>
          </a:xfrm>
          <a:prstGeom prst="roundRect">
            <a:avLst>
              <a:gd name="adj" fmla="val 15385"/>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7" name="Text 5"/>
          <p:cNvSpPr/>
          <p:nvPr/>
        </p:nvSpPr>
        <p:spPr>
          <a:xfrm>
            <a:off x="475488" y="3456432"/>
            <a:ext cx="2505456" cy="594360"/>
          </a:xfrm>
          <a:prstGeom prst="rect">
            <a:avLst/>
          </a:prstGeom>
          <a:noFill/>
          <a:ln/>
        </p:spPr>
        <p:txBody>
          <a:bodyPr wrap="square" lIns="50800" tIns="50800" rIns="50800" bIns="50800" rtlCol="0" anchor="ctr"/>
          <a:lstStyle/>
          <a:p>
            <a:pPr marL="0" indent="0" algn="l">
              <a:buNone/>
            </a:pPr>
            <a:r>
              <a:rPr lang="en-US" sz="950" dirty="0">
                <a:solidFill>
                  <a:srgbClr val="FFFFFF"/>
                </a:solidFill>
                <a:latin typeface="Calibri" pitchFamily="34" charset="0"/>
                <a:ea typeface="Calibri" pitchFamily="34" charset="-122"/>
                <a:cs typeface="Calibri" pitchFamily="34" charset="-120"/>
              </a:rPr>
              <a:t>Erikson identifies unresolved crises at Stages 1, 2 and 3 — explaining Isaac’s core difficulties</a:t>
            </a:r>
            <a:endParaRPr lang="en-US" sz="950" dirty="0"/>
          </a:p>
        </p:txBody>
      </p:sp>
      <p:sp>
        <p:nvSpPr>
          <p:cNvPr id="8" name="Shape 6"/>
          <p:cNvSpPr/>
          <p:nvPr/>
        </p:nvSpPr>
        <p:spPr>
          <a:xfrm>
            <a:off x="3218688" y="3456432"/>
            <a:ext cx="2697480" cy="594360"/>
          </a:xfrm>
          <a:prstGeom prst="roundRect">
            <a:avLst>
              <a:gd name="adj" fmla="val 15385"/>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3328416" y="3456432"/>
            <a:ext cx="2505456" cy="594360"/>
          </a:xfrm>
          <a:prstGeom prst="rect">
            <a:avLst/>
          </a:prstGeom>
          <a:noFill/>
          <a:ln/>
        </p:spPr>
        <p:txBody>
          <a:bodyPr wrap="square" lIns="50800" tIns="50800" rIns="50800" bIns="50800" rtlCol="0" anchor="ctr"/>
          <a:lstStyle/>
          <a:p>
            <a:pPr marL="0" indent="0" algn="l">
              <a:buNone/>
            </a:pPr>
            <a:r>
              <a:rPr lang="en-US" sz="950" dirty="0">
                <a:solidFill>
                  <a:srgbClr val="FFFFFF"/>
                </a:solidFill>
                <a:latin typeface="Calibri" pitchFamily="34" charset="0"/>
                <a:ea typeface="Calibri" pitchFamily="34" charset="-122"/>
                <a:cs typeface="Calibri" pitchFamily="34" charset="-120"/>
              </a:rPr>
              <a:t>Nature and nurture interact — environmental adversity is the dominant factor, amplified by biological sensitivity</a:t>
            </a:r>
            <a:endParaRPr lang="en-US" sz="950" dirty="0"/>
          </a:p>
        </p:txBody>
      </p:sp>
      <p:sp>
        <p:nvSpPr>
          <p:cNvPr id="10" name="Shape 8"/>
          <p:cNvSpPr/>
          <p:nvPr/>
        </p:nvSpPr>
        <p:spPr>
          <a:xfrm>
            <a:off x="6071616" y="3456432"/>
            <a:ext cx="2697480" cy="594360"/>
          </a:xfrm>
          <a:prstGeom prst="roundRect">
            <a:avLst>
              <a:gd name="adj" fmla="val 15385"/>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11" name="Text 9"/>
          <p:cNvSpPr/>
          <p:nvPr/>
        </p:nvSpPr>
        <p:spPr>
          <a:xfrm>
            <a:off x="6181344" y="3456432"/>
            <a:ext cx="2505456" cy="594360"/>
          </a:xfrm>
          <a:prstGeom prst="rect">
            <a:avLst/>
          </a:prstGeom>
          <a:noFill/>
          <a:ln/>
        </p:spPr>
        <p:txBody>
          <a:bodyPr wrap="square" lIns="50800" tIns="50800" rIns="50800" bIns="50800" rtlCol="0" anchor="ctr"/>
          <a:lstStyle/>
          <a:p>
            <a:pPr marL="0" indent="0" algn="l">
              <a:buNone/>
            </a:pPr>
            <a:r>
              <a:rPr lang="en-US" sz="950" dirty="0">
                <a:solidFill>
                  <a:srgbClr val="FFFFFF"/>
                </a:solidFill>
                <a:latin typeface="Calibri" pitchFamily="34" charset="0"/>
                <a:ea typeface="Calibri" pitchFamily="34" charset="-122"/>
                <a:cs typeface="Calibri" pitchFamily="34" charset="-120"/>
              </a:rPr>
              <a:t>No single theory is sufficient — all module frameworks contribute to understanding Isaac’s case</a:t>
            </a:r>
            <a:endParaRPr lang="en-US" sz="950" dirty="0"/>
          </a:p>
        </p:txBody>
      </p:sp>
      <p:sp>
        <p:nvSpPr>
          <p:cNvPr id="12" name="Shape 10"/>
          <p:cNvSpPr/>
          <p:nvPr/>
        </p:nvSpPr>
        <p:spPr>
          <a:xfrm>
            <a:off x="365760" y="4133088"/>
            <a:ext cx="8375904" cy="713232"/>
          </a:xfrm>
          <a:prstGeom prst="roundRect">
            <a:avLst>
              <a:gd name="adj" fmla="val 12821"/>
            </a:avLst>
          </a:prstGeom>
          <a:solidFill>
            <a:srgbClr val="1E3D5C"/>
          </a:solidFill>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502920" y="4151376"/>
            <a:ext cx="8138160" cy="676656"/>
          </a:xfrm>
          <a:prstGeom prst="rect">
            <a:avLst/>
          </a:prstGeom>
          <a:noFill/>
          <a:ln/>
        </p:spPr>
        <p:txBody>
          <a:bodyPr wrap="square" lIns="50800" tIns="50800" rIns="50800" bIns="50800" rtlCol="0" anchor="ctr"/>
          <a:lstStyle/>
          <a:p>
            <a:pPr marL="0" indent="0" algn="ctr">
              <a:buNone/>
            </a:pPr>
            <a:r>
              <a:rPr lang="en-US" sz="1200" i="1" dirty="0">
                <a:solidFill>
                  <a:srgbClr val="E8A020"/>
                </a:solidFill>
                <a:latin typeface="Calibri" pitchFamily="34" charset="0"/>
                <a:ea typeface="Calibri" pitchFamily="34" charset="-122"/>
                <a:cs typeface="Calibri" pitchFamily="34" charset="-120"/>
              </a:rPr>
              <a:t>“Therefore, Isaac’s case demonstrates that developmental vulnerability is not destiny; with secure relationships, early intervention and coordinated multi-agency support, positive developmental outcomes remain highly achievable.”</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A3557"/>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50292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References</a:t>
            </a:r>
            <a:endParaRPr lang="en-US" sz="2600" dirty="0"/>
          </a:p>
        </p:txBody>
      </p:sp>
      <p:sp>
        <p:nvSpPr>
          <p:cNvPr id="3" name="Shape 1"/>
          <p:cNvSpPr/>
          <p:nvPr/>
        </p:nvSpPr>
        <p:spPr>
          <a:xfrm>
            <a:off x="457200" y="704088"/>
            <a:ext cx="8229600" cy="0"/>
          </a:xfrm>
          <a:prstGeom prst="line">
            <a:avLst/>
          </a:prstGeom>
          <a:noFill/>
          <a:ln w="25400">
            <a:solidFill>
              <a:srgbClr val="E8A020"/>
            </a:solidFill>
            <a:prstDash val="solid"/>
          </a:ln>
        </p:spPr>
        <p:txBody>
          <a:bodyPr/>
          <a:lstStyle/>
          <a:p>
            <a:endParaRPr lang="en-GB"/>
          </a:p>
        </p:txBody>
      </p:sp>
      <p:sp>
        <p:nvSpPr>
          <p:cNvPr id="4" name="Text 2"/>
          <p:cNvSpPr/>
          <p:nvPr/>
        </p:nvSpPr>
        <p:spPr>
          <a:xfrm>
            <a:off x="457200" y="777240"/>
            <a:ext cx="8321040" cy="4279392"/>
          </a:xfrm>
          <a:prstGeom prst="rect">
            <a:avLst/>
          </a:prstGeom>
          <a:noFill/>
          <a:ln/>
        </p:spPr>
        <p:txBody>
          <a:bodyPr wrap="square" lIns="50800" tIns="50800" rIns="50800" bIns="50800" rtlCol="0" anchor="t"/>
          <a:lstStyle/>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Bandura, A. (1977) Social Learning Theory. Englewood Cliffs, NJ: Prentice-Hall.</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Bee, H. and Boyd, D. (2010) The Developing Child. 12th edn. Boston: Pearson Education.</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Bowlby, J. (1969) Attachment and Loss. Volume 1: Attachment. London: Hogarth Press.</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Bronfenbrenner, U. (1979) The Ecology of Human Development: Experiments by Nature and Design. Cambridge, MA: Harvard University Press.</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Department for Education (2021) Statutory Framework for the Early Years Foundation Stage. Available at: https://www.gov.uk/government/publications/early-years-foundation-stage-framework--2 (Accessed: 16 June 2026).</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Erikson, E.H. (1950) Childhood and Society. New York: W.W. Norton &amp; Company.</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Freud, S. (1923) The Ego and the Id. London: Hogarth Press.</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HM Government (2018) Working Together to Safeguard Children. Available at: https://www.gov.uk/government/publications/working-together-to-safeguard-children--2 (Accessed: 16 June 2026).</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Murray, L., Arteche, A., Fearon, P., Halligan, S., Croudace, T. and Cooper, P. (2010) ‘The effects of maternal postnatal depression and child sex on academic performance at age 16 years’, Journal of Child Psychology and Psychiatry, 51(10), pp. 1150–1159.</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National Institute for Health and Care Excellence (2012) Social and Emotional Wellbeing: Early Years (PH40). Available at: https://www.nice.org.uk/guidance/ph40 (Accessed: 16 June 2026).</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Rogoff, B. (2003) The Cultural Nature of Human Development. Oxford: Oxford University Press.</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Rutter, M. (2012) ‘Resilience as a dynamic concept’, Development and Psychopathology, 24(2), pp. 335–344.</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Shaffer, D.R. and Kipp, K. (2014) Developmental Psychology: Childhood and Adolescence. 9th edn. Belmont, CA: Wadsworth Cengage Learning.</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Shonkoff, J.P. and Phillips, D.A. (eds.) (2000) From Neurons to Neighborhoods: The Science of Early Childhood Development. Washington, DC: National Academy Press.</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Thomas, A. and Chess, S. (1977) Temperament and Development. New York: Brunner/Mazel.</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Vygotsky, L.S. (1978) Mind in Society: The Development of Higher Psychological Processes. Cambridge, MA: Harvard University Press.</a:t>
            </a:r>
            <a:endParaRPr lang="en-US" sz="800" dirty="0"/>
          </a:p>
          <a:p>
            <a:pPr marL="342900" indent="-342900" algn="l">
              <a:spcAft>
                <a:spcPts val="120"/>
              </a:spcAft>
              <a:buSzPct val="100000"/>
              <a:buFont typeface="+mj-lt"/>
              <a:buAutoNum type="arabicPeriod"/>
            </a:pPr>
            <a:r>
              <a:rPr lang="en-US" sz="800" dirty="0">
                <a:solidFill>
                  <a:srgbClr val="D6EEF2"/>
                </a:solidFill>
                <a:latin typeface="Calibri" pitchFamily="34" charset="0"/>
                <a:ea typeface="Calibri" pitchFamily="34" charset="-122"/>
                <a:cs typeface="Calibri" pitchFamily="34" charset="-120"/>
              </a:rPr>
              <a:t>Wood, E. and Attfield, J. (2005) Play, Learning and the Early Childhood Curriculum. 2nd edn. London: Paul Chapman Publishing.</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A3557"/>
        </a:solidFill>
        <a:effectLst/>
      </p:bgPr>
    </p:bg>
    <p:spTree>
      <p:nvGrpSpPr>
        <p:cNvPr id="1" name=""/>
        <p:cNvGrpSpPr/>
        <p:nvPr/>
      </p:nvGrpSpPr>
      <p:grpSpPr>
        <a:xfrm>
          <a:off x="0" y="0"/>
          <a:ext cx="0" cy="0"/>
          <a:chOff x="0" y="0"/>
          <a:chExt cx="0" cy="0"/>
        </a:xfrm>
      </p:grpSpPr>
      <p:sp>
        <p:nvSpPr>
          <p:cNvPr id="2" name="Shape 0"/>
          <p:cNvSpPr/>
          <p:nvPr/>
        </p:nvSpPr>
        <p:spPr>
          <a:xfrm>
            <a:off x="0" y="3200400"/>
            <a:ext cx="9144000" cy="1943100"/>
          </a:xfrm>
          <a:prstGeom prst="rect">
            <a:avLst/>
          </a:prstGeom>
          <a:solidFill>
            <a:srgbClr val="1B7A8C">
              <a:alpha val="72000"/>
            </a:srgbClr>
          </a:solidFill>
          <a:ln/>
        </p:spPr>
        <p:txBody>
          <a:bodyPr/>
          <a:lstStyle/>
          <a:p>
            <a:endParaRPr lang="en-GB"/>
          </a:p>
        </p:txBody>
      </p:sp>
      <p:sp>
        <p:nvSpPr>
          <p:cNvPr id="3" name="Text 1"/>
          <p:cNvSpPr/>
          <p:nvPr/>
        </p:nvSpPr>
        <p:spPr>
          <a:xfrm>
            <a:off x="548640" y="411480"/>
            <a:ext cx="7772400" cy="822960"/>
          </a:xfrm>
          <a:prstGeom prst="rect">
            <a:avLst/>
          </a:prstGeom>
          <a:noFill/>
          <a:ln/>
        </p:spPr>
        <p:txBody>
          <a:bodyPr wrap="square" lIns="0" tIns="0" rIns="0" bIns="0" rtlCol="0" anchor="ctr"/>
          <a:lstStyle/>
          <a:p>
            <a:pPr marL="0" indent="0" algn="l">
              <a:buNone/>
            </a:pPr>
            <a:r>
              <a:rPr lang="en-US" sz="3800" b="1" dirty="0">
                <a:solidFill>
                  <a:srgbClr val="FFFFFF"/>
                </a:solidFill>
                <a:latin typeface="Cambria" pitchFamily="34" charset="0"/>
                <a:ea typeface="Cambria" pitchFamily="34" charset="-122"/>
                <a:cs typeface="Cambria" pitchFamily="34" charset="-120"/>
              </a:rPr>
              <a:t>Thank You</a:t>
            </a:r>
            <a:endParaRPr lang="en-US" sz="3800" dirty="0"/>
          </a:p>
        </p:txBody>
      </p:sp>
      <p:sp>
        <p:nvSpPr>
          <p:cNvPr id="4" name="Shape 2"/>
          <p:cNvSpPr/>
          <p:nvPr/>
        </p:nvSpPr>
        <p:spPr>
          <a:xfrm>
            <a:off x="548640" y="1325880"/>
            <a:ext cx="3200400" cy="0"/>
          </a:xfrm>
          <a:prstGeom prst="line">
            <a:avLst/>
          </a:prstGeom>
          <a:noFill/>
          <a:ln w="31750">
            <a:solidFill>
              <a:srgbClr val="E8A020"/>
            </a:solidFill>
            <a:prstDash val="solid"/>
          </a:ln>
        </p:spPr>
        <p:txBody>
          <a:bodyPr/>
          <a:lstStyle/>
          <a:p>
            <a:endParaRPr lang="en-GB"/>
          </a:p>
        </p:txBody>
      </p:sp>
      <p:sp>
        <p:nvSpPr>
          <p:cNvPr id="5" name="Text 3"/>
          <p:cNvSpPr/>
          <p:nvPr/>
        </p:nvSpPr>
        <p:spPr>
          <a:xfrm>
            <a:off x="548640" y="1508760"/>
            <a:ext cx="7955280" cy="1554480"/>
          </a:xfrm>
          <a:prstGeom prst="rect">
            <a:avLst/>
          </a:prstGeom>
          <a:noFill/>
          <a:ln/>
        </p:spPr>
        <p:txBody>
          <a:bodyPr wrap="square" lIns="50800" tIns="50800" rIns="50800" bIns="50800" rtlCol="0" anchor="t"/>
          <a:lstStyle/>
          <a:p>
            <a:pPr marL="342900" indent="-342900" algn="l">
              <a:buSzPct val="100000"/>
              <a:buChar char="•"/>
            </a:pPr>
            <a:r>
              <a:rPr lang="en-US" sz="1200" dirty="0">
                <a:solidFill>
                  <a:srgbClr val="D6EEF2"/>
                </a:solidFill>
                <a:latin typeface="Calibri" pitchFamily="34" charset="0"/>
                <a:ea typeface="Calibri" pitchFamily="34" charset="-122"/>
                <a:cs typeface="Calibri" pitchFamily="34" charset="-120"/>
              </a:rPr>
              <a:t>Early relationships shape all later emotional development</a:t>
            </a:r>
            <a:endParaRPr lang="en-US" sz="1200" dirty="0"/>
          </a:p>
          <a:p>
            <a:pPr marL="342900" indent="-342900" algn="l">
              <a:buSzPct val="100000"/>
              <a:buChar char="•"/>
            </a:pPr>
            <a:r>
              <a:rPr lang="en-US" sz="1200" dirty="0">
                <a:solidFill>
                  <a:srgbClr val="D6EEF2"/>
                </a:solidFill>
                <a:latin typeface="Calibri" pitchFamily="34" charset="0"/>
                <a:ea typeface="Calibri" pitchFamily="34" charset="-122"/>
                <a:cs typeface="Calibri" pitchFamily="34" charset="-120"/>
              </a:rPr>
              <a:t>No single theory is sufficient — all module frameworks contribute to understanding Isaac</a:t>
            </a:r>
            <a:endParaRPr lang="en-US" sz="1200" dirty="0"/>
          </a:p>
          <a:p>
            <a:pPr marL="342900" indent="-342900" algn="l">
              <a:buSzPct val="100000"/>
              <a:buChar char="•"/>
            </a:pPr>
            <a:r>
              <a:rPr lang="en-US" sz="1200" dirty="0">
                <a:solidFill>
                  <a:srgbClr val="D6EEF2"/>
                </a:solidFill>
                <a:latin typeface="Calibri" pitchFamily="34" charset="0"/>
                <a:ea typeface="Calibri" pitchFamily="34" charset="-122"/>
                <a:cs typeface="Calibri" pitchFamily="34" charset="-120"/>
              </a:rPr>
              <a:t>Developmental vulnerability is not destiny — early intervention changes outcomes</a:t>
            </a:r>
            <a:endParaRPr lang="en-US" sz="1200" dirty="0"/>
          </a:p>
        </p:txBody>
      </p:sp>
      <p:sp>
        <p:nvSpPr>
          <p:cNvPr id="6" name="Text 4"/>
          <p:cNvSpPr/>
          <p:nvPr/>
        </p:nvSpPr>
        <p:spPr>
          <a:xfrm>
            <a:off x="548640" y="3291841"/>
            <a:ext cx="8229600" cy="438912"/>
          </a:xfrm>
          <a:prstGeom prst="rect">
            <a:avLst/>
          </a:prstGeom>
          <a:noFill/>
          <a:ln/>
        </p:spPr>
        <p:txBody>
          <a:bodyPr wrap="square" lIns="0" tIns="0" rIns="0" bIns="0" rtlCol="0" anchor="ctr"/>
          <a:lstStyle/>
          <a:p>
            <a:pPr marL="0" indent="0" algn="l">
              <a:buNone/>
            </a:pPr>
            <a:r>
              <a:rPr lang="en-US" sz="1600" i="1" dirty="0">
                <a:solidFill>
                  <a:srgbClr val="E8A020"/>
                </a:solidFill>
                <a:latin typeface="Calibri" pitchFamily="34" charset="0"/>
                <a:ea typeface="Calibri" pitchFamily="34" charset="-122"/>
                <a:cs typeface="Calibri" pitchFamily="34" charset="-120"/>
              </a:rPr>
              <a:t>I welcome any questions.</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5138</Words>
  <Application>Microsoft Office PowerPoint</Application>
  <PresentationFormat>On-screen Show (16:9)</PresentationFormat>
  <Paragraphs>326</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 – Erikson’s Psychosocial Theory</dc:title>
  <dc:subject>PptxGenJS Presentation</dc:subject>
  <dc:creator>PptxGenJS</dc:creator>
  <cp:lastModifiedBy>barbara campbell</cp:lastModifiedBy>
  <cp:revision>14</cp:revision>
  <dcterms:created xsi:type="dcterms:W3CDTF">2026-06-25T19:41:48Z</dcterms:created>
  <dcterms:modified xsi:type="dcterms:W3CDTF">2026-07-11T12:42:06Z</dcterms:modified>
</cp:coreProperties>
</file>