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8288000" cy="10287000"/>
  <p:notesSz cx="6858000" cy="9144000"/>
  <p:embeddedFontLst>
    <p:embeddedFont>
      <p:font typeface="Telegraf" panose="020B0604020202020204" charset="0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61" d="100"/>
          <a:sy n="61" d="100"/>
        </p:scale>
        <p:origin x="78" y="3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online.northeastern.edu/resources/what-is-digital-transformation-in-healthcare/?utm_source=chatgpt.com" TargetMode="External"/><Relationship Id="rId2" Type="http://schemas.openxmlformats.org/officeDocument/2006/relationships/hyperlink" Target="https://www.himss.org/maturity-models/digital-health-indicator/?utm_source=chatgpt.com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mc.ncbi.nlm.nih.gov/articles/PMC11752663/?utm_source=chatgpt.com" TargetMode="External"/><Relationship Id="rId4" Type="http://schemas.openxmlformats.org/officeDocument/2006/relationships/hyperlink" Target="https://digital.nhs.uk/services/nhs-app/nhs-app-features/prescriptions-in-the-nhs-app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11E6207A-ACA8-1A53-2ED6-C6F4F9AF7774}"/>
              </a:ext>
            </a:extLst>
          </p:cNvPr>
          <p:cNvSpPr txBox="1"/>
          <p:nvPr/>
        </p:nvSpPr>
        <p:spPr>
          <a:xfrm>
            <a:off x="7467600" y="1638300"/>
            <a:ext cx="9067800" cy="56961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Component 2 – Presentation </a:t>
            </a:r>
            <a:endParaRPr lang="en-GB" sz="2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Topic: NHS Digital APP (for online medicine and appointments) </a:t>
            </a:r>
            <a:endParaRPr lang="en-GB" sz="2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Name: Salma Bibi</a:t>
            </a:r>
            <a:endParaRPr lang="en-GB" sz="2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Id: 2315819</a:t>
            </a:r>
            <a:endParaRPr lang="en-GB" sz="2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Module: BMHP6026 – Digital Transformation in the Health and Care Professions</a:t>
            </a:r>
            <a:endParaRPr lang="en-GB" sz="2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800" b="1" kern="1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Lecturer </a:t>
            </a:r>
            <a:r>
              <a:rPr lang="en-GB" sz="2800" b="1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Name</a:t>
            </a:r>
            <a:r>
              <a:rPr lang="en-GB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GB" sz="28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Zakiya Ahmed</a:t>
            </a:r>
          </a:p>
        </p:txBody>
      </p:sp>
      <p:pic>
        <p:nvPicPr>
          <p:cNvPr id="19" name="Picture 4" descr="Digital Health Essentials - Online Course">
            <a:extLst>
              <a:ext uri="{FF2B5EF4-FFF2-40B4-BE49-F238E27FC236}">
                <a16:creationId xmlns:a16="http://schemas.microsoft.com/office/drawing/2014/main" id="{B5661AD9-D66D-B71F-E1D3-DEC0024AC0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1881"/>
            <a:ext cx="6096000" cy="101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79823EF-48F4-87AA-8942-CD52397D1809}"/>
              </a:ext>
            </a:extLst>
          </p:cNvPr>
          <p:cNvSpPr txBox="1"/>
          <p:nvPr/>
        </p:nvSpPr>
        <p:spPr>
          <a:xfrm>
            <a:off x="228600" y="9715500"/>
            <a:ext cx="228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FutureLearn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2022)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/>
          <p:nvPr/>
        </p:nvSpPr>
        <p:spPr>
          <a:xfrm>
            <a:off x="367147" y="61238"/>
            <a:ext cx="3055957" cy="9803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059"/>
              </a:lnSpc>
            </a:pPr>
            <a:r>
              <a:rPr lang="en-US" sz="3600" b="1" dirty="0">
                <a:latin typeface="Arial" panose="020B0604020202020204" pitchFamily="34" charset="0"/>
                <a:ea typeface="Telegraf Bold"/>
                <a:cs typeface="Arial" panose="020B0604020202020204" pitchFamily="34" charset="0"/>
                <a:sym typeface="Telegraf Bold"/>
              </a:rPr>
              <a:t>Introduction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81001" y="1368486"/>
            <a:ext cx="10903526" cy="502131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sz="2000" b="1" spc="100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Digital Transformation In Healthcare </a:t>
            </a: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involves integration of Digital Technologies, Data Analytics and new processes to enhance:  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Efficiency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Patient outcome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Access to services </a:t>
            </a:r>
            <a:endParaRPr lang="en-US" sz="2000" b="1" spc="100" dirty="0">
              <a:latin typeface="Arial" panose="020B0604020202020204" pitchFamily="34" charset="0"/>
              <a:ea typeface="Telegraf"/>
              <a:cs typeface="Arial" panose="020B0604020202020204" pitchFamily="34" charset="0"/>
              <a:sym typeface="Telegraf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sz="2000" b="1" spc="100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Examples: Telemedicine, Electronic health Records(EHRs) AI assisted care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(Maini, 2024). 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GB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Represents Shift From: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Paper Records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Manual Scheduling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Face to Face Care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(HIMSS, 2025).</a:t>
            </a:r>
            <a:endParaRPr lang="en-US" sz="2000" spc="95" dirty="0">
              <a:latin typeface="Arial" panose="020B0604020202020204" pitchFamily="34" charset="0"/>
              <a:ea typeface="Telegraf"/>
              <a:cs typeface="Arial" panose="020B0604020202020204" pitchFamily="34" charset="0"/>
              <a:sym typeface="Telegraf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1637819" y="6697378"/>
            <a:ext cx="6483926" cy="27418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60"/>
              </a:lnSpc>
              <a:spcBef>
                <a:spcPct val="0"/>
              </a:spcBef>
            </a:pPr>
            <a:r>
              <a:rPr lang="en-US" sz="2000" b="1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 Report Structure: Problem Solution Outcome</a:t>
            </a:r>
          </a:p>
          <a:p>
            <a:pPr marL="342900" indent="-342900" algn="l">
              <a:lnSpc>
                <a:spcPts val="266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b="1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Problem: </a:t>
            </a: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Challenges in healthcare access and patient engagement.</a:t>
            </a:r>
          </a:p>
          <a:p>
            <a:pPr marL="342900" indent="-342900" algn="l">
              <a:lnSpc>
                <a:spcPts val="266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b="1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Solution: </a:t>
            </a: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NHS App a digital platform to mitigate gaps.</a:t>
            </a:r>
          </a:p>
          <a:p>
            <a:pPr marL="342900" indent="-342900" algn="l">
              <a:lnSpc>
                <a:spcPts val="266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b="1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Outcome: </a:t>
            </a: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Impact on service delivery, improved patient outcome</a:t>
            </a:r>
          </a:p>
          <a:p>
            <a:pPr algn="l">
              <a:lnSpc>
                <a:spcPts val="2660"/>
              </a:lnSpc>
              <a:spcBef>
                <a:spcPct val="0"/>
              </a:spcBef>
            </a:pPr>
            <a:endParaRPr lang="en-US" sz="2000" b="1" spc="95" dirty="0">
              <a:latin typeface="Arial" panose="020B0604020202020204" pitchFamily="34" charset="0"/>
              <a:ea typeface="Telegraf"/>
              <a:cs typeface="Arial" panose="020B0604020202020204" pitchFamily="34" charset="0"/>
              <a:sym typeface="Telegraf"/>
            </a:endParaRPr>
          </a:p>
        </p:txBody>
      </p:sp>
      <p:sp>
        <p:nvSpPr>
          <p:cNvPr id="24" name="TextBox 11">
            <a:extLst>
              <a:ext uri="{FF2B5EF4-FFF2-40B4-BE49-F238E27FC236}">
                <a16:creationId xmlns:a16="http://schemas.microsoft.com/office/drawing/2014/main" id="{9A87CAC7-1211-EFE1-EDDB-6D901C4D26DB}"/>
              </a:ext>
            </a:extLst>
          </p:cNvPr>
          <p:cNvSpPr txBox="1"/>
          <p:nvPr/>
        </p:nvSpPr>
        <p:spPr>
          <a:xfrm>
            <a:off x="374074" y="7043627"/>
            <a:ext cx="10903526" cy="204934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60"/>
              </a:lnSpc>
              <a:spcBef>
                <a:spcPct val="0"/>
              </a:spcBef>
            </a:pPr>
            <a:r>
              <a:rPr lang="en-US" sz="2000" b="1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NHS App Digital Health Transformation: Digital Front Door to NHS Services.</a:t>
            </a:r>
          </a:p>
          <a:p>
            <a:pPr algn="l">
              <a:lnSpc>
                <a:spcPts val="2660"/>
              </a:lnSpc>
              <a:spcBef>
                <a:spcPct val="0"/>
              </a:spcBef>
            </a:pPr>
            <a:r>
              <a:rPr lang="en-US" sz="2000" b="1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Key Features: </a:t>
            </a:r>
          </a:p>
          <a:p>
            <a:pPr marL="342900" indent="-342900" algn="l">
              <a:lnSpc>
                <a:spcPts val="266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Manage Appointments</a:t>
            </a:r>
          </a:p>
          <a:p>
            <a:pPr marL="342900" indent="-342900" algn="l">
              <a:lnSpc>
                <a:spcPts val="266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View GP record </a:t>
            </a:r>
          </a:p>
          <a:p>
            <a:pPr marL="342900" indent="-342900" algn="l">
              <a:lnSpc>
                <a:spcPts val="266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Order Repeat Prescription</a:t>
            </a:r>
          </a:p>
          <a:p>
            <a:pPr marL="342900" indent="-342900">
              <a:lnSpc>
                <a:spcPts val="266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Access referrals, messages and test results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(Smith et al., 2024). </a:t>
            </a:r>
            <a:r>
              <a:rPr lang="en-US" sz="2000" spc="9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 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1B157DBA-F7E8-1A9E-EA35-2CE5A38E6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1674" y="219375"/>
            <a:ext cx="6400800" cy="563880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0A82B76-1E60-7009-A8B4-BFDEABFED251}"/>
              </a:ext>
            </a:extLst>
          </p:cNvPr>
          <p:cNvSpPr txBox="1"/>
          <p:nvPr/>
        </p:nvSpPr>
        <p:spPr>
          <a:xfrm>
            <a:off x="15413183" y="5858175"/>
            <a:ext cx="2667000" cy="457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(NHS Digital, 2025)</a:t>
            </a:r>
            <a:endParaRPr lang="en-GB" sz="20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3"/>
          <p:cNvSpPr txBox="1"/>
          <p:nvPr/>
        </p:nvSpPr>
        <p:spPr>
          <a:xfrm>
            <a:off x="7013981" y="568649"/>
            <a:ext cx="4488638" cy="9686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059"/>
              </a:lnSpc>
            </a:pP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Telegraf Bold"/>
                <a:cs typeface="Arial" panose="020B0604020202020204" pitchFamily="34" charset="0"/>
                <a:sym typeface="Telegraf Bold"/>
              </a:rPr>
              <a:t>Healthcare Problem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351945" y="5654789"/>
            <a:ext cx="1354994" cy="1019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40"/>
              </a:lnSpc>
              <a:spcBef>
                <a:spcPct val="0"/>
              </a:spcBef>
            </a:pPr>
            <a:r>
              <a:rPr lang="en-US" sz="5600" spc="134" dirty="0">
                <a:solidFill>
                  <a:srgbClr val="F2F7FA"/>
                </a:solidFill>
                <a:latin typeface="Telegraf"/>
                <a:ea typeface="Telegraf"/>
                <a:cs typeface="Telegraf"/>
                <a:sym typeface="Telegraf"/>
              </a:rPr>
              <a:t>02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57200" y="1855486"/>
            <a:ext cx="17602200" cy="7598606"/>
          </a:xfrm>
          <a:prstGeom prst="flowChartAlternateProcess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</a:pPr>
            <a:r>
              <a:rPr lang="en-US" sz="2000" b="1" spc="8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Access To Appointments And Medicines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000" spc="8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Limited GP Appoint availability due to conventional booking system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Eccles et al. (2024).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spc="8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Barriers amplified due to socio economic, geographic and transport constraints.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spc="8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Missed Appointments due to communication failure and rescheduling errors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(Sung et al., 2024). 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spc="85" dirty="0">
                <a:latin typeface="Arial" panose="020B0604020202020204" pitchFamily="34" charset="0"/>
                <a:ea typeface="Telegraf"/>
                <a:cs typeface="Arial" panose="020B0604020202020204" pitchFamily="34" charset="0"/>
                <a:sym typeface="Telegraf"/>
              </a:rPr>
              <a:t>Medication Access Challenges: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According to a Royal Pharmaceutical Society/ONS poll, almost one in five patients in England have trouble getting their prescription medications due to supply chain issues, difficulty getting to pharmacies, or logistical issues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(Reidy et al., 2025).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latin typeface="Arial" panose="020B0604020202020204" pitchFamily="34" charset="0"/>
              </a:rPr>
              <a:t>Problems with Patient Involvement</a:t>
            </a:r>
            <a:r>
              <a:rPr lang="en-US" altLang="en-US" sz="2000" dirty="0">
                <a:latin typeface="Arial" panose="020B0604020202020204" pitchFamily="34" charset="0"/>
              </a:rPr>
              <a:t> 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</a:rPr>
              <a:t>Low patient engagement due to fragmented communication and poor digital inclusion — most digital tools are not co-designed with patient input (Hutchings, 2020).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</a:rPr>
              <a:t>Disrupted care coordination caused by siloed systems, poor interoperability, and weak communication between providers — leading to duplicate work and delays (</a:t>
            </a:r>
            <a:r>
              <a:rPr lang="en-US" altLang="en-US" sz="2000" dirty="0" err="1">
                <a:latin typeface="Arial" panose="020B0604020202020204" pitchFamily="34" charset="0"/>
              </a:rPr>
              <a:t>Kukoryte</a:t>
            </a:r>
            <a:r>
              <a:rPr lang="en-US" altLang="en-US" sz="2000" dirty="0">
                <a:latin typeface="Arial" panose="020B0604020202020204" pitchFamily="34" charset="0"/>
              </a:rPr>
              <a:t>, 2022).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</a:rPr>
              <a:t>Lack of patient-</a:t>
            </a:r>
            <a:r>
              <a:rPr lang="en-US" altLang="en-US" sz="2000" dirty="0" err="1">
                <a:latin typeface="Arial" panose="020B0604020202020204" pitchFamily="34" charset="0"/>
              </a:rPr>
              <a:t>centred</a:t>
            </a:r>
            <a:r>
              <a:rPr lang="en-US" altLang="en-US" sz="2000" dirty="0">
                <a:latin typeface="Arial" panose="020B0604020202020204" pitchFamily="34" charset="0"/>
              </a:rPr>
              <a:t> coordination: Current systems often manage care for patients rather than with them, resulting in passivity and limited transparency about referrals and test results (Brown et al., 2023).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</a:rPr>
              <a:t>Need to improve </a:t>
            </a:r>
            <a:r>
              <a:rPr lang="en-US" altLang="en-US" sz="2000" b="1" dirty="0">
                <a:latin typeface="Arial" panose="020B0604020202020204" pitchFamily="34" charset="0"/>
              </a:rPr>
              <a:t>efficiency,</a:t>
            </a:r>
            <a:r>
              <a:rPr lang="en-US" altLang="en-US" sz="2000" dirty="0">
                <a:latin typeface="Arial" panose="020B0604020202020204" pitchFamily="34" charset="0"/>
              </a:rPr>
              <a:t> </a:t>
            </a:r>
            <a:r>
              <a:rPr lang="en-US" altLang="en-US" sz="2000" b="1" dirty="0">
                <a:latin typeface="Arial" panose="020B0604020202020204" pitchFamily="34" charset="0"/>
              </a:rPr>
              <a:t>transparency</a:t>
            </a:r>
            <a:r>
              <a:rPr lang="en-US" altLang="en-US" sz="2000" dirty="0">
                <a:latin typeface="Arial" panose="020B0604020202020204" pitchFamily="34" charset="0"/>
              </a:rPr>
              <a:t>, and </a:t>
            </a:r>
            <a:r>
              <a:rPr lang="en-US" altLang="en-US" sz="2000" b="1" dirty="0">
                <a:latin typeface="Arial" panose="020B0604020202020204" pitchFamily="34" charset="0"/>
              </a:rPr>
              <a:t>patient experience </a:t>
            </a:r>
            <a:r>
              <a:rPr lang="en-US" altLang="en-US" sz="2000" dirty="0">
                <a:latin typeface="Arial" panose="020B0604020202020204" pitchFamily="34" charset="0"/>
              </a:rPr>
              <a:t>through electronic scheduling, online prescriptions, and integrated patient portals to enhance continuity (Chowdhury et al., 2021; Salway et al., 2024).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17297400" y="0"/>
            <a:ext cx="990600" cy="10287000"/>
            <a:chOff x="0" y="0"/>
            <a:chExt cx="378618" cy="291608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618" cy="2916088"/>
            </a:xfrm>
            <a:custGeom>
              <a:avLst/>
              <a:gdLst/>
              <a:ahLst/>
              <a:cxnLst/>
              <a:rect l="l" t="t" r="r" b="b"/>
              <a:pathLst>
                <a:path w="378618" h="2916088">
                  <a:moveTo>
                    <a:pt x="0" y="0"/>
                  </a:moveTo>
                  <a:lnTo>
                    <a:pt x="378618" y="0"/>
                  </a:lnTo>
                  <a:lnTo>
                    <a:pt x="378618" y="2916088"/>
                  </a:lnTo>
                  <a:lnTo>
                    <a:pt x="0" y="2916088"/>
                  </a:lnTo>
                  <a:close/>
                </a:path>
              </a:pathLst>
            </a:custGeom>
            <a:gradFill rotWithShape="1">
              <a:gsLst>
                <a:gs pos="0">
                  <a:srgbClr val="E4B795">
                    <a:alpha val="100000"/>
                  </a:srgbClr>
                </a:gs>
                <a:gs pos="50000">
                  <a:srgbClr val="699ACD">
                    <a:alpha val="100000"/>
                  </a:srgbClr>
                </a:gs>
                <a:gs pos="100000">
                  <a:srgbClr val="2F679F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57150"/>
              <a:ext cx="378618" cy="29732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8177645" y="167409"/>
            <a:ext cx="6781800" cy="9686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059"/>
              </a:lnSpc>
            </a:pPr>
            <a:r>
              <a:rPr lang="en-US" sz="3200" b="1" dirty="0">
                <a:latin typeface="Arial" panose="020B0604020202020204" pitchFamily="34" charset="0"/>
                <a:ea typeface="Telegraf Bold"/>
                <a:cs typeface="Arial" panose="020B0604020202020204" pitchFamily="34" charset="0"/>
                <a:sym typeface="Telegraf Bold"/>
              </a:rPr>
              <a:t>NHS App as a Solution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A752B8B-6AE8-805F-E007-86F86B65D3B2}"/>
              </a:ext>
            </a:extLst>
          </p:cNvPr>
          <p:cNvSpPr txBox="1"/>
          <p:nvPr/>
        </p:nvSpPr>
        <p:spPr>
          <a:xfrm>
            <a:off x="6286500" y="1604152"/>
            <a:ext cx="10591800" cy="7383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NHS App as a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Solution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provides digital access to core NHS services : GP appointments, repeat prescriptions, health records, test results, and COVID Pass , making it an essential healthcare tool (NHS Digital, 2025; Reidy et al., 2025).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Launched nationally in 2018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 the NHS Long Term Plan to drive digital transformation and ease pressure on in-person services (Brown et al., 2023; Greenhalgh et al., 2022).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Rapid adoption: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Over 30 million registered users by 2023, one of the fastest digital rollouts in NHS history (Hutchings, 2020).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Addresses key challenges </a:t>
            </a:r>
            <a:r>
              <a:rPr lang="en-US" altLang="en-US" sz="2000" dirty="0">
                <a:latin typeface="Arial" panose="020B0604020202020204" pitchFamily="34" charset="0"/>
              </a:rPr>
              <a:t>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improves access to appointments and medicines, enhances patient engagement, and increases transparency and self-management.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Remaining barriers: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digital literacy gaps and unequal adoption among older or socioeconomically disadvantaged groups (Wood et al., 2025).</a:t>
            </a:r>
          </a:p>
        </p:txBody>
      </p:sp>
      <p:sp>
        <p:nvSpPr>
          <p:cNvPr id="21" name="AutoShape 3" descr="You can order prescriptions 24/7 on the NHS app | GP Care Group">
            <a:extLst>
              <a:ext uri="{FF2B5EF4-FFF2-40B4-BE49-F238E27FC236}">
                <a16:creationId xmlns:a16="http://schemas.microsoft.com/office/drawing/2014/main" id="{B5ED11EF-8E4C-6064-631E-EE3EED9E1BD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991600" y="49911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B8B0D21-7C97-71ED-3C81-BC37CEF47D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82" y="495300"/>
            <a:ext cx="6314210" cy="83399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A4C1F4E-287B-93EA-152D-48F926C35982}"/>
              </a:ext>
            </a:extLst>
          </p:cNvPr>
          <p:cNvSpPr txBox="1"/>
          <p:nvPr/>
        </p:nvSpPr>
        <p:spPr>
          <a:xfrm>
            <a:off x="762000" y="8726782"/>
            <a:ext cx="22444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(NHS Digital, 2025)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0" y="95250"/>
            <a:ext cx="2209800" cy="10096500"/>
            <a:chOff x="0" y="0"/>
            <a:chExt cx="585372" cy="291608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85372" cy="2916088"/>
            </a:xfrm>
            <a:custGeom>
              <a:avLst/>
              <a:gdLst/>
              <a:ahLst/>
              <a:cxnLst/>
              <a:rect l="l" t="t" r="r" b="b"/>
              <a:pathLst>
                <a:path w="585372" h="2916088">
                  <a:moveTo>
                    <a:pt x="0" y="0"/>
                  </a:moveTo>
                  <a:lnTo>
                    <a:pt x="585372" y="0"/>
                  </a:lnTo>
                  <a:lnTo>
                    <a:pt x="585372" y="2916088"/>
                  </a:lnTo>
                  <a:lnTo>
                    <a:pt x="0" y="2916088"/>
                  </a:lnTo>
                  <a:close/>
                </a:path>
              </a:pathLst>
            </a:custGeom>
            <a:gradFill rotWithShape="1">
              <a:gsLst>
                <a:gs pos="0">
                  <a:srgbClr val="E4B795">
                    <a:alpha val="100000"/>
                  </a:srgbClr>
                </a:gs>
                <a:gs pos="50000">
                  <a:srgbClr val="699ACD">
                    <a:alpha val="100000"/>
                  </a:srgbClr>
                </a:gs>
                <a:gs pos="100000">
                  <a:srgbClr val="2F679F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57150"/>
              <a:ext cx="585372" cy="29732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6248400" y="190500"/>
            <a:ext cx="6858000" cy="993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059"/>
              </a:lnSpc>
            </a:pP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Service Delivery Outcomes</a:t>
            </a:r>
            <a:endParaRPr lang="en-US" sz="3600" b="1" dirty="0">
              <a:latin typeface="Arial" panose="020B0604020202020204" pitchFamily="34" charset="0"/>
              <a:ea typeface="Telegraf Bold"/>
              <a:cs typeface="Arial" panose="020B0604020202020204" pitchFamily="34" charset="0"/>
              <a:sym typeface="Telegraf Bold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8895FC4-979C-25B1-64B7-40CEF15C9413}"/>
              </a:ext>
            </a:extLst>
          </p:cNvPr>
          <p:cNvSpPr txBox="1"/>
          <p:nvPr/>
        </p:nvSpPr>
        <p:spPr>
          <a:xfrm>
            <a:off x="3505200" y="1758598"/>
            <a:ext cx="13792200" cy="69603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Enhanced Efficiency &amp; Accessibility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Reduced need for phone calls and in-person visits; millions of appointments and prescriptions managed digitally (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Vezyridis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2024).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Over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34 million users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; digital communication cut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carbon emissions by 97.8%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compared to paper letters (Teoh et al., 2023; NHS Digital, 2025).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Major uptake during COVID-19 — showing strong patient readiness for digital access (KC et al., 2024).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Improved Daily Healthcare Delivery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Enabled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self-service for patients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freeing staff for complex care (Reidy et al., 2025).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Reduced phone congestion and improved appointment attendance (Tewolde et al., 2022).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Integrated hospital referral data → reduced information fragmentation (Abel et al., 2024).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Limitations &amp; Challenges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Uneven functionality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across practices and poor system interoperability (Salway et al., 2024; Chowdhury et al., 2021).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Data privacy and security concerns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under GDPR; need for robust governance (Rodgers et al., 2019).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Digital exclusion risks: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older adults, low digital literacy, or poor internet access left behind (Allcock et al., 2024).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0E9E099-FF99-5A4F-9A43-EE0FAD94CA22}"/>
              </a:ext>
            </a:extLst>
          </p:cNvPr>
          <p:cNvSpPr txBox="1"/>
          <p:nvPr/>
        </p:nvSpPr>
        <p:spPr>
          <a:xfrm>
            <a:off x="395009" y="93688"/>
            <a:ext cx="11049000" cy="10099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Patient and Service User Outcomes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Improved Patient Experience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NHS App introduced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greater convenience and immediacy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in accessing care.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 satisfaction among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digitally confident users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who value easy booking and prescription access (Rodgers et al., 2019).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Digitally less-skilled patients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report confusion and frustration with the interface (Mohammad et al., 2020).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Key Benefits: Empowerment, Convenience &amp; Transparency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Empowerment: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Patients can self-manage by viewing records, ordering medicines, and checking test results (Chambers et al., 2019).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Convenience: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24/7 access to NHS services without needing to call or visit in person.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Transparency: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Greater insight into referrals and prescriptions improves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trust and engagement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(Clarke et al., 2022).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Challenges: Digital Literacy, Accessibility &amp; Trust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Low digital literacy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and limited internet/smartphone access exclude older and deprived populations (Leach et al., 2022).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Digital divide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may widen existing health inequalities.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Privacy and trust concerns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persist around data security and misinterpretation of information (Milne-Ives et al., 2022).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Highlights the need for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inclusive design, education, and digital support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to ensure equitable access.</a:t>
            </a:r>
          </a:p>
        </p:txBody>
      </p:sp>
      <p:pic>
        <p:nvPicPr>
          <p:cNvPr id="5122" name="Picture 2" descr="South west Londoners order at least one repeat prescription every minute on NHS  app since start of the year - NHS South West London Integrated Care Board">
            <a:extLst>
              <a:ext uri="{FF2B5EF4-FFF2-40B4-BE49-F238E27FC236}">
                <a16:creationId xmlns:a16="http://schemas.microsoft.com/office/drawing/2014/main" id="{DB26327C-FA55-C6A1-3372-3B6A26017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6200" y="800100"/>
            <a:ext cx="6379864" cy="7924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5509B0-38C0-55EC-4E36-258F026A1656}"/>
              </a:ext>
            </a:extLst>
          </p:cNvPr>
          <p:cNvSpPr txBox="1"/>
          <p:nvPr/>
        </p:nvSpPr>
        <p:spPr>
          <a:xfrm>
            <a:off x="13573913" y="8749145"/>
            <a:ext cx="22444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(NHS Digital, 2025)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1947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AA4B0C3-3B9B-E2F8-6DBB-E6DC8A6CB97B}"/>
              </a:ext>
            </a:extLst>
          </p:cNvPr>
          <p:cNvSpPr txBox="1"/>
          <p:nvPr/>
        </p:nvSpPr>
        <p:spPr>
          <a:xfrm>
            <a:off x="838200" y="897754"/>
            <a:ext cx="11277600" cy="84914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Conclusion: Impact of the NHS App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Major digital innovation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— one of the most significant healthcare advancements in the UK over the past decade.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Designed to address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appointment booking, prescription access, and patient communication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in line with 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NHS Long Term Plan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for digital transformation.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Service delivery improvements: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reduced administrative workload, lower operational costs, and more time for clinical care.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Patient benefits: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enhanced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convenience, transparency, and control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over personal healthcare.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Ongoing challenges: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digital divide, unequal adoption across practices, limited digital literacy, and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data security concerns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Overall impact: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while not a complete solution, the NHS App demonstrates 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transformative potential of digital healthcare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to modernize services and promote patient-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centred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inclusive innovation.</a:t>
            </a:r>
          </a:p>
        </p:txBody>
      </p:sp>
      <p:pic>
        <p:nvPicPr>
          <p:cNvPr id="6146" name="Picture 2" descr="NHS App updates 'will tap into smart device data' | pharmaphorum">
            <a:extLst>
              <a:ext uri="{FF2B5EF4-FFF2-40B4-BE49-F238E27FC236}">
                <a16:creationId xmlns:a16="http://schemas.microsoft.com/office/drawing/2014/main" id="{15138900-48E8-D1B8-12EE-9C126AB39C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8333"/>
          <a:stretch>
            <a:fillRect/>
          </a:stretch>
        </p:blipFill>
        <p:spPr bwMode="auto">
          <a:xfrm>
            <a:off x="12344400" y="1924386"/>
            <a:ext cx="5532107" cy="64382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6FFC9CE-CA2A-55AA-45F1-4FEA61903ADA}"/>
              </a:ext>
            </a:extLst>
          </p:cNvPr>
          <p:cNvSpPr txBox="1"/>
          <p:nvPr/>
        </p:nvSpPr>
        <p:spPr>
          <a:xfrm>
            <a:off x="14097000" y="8572500"/>
            <a:ext cx="22444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(NHS Digital, 2025)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8326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7F4F59-A854-118E-7CBC-981AD7A13C9A}"/>
              </a:ext>
            </a:extLst>
          </p:cNvPr>
          <p:cNvSpPr txBox="1"/>
          <p:nvPr/>
        </p:nvSpPr>
        <p:spPr>
          <a:xfrm>
            <a:off x="228600" y="495300"/>
            <a:ext cx="17830800" cy="883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Abel, G., Atherton, H., Sussex, J., Akter, N., Aminu, A.Q., Aminu, A., Bak, W., Bryce, C., Clark, C.E., Clark, C., and Cockcroft, E., 2024. Current experience and future potential of facilitating access to digital NHS primary care services in England: the Di-Facto mixed-methods study.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Health and Social Care Delivery Research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(32), pp.1-197.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Allcock, J.A., Zhuang, M., Li, S., and Zhao, X., 2024. Landscape of digital technologies used in the national health service in England: content analysis.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JMIR Formative Research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p.e51859.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Brown, M.R., Knight, M., Peters, C.J., Maleki, S.,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Motavalli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A. and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Nedjat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-Shokouhi, B., 2023. Digital outpatient health solutions as a vehicle to improve healthcare sustainability—a United Kingdom-focused policy and practice perspective.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Frontiers in Digital Health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p.1242896.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Chambers, D., Cantrell, A.J., Johnson, M., Preston, L., Baxter, S.K., Booth, A., and Turner, J., 2019. Digital and online symptom checkers and health assessment/triage services for urgent health problems: systematic review.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BMJ open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(8), p.e027743.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Chowdhury, T. and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Nilforooshan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R., 2021. ‘No more routine outpatient appointments in the NHS’: it is time to shift to data-driven appointments.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for Quality in Health Care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33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(1), p.mzaa150.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Clarke, G., Dias, A. and Wolters, A., 2022. Access to and delivery of general practice services: a study of patients at practices using digital and online tools.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The Health Foundation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Eccles, A., Bryce, C., Driessen, A., Pope, C., MacLellan, J., Gronlund, T., Nicholson, B.D.,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Ziebland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S., and Atherton, H. 2024.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Access systems in general practice: a systematic scoping review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British Journal of General Practice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74(747), pp. e674-e682. Available at: https://pmc.ncbi.nlm.nih.gov/articles/PMC11388093/ (Accessed: 5 October 2025).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Greenhalgh, T.,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Wherton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J., Papoutsi, C., Lynch, J., Hughes, G., A’Court, C., et al. 2022.  ‘The role of the digital in the disappearance of the divide between technology and healthcare: a mixed methods evaluation’,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for Quality in Health Care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33(1).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HIMSS 2025.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Digital Health Indicator: Measure your healthcare outcomes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https://www.himss.org/maturity-models/digital-health-indicator/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5 October 2025).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Hutchings, R., 2020. The impact of COVID-19 on the use of digital technology in the NHS.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Nuffield Trust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27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pp.2002-2008.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Kc, S., Papoutsi, C., Reidy, C.,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Gudgin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B., Powell, J., Majeed, A., Greaves, F., and Laverty, A.A., 2024. Differences in use of a patient portal across sociodemographic groups: observational study of the NHS app in England.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Medical Internet Research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26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p.e56320.</a:t>
            </a:r>
          </a:p>
          <a:p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Kukoryte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E., 2022. The impact of digital technologies on the UK Healthcare: A Human-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Centered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Study.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Leach, B., Parkinson, S.,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Gkousis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E., Abel, G., Atherton, H., Campbell, J., Clark, C., Cockcroft, E., Marriott, C., Pitchforth, E., and Sussex, J., 2022. Digital facilitation to support patient access to web-based primary care services: scoping literature review.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Medical Internet Research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(7), p.e33911.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Maini, M. 2024. ‘What is Digital Transformation in Healthcare and why is it important?’,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Northeastern University Online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23 January.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https://online.northeastern.edu/resources/what-is-digital-transformation-in-healthcare/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5 October 2025).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Milne-Ives, M., Leyden, J., Maramba, I., Chatterjee, A., and Meinert, E., 2022. The potential impacts of a digital preoperative assessment service on appointments, travel-related carbon dioxide emissions, and user experience: case study.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JMIR Perioperative Medicine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(1), p.e28612.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Mohammed, M.A., Montague, J., Faisal, M. and Lamming, L., 2020. The value of a Patient Access Portal in primary care: a cross-sectional survey of 62,486 registered users in the UK.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Universal Access in the information society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(4), pp.855-872.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NHS England Digital, 2025. ‘Prescriptions in the NHS App’.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https://digital.nhs.uk/services/nhs-app/nhs-app-features/prescriptions-in-the-nhs-app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5 October 2025).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Reidy, C., Papoutsi, C., Kc, S.,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Gudgin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B., Laverty, A. A., Greaves, F., and Powell, J. 2025. ‘Qualitative evaluation of the implementation and national roll-out of the NHS App in England’,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BMC Medicine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23(1), p. 20.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Rodgers, M., Raine, G.A., Thomas, S., Harden, M. and Eastwood, A.J., 2019. Informing NHS policy digital-first primary care: a rapid evidence synthesis.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Health Services and Delivery Research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pp.1-154.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Salway, R., Sillero-Rejon, C., Forte, C., Grey, E., Jessiman, P., McLeod, H., Harkes, R., Stokes, P., De Vocht, F., Campbell, R., and Jago, R., 2024. A service evaluation of the uptake and effectiveness of a digital delivery of the NHS health check service.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BMJ open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(11), p.e091417.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Smith, J., Brown, A., and Clarke, E. 2024. ‘Title of Article’,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Digital Health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10(2), pp. 123-135. Available at: </a:t>
            </a:r>
            <a:r>
              <a:rPr lang="en-GB" sz="14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https://pmc.ncbi.nlm.nih.gov/articles/PMC11752663/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5 October 2025).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Sung, B., Cornish, F., Greenhalgh, T., Fell, G., de Lusignan, S., and Elwell-Sutton, T. 2024.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Identifying barriers to outpatient appointment attendance in patient groups at risk of inequity: a mixed methods study in a London NHS trust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BMC Health Services Research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https://bmchealthservres.biomedcentral.com/articles/10.1186/s12913-024-10947-8 (Accessed: 5 October 2025).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Teoh, K.,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Dhensa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-Kahlon, R., Christense, M., Frost, F., Hatton, E., and Nielsen, K., 2023. Organisational well-being interventions: case studies from the NHS.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Tewolde, S., Costelloe, C., Powell, J., Papoutsi, C., Reidy, C.,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Gudgin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B., Shenton, C., and Greaves, F., 2022. An observational study of uptake and adoption of the NHS App in England. </a:t>
            </a:r>
            <a:r>
              <a:rPr lang="en-GB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medRxiv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pp.2022-03.</a:t>
            </a:r>
          </a:p>
          <a:p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Vezyridis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P., 2024. ‘Kindling the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fire’of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NHS patient data exploitations: the care. Data controversy in news media discourses.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Social Science &amp; Medicine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348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p.116824.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Wood, K.V., Frings, D., Flood, C. and Thomas, N., 2025. Artificial intelligence machine learning-driven outpatient appointment management: A qualitative study on acceptability.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Digital health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p.20552076251321016. </a:t>
            </a:r>
          </a:p>
        </p:txBody>
      </p:sp>
    </p:spTree>
    <p:extLst>
      <p:ext uri="{BB962C8B-B14F-4D97-AF65-F5344CB8AC3E}">
        <p14:creationId xmlns:p14="http://schemas.microsoft.com/office/powerpoint/2010/main" val="538577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2523</Words>
  <Application>Microsoft Office PowerPoint</Application>
  <PresentationFormat>Custom</PresentationFormat>
  <Paragraphs>110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Telegraf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and White Gradient Modern Project Presentation</dc:title>
  <dc:creator>Salma Bibi</dc:creator>
  <cp:lastModifiedBy>Freeda Zeb</cp:lastModifiedBy>
  <cp:revision>8</cp:revision>
  <dcterms:created xsi:type="dcterms:W3CDTF">2006-08-16T00:00:00Z</dcterms:created>
  <dcterms:modified xsi:type="dcterms:W3CDTF">2025-11-08T16:04:43Z</dcterms:modified>
  <dc:identifier>DAG2K3d3LQQ</dc:identifier>
</cp:coreProperties>
</file>