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841F7-9C6B-57B4-1715-B33CC577EF7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0507C3-A412-D944-F5BD-DDFA0C4EA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661646-2EA2-52F6-CBDA-D32429F4C6DF}"/>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5" name="Footer Placeholder 4">
            <a:extLst>
              <a:ext uri="{FF2B5EF4-FFF2-40B4-BE49-F238E27FC236}">
                <a16:creationId xmlns:a16="http://schemas.microsoft.com/office/drawing/2014/main" id="{E5A0C0C5-7741-2057-65E1-DFCACB0D9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3CA4CF-91B3-7992-5359-F5F368F95BF1}"/>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3397433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FFDF0-BBE7-6F06-6137-9875616822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F040CB-20E1-B7AC-A464-54D00E79A8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1CF82-DA12-8C0D-B584-13B13FD4AC88}"/>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5" name="Footer Placeholder 4">
            <a:extLst>
              <a:ext uri="{FF2B5EF4-FFF2-40B4-BE49-F238E27FC236}">
                <a16:creationId xmlns:a16="http://schemas.microsoft.com/office/drawing/2014/main" id="{F3DE9029-CA4F-F61C-B250-B97D7588C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93BB31-E591-F322-DAB5-B2894DCDD775}"/>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2844705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381D8-3F76-0278-9CDF-1660C6F458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2103FC-D4FA-7C84-B473-5B00F39BD8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303274-02E9-9AC6-FF95-FBEABE619FE9}"/>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5" name="Footer Placeholder 4">
            <a:extLst>
              <a:ext uri="{FF2B5EF4-FFF2-40B4-BE49-F238E27FC236}">
                <a16:creationId xmlns:a16="http://schemas.microsoft.com/office/drawing/2014/main" id="{3A32BD50-7F10-D3C0-5342-CA3B9596B9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069741-FCA3-7D12-FC0E-A1323AE2A83C}"/>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1262387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2FDD-A348-BCEC-42F5-3DB688F84C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399B36-BE81-E6D4-3BD8-BED471C9F9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298C1B-D8B6-BC41-6CFD-FCD4CF06D1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BFD9F6-2990-0F9E-A7E4-6E2C43CED75A}"/>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6" name="Footer Placeholder 5">
            <a:extLst>
              <a:ext uri="{FF2B5EF4-FFF2-40B4-BE49-F238E27FC236}">
                <a16:creationId xmlns:a16="http://schemas.microsoft.com/office/drawing/2014/main" id="{BD8D0FFE-B5D2-5D9C-5C6D-F65918604B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544F9D-37B3-F15D-F9DA-790BA1E4BFE4}"/>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2212761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79E3F-C22E-111D-F0B9-04C7060C6A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C035A5-7D0A-E00F-01A3-C7722E959A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0D463D-C397-31EE-1868-DFFD9861A1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7904AE-5B80-554C-7219-6B17D2974C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E1EB33-935D-0E1D-7212-815B69EF7D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1A0E5B-790E-1E0F-C359-4A8C9600FF3F}"/>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8" name="Footer Placeholder 7">
            <a:extLst>
              <a:ext uri="{FF2B5EF4-FFF2-40B4-BE49-F238E27FC236}">
                <a16:creationId xmlns:a16="http://schemas.microsoft.com/office/drawing/2014/main" id="{245A6AEA-19E6-3579-9109-D4327AA6F4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3C61E1-FBD4-2CEF-66B9-4FBEFF2F95FF}"/>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681166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50756-A846-53F0-2373-93DDE22AF0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975041-D499-C2AB-09C1-069FAB1668BB}"/>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4" name="Footer Placeholder 3">
            <a:extLst>
              <a:ext uri="{FF2B5EF4-FFF2-40B4-BE49-F238E27FC236}">
                <a16:creationId xmlns:a16="http://schemas.microsoft.com/office/drawing/2014/main" id="{C40C53D5-EDE3-D4C1-53C8-010FD9626E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77616B-BE82-3D4C-3118-DBF93E3979A8}"/>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78935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EF459D-D484-4F6E-445E-9A6D5FDAFB9C}"/>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3" name="Footer Placeholder 2">
            <a:extLst>
              <a:ext uri="{FF2B5EF4-FFF2-40B4-BE49-F238E27FC236}">
                <a16:creationId xmlns:a16="http://schemas.microsoft.com/office/drawing/2014/main" id="{B9030723-E1E2-9D96-1026-42F654A0B4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FB30DF-DB2A-C88D-5C4E-405503ED5D85}"/>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3673257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03F41-35BF-1AF1-8A96-81B40359C8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F280EF-87D5-7B42-E45B-1F8AF72861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A79E33-FE2C-3E29-9321-7CFEF86599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7531D5-0876-4B90-4772-2444085C81DE}"/>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6" name="Footer Placeholder 5">
            <a:extLst>
              <a:ext uri="{FF2B5EF4-FFF2-40B4-BE49-F238E27FC236}">
                <a16:creationId xmlns:a16="http://schemas.microsoft.com/office/drawing/2014/main" id="{8FAB7F4F-04B9-58CD-9D57-0FAB1CD9EC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B33E2E-2A4A-41C1-A5C3-9C7CFA323DD0}"/>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2583157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255A1-9CB8-BC94-CA1D-129E67FD42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E4D18E-C4A2-0236-4354-78C1E38E14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494AD1-E916-35EE-D994-43CC0AA841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E8CDCD-F051-E05C-0F0B-D60FCFB876FF}"/>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6" name="Footer Placeholder 5">
            <a:extLst>
              <a:ext uri="{FF2B5EF4-FFF2-40B4-BE49-F238E27FC236}">
                <a16:creationId xmlns:a16="http://schemas.microsoft.com/office/drawing/2014/main" id="{764126F1-B603-B567-0CF6-C09A0B0D97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3A352B-ED7C-11D7-63B9-366A48361860}"/>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1121743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F929F-669C-8EAC-F871-6584FF71A3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908914-51C7-8217-44E5-92CA51F7A3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0D059D-BD91-1657-4196-E876F10F0841}"/>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5" name="Footer Placeholder 4">
            <a:extLst>
              <a:ext uri="{FF2B5EF4-FFF2-40B4-BE49-F238E27FC236}">
                <a16:creationId xmlns:a16="http://schemas.microsoft.com/office/drawing/2014/main" id="{80279353-9581-0712-69C0-A43ECCDCD7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0E0FFA-275F-5428-51C9-04E111D2BACF}"/>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1445940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707CB1-631A-CFD2-9544-31BBF7993E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65F03B-CFCE-6DB3-DCA8-1657BC5236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DEE5D5-0726-FB2E-769C-33741A206D15}"/>
              </a:ext>
            </a:extLst>
          </p:cNvPr>
          <p:cNvSpPr>
            <a:spLocks noGrp="1"/>
          </p:cNvSpPr>
          <p:nvPr>
            <p:ph type="dt" sz="half" idx="10"/>
          </p:nvPr>
        </p:nvSpPr>
        <p:spPr/>
        <p:txBody>
          <a:bodyPr/>
          <a:lstStyle/>
          <a:p>
            <a:fld id="{751E4BCB-72CD-4A4D-8C90-C0D5A8A5CEF3}" type="datetimeFigureOut">
              <a:rPr lang="en-GB" smtClean="0"/>
              <a:t>29/10/2022</a:t>
            </a:fld>
            <a:endParaRPr lang="en-GB"/>
          </a:p>
        </p:txBody>
      </p:sp>
      <p:sp>
        <p:nvSpPr>
          <p:cNvPr id="5" name="Footer Placeholder 4">
            <a:extLst>
              <a:ext uri="{FF2B5EF4-FFF2-40B4-BE49-F238E27FC236}">
                <a16:creationId xmlns:a16="http://schemas.microsoft.com/office/drawing/2014/main" id="{4D19D263-8406-AAC4-7C53-0E9C21DBA1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7AE38C-4640-F4C9-D86F-7ECDB2537446}"/>
              </a:ext>
            </a:extLst>
          </p:cNvPr>
          <p:cNvSpPr>
            <a:spLocks noGrp="1"/>
          </p:cNvSpPr>
          <p:nvPr>
            <p:ph type="sldNum" sz="quarter" idx="12"/>
          </p:nvPr>
        </p:nvSpPr>
        <p:spPr/>
        <p:txBody>
          <a:bodyPr/>
          <a:lstStyle/>
          <a:p>
            <a:fld id="{52D1A824-104F-41DE-A1F5-1B236F96F884}" type="slidenum">
              <a:rPr lang="en-GB" smtClean="0"/>
              <a:t>‹#›</a:t>
            </a:fld>
            <a:endParaRPr lang="en-GB"/>
          </a:p>
        </p:txBody>
      </p:sp>
    </p:spTree>
    <p:extLst>
      <p:ext uri="{BB962C8B-B14F-4D97-AF65-F5344CB8AC3E}">
        <p14:creationId xmlns:p14="http://schemas.microsoft.com/office/powerpoint/2010/main" val="539276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1E4971-ACC2-4EE6-1223-0830FD1608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71CF33-2348-0826-3801-6E14236945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4F9C59-700E-BFE2-152E-5C4322A510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1E4BCB-72CD-4A4D-8C90-C0D5A8A5CEF3}" type="datetimeFigureOut">
              <a:rPr lang="en-GB" smtClean="0"/>
              <a:t>29/10/2022</a:t>
            </a:fld>
            <a:endParaRPr lang="en-GB"/>
          </a:p>
        </p:txBody>
      </p:sp>
      <p:sp>
        <p:nvSpPr>
          <p:cNvPr id="5" name="Footer Placeholder 4">
            <a:extLst>
              <a:ext uri="{FF2B5EF4-FFF2-40B4-BE49-F238E27FC236}">
                <a16:creationId xmlns:a16="http://schemas.microsoft.com/office/drawing/2014/main" id="{48E2710C-D796-72CA-0F67-674B6501E7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9EF535-EC8B-27F9-E25E-D7C6877CC4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D1A824-104F-41DE-A1F5-1B236F96F884}" type="slidenum">
              <a:rPr lang="en-GB" smtClean="0"/>
              <a:t>‹#›</a:t>
            </a:fld>
            <a:endParaRPr lang="en-GB"/>
          </a:p>
        </p:txBody>
      </p:sp>
    </p:spTree>
    <p:extLst>
      <p:ext uri="{BB962C8B-B14F-4D97-AF65-F5344CB8AC3E}">
        <p14:creationId xmlns:p14="http://schemas.microsoft.com/office/powerpoint/2010/main" val="31412967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4F905-43D6-311B-5DF0-B45058240D13}"/>
              </a:ext>
            </a:extLst>
          </p:cNvPr>
          <p:cNvSpPr>
            <a:spLocks noGrp="1"/>
          </p:cNvSpPr>
          <p:nvPr>
            <p:ph type="ctrTitle"/>
          </p:nvPr>
        </p:nvSpPr>
        <p:spPr/>
        <p:txBody>
          <a:bodyPr/>
          <a:lstStyle/>
          <a:p>
            <a:r>
              <a:rPr lang="en-GB" dirty="0"/>
              <a:t>Key issues in modern day diagnosis</a:t>
            </a:r>
          </a:p>
        </p:txBody>
      </p:sp>
      <p:sp>
        <p:nvSpPr>
          <p:cNvPr id="3" name="Subtitle 2">
            <a:extLst>
              <a:ext uri="{FF2B5EF4-FFF2-40B4-BE49-F238E27FC236}">
                <a16:creationId xmlns:a16="http://schemas.microsoft.com/office/drawing/2014/main" id="{DA3656CE-160F-1AF8-72B4-2EE48AC3A50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69465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B698C-AA79-7232-C302-4D42615E21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815D72-50EA-7785-8E29-5474F8D6886F}"/>
              </a:ext>
            </a:extLst>
          </p:cNvPr>
          <p:cNvSpPr>
            <a:spLocks noGrp="1"/>
          </p:cNvSpPr>
          <p:nvPr>
            <p:ph idx="1"/>
          </p:nvPr>
        </p:nvSpPr>
        <p:spPr/>
        <p:txBody>
          <a:bodyPr/>
          <a:lstStyle/>
          <a:p>
            <a:pPr algn="just">
              <a:lnSpc>
                <a:spcPct val="200000"/>
              </a:lnSpc>
              <a:spcAft>
                <a:spcPts val="800"/>
              </a:spcAft>
            </a:pPr>
            <a:r>
              <a:rPr lang="en-GB" sz="1800" b="1" dirty="0">
                <a:effectLst/>
                <a:latin typeface="Tahoma" panose="020B0604030504040204" pitchFamily="34" charset="0"/>
                <a:ea typeface="Calibri" panose="020F0502020204030204" pitchFamily="34" charset="0"/>
                <a:cs typeface="Times New Roman" panose="02020603050405020304" pitchFamily="18" charset="0"/>
              </a:rPr>
              <a:t>The Practical and Ethical Problems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There is a practical issue in diagnosing mental illness because identification is generally down to an individual’s judgement of the patients’ symptoms. The problem with mental illness is that there are no distinguishable signs as such the Mental Health Act (1983, 2007) allows for an individual to be detained, or sectioned and treated if believed to be a danger to themselves or others.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03641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E613D6-9BFE-3CD4-C690-0DD470E3F1F6}"/>
              </a:ext>
            </a:extLst>
          </p:cNvPr>
          <p:cNvSpPr>
            <a:spLocks noGrp="1"/>
          </p:cNvSpPr>
          <p:nvPr>
            <p:ph idx="1"/>
          </p:nvPr>
        </p:nvSpPr>
        <p:spPr>
          <a:xfrm>
            <a:off x="604520" y="606424"/>
            <a:ext cx="10515600" cy="5906135"/>
          </a:xfrm>
        </p:spPr>
        <p:txBody>
          <a:bodyPr>
            <a:normAutofit fontScale="77500" lnSpcReduction="20000"/>
          </a:bodyPr>
          <a:lstStyle/>
          <a:p>
            <a:pPr algn="just">
              <a:lnSpc>
                <a:spcPct val="200000"/>
              </a:lnSpc>
              <a:spcAft>
                <a:spcPts val="800"/>
              </a:spcAft>
            </a:pPr>
            <a:r>
              <a:rPr lang="en-GB" sz="2600" b="1" dirty="0">
                <a:effectLst/>
                <a:latin typeface="Arial" panose="020B0604020202020204" pitchFamily="34" charset="0"/>
                <a:ea typeface="Calibri" panose="020F0502020204030204" pitchFamily="34" charset="0"/>
                <a:cs typeface="Times New Roman" panose="02020603050405020304" pitchFamily="18" charset="0"/>
              </a:rPr>
              <a:t>The Assessment Process</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2600" dirty="0">
                <a:effectLst/>
                <a:latin typeface="Arial" panose="020B0604020202020204" pitchFamily="34" charset="0"/>
                <a:ea typeface="Calibri" panose="020F0502020204030204" pitchFamily="34" charset="0"/>
                <a:cs typeface="Times New Roman" panose="02020603050405020304" pitchFamily="18" charset="0"/>
              </a:rPr>
              <a:t>This assessment process involves a client’s needs and some of the issues that arise in practice, some are practically relevant to dual diagnosis and others are more general. It is also important to gain a holistic picture of the client’s current lifestyle, domestic arrangements and historical factors relating to the illness. This information should lead to a practical care plan that recognises a range of client’s needs and wishes.</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2600" dirty="0">
                <a:effectLst/>
                <a:latin typeface="Arial" panose="020B0604020202020204" pitchFamily="34" charset="0"/>
                <a:ea typeface="Calibri" panose="020F0502020204030204" pitchFamily="34" charset="0"/>
                <a:cs typeface="Times New Roman" panose="02020603050405020304" pitchFamily="18" charset="0"/>
              </a:rPr>
              <a:t>Thorough multi-disciplinary assessment is the first step to providing an effective package of medical and social care, therefore practitioners should aim to establish the following:</a:t>
            </a:r>
          </a:p>
          <a:p>
            <a:pPr marL="0" indent="0" algn="just">
              <a:lnSpc>
                <a:spcPct val="200000"/>
              </a:lnSpc>
              <a:spcAft>
                <a:spcPts val="800"/>
              </a:spcAft>
              <a:buNone/>
            </a:pPr>
            <a:r>
              <a:rPr lang="en-GB" sz="2600" dirty="0">
                <a:effectLst/>
                <a:latin typeface="Arial" panose="020B0604020202020204" pitchFamily="34" charset="0"/>
                <a:ea typeface="Calibri" panose="020F0502020204030204" pitchFamily="34" charset="0"/>
                <a:cs typeface="Times New Roman" panose="02020603050405020304" pitchFamily="18" charset="0"/>
              </a:rPr>
              <a:t>(Szasz, 1961).</a:t>
            </a:r>
          </a:p>
          <a:p>
            <a:pPr marL="0" indent="0" algn="just">
              <a:lnSpc>
                <a:spcPct val="200000"/>
              </a:lnSpc>
              <a:spcAft>
                <a:spcPts val="800"/>
              </a:spcAft>
              <a:buNone/>
            </a:pP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9243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DEA4F-20A7-8565-8377-3AD0650640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D87DEC-07AE-B36C-5756-778AE3060E98}"/>
              </a:ext>
            </a:extLst>
          </p:cNvPr>
          <p:cNvSpPr>
            <a:spLocks noGrp="1"/>
          </p:cNvSpPr>
          <p:nvPr>
            <p:ph idx="1"/>
          </p:nvPr>
        </p:nvSpPr>
        <p:spPr/>
        <p:txBody>
          <a:bodyPr/>
          <a:lstStyle/>
          <a:p>
            <a:pPr marL="342900" lvl="0" indent="-342900" algn="just">
              <a:lnSpc>
                <a:spcPct val="200000"/>
              </a:lnSpc>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Chronology of presenting problems.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The relationship, If any, between them.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Whether the disorders require independent treatment, or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Whether treating one will help alleviate the other.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Mental health practice provides the basis for the exploration of the unrecognised but widespread diagnostic error that we term “deliberate mis-diagnosis” Abstract (DSM-III)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75607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3DBB94-1CA9-5A20-0FA8-2781B94A88B3}"/>
              </a:ext>
            </a:extLst>
          </p:cNvPr>
          <p:cNvSpPr>
            <a:spLocks noGrp="1"/>
          </p:cNvSpPr>
          <p:nvPr>
            <p:ph idx="1"/>
          </p:nvPr>
        </p:nvSpPr>
        <p:spPr>
          <a:xfrm>
            <a:off x="767080" y="555624"/>
            <a:ext cx="10515600" cy="6139815"/>
          </a:xfrm>
        </p:spPr>
        <p:txBody>
          <a:bodyPr>
            <a:normAutofit fontScale="55000" lnSpcReduction="20000"/>
          </a:bodyPr>
          <a:lstStyle/>
          <a:p>
            <a:pPr marL="0" indent="0" algn="just">
              <a:lnSpc>
                <a:spcPct val="200000"/>
              </a:lnSpc>
              <a:spcAft>
                <a:spcPts val="800"/>
              </a:spcAft>
              <a:buNone/>
            </a:pPr>
            <a:r>
              <a:rPr lang="en-GB" sz="2900" b="1" dirty="0">
                <a:effectLst/>
                <a:latin typeface="Arial" panose="020B0604020202020204" pitchFamily="34" charset="0"/>
                <a:ea typeface="Calibri" panose="020F0502020204030204" pitchFamily="34" charset="0"/>
                <a:cs typeface="Times New Roman" panose="02020603050405020304" pitchFamily="18" charset="0"/>
              </a:rPr>
              <a:t>Ethics of Mental Health Diagnosis</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200000"/>
              </a:lnSpc>
              <a:spcAft>
                <a:spcPts val="800"/>
              </a:spcAft>
              <a:buFont typeface="+mj-lt"/>
              <a:buAutoNum type="arabicPeriod"/>
            </a:pPr>
            <a:r>
              <a:rPr lang="en-GB" sz="2900" dirty="0">
                <a:effectLst/>
                <a:latin typeface="Arial" panose="020B0604020202020204" pitchFamily="34" charset="0"/>
                <a:ea typeface="Calibri" panose="020F0502020204030204" pitchFamily="34" charset="0"/>
                <a:cs typeface="Times New Roman" panose="02020603050405020304" pitchFamily="18" charset="0"/>
              </a:rPr>
              <a:t>Ethics is defined as a set of moral principles, especially relating to or affirming a specific group, field or form of conduct. (pdf) Legal and Ethical Aspects of Mental Health Care. </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200000"/>
              </a:lnSpc>
              <a:spcAft>
                <a:spcPts val="800"/>
              </a:spcAft>
              <a:buNone/>
            </a:pP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200000"/>
              </a:lnSpc>
              <a:spcAft>
                <a:spcPts val="800"/>
              </a:spcAft>
              <a:buNone/>
            </a:pPr>
            <a:r>
              <a:rPr lang="en-GB" sz="2900" dirty="0">
                <a:effectLst/>
                <a:latin typeface="Arial" panose="020B0604020202020204" pitchFamily="34" charset="0"/>
                <a:ea typeface="Calibri" panose="020F0502020204030204" pitchFamily="34" charset="0"/>
                <a:cs typeface="Times New Roman" panose="02020603050405020304" pitchFamily="18" charset="0"/>
              </a:rPr>
              <a:t>2. Anti-psychiatric movement critics argue that the loss of rights is unethical and can lead to discrimination. The rights of patients with mental illness are clearly laid down in the Mental Health Act (1983, 2007), which clearly specifies that any individual with mental disorder must be respected, assessed, diagnosed and treated accordingly. </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200000"/>
              </a:lnSpc>
              <a:spcAft>
                <a:spcPts val="800"/>
              </a:spcAft>
              <a:buNone/>
            </a:pPr>
            <a:r>
              <a:rPr lang="en-GB" sz="2900" dirty="0">
                <a:effectLst/>
                <a:latin typeface="Arial" panose="020B0604020202020204" pitchFamily="34" charset="0"/>
                <a:ea typeface="Calibri" panose="020F0502020204030204" pitchFamily="34" charset="0"/>
                <a:cs typeface="Times New Roman" panose="02020603050405020304" pitchFamily="18" charset="0"/>
              </a:rPr>
              <a:t>3 .Mental illness comes up with a lot of biomedical ethics, it also brings about a lot of ethical critics and societal attitude. Diagnosis and treatment of mental issues also present special ethical issues such as.</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04297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948DA5-AAB9-8ED2-9D43-7ADCEF13EA83}"/>
              </a:ext>
            </a:extLst>
          </p:cNvPr>
          <p:cNvSpPr>
            <a:spLocks noGrp="1"/>
          </p:cNvSpPr>
          <p:nvPr>
            <p:ph idx="1"/>
          </p:nvPr>
        </p:nvSpPr>
        <p:spPr>
          <a:xfrm>
            <a:off x="645160" y="169544"/>
            <a:ext cx="10515600" cy="5804535"/>
          </a:xfrm>
        </p:spPr>
        <p:txBody>
          <a:bodyPr>
            <a:normAutofit fontScale="62500" lnSpcReduction="20000"/>
          </a:bodyPr>
          <a:lstStyle/>
          <a:p>
            <a:pPr marL="342900" lvl="0" indent="-342900" algn="just">
              <a:lnSpc>
                <a:spcPct val="200000"/>
              </a:lnSpc>
              <a:buFont typeface="+mj-lt"/>
              <a:buAutoNum type="arabicPeriod"/>
            </a:pPr>
            <a:r>
              <a:rPr lang="en-GB" sz="2900" dirty="0">
                <a:effectLst/>
                <a:latin typeface="Arial" panose="020B0604020202020204" pitchFamily="34" charset="0"/>
                <a:ea typeface="Calibri" panose="020F0502020204030204" pitchFamily="34" charset="0"/>
                <a:cs typeface="Times New Roman" panose="02020603050405020304" pitchFamily="18" charset="0"/>
              </a:rPr>
              <a:t>Diagnosis</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mj-lt"/>
              <a:buAutoNum type="arabicPeriod"/>
            </a:pPr>
            <a:r>
              <a:rPr lang="en-GB" sz="2900" dirty="0">
                <a:effectLst/>
                <a:latin typeface="Arial" panose="020B0604020202020204" pitchFamily="34" charset="0"/>
                <a:ea typeface="Calibri" panose="020F0502020204030204" pitchFamily="34" charset="0"/>
                <a:cs typeface="Times New Roman" panose="02020603050405020304" pitchFamily="18" charset="0"/>
              </a:rPr>
              <a:t>Researcher</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mj-lt"/>
              <a:buAutoNum type="arabicPeriod"/>
            </a:pPr>
            <a:r>
              <a:rPr lang="en-GB" sz="2900" dirty="0">
                <a:effectLst/>
                <a:latin typeface="Arial" panose="020B0604020202020204" pitchFamily="34" charset="0"/>
                <a:ea typeface="Calibri" panose="020F0502020204030204" pitchFamily="34" charset="0"/>
                <a:cs typeface="Times New Roman" panose="02020603050405020304" pitchFamily="18" charset="0"/>
              </a:rPr>
              <a:t>Participant relationship</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mj-lt"/>
              <a:buAutoNum type="arabicPeriod"/>
            </a:pPr>
            <a:r>
              <a:rPr lang="en-GB" sz="2900" dirty="0">
                <a:effectLst/>
                <a:latin typeface="Arial" panose="020B0604020202020204" pitchFamily="34" charset="0"/>
                <a:ea typeface="Calibri" panose="020F0502020204030204" pitchFamily="34" charset="0"/>
                <a:cs typeface="Times New Roman" panose="02020603050405020304" pitchFamily="18" charset="0"/>
              </a:rPr>
              <a:t>Involuntary treatment</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mj-lt"/>
              <a:buAutoNum type="arabicPeriod"/>
            </a:pPr>
            <a:r>
              <a:rPr lang="en-GB" sz="2900" dirty="0">
                <a:effectLst/>
                <a:latin typeface="Arial" panose="020B0604020202020204" pitchFamily="34" charset="0"/>
                <a:ea typeface="Calibri" panose="020F0502020204030204" pitchFamily="34" charset="0"/>
                <a:cs typeface="Times New Roman" panose="02020603050405020304" pitchFamily="18" charset="0"/>
              </a:rPr>
              <a:t>Electroconvulsive therapy</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mj-lt"/>
              <a:buAutoNum type="arabicPeriod"/>
            </a:pPr>
            <a:r>
              <a:rPr lang="en-GB" sz="2900" dirty="0">
                <a:effectLst/>
                <a:latin typeface="Arial" panose="020B0604020202020204" pitchFamily="34" charset="0"/>
                <a:ea typeface="Calibri" panose="020F0502020204030204" pitchFamily="34" charset="0"/>
                <a:cs typeface="Times New Roman" panose="02020603050405020304" pitchFamily="18" charset="0"/>
              </a:rPr>
              <a:t>Confidentiality</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mj-lt"/>
              <a:buAutoNum type="arabicPeriod"/>
            </a:pPr>
            <a:r>
              <a:rPr lang="en-GB" sz="2900" dirty="0">
                <a:effectLst/>
                <a:latin typeface="Arial" panose="020B0604020202020204" pitchFamily="34" charset="0"/>
                <a:ea typeface="Calibri" panose="020F0502020204030204" pitchFamily="34" charset="0"/>
                <a:cs typeface="Times New Roman" panose="02020603050405020304" pitchFamily="18" charset="0"/>
              </a:rPr>
              <a:t>Informed consent</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mj-lt"/>
              <a:buAutoNum type="arabicPeriod"/>
            </a:pPr>
            <a:r>
              <a:rPr lang="en-GB" sz="2900" dirty="0">
                <a:effectLst/>
                <a:latin typeface="Arial" panose="020B0604020202020204" pitchFamily="34" charset="0"/>
                <a:ea typeface="Calibri" panose="020F0502020204030204" pitchFamily="34" charset="0"/>
                <a:cs typeface="Times New Roman" panose="02020603050405020304" pitchFamily="18" charset="0"/>
              </a:rPr>
              <a:t>Conflict of interest</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mj-lt"/>
              <a:buAutoNum type="arabicPeriod"/>
            </a:pPr>
            <a:r>
              <a:rPr lang="en-GB" sz="2900" dirty="0">
                <a:effectLst/>
                <a:latin typeface="Arial" panose="020B0604020202020204" pitchFamily="34" charset="0"/>
                <a:ea typeface="Calibri" panose="020F0502020204030204" pitchFamily="34" charset="0"/>
                <a:cs typeface="Times New Roman" panose="02020603050405020304" pitchFamily="18" charset="0"/>
              </a:rPr>
              <a:t>Placebo</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237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7A763-FAFE-1872-1814-1FB31D267A65}"/>
              </a:ext>
            </a:extLst>
          </p:cNvPr>
          <p:cNvSpPr>
            <a:spLocks noGrp="1"/>
          </p:cNvSpPr>
          <p:nvPr>
            <p:ph type="title"/>
          </p:nvPr>
        </p:nvSpPr>
        <p:spPr/>
        <p:txBody>
          <a:bodyPr/>
          <a:lstStyle/>
          <a:p>
            <a:r>
              <a:rPr lang="en-GB" dirty="0"/>
              <a:t>Reference list</a:t>
            </a:r>
          </a:p>
        </p:txBody>
      </p:sp>
      <p:sp>
        <p:nvSpPr>
          <p:cNvPr id="3" name="TextBox 2">
            <a:extLst>
              <a:ext uri="{FF2B5EF4-FFF2-40B4-BE49-F238E27FC236}">
                <a16:creationId xmlns:a16="http://schemas.microsoft.com/office/drawing/2014/main" id="{B7EEB2EB-BA83-8FB9-C6E1-710DF35E3131}"/>
              </a:ext>
            </a:extLst>
          </p:cNvPr>
          <p:cNvSpPr txBox="1"/>
          <p:nvPr/>
        </p:nvSpPr>
        <p:spPr>
          <a:xfrm>
            <a:off x="558800" y="1690688"/>
            <a:ext cx="11094720" cy="1200329"/>
          </a:xfrm>
          <a:prstGeom prst="rect">
            <a:avLst/>
          </a:prstGeom>
          <a:noFill/>
        </p:spPr>
        <p:txBody>
          <a:bodyPr wrap="square" rtlCol="0">
            <a:spAutoFit/>
          </a:bodyPr>
          <a:lstStyle/>
          <a:p>
            <a:r>
              <a:rPr lang="en-GB" dirty="0"/>
              <a:t>(Szasz, 1961).</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Mental Health Act (1983, 2007)</a:t>
            </a:r>
            <a:endParaRPr lang="en-GB" dirty="0"/>
          </a:p>
          <a:p>
            <a:r>
              <a:rPr lang="en-GB" dirty="0">
                <a:latin typeface="Arial" panose="020B0604020202020204" pitchFamily="34" charset="0"/>
                <a:ea typeface="Calibri" panose="020F0502020204030204" pitchFamily="34" charset="0"/>
                <a:cs typeface="Times New Roman" panose="02020603050405020304" pitchFamily="18" charset="0"/>
              </a:rPr>
              <a:t>Abstract (DSM-III)</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136440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192</TotalTime>
  <Words>424</Words>
  <Application>Microsoft Office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Tahoma</vt:lpstr>
      <vt:lpstr>Office Theme</vt:lpstr>
      <vt:lpstr>Key issues in modern day diagnosis</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Practical issues</dc:title>
  <dc:creator>Genevieve Nkwentamo</dc:creator>
  <cp:lastModifiedBy>Genevieve Nkwentamo</cp:lastModifiedBy>
  <cp:revision>4</cp:revision>
  <dcterms:created xsi:type="dcterms:W3CDTF">2022-10-29T09:12:15Z</dcterms:created>
  <dcterms:modified xsi:type="dcterms:W3CDTF">2022-10-29T12:31:34Z</dcterms:modified>
</cp:coreProperties>
</file>